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zh-CN"/>
    </a:defPPr>
    <a:lvl1pPr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5300" indent="-40005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0600" indent="-81280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85900" indent="-122555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81200" indent="-163830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>
      <p:cViewPr varScale="1">
        <p:scale>
          <a:sx n="73" d="100"/>
          <a:sy n="73" d="100"/>
        </p:scale>
        <p:origin x="3510" y="84"/>
      </p:cViewPr>
      <p:guideLst>
        <p:guide orient="horz" pos="3368"/>
        <p:guide pos="2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/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t>2023/6/9</a:t>
            </a:fld>
            <a:endParaRPr lang="ja-JP" altLang="en-US" sz="1200"/>
          </a:p>
        </p:txBody>
      </p:sp>
      <p:sp>
        <p:nvSpPr>
          <p:cNvPr id="2052" name="スライド イメージ プレースホルダー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ノート プレースホルダー 4"/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/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t>‹#›</a:t>
            </a:fld>
            <a:endParaRPr lang="ja-JP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78E3-3F75-4A0D-94BD-8754002B412E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5961-23E2-4788-AB9A-AEEEFB251698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8144-94EE-4D30-9361-6000D8699E60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1629-3C7C-49C6-94AE-923B78457F34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638" y="428625"/>
            <a:ext cx="1700212" cy="91217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1413" cy="91217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9BE7-304D-4DF5-9736-3527E2E07CC4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5774-BA25-4DF2-A866-669B5541F0E7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4025" cy="17811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9885-1207-4888-9508-02BDA5B4077E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87F5-EDDB-4D07-83AB-88591B44A11D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75BB-3CD5-4CA7-A691-D3E6921D0F2F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9B32-316C-46C9-9F2A-AC03076C0D58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99A7-B118-4595-8F5D-3EA4785052C5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8DF0-AD75-4419-B5AA-C8AC41C25206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48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5812" cy="70548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E726-064D-4A7A-87F8-C255F47775DA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228F-84C8-4FAE-A2ED-02A4BA5DB43E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1FEA-1BE4-4962-8DDE-A5D55E7527A9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3B40-6466-4FC6-B59C-19E25D6395DD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B54A-4984-489F-9AD9-FFA51C931E4D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08FF-C502-478B-A7FB-5CF5249A89C9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FB7D-6622-44BB-8443-AAE9ABD04C2A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A675-E67B-4B29-86A3-5ACA98E69B30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1BBD-CBC7-4959-8351-5A736CE0938B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148F-D910-440E-A062-BA2BA1E8A13C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Calibri" panose="020F0502020204030204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2FBA-136A-4615-B42B-1BCBDE2F7E83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DEFA-BC6D-47E7-A9BE-A61E139C1845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ja-JP">
                <a:sym typeface="Calibri" panose="020F0502020204030204" pitchFamily="34" charset="0"/>
              </a:rPr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ja-JP">
                <a:sym typeface="Calibri" panose="020F0502020204030204" pitchFamily="34" charset="0"/>
              </a:rPr>
              <a:t>マスター テキストの書式設定</a:t>
            </a:r>
          </a:p>
          <a:p>
            <a:pPr lvl="1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2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2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3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3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4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4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5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</p:txBody>
      </p:sp>
      <p:sp>
        <p:nvSpPr>
          <p:cNvPr id="1028" name="日付プレースホルダー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09175"/>
            <a:ext cx="1763713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/>
              <a:t>2023/6/9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1029" name="フッター プレースホルダー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909175"/>
            <a:ext cx="2393950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30" name="スライド番号プレースホルダー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909175"/>
            <a:ext cx="1763712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92505" indent="-992505" algn="ctr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2pPr>
      <a:lvl3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3pPr>
      <a:lvl4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4pPr>
      <a:lvl5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5pPr>
      <a:lvl6pPr marL="14497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6pPr>
      <a:lvl7pPr marL="19069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7pPr>
      <a:lvl8pPr marL="23641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8pPr>
      <a:lvl9pPr marL="28213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9pPr>
    </p:titleStyle>
    <p:bodyStyle>
      <a:lvl1pPr marL="373380" indent="-373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808355" indent="-306705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43330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41805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238375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10800000">
            <a:off x="3383280" y="8643938"/>
            <a:ext cx="4175125" cy="2035175"/>
            <a:chOff x="5" y="-13"/>
            <a:chExt cx="14403" cy="702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grpSp>
        <p:nvGrpSpPr>
          <p:cNvPr id="9" name="Group 9"/>
          <p:cNvGrpSpPr/>
          <p:nvPr/>
        </p:nvGrpSpPr>
        <p:grpSpPr bwMode="auto">
          <a:xfrm>
            <a:off x="11113" y="9525"/>
            <a:ext cx="4175125" cy="2035175"/>
            <a:chOff x="5" y="-13"/>
            <a:chExt cx="14403" cy="7023"/>
          </a:xfrm>
        </p:grpSpPr>
        <p:grpSp>
          <p:nvGrpSpPr>
            <p:cNvPr id="10" name="Group 10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1" name="Group 13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519113"/>
            <a:ext cx="15716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7"/>
          <p:cNvSpPr>
            <a:spLocks noChangeArrowheads="1" noChangeShapeType="1" noTextEdit="1"/>
          </p:cNvSpPr>
          <p:nvPr/>
        </p:nvSpPr>
        <p:spPr bwMode="auto">
          <a:xfrm>
            <a:off x="620713" y="1895475"/>
            <a:ext cx="131603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endParaRPr lang="ja-JP" altLang="en-US" sz="1000" kern="10" spc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01650" y="2952750"/>
            <a:ext cx="6575425" cy="40322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2387600" y="1895475"/>
            <a:ext cx="14922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最適化</a:t>
            </a:r>
          </a:p>
        </p:txBody>
      </p:sp>
      <p:sp>
        <p:nvSpPr>
          <p:cNvPr id="19" name="WordArt 20"/>
          <p:cNvSpPr>
            <a:spLocks noChangeArrowheads="1" noChangeShapeType="1" noTextEdit="1"/>
          </p:cNvSpPr>
          <p:nvPr/>
        </p:nvSpPr>
        <p:spPr bwMode="auto">
          <a:xfrm>
            <a:off x="2016125" y="2078038"/>
            <a:ext cx="309563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に</a:t>
            </a:r>
          </a:p>
        </p:txBody>
      </p:sp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>
            <a:off x="3921125" y="2078038"/>
            <a:ext cx="892175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された</a:t>
            </a:r>
          </a:p>
        </p:txBody>
      </p:sp>
      <p:sp>
        <p:nvSpPr>
          <p:cNvPr id="21" name="WordArt 22"/>
          <p:cNvSpPr>
            <a:spLocks noChangeArrowheads="1" noChangeShapeType="1" noTextEdit="1"/>
          </p:cNvSpPr>
          <p:nvPr/>
        </p:nvSpPr>
        <p:spPr bwMode="auto">
          <a:xfrm>
            <a:off x="647700" y="2492375"/>
            <a:ext cx="419735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ビジネス向けコンピューター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097463" y="2066925"/>
            <a:ext cx="2463800" cy="635000"/>
          </a:xfrm>
          <a:prstGeom prst="rect">
            <a:avLst/>
          </a:prstGeom>
          <a:solidFill>
            <a:srgbClr val="0070C0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195513"/>
            <a:ext cx="1530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5351463" y="2136775"/>
            <a:ext cx="1509712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ビジネスに最適なオーダーメイド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4" name="Group 26"/>
          <p:cNvGrpSpPr/>
          <p:nvPr/>
        </p:nvGrpSpPr>
        <p:grpSpPr bwMode="auto">
          <a:xfrm>
            <a:off x="501650" y="3509120"/>
            <a:ext cx="6575425" cy="6299200"/>
            <a:chOff x="774" y="5758"/>
            <a:chExt cx="10357" cy="8866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774" y="5758"/>
              <a:ext cx="10357" cy="42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774" y="10400"/>
              <a:ext cx="10357" cy="42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7" name="WordArt 29"/>
          <p:cNvSpPr>
            <a:spLocks noChangeArrowheads="1" noChangeShapeType="1" noTextEdit="1"/>
          </p:cNvSpPr>
          <p:nvPr/>
        </p:nvSpPr>
        <p:spPr bwMode="auto">
          <a:xfrm>
            <a:off x="647700" y="3051175"/>
            <a:ext cx="6248400" cy="174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高速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CPU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と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NVMe SSD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搭載。全モデルカスタマイズ可能のビジネスパソコン</a:t>
            </a: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082208"/>
            <a:ext cx="15811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1"/>
          <p:cNvGrpSpPr/>
          <p:nvPr/>
        </p:nvGrpSpPr>
        <p:grpSpPr bwMode="auto">
          <a:xfrm>
            <a:off x="501650" y="3472608"/>
            <a:ext cx="842963" cy="842962"/>
            <a:chOff x="1396" y="13220"/>
            <a:chExt cx="1797" cy="1797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396" y="13220"/>
              <a:ext cx="1797" cy="1797"/>
            </a:xfrm>
            <a:prstGeom prst="ellipse">
              <a:avLst/>
            </a:prstGeom>
            <a:solidFill>
              <a:srgbClr val="2E74B5"/>
            </a:solidFill>
            <a:ln w="1905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1496" y="13314"/>
              <a:ext cx="1605" cy="1605"/>
            </a:xfrm>
            <a:prstGeom prst="ellipse">
              <a:avLst/>
            </a:prstGeom>
            <a:solidFill>
              <a:srgbClr val="2E74B5"/>
            </a:solidFill>
            <a:ln w="1270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31" name="WordArt 34"/>
          <p:cNvSpPr>
            <a:spLocks noChangeArrowheads="1" noChangeShapeType="1" noTextEdit="1"/>
          </p:cNvSpPr>
          <p:nvPr/>
        </p:nvSpPr>
        <p:spPr bwMode="auto">
          <a:xfrm>
            <a:off x="698500" y="3629770"/>
            <a:ext cx="444500" cy="115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2023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</a:p>
        </p:txBody>
      </p:sp>
      <p:sp>
        <p:nvSpPr>
          <p:cNvPr id="1024" name="WordArt 35"/>
          <p:cNvSpPr>
            <a:spLocks noChangeArrowheads="1" noChangeShapeType="1" noTextEdit="1"/>
          </p:cNvSpPr>
          <p:nvPr/>
        </p:nvSpPr>
        <p:spPr bwMode="auto">
          <a:xfrm>
            <a:off x="703263" y="4053633"/>
            <a:ext cx="439737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厳選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025" name="Group 36"/>
          <p:cNvGrpSpPr/>
          <p:nvPr/>
        </p:nvGrpSpPr>
        <p:grpSpPr bwMode="auto">
          <a:xfrm>
            <a:off x="639763" y="3775820"/>
            <a:ext cx="552450" cy="247650"/>
            <a:chOff x="1128" y="6075"/>
            <a:chExt cx="667" cy="298"/>
          </a:xfrm>
        </p:grpSpPr>
        <p:sp>
          <p:nvSpPr>
            <p:cNvPr id="1026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128" y="6075"/>
              <a:ext cx="246" cy="2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6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sp>
          <p:nvSpPr>
            <p:cNvPr id="102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401" y="6180"/>
              <a:ext cx="394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月度</a:t>
              </a:r>
            </a:p>
          </p:txBody>
        </p:sp>
      </p:grp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2506663" y="5683995"/>
            <a:ext cx="4457700" cy="606425"/>
          </a:xfrm>
          <a:prstGeom prst="rect">
            <a:avLst/>
          </a:prstGeom>
          <a:solidFill>
            <a:srgbClr val="EB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1029" name="Group 40"/>
          <p:cNvGrpSpPr/>
          <p:nvPr/>
        </p:nvGrpSpPr>
        <p:grpSpPr bwMode="auto">
          <a:xfrm>
            <a:off x="2635250" y="5742733"/>
            <a:ext cx="976313" cy="460375"/>
            <a:chOff x="4094" y="8999"/>
            <a:chExt cx="1940" cy="916"/>
          </a:xfrm>
        </p:grpSpPr>
        <p:grpSp>
          <p:nvGrpSpPr>
            <p:cNvPr id="1030" name="Group 41"/>
            <p:cNvGrpSpPr/>
            <p:nvPr/>
          </p:nvGrpSpPr>
          <p:grpSpPr bwMode="auto">
            <a:xfrm>
              <a:off x="5127" y="9008"/>
              <a:ext cx="907" cy="907"/>
              <a:chOff x="1855" y="10844"/>
              <a:chExt cx="907" cy="907"/>
            </a:xfrm>
          </p:grpSpPr>
          <p:sp>
            <p:nvSpPr>
              <p:cNvPr id="1031" name="Rectangle 42"/>
              <p:cNvSpPr>
                <a:spLocks noChangeArrowheads="1"/>
              </p:cNvSpPr>
              <p:nvPr/>
            </p:nvSpPr>
            <p:spPr bwMode="auto">
              <a:xfrm>
                <a:off x="1855" y="10844"/>
                <a:ext cx="907" cy="907"/>
              </a:xfrm>
              <a:prstGeom prst="rect">
                <a:avLst/>
              </a:prstGeom>
              <a:solidFill>
                <a:srgbClr val="541B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32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86" y="11548"/>
                <a:ext cx="258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b="1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Pro</a:t>
                </a:r>
                <a:endParaRPr lang="ja-JP" altLang="en-US" sz="900" b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033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07" y="11392"/>
                <a:ext cx="634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Windows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grpSp>
            <p:nvGrpSpPr>
              <p:cNvPr id="1034" name="Group 45"/>
              <p:cNvGrpSpPr/>
              <p:nvPr/>
            </p:nvGrpSpPr>
            <p:grpSpPr bwMode="auto">
              <a:xfrm>
                <a:off x="2126" y="10943"/>
                <a:ext cx="357" cy="357"/>
                <a:chOff x="4823" y="11665"/>
                <a:chExt cx="2243" cy="2248"/>
              </a:xfrm>
            </p:grpSpPr>
            <p:sp>
              <p:nvSpPr>
                <p:cNvPr id="1037" name="Freeform 46"/>
                <p:cNvSpPr/>
                <p:nvPr/>
              </p:nvSpPr>
              <p:spPr bwMode="auto">
                <a:xfrm>
                  <a:off x="4829" y="11857"/>
                  <a:ext cx="915" cy="894"/>
                </a:xfrm>
                <a:custGeom>
                  <a:avLst/>
                  <a:gdLst>
                    <a:gd name="T0" fmla="*/ 0 w 915"/>
                    <a:gd name="T1" fmla="*/ 129 h 894"/>
                    <a:gd name="T2" fmla="*/ 915 w 915"/>
                    <a:gd name="T3" fmla="*/ 0 h 894"/>
                    <a:gd name="T4" fmla="*/ 910 w 915"/>
                    <a:gd name="T5" fmla="*/ 894 h 894"/>
                    <a:gd name="T6" fmla="*/ 0 w 915"/>
                    <a:gd name="T7" fmla="*/ 894 h 894"/>
                    <a:gd name="T8" fmla="*/ 0 w 915"/>
                    <a:gd name="T9" fmla="*/ 129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5" h="894">
                      <a:moveTo>
                        <a:pt x="0" y="129"/>
                      </a:moveTo>
                      <a:lnTo>
                        <a:pt x="915" y="0"/>
                      </a:lnTo>
                      <a:lnTo>
                        <a:pt x="910" y="894"/>
                      </a:lnTo>
                      <a:lnTo>
                        <a:pt x="0" y="894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38" name="Freeform 47"/>
                <p:cNvSpPr/>
                <p:nvPr/>
              </p:nvSpPr>
              <p:spPr bwMode="auto">
                <a:xfrm>
                  <a:off x="5857" y="11665"/>
                  <a:ext cx="1209" cy="1076"/>
                </a:xfrm>
                <a:custGeom>
                  <a:avLst/>
                  <a:gdLst>
                    <a:gd name="T0" fmla="*/ 0 w 1209"/>
                    <a:gd name="T1" fmla="*/ 176 h 1076"/>
                    <a:gd name="T2" fmla="*/ 1209 w 1209"/>
                    <a:gd name="T3" fmla="*/ 0 h 1076"/>
                    <a:gd name="T4" fmla="*/ 1209 w 1209"/>
                    <a:gd name="T5" fmla="*/ 1076 h 1076"/>
                    <a:gd name="T6" fmla="*/ 0 w 1209"/>
                    <a:gd name="T7" fmla="*/ 1076 h 1076"/>
                    <a:gd name="T8" fmla="*/ 0 w 1209"/>
                    <a:gd name="T9" fmla="*/ 176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9" h="1076">
                      <a:moveTo>
                        <a:pt x="0" y="176"/>
                      </a:moveTo>
                      <a:lnTo>
                        <a:pt x="1209" y="0"/>
                      </a:lnTo>
                      <a:lnTo>
                        <a:pt x="1209" y="1076"/>
                      </a:lnTo>
                      <a:lnTo>
                        <a:pt x="0" y="10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39" name="Freeform 48"/>
                <p:cNvSpPr/>
                <p:nvPr/>
              </p:nvSpPr>
              <p:spPr bwMode="auto">
                <a:xfrm>
                  <a:off x="4823" y="12837"/>
                  <a:ext cx="916" cy="889"/>
                </a:xfrm>
                <a:custGeom>
                  <a:avLst/>
                  <a:gdLst>
                    <a:gd name="T0" fmla="*/ 0 w 916"/>
                    <a:gd name="T1" fmla="*/ 0 h 889"/>
                    <a:gd name="T2" fmla="*/ 916 w 916"/>
                    <a:gd name="T3" fmla="*/ 5 h 889"/>
                    <a:gd name="T4" fmla="*/ 916 w 916"/>
                    <a:gd name="T5" fmla="*/ 889 h 889"/>
                    <a:gd name="T6" fmla="*/ 6 w 916"/>
                    <a:gd name="T7" fmla="*/ 755 h 889"/>
                    <a:gd name="T8" fmla="*/ 0 w 916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889">
                      <a:moveTo>
                        <a:pt x="0" y="0"/>
                      </a:moveTo>
                      <a:lnTo>
                        <a:pt x="916" y="5"/>
                      </a:lnTo>
                      <a:lnTo>
                        <a:pt x="916" y="889"/>
                      </a:lnTo>
                      <a:lnTo>
                        <a:pt x="6" y="7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41" name="Freeform 49"/>
                <p:cNvSpPr/>
                <p:nvPr/>
              </p:nvSpPr>
              <p:spPr bwMode="auto">
                <a:xfrm>
                  <a:off x="5854" y="12848"/>
                  <a:ext cx="1203" cy="1065"/>
                </a:xfrm>
                <a:custGeom>
                  <a:avLst/>
                  <a:gdLst>
                    <a:gd name="T0" fmla="*/ 3 w 1203"/>
                    <a:gd name="T1" fmla="*/ 0 h 1065"/>
                    <a:gd name="T2" fmla="*/ 1203 w 1203"/>
                    <a:gd name="T3" fmla="*/ 5 h 1065"/>
                    <a:gd name="T4" fmla="*/ 1203 w 1203"/>
                    <a:gd name="T5" fmla="*/ 1065 h 1065"/>
                    <a:gd name="T6" fmla="*/ 0 w 1203"/>
                    <a:gd name="T7" fmla="*/ 883 h 1065"/>
                    <a:gd name="T8" fmla="*/ 3 w 1203"/>
                    <a:gd name="T9" fmla="*/ 0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3" h="1065">
                      <a:moveTo>
                        <a:pt x="3" y="0"/>
                      </a:moveTo>
                      <a:lnTo>
                        <a:pt x="1203" y="5"/>
                      </a:lnTo>
                      <a:lnTo>
                        <a:pt x="1203" y="1065"/>
                      </a:lnTo>
                      <a:lnTo>
                        <a:pt x="0" y="88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</p:grpSp>
          <p:sp>
            <p:nvSpPr>
              <p:cNvPr id="1035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" y="11348"/>
                <a:ext cx="109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0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036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8" y="11348"/>
                <a:ext cx="52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8999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2" name="Rectangle 53"/>
          <p:cNvSpPr>
            <a:spLocks noChangeArrowheads="1"/>
          </p:cNvSpPr>
          <p:nvPr/>
        </p:nvSpPr>
        <p:spPr bwMode="auto">
          <a:xfrm>
            <a:off x="501650" y="484188"/>
            <a:ext cx="1035050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3" name="Rectangle 54"/>
          <p:cNvSpPr>
            <a:spLocks noChangeArrowheads="1"/>
          </p:cNvSpPr>
          <p:nvPr/>
        </p:nvSpPr>
        <p:spPr bwMode="auto">
          <a:xfrm>
            <a:off x="1636713" y="484188"/>
            <a:ext cx="1568450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4" name="Rectangle 55"/>
          <p:cNvSpPr>
            <a:spLocks noChangeArrowheads="1"/>
          </p:cNvSpPr>
          <p:nvPr/>
        </p:nvSpPr>
        <p:spPr bwMode="auto">
          <a:xfrm>
            <a:off x="3303588" y="484188"/>
            <a:ext cx="2392362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3616" r="70132" b="13316"/>
          <a:stretch>
            <a:fillRect/>
          </a:stretch>
        </p:blipFill>
        <p:spPr bwMode="auto">
          <a:xfrm>
            <a:off x="530225" y="512763"/>
            <a:ext cx="9715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29697" r="56955" b="11649"/>
          <a:stretch>
            <a:fillRect/>
          </a:stretch>
        </p:blipFill>
        <p:spPr bwMode="auto">
          <a:xfrm>
            <a:off x="1682750" y="520700"/>
            <a:ext cx="1479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6" t="35313" b="9898"/>
          <a:stretch>
            <a:fillRect/>
          </a:stretch>
        </p:blipFill>
        <p:spPr bwMode="auto">
          <a:xfrm>
            <a:off x="3349625" y="522288"/>
            <a:ext cx="22971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59"/>
          <p:cNvSpPr>
            <a:spLocks noChangeArrowheads="1"/>
          </p:cNvSpPr>
          <p:nvPr/>
        </p:nvSpPr>
        <p:spPr bwMode="auto">
          <a:xfrm>
            <a:off x="2506663" y="4218733"/>
            <a:ext cx="1290637" cy="13874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6" name="WordArt 60"/>
          <p:cNvSpPr>
            <a:spLocks noChangeArrowheads="1" noChangeShapeType="1" noTextEdit="1"/>
          </p:cNvSpPr>
          <p:nvPr/>
        </p:nvSpPr>
        <p:spPr bwMode="auto">
          <a:xfrm>
            <a:off x="2462213" y="3759945"/>
            <a:ext cx="4292600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NVIDIA T400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搭載のエントリーモデル</a:t>
            </a:r>
          </a:p>
        </p:txBody>
      </p:sp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17801" r="23006" b="9801"/>
          <a:stretch>
            <a:fillRect/>
          </a:stretch>
        </p:blipFill>
        <p:spPr bwMode="auto">
          <a:xfrm>
            <a:off x="2581275" y="4309220"/>
            <a:ext cx="11572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7325470"/>
            <a:ext cx="158115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Group 63"/>
          <p:cNvGrpSpPr/>
          <p:nvPr/>
        </p:nvGrpSpPr>
        <p:grpSpPr bwMode="auto">
          <a:xfrm>
            <a:off x="603250" y="5431583"/>
            <a:ext cx="965200" cy="965200"/>
            <a:chOff x="935" y="8356"/>
            <a:chExt cx="1900" cy="1900"/>
          </a:xfrm>
        </p:grpSpPr>
        <p:sp>
          <p:nvSpPr>
            <p:cNvPr id="1049" name="Oval 64"/>
            <p:cNvSpPr>
              <a:spLocks noChangeArrowheads="1"/>
            </p:cNvSpPr>
            <p:nvPr/>
          </p:nvSpPr>
          <p:spPr bwMode="auto">
            <a:xfrm>
              <a:off x="935" y="8356"/>
              <a:ext cx="1900" cy="1900"/>
            </a:xfrm>
            <a:prstGeom prst="ellipse">
              <a:avLst/>
            </a:prstGeom>
            <a:solidFill>
              <a:srgbClr val="9CC2E5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8633"/>
              <a:ext cx="1682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0" name="Group 66"/>
          <p:cNvGrpSpPr/>
          <p:nvPr/>
        </p:nvGrpSpPr>
        <p:grpSpPr bwMode="auto">
          <a:xfrm>
            <a:off x="612775" y="8701833"/>
            <a:ext cx="898525" cy="860425"/>
            <a:chOff x="1175" y="12038"/>
            <a:chExt cx="1986" cy="1900"/>
          </a:xfrm>
        </p:grpSpPr>
        <p:sp>
          <p:nvSpPr>
            <p:cNvPr id="1051" name="Oval 67"/>
            <p:cNvSpPr>
              <a:spLocks noChangeArrowheads="1"/>
            </p:cNvSpPr>
            <p:nvPr/>
          </p:nvSpPr>
          <p:spPr bwMode="auto">
            <a:xfrm>
              <a:off x="1261" y="12038"/>
              <a:ext cx="1900" cy="1900"/>
            </a:xfrm>
            <a:prstGeom prst="ellipse">
              <a:avLst/>
            </a:prstGeom>
            <a:solidFill>
              <a:srgbClr val="9CC2E5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2349"/>
              <a:ext cx="180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2" name="WordArt 69"/>
          <p:cNvSpPr>
            <a:spLocks noChangeArrowheads="1" noChangeShapeType="1" noTextEdit="1"/>
          </p:cNvSpPr>
          <p:nvPr/>
        </p:nvSpPr>
        <p:spPr bwMode="auto">
          <a:xfrm>
            <a:off x="3965575" y="5274420"/>
            <a:ext cx="1419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Windows10 Pro 64bit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DVD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マルチ搭載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B660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チップセット</a:t>
            </a:r>
          </a:p>
        </p:txBody>
      </p:sp>
      <p:sp>
        <p:nvSpPr>
          <p:cNvPr id="1053" name="WordArt 70"/>
          <p:cNvSpPr>
            <a:spLocks noChangeArrowheads="1" noChangeShapeType="1" noTextEdit="1"/>
          </p:cNvSpPr>
          <p:nvPr/>
        </p:nvSpPr>
        <p:spPr bwMode="auto">
          <a:xfrm>
            <a:off x="5449888" y="5274420"/>
            <a:ext cx="1552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300W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電源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(80Plus GOLD)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モニター別売り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センドバック保証１年</a:t>
            </a:r>
          </a:p>
        </p:txBody>
      </p:sp>
      <p:sp>
        <p:nvSpPr>
          <p:cNvPr id="1055" name="WordArt 71"/>
          <p:cNvSpPr>
            <a:spLocks noChangeArrowheads="1" noChangeShapeType="1" noTextEdit="1"/>
          </p:cNvSpPr>
          <p:nvPr/>
        </p:nvSpPr>
        <p:spPr bwMode="auto">
          <a:xfrm>
            <a:off x="5084762" y="5976095"/>
            <a:ext cx="1425575" cy="2540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dirty="0">
                <a:solidFill>
                  <a:srgbClr val="333333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お問合せください</a:t>
            </a:r>
            <a:endParaRPr lang="ja-JP" altLang="en-US" sz="800" b="1" kern="10" spc="0" dirty="0">
              <a:ln>
                <a:noFill/>
              </a:ln>
              <a:solidFill>
                <a:srgbClr val="333333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058" name="WordArt 74"/>
          <p:cNvSpPr>
            <a:spLocks noChangeArrowheads="1" noChangeShapeType="1" noTextEdit="1"/>
          </p:cNvSpPr>
          <p:nvPr/>
        </p:nvSpPr>
        <p:spPr bwMode="auto">
          <a:xfrm>
            <a:off x="3663950" y="5768133"/>
            <a:ext cx="323215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BTO PC "Be-Clie for CAD" [BT-I712700AS1H500SNVM/T400]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9" name="Rectangle 75"/>
          <p:cNvSpPr>
            <a:spLocks noChangeArrowheads="1"/>
          </p:cNvSpPr>
          <p:nvPr/>
        </p:nvSpPr>
        <p:spPr bwMode="auto">
          <a:xfrm>
            <a:off x="4292600" y="5955458"/>
            <a:ext cx="727075" cy="268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60" name="WordArt 76"/>
          <p:cNvSpPr>
            <a:spLocks noChangeArrowheads="1" noChangeShapeType="1" noTextEdit="1"/>
          </p:cNvSpPr>
          <p:nvPr/>
        </p:nvSpPr>
        <p:spPr bwMode="auto">
          <a:xfrm>
            <a:off x="4368800" y="5982445"/>
            <a:ext cx="56832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特別価格で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好評販売中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061" name="WordArt 77"/>
          <p:cNvSpPr>
            <a:spLocks noChangeArrowheads="1" noChangeShapeType="1" noTextEdit="1"/>
          </p:cNvSpPr>
          <p:nvPr/>
        </p:nvSpPr>
        <p:spPr bwMode="auto">
          <a:xfrm>
            <a:off x="2668588" y="5210920"/>
            <a:ext cx="1073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小型でハイパワー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軽量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CAD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向きグラ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フィックス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T400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搭載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1062" name="WordArt 78"/>
          <p:cNvSpPr>
            <a:spLocks noChangeArrowheads="1" noChangeShapeType="1" noTextEdit="1"/>
          </p:cNvSpPr>
          <p:nvPr/>
        </p:nvSpPr>
        <p:spPr bwMode="auto">
          <a:xfrm>
            <a:off x="6065838" y="4274295"/>
            <a:ext cx="293687" cy="15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16 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3" name="WordArt 79"/>
          <p:cNvSpPr>
            <a:spLocks noChangeArrowheads="1" noChangeShapeType="1" noTextEdit="1"/>
          </p:cNvSpPr>
          <p:nvPr/>
        </p:nvSpPr>
        <p:spPr bwMode="auto">
          <a:xfrm>
            <a:off x="6008688" y="4467970"/>
            <a:ext cx="655637" cy="87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DDR4(8GB×2)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4" name="WordArt 80"/>
          <p:cNvSpPr>
            <a:spLocks noChangeArrowheads="1" noChangeShapeType="1" noTextEdit="1"/>
          </p:cNvSpPr>
          <p:nvPr/>
        </p:nvSpPr>
        <p:spPr bwMode="auto">
          <a:xfrm>
            <a:off x="4587875" y="4839445"/>
            <a:ext cx="365125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500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5" name="WordArt 81"/>
          <p:cNvSpPr>
            <a:spLocks noChangeArrowheads="1" noChangeShapeType="1" noTextEdit="1"/>
          </p:cNvSpPr>
          <p:nvPr/>
        </p:nvSpPr>
        <p:spPr bwMode="auto">
          <a:xfrm>
            <a:off x="5008563" y="4898183"/>
            <a:ext cx="177800" cy="93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cxnSp>
        <p:nvCxnSpPr>
          <p:cNvPr id="1106" name="AutoShape 82"/>
          <p:cNvCxnSpPr>
            <a:cxnSpLocks noChangeShapeType="1"/>
          </p:cNvCxnSpPr>
          <p:nvPr/>
        </p:nvCxnSpPr>
        <p:spPr bwMode="auto">
          <a:xfrm>
            <a:off x="3959225" y="4610845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7" name="AutoShape 83"/>
          <p:cNvCxnSpPr>
            <a:cxnSpLocks noChangeShapeType="1"/>
          </p:cNvCxnSpPr>
          <p:nvPr/>
        </p:nvCxnSpPr>
        <p:spPr bwMode="auto">
          <a:xfrm>
            <a:off x="5414963" y="4610845"/>
            <a:ext cx="137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8" name="AutoShape 84"/>
          <p:cNvCxnSpPr>
            <a:cxnSpLocks noChangeShapeType="1"/>
          </p:cNvCxnSpPr>
          <p:nvPr/>
        </p:nvCxnSpPr>
        <p:spPr bwMode="auto">
          <a:xfrm>
            <a:off x="3965575" y="5177583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WordArt 85"/>
          <p:cNvSpPr>
            <a:spLocks noChangeArrowheads="1" noChangeShapeType="1" noTextEdit="1"/>
          </p:cNvSpPr>
          <p:nvPr/>
        </p:nvSpPr>
        <p:spPr bwMode="auto">
          <a:xfrm>
            <a:off x="6332538" y="4331445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7" name="アート文字 554"/>
          <p:cNvSpPr>
            <a:spLocks noChangeArrowheads="1" noChangeShapeType="1" noTextEdit="1"/>
          </p:cNvSpPr>
          <p:nvPr/>
        </p:nvSpPr>
        <p:spPr bwMode="auto">
          <a:xfrm>
            <a:off x="4467225" y="5041058"/>
            <a:ext cx="825500" cy="77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NVMe(</a:t>
            </a:r>
            <a:r>
              <a: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空きスロット</a:t>
            </a: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×1)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068" name="Group 87"/>
          <p:cNvGrpSpPr/>
          <p:nvPr/>
        </p:nvGrpSpPr>
        <p:grpSpPr bwMode="auto">
          <a:xfrm>
            <a:off x="4068763" y="4260008"/>
            <a:ext cx="296862" cy="295275"/>
            <a:chOff x="4565" y="4031"/>
            <a:chExt cx="2648" cy="2635"/>
          </a:xfrm>
        </p:grpSpPr>
        <p:grpSp>
          <p:nvGrpSpPr>
            <p:cNvPr id="1069" name="Group 88"/>
            <p:cNvGrpSpPr/>
            <p:nvPr/>
          </p:nvGrpSpPr>
          <p:grpSpPr bwMode="auto">
            <a:xfrm>
              <a:off x="4565" y="4731"/>
              <a:ext cx="407" cy="1229"/>
              <a:chOff x="4096" y="4785"/>
              <a:chExt cx="407" cy="1229"/>
            </a:xfrm>
          </p:grpSpPr>
          <p:sp>
            <p:nvSpPr>
              <p:cNvPr id="1096" name="Rectangle 89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7" name="Rectangle 90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8" name="Rectangle 91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070" name="Group 92"/>
            <p:cNvGrpSpPr/>
            <p:nvPr/>
          </p:nvGrpSpPr>
          <p:grpSpPr bwMode="auto">
            <a:xfrm>
              <a:off x="5258" y="4031"/>
              <a:ext cx="1232" cy="407"/>
              <a:chOff x="5193" y="3726"/>
              <a:chExt cx="1232" cy="407"/>
            </a:xfrm>
          </p:grpSpPr>
          <p:sp>
            <p:nvSpPr>
              <p:cNvPr id="1093" name="Rectangle 93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4" name="Rectangle 94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5" name="Rectangle 95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071" name="Rectangle 96"/>
            <p:cNvSpPr>
              <a:spLocks noChangeArrowheads="1"/>
            </p:cNvSpPr>
            <p:nvPr/>
          </p:nvSpPr>
          <p:spPr bwMode="auto">
            <a:xfrm>
              <a:off x="5086" y="4561"/>
              <a:ext cx="1573" cy="157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2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294" y="5116"/>
              <a:ext cx="1176" cy="4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CPU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1073" name="Group 98"/>
            <p:cNvGrpSpPr/>
            <p:nvPr/>
          </p:nvGrpSpPr>
          <p:grpSpPr bwMode="auto">
            <a:xfrm>
              <a:off x="6806" y="4731"/>
              <a:ext cx="407" cy="1229"/>
              <a:chOff x="4096" y="4785"/>
              <a:chExt cx="407" cy="1229"/>
            </a:xfrm>
          </p:grpSpPr>
          <p:sp>
            <p:nvSpPr>
              <p:cNvPr id="1088" name="Rectangle 99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0" name="Rectangle 100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1" name="Rectangle 101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074" name="Group 102"/>
            <p:cNvGrpSpPr/>
            <p:nvPr/>
          </p:nvGrpSpPr>
          <p:grpSpPr bwMode="auto">
            <a:xfrm>
              <a:off x="5258" y="6259"/>
              <a:ext cx="1232" cy="407"/>
              <a:chOff x="5193" y="3726"/>
              <a:chExt cx="1232" cy="407"/>
            </a:xfrm>
          </p:grpSpPr>
          <p:sp>
            <p:nvSpPr>
              <p:cNvPr id="1083" name="Rectangle 103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84" name="Rectangle 104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87" name="Rectangle 105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075" name="Oval 106"/>
            <p:cNvSpPr>
              <a:spLocks noChangeArrowheads="1"/>
            </p:cNvSpPr>
            <p:nvPr/>
          </p:nvSpPr>
          <p:spPr bwMode="auto">
            <a:xfrm>
              <a:off x="5200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7" name="Oval 107"/>
            <p:cNvSpPr>
              <a:spLocks noChangeArrowheads="1"/>
            </p:cNvSpPr>
            <p:nvPr/>
          </p:nvSpPr>
          <p:spPr bwMode="auto">
            <a:xfrm>
              <a:off x="6418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8" name="Oval 108"/>
            <p:cNvSpPr>
              <a:spLocks noChangeArrowheads="1"/>
            </p:cNvSpPr>
            <p:nvPr/>
          </p:nvSpPr>
          <p:spPr bwMode="auto">
            <a:xfrm>
              <a:off x="5200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9" name="Oval 109"/>
            <p:cNvSpPr>
              <a:spLocks noChangeArrowheads="1"/>
            </p:cNvSpPr>
            <p:nvPr/>
          </p:nvSpPr>
          <p:spPr bwMode="auto">
            <a:xfrm>
              <a:off x="6418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grpSp>
        <p:nvGrpSpPr>
          <p:cNvPr id="1099" name="Group 110"/>
          <p:cNvGrpSpPr/>
          <p:nvPr/>
        </p:nvGrpSpPr>
        <p:grpSpPr bwMode="auto">
          <a:xfrm>
            <a:off x="5495925" y="4333033"/>
            <a:ext cx="352425" cy="198437"/>
            <a:chOff x="8469" y="5102"/>
            <a:chExt cx="703" cy="395"/>
          </a:xfrm>
        </p:grpSpPr>
        <p:grpSp>
          <p:nvGrpSpPr>
            <p:cNvPr id="1100" name="Group 111"/>
            <p:cNvGrpSpPr/>
            <p:nvPr/>
          </p:nvGrpSpPr>
          <p:grpSpPr bwMode="auto">
            <a:xfrm>
              <a:off x="8469" y="5102"/>
              <a:ext cx="703" cy="248"/>
              <a:chOff x="6083" y="6498"/>
              <a:chExt cx="2459" cy="867"/>
            </a:xfrm>
          </p:grpSpPr>
          <p:sp>
            <p:nvSpPr>
              <p:cNvPr id="1102" name="Rectangle 112"/>
              <p:cNvSpPr>
                <a:spLocks noChangeArrowheads="1"/>
              </p:cNvSpPr>
              <p:nvPr/>
            </p:nvSpPr>
            <p:spPr bwMode="auto">
              <a:xfrm>
                <a:off x="6091" y="6498"/>
                <a:ext cx="2443" cy="86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3" name="Rectangle 113"/>
              <p:cNvSpPr>
                <a:spLocks noChangeArrowheads="1"/>
              </p:cNvSpPr>
              <p:nvPr/>
            </p:nvSpPr>
            <p:spPr bwMode="auto">
              <a:xfrm>
                <a:off x="6404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4" name="Rectangle 114"/>
              <p:cNvSpPr>
                <a:spLocks noChangeArrowheads="1"/>
              </p:cNvSpPr>
              <p:nvPr/>
            </p:nvSpPr>
            <p:spPr bwMode="auto">
              <a:xfrm>
                <a:off x="6922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5" name="Rectangle 115"/>
              <p:cNvSpPr>
                <a:spLocks noChangeArrowheads="1"/>
              </p:cNvSpPr>
              <p:nvPr/>
            </p:nvSpPr>
            <p:spPr bwMode="auto">
              <a:xfrm>
                <a:off x="7441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9" name="Rectangle 116"/>
              <p:cNvSpPr>
                <a:spLocks noChangeArrowheads="1"/>
              </p:cNvSpPr>
              <p:nvPr/>
            </p:nvSpPr>
            <p:spPr bwMode="auto">
              <a:xfrm>
                <a:off x="7950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0" name="Rectangle 117"/>
              <p:cNvSpPr>
                <a:spLocks noChangeArrowheads="1"/>
              </p:cNvSpPr>
              <p:nvPr/>
            </p:nvSpPr>
            <p:spPr bwMode="auto">
              <a:xfrm>
                <a:off x="6400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1" name="Rectangle 118"/>
              <p:cNvSpPr>
                <a:spLocks noChangeArrowheads="1"/>
              </p:cNvSpPr>
              <p:nvPr/>
            </p:nvSpPr>
            <p:spPr bwMode="auto">
              <a:xfrm>
                <a:off x="661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2" name="Rectangle 119"/>
              <p:cNvSpPr>
                <a:spLocks noChangeArrowheads="1"/>
              </p:cNvSpPr>
              <p:nvPr/>
            </p:nvSpPr>
            <p:spPr bwMode="auto">
              <a:xfrm>
                <a:off x="7283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3" name="Rectangle 120"/>
              <p:cNvSpPr>
                <a:spLocks noChangeArrowheads="1"/>
              </p:cNvSpPr>
              <p:nvPr/>
            </p:nvSpPr>
            <p:spPr bwMode="auto">
              <a:xfrm>
                <a:off x="7507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4" name="Rectangle 121"/>
              <p:cNvSpPr>
                <a:spLocks noChangeArrowheads="1"/>
              </p:cNvSpPr>
              <p:nvPr/>
            </p:nvSpPr>
            <p:spPr bwMode="auto">
              <a:xfrm>
                <a:off x="772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5" name="Rectangle 122"/>
              <p:cNvSpPr>
                <a:spLocks noChangeArrowheads="1"/>
              </p:cNvSpPr>
              <p:nvPr/>
            </p:nvSpPr>
            <p:spPr bwMode="auto">
              <a:xfrm>
                <a:off x="7950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6" name="Rectangle 123"/>
              <p:cNvSpPr>
                <a:spLocks noChangeArrowheads="1"/>
              </p:cNvSpPr>
              <p:nvPr/>
            </p:nvSpPr>
            <p:spPr bwMode="auto">
              <a:xfrm>
                <a:off x="8168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7" name="Freeform 124"/>
              <p:cNvSpPr/>
              <p:nvPr/>
            </p:nvSpPr>
            <p:spPr bwMode="auto">
              <a:xfrm rot="5400000">
                <a:off x="602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8" name="Freeform 125"/>
              <p:cNvSpPr/>
              <p:nvPr/>
            </p:nvSpPr>
            <p:spPr bwMode="auto">
              <a:xfrm rot="5400000">
                <a:off x="602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9" name="Freeform 126"/>
              <p:cNvSpPr/>
              <p:nvPr/>
            </p:nvSpPr>
            <p:spPr bwMode="auto">
              <a:xfrm rot="16200000" flipH="1">
                <a:off x="836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20" name="Freeform 127"/>
              <p:cNvSpPr/>
              <p:nvPr/>
            </p:nvSpPr>
            <p:spPr bwMode="auto">
              <a:xfrm rot="16200000" flipH="1">
                <a:off x="836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01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8537" y="5373"/>
              <a:ext cx="565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Memory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sp>
        <p:nvSpPr>
          <p:cNvPr id="1121" name="WordArt 129"/>
          <p:cNvSpPr>
            <a:spLocks noChangeArrowheads="1" noChangeShapeType="1" noTextEdit="1"/>
          </p:cNvSpPr>
          <p:nvPr/>
        </p:nvSpPr>
        <p:spPr bwMode="auto">
          <a:xfrm>
            <a:off x="4537075" y="4439395"/>
            <a:ext cx="673100" cy="90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12700(2.1GHz)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22" name="Group 130"/>
          <p:cNvGrpSpPr/>
          <p:nvPr/>
        </p:nvGrpSpPr>
        <p:grpSpPr bwMode="auto">
          <a:xfrm>
            <a:off x="4541838" y="4218733"/>
            <a:ext cx="639762" cy="182562"/>
            <a:chOff x="9012" y="5509"/>
            <a:chExt cx="1275" cy="365"/>
          </a:xfrm>
        </p:grpSpPr>
        <p:sp>
          <p:nvSpPr>
            <p:cNvPr id="1123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9012" y="5618"/>
              <a:ext cx="928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Core i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  <p:sp>
          <p:nvSpPr>
            <p:cNvPr id="1124" name="WordArt 132"/>
            <p:cNvSpPr>
              <a:spLocks noChangeArrowheads="1" noChangeShapeType="1" noTextEdit="1"/>
            </p:cNvSpPr>
            <p:nvPr/>
          </p:nvSpPr>
          <p:spPr bwMode="auto">
            <a:xfrm>
              <a:off x="10029" y="5509"/>
              <a:ext cx="258" cy="36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7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</p:grpSp>
      <p:grpSp>
        <p:nvGrpSpPr>
          <p:cNvPr id="1125" name="Group 133"/>
          <p:cNvGrpSpPr/>
          <p:nvPr/>
        </p:nvGrpSpPr>
        <p:grpSpPr bwMode="auto">
          <a:xfrm>
            <a:off x="4062413" y="4841033"/>
            <a:ext cx="331787" cy="293687"/>
            <a:chOff x="5385" y="5829"/>
            <a:chExt cx="662" cy="586"/>
          </a:xfrm>
        </p:grpSpPr>
        <p:sp>
          <p:nvSpPr>
            <p:cNvPr id="1126" name="WordArt 134"/>
            <p:cNvSpPr>
              <a:spLocks noChangeArrowheads="1" noChangeShapeType="1" noTextEdit="1"/>
            </p:cNvSpPr>
            <p:nvPr/>
          </p:nvSpPr>
          <p:spPr bwMode="auto">
            <a:xfrm>
              <a:off x="5464" y="6291"/>
              <a:ext cx="508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Storage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grpSp>
          <p:nvGrpSpPr>
            <p:cNvPr id="1127" name="Group 135"/>
            <p:cNvGrpSpPr/>
            <p:nvPr/>
          </p:nvGrpSpPr>
          <p:grpSpPr bwMode="auto">
            <a:xfrm>
              <a:off x="5385" y="5829"/>
              <a:ext cx="662" cy="434"/>
              <a:chOff x="5385" y="5829"/>
              <a:chExt cx="662" cy="434"/>
            </a:xfrm>
          </p:grpSpPr>
          <p:sp>
            <p:nvSpPr>
              <p:cNvPr id="1128" name="Freeform 136"/>
              <p:cNvSpPr/>
              <p:nvPr/>
            </p:nvSpPr>
            <p:spPr bwMode="auto">
              <a:xfrm>
                <a:off x="5385" y="5829"/>
                <a:ext cx="662" cy="434"/>
              </a:xfrm>
              <a:custGeom>
                <a:avLst/>
                <a:gdLst>
                  <a:gd name="T0" fmla="*/ 0 w 928"/>
                  <a:gd name="T1" fmla="*/ 0 h 610"/>
                  <a:gd name="T2" fmla="*/ 0 w 928"/>
                  <a:gd name="T3" fmla="*/ 610 h 610"/>
                  <a:gd name="T4" fmla="*/ 928 w 928"/>
                  <a:gd name="T5" fmla="*/ 610 h 610"/>
                  <a:gd name="T6" fmla="*/ 928 w 928"/>
                  <a:gd name="T7" fmla="*/ 444 h 610"/>
                  <a:gd name="T8" fmla="*/ 880 w 928"/>
                  <a:gd name="T9" fmla="*/ 444 h 610"/>
                  <a:gd name="T10" fmla="*/ 880 w 928"/>
                  <a:gd name="T11" fmla="*/ 178 h 610"/>
                  <a:gd name="T12" fmla="*/ 928 w 928"/>
                  <a:gd name="T13" fmla="*/ 178 h 610"/>
                  <a:gd name="T14" fmla="*/ 928 w 928"/>
                  <a:gd name="T15" fmla="*/ 4 h 610"/>
                  <a:gd name="T16" fmla="*/ 0 w 928"/>
                  <a:gd name="T1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610">
                    <a:moveTo>
                      <a:pt x="0" y="0"/>
                    </a:moveTo>
                    <a:lnTo>
                      <a:pt x="0" y="610"/>
                    </a:lnTo>
                    <a:lnTo>
                      <a:pt x="928" y="610"/>
                    </a:lnTo>
                    <a:lnTo>
                      <a:pt x="928" y="444"/>
                    </a:lnTo>
                    <a:lnTo>
                      <a:pt x="880" y="444"/>
                    </a:lnTo>
                    <a:lnTo>
                      <a:pt x="880" y="178"/>
                    </a:lnTo>
                    <a:lnTo>
                      <a:pt x="928" y="178"/>
                    </a:lnTo>
                    <a:lnTo>
                      <a:pt x="92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0404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29" name="Rectangle 137"/>
              <p:cNvSpPr>
                <a:spLocks noChangeArrowheads="1"/>
              </p:cNvSpPr>
              <p:nvPr/>
            </p:nvSpPr>
            <p:spPr bwMode="auto">
              <a:xfrm>
                <a:off x="5536" y="5831"/>
                <a:ext cx="374" cy="43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0" name="AutoShape 138"/>
              <p:cNvSpPr>
                <a:spLocks noChangeArrowheads="1"/>
              </p:cNvSpPr>
              <p:nvPr/>
            </p:nvSpPr>
            <p:spPr bwMode="auto">
              <a:xfrm>
                <a:off x="5411" y="5862"/>
                <a:ext cx="58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1" name="AutoShape 139"/>
              <p:cNvSpPr>
                <a:spLocks noChangeArrowheads="1"/>
              </p:cNvSpPr>
              <p:nvPr/>
            </p:nvSpPr>
            <p:spPr bwMode="auto">
              <a:xfrm>
                <a:off x="5969" y="5865"/>
                <a:ext cx="59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2" name="AutoShape 140"/>
              <p:cNvSpPr>
                <a:spLocks noChangeArrowheads="1"/>
              </p:cNvSpPr>
              <p:nvPr/>
            </p:nvSpPr>
            <p:spPr bwMode="auto">
              <a:xfrm>
                <a:off x="5969" y="6178"/>
                <a:ext cx="59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3" name="AutoShape 141"/>
              <p:cNvSpPr>
                <a:spLocks noChangeArrowheads="1"/>
              </p:cNvSpPr>
              <p:nvPr/>
            </p:nvSpPr>
            <p:spPr bwMode="auto">
              <a:xfrm>
                <a:off x="5408" y="6178"/>
                <a:ext cx="58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4" name="WordArt 1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82" y="5980"/>
                <a:ext cx="283" cy="11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SSD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endParaRPr>
              </a:p>
            </p:txBody>
          </p:sp>
        </p:grpSp>
      </p:grpSp>
      <p:sp>
        <p:nvSpPr>
          <p:cNvPr id="1135" name="WordArt 143"/>
          <p:cNvSpPr>
            <a:spLocks noChangeArrowheads="1" noChangeShapeType="1" noTextEdit="1"/>
          </p:cNvSpPr>
          <p:nvPr/>
        </p:nvSpPr>
        <p:spPr bwMode="auto">
          <a:xfrm>
            <a:off x="6213475" y="4833095"/>
            <a:ext cx="488950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T400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36" name="WordArt 144"/>
          <p:cNvSpPr>
            <a:spLocks noChangeArrowheads="1" noChangeShapeType="1" noTextEdit="1"/>
          </p:cNvSpPr>
          <p:nvPr/>
        </p:nvSpPr>
        <p:spPr bwMode="auto">
          <a:xfrm>
            <a:off x="6056313" y="5023595"/>
            <a:ext cx="549275" cy="74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GDDR6 4GB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37" name="Group 145"/>
          <p:cNvGrpSpPr/>
          <p:nvPr/>
        </p:nvGrpSpPr>
        <p:grpSpPr bwMode="auto">
          <a:xfrm>
            <a:off x="5462588" y="4810870"/>
            <a:ext cx="385762" cy="311150"/>
            <a:chOff x="8386" y="11667"/>
            <a:chExt cx="770" cy="620"/>
          </a:xfrm>
        </p:grpSpPr>
        <p:grpSp>
          <p:nvGrpSpPr>
            <p:cNvPr id="1138" name="Group 146"/>
            <p:cNvGrpSpPr/>
            <p:nvPr/>
          </p:nvGrpSpPr>
          <p:grpSpPr bwMode="auto">
            <a:xfrm>
              <a:off x="8386" y="11667"/>
              <a:ext cx="770" cy="539"/>
              <a:chOff x="1670" y="1246"/>
              <a:chExt cx="7405" cy="5185"/>
            </a:xfrm>
          </p:grpSpPr>
          <p:sp>
            <p:nvSpPr>
              <p:cNvPr id="1140" name="Freeform 147"/>
              <p:cNvSpPr/>
              <p:nvPr/>
            </p:nvSpPr>
            <p:spPr bwMode="auto">
              <a:xfrm>
                <a:off x="3145" y="1961"/>
                <a:ext cx="5930" cy="3772"/>
              </a:xfrm>
              <a:custGeom>
                <a:avLst/>
                <a:gdLst>
                  <a:gd name="T0" fmla="*/ 18 w 5930"/>
                  <a:gd name="T1" fmla="*/ 0 h 3772"/>
                  <a:gd name="T2" fmla="*/ 5930 w 5930"/>
                  <a:gd name="T3" fmla="*/ 0 h 3772"/>
                  <a:gd name="T4" fmla="*/ 5930 w 5930"/>
                  <a:gd name="T5" fmla="*/ 3234 h 3772"/>
                  <a:gd name="T6" fmla="*/ 4762 w 5930"/>
                  <a:gd name="T7" fmla="*/ 3234 h 3772"/>
                  <a:gd name="T8" fmla="*/ 4762 w 5930"/>
                  <a:gd name="T9" fmla="*/ 3763 h 3772"/>
                  <a:gd name="T10" fmla="*/ 3915 w 5930"/>
                  <a:gd name="T11" fmla="*/ 3763 h 3772"/>
                  <a:gd name="T12" fmla="*/ 3915 w 5930"/>
                  <a:gd name="T13" fmla="*/ 3278 h 3772"/>
                  <a:gd name="T14" fmla="*/ 3428 w 5930"/>
                  <a:gd name="T15" fmla="*/ 3278 h 3772"/>
                  <a:gd name="T16" fmla="*/ 3428 w 5930"/>
                  <a:gd name="T17" fmla="*/ 3772 h 3772"/>
                  <a:gd name="T18" fmla="*/ 1095 w 5930"/>
                  <a:gd name="T19" fmla="*/ 3772 h 3772"/>
                  <a:gd name="T20" fmla="*/ 1095 w 5930"/>
                  <a:gd name="T21" fmla="*/ 3269 h 3772"/>
                  <a:gd name="T22" fmla="*/ 636 w 5930"/>
                  <a:gd name="T23" fmla="*/ 3269 h 3772"/>
                  <a:gd name="T24" fmla="*/ 636 w 5930"/>
                  <a:gd name="T25" fmla="*/ 3772 h 3772"/>
                  <a:gd name="T26" fmla="*/ 0 w 5930"/>
                  <a:gd name="T27" fmla="*/ 3772 h 3772"/>
                  <a:gd name="T28" fmla="*/ 18 w 5930"/>
                  <a:gd name="T29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0" h="3772">
                    <a:moveTo>
                      <a:pt x="18" y="0"/>
                    </a:moveTo>
                    <a:lnTo>
                      <a:pt x="5930" y="0"/>
                    </a:lnTo>
                    <a:lnTo>
                      <a:pt x="5930" y="3234"/>
                    </a:lnTo>
                    <a:lnTo>
                      <a:pt x="4762" y="3234"/>
                    </a:lnTo>
                    <a:lnTo>
                      <a:pt x="4762" y="3763"/>
                    </a:lnTo>
                    <a:lnTo>
                      <a:pt x="3915" y="3763"/>
                    </a:lnTo>
                    <a:lnTo>
                      <a:pt x="3915" y="3278"/>
                    </a:lnTo>
                    <a:lnTo>
                      <a:pt x="3428" y="3278"/>
                    </a:lnTo>
                    <a:lnTo>
                      <a:pt x="3428" y="3772"/>
                    </a:lnTo>
                    <a:lnTo>
                      <a:pt x="1095" y="3772"/>
                    </a:lnTo>
                    <a:lnTo>
                      <a:pt x="1095" y="3269"/>
                    </a:lnTo>
                    <a:lnTo>
                      <a:pt x="636" y="3269"/>
                    </a:lnTo>
                    <a:lnTo>
                      <a:pt x="636" y="3772"/>
                    </a:lnTo>
                    <a:lnTo>
                      <a:pt x="0" y="377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1" name="AutoShape 148"/>
              <p:cNvSpPr>
                <a:spLocks noChangeArrowheads="1"/>
              </p:cNvSpPr>
              <p:nvPr/>
            </p:nvSpPr>
            <p:spPr bwMode="auto">
              <a:xfrm>
                <a:off x="3755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2" name="Oval 149"/>
              <p:cNvSpPr>
                <a:spLocks noChangeArrowheads="1"/>
              </p:cNvSpPr>
              <p:nvPr/>
            </p:nvSpPr>
            <p:spPr bwMode="auto">
              <a:xfrm>
                <a:off x="3897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3" name="Freeform 150"/>
              <p:cNvSpPr/>
              <p:nvPr/>
            </p:nvSpPr>
            <p:spPr bwMode="auto">
              <a:xfrm>
                <a:off x="4117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4" name="Freeform 151"/>
              <p:cNvSpPr/>
              <p:nvPr/>
            </p:nvSpPr>
            <p:spPr bwMode="auto">
              <a:xfrm rot="5182845">
                <a:off x="4868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5" name="Freeform 152"/>
              <p:cNvSpPr/>
              <p:nvPr/>
            </p:nvSpPr>
            <p:spPr bwMode="auto">
              <a:xfrm rot="10800000">
                <a:off x="4771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6" name="Freeform 153"/>
              <p:cNvSpPr/>
              <p:nvPr/>
            </p:nvSpPr>
            <p:spPr bwMode="auto">
              <a:xfrm rot="16012148">
                <a:off x="4019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7" name="Oval 154"/>
              <p:cNvSpPr>
                <a:spLocks noChangeArrowheads="1"/>
              </p:cNvSpPr>
              <p:nvPr/>
            </p:nvSpPr>
            <p:spPr bwMode="auto">
              <a:xfrm>
                <a:off x="4612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8" name="Freeform 155"/>
              <p:cNvSpPr/>
              <p:nvPr/>
            </p:nvSpPr>
            <p:spPr bwMode="auto">
              <a:xfrm>
                <a:off x="1670" y="1246"/>
                <a:ext cx="1245" cy="5185"/>
              </a:xfrm>
              <a:custGeom>
                <a:avLst/>
                <a:gdLst>
                  <a:gd name="T0" fmla="*/ 0 w 1245"/>
                  <a:gd name="T1" fmla="*/ 0 h 5185"/>
                  <a:gd name="T2" fmla="*/ 1245 w 1245"/>
                  <a:gd name="T3" fmla="*/ 0 h 5185"/>
                  <a:gd name="T4" fmla="*/ 1245 w 1245"/>
                  <a:gd name="T5" fmla="*/ 5185 h 5185"/>
                  <a:gd name="T6" fmla="*/ 742 w 1245"/>
                  <a:gd name="T7" fmla="*/ 5185 h 5185"/>
                  <a:gd name="T8" fmla="*/ 742 w 1245"/>
                  <a:gd name="T9" fmla="*/ 503 h 5185"/>
                  <a:gd name="T10" fmla="*/ 17 w 1245"/>
                  <a:gd name="T11" fmla="*/ 503 h 5185"/>
                  <a:gd name="T12" fmla="*/ 0 w 1245"/>
                  <a:gd name="T13" fmla="*/ 0 h 5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5" h="5185">
                    <a:moveTo>
                      <a:pt x="0" y="0"/>
                    </a:moveTo>
                    <a:lnTo>
                      <a:pt x="1245" y="0"/>
                    </a:lnTo>
                    <a:lnTo>
                      <a:pt x="1245" y="5185"/>
                    </a:lnTo>
                    <a:lnTo>
                      <a:pt x="742" y="5185"/>
                    </a:lnTo>
                    <a:lnTo>
                      <a:pt x="742" y="503"/>
                    </a:lnTo>
                    <a:lnTo>
                      <a:pt x="17" y="5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9" name="AutoShape 156"/>
              <p:cNvSpPr>
                <a:spLocks noChangeArrowheads="1"/>
              </p:cNvSpPr>
              <p:nvPr/>
            </p:nvSpPr>
            <p:spPr bwMode="auto">
              <a:xfrm>
                <a:off x="6397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0" name="Oval 157"/>
              <p:cNvSpPr>
                <a:spLocks noChangeArrowheads="1"/>
              </p:cNvSpPr>
              <p:nvPr/>
            </p:nvSpPr>
            <p:spPr bwMode="auto">
              <a:xfrm>
                <a:off x="6539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1" name="Freeform 158"/>
              <p:cNvSpPr/>
              <p:nvPr/>
            </p:nvSpPr>
            <p:spPr bwMode="auto">
              <a:xfrm>
                <a:off x="6759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2" name="Freeform 159"/>
              <p:cNvSpPr/>
              <p:nvPr/>
            </p:nvSpPr>
            <p:spPr bwMode="auto">
              <a:xfrm rot="5182845">
                <a:off x="7510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3" name="Freeform 160"/>
              <p:cNvSpPr/>
              <p:nvPr/>
            </p:nvSpPr>
            <p:spPr bwMode="auto">
              <a:xfrm rot="10800000">
                <a:off x="7413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4" name="Freeform 161"/>
              <p:cNvSpPr/>
              <p:nvPr/>
            </p:nvSpPr>
            <p:spPr bwMode="auto">
              <a:xfrm rot="16012148">
                <a:off x="6661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5" name="Oval 162"/>
              <p:cNvSpPr>
                <a:spLocks noChangeArrowheads="1"/>
              </p:cNvSpPr>
              <p:nvPr/>
            </p:nvSpPr>
            <p:spPr bwMode="auto">
              <a:xfrm>
                <a:off x="7254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39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8536" y="12163"/>
              <a:ext cx="589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Graphics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cxnSp>
        <p:nvCxnSpPr>
          <p:cNvPr id="1188" name="AutoShape 164"/>
          <p:cNvCxnSpPr>
            <a:cxnSpLocks noChangeShapeType="1"/>
          </p:cNvCxnSpPr>
          <p:nvPr/>
        </p:nvCxnSpPr>
        <p:spPr bwMode="auto">
          <a:xfrm>
            <a:off x="5421313" y="5175995"/>
            <a:ext cx="137636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6" name="WordArt 165"/>
          <p:cNvSpPr>
            <a:spLocks noChangeArrowheads="1" noChangeShapeType="1" noTextEdit="1"/>
          </p:cNvSpPr>
          <p:nvPr/>
        </p:nvSpPr>
        <p:spPr bwMode="auto">
          <a:xfrm>
            <a:off x="5954713" y="4906120"/>
            <a:ext cx="241300" cy="52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NVIDIA</a:t>
            </a:r>
            <a:endParaRPr lang="ja-JP" altLang="en-US" sz="800" kern="10" spc="0">
              <a:ln>
                <a:noFill/>
              </a:ln>
              <a:solidFill>
                <a:srgbClr val="161616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grpSp>
        <p:nvGrpSpPr>
          <p:cNvPr id="1157" name="Group 166"/>
          <p:cNvGrpSpPr/>
          <p:nvPr/>
        </p:nvGrpSpPr>
        <p:grpSpPr bwMode="auto">
          <a:xfrm>
            <a:off x="501650" y="6790483"/>
            <a:ext cx="842963" cy="842962"/>
            <a:chOff x="1396" y="13220"/>
            <a:chExt cx="1797" cy="1797"/>
          </a:xfrm>
        </p:grpSpPr>
        <p:sp>
          <p:nvSpPr>
            <p:cNvPr id="1158" name="Oval 167"/>
            <p:cNvSpPr>
              <a:spLocks noChangeArrowheads="1"/>
            </p:cNvSpPr>
            <p:nvPr/>
          </p:nvSpPr>
          <p:spPr bwMode="auto">
            <a:xfrm>
              <a:off x="1396" y="13220"/>
              <a:ext cx="1797" cy="1797"/>
            </a:xfrm>
            <a:prstGeom prst="ellipse">
              <a:avLst/>
            </a:prstGeom>
            <a:solidFill>
              <a:srgbClr val="2E74B5"/>
            </a:solidFill>
            <a:ln w="1905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159" name="Oval 168"/>
            <p:cNvSpPr>
              <a:spLocks noChangeArrowheads="1"/>
            </p:cNvSpPr>
            <p:nvPr/>
          </p:nvSpPr>
          <p:spPr bwMode="auto">
            <a:xfrm>
              <a:off x="1496" y="13314"/>
              <a:ext cx="1605" cy="1605"/>
            </a:xfrm>
            <a:prstGeom prst="ellipse">
              <a:avLst/>
            </a:prstGeom>
            <a:solidFill>
              <a:srgbClr val="2E74B5"/>
            </a:solidFill>
            <a:ln w="1270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1160" name="WordArt 169"/>
          <p:cNvSpPr>
            <a:spLocks noChangeArrowheads="1" noChangeShapeType="1" noTextEdit="1"/>
          </p:cNvSpPr>
          <p:nvPr/>
        </p:nvSpPr>
        <p:spPr bwMode="auto">
          <a:xfrm>
            <a:off x="698500" y="6947645"/>
            <a:ext cx="444500" cy="115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2023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</a:p>
        </p:txBody>
      </p:sp>
      <p:sp>
        <p:nvSpPr>
          <p:cNvPr id="1161" name="WordArt 170"/>
          <p:cNvSpPr>
            <a:spLocks noChangeArrowheads="1" noChangeShapeType="1" noTextEdit="1"/>
          </p:cNvSpPr>
          <p:nvPr/>
        </p:nvSpPr>
        <p:spPr bwMode="auto">
          <a:xfrm>
            <a:off x="703263" y="7369920"/>
            <a:ext cx="439737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厳選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162" name="Group 171"/>
          <p:cNvGrpSpPr/>
          <p:nvPr/>
        </p:nvGrpSpPr>
        <p:grpSpPr bwMode="auto">
          <a:xfrm>
            <a:off x="639763" y="7093695"/>
            <a:ext cx="552450" cy="246063"/>
            <a:chOff x="1128" y="6075"/>
            <a:chExt cx="667" cy="298"/>
          </a:xfrm>
        </p:grpSpPr>
        <p:sp>
          <p:nvSpPr>
            <p:cNvPr id="1163" name="WordArt 172"/>
            <p:cNvSpPr>
              <a:spLocks noChangeArrowheads="1" noChangeShapeType="1" noTextEdit="1"/>
            </p:cNvSpPr>
            <p:nvPr/>
          </p:nvSpPr>
          <p:spPr bwMode="auto">
            <a:xfrm>
              <a:off x="1128" y="6075"/>
              <a:ext cx="246" cy="2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6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sp>
          <p:nvSpPr>
            <p:cNvPr id="1164" name="WordArt 173"/>
            <p:cNvSpPr>
              <a:spLocks noChangeArrowheads="1" noChangeShapeType="1" noTextEdit="1"/>
            </p:cNvSpPr>
            <p:nvPr/>
          </p:nvSpPr>
          <p:spPr bwMode="auto">
            <a:xfrm>
              <a:off x="1401" y="6180"/>
              <a:ext cx="394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月度</a:t>
              </a:r>
            </a:p>
          </p:txBody>
        </p:sp>
      </p:grpSp>
      <p:sp>
        <p:nvSpPr>
          <p:cNvPr id="1165" name="Rectangle 174"/>
          <p:cNvSpPr>
            <a:spLocks noChangeArrowheads="1"/>
          </p:cNvSpPr>
          <p:nvPr/>
        </p:nvSpPr>
        <p:spPr bwMode="auto">
          <a:xfrm>
            <a:off x="2506663" y="9001870"/>
            <a:ext cx="4457700" cy="606425"/>
          </a:xfrm>
          <a:prstGeom prst="rect">
            <a:avLst/>
          </a:prstGeom>
          <a:solidFill>
            <a:srgbClr val="EB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1166" name="Group 175"/>
          <p:cNvGrpSpPr/>
          <p:nvPr/>
        </p:nvGrpSpPr>
        <p:grpSpPr bwMode="auto">
          <a:xfrm>
            <a:off x="2635250" y="9059020"/>
            <a:ext cx="976313" cy="461963"/>
            <a:chOff x="4094" y="8999"/>
            <a:chExt cx="1940" cy="916"/>
          </a:xfrm>
        </p:grpSpPr>
        <p:grpSp>
          <p:nvGrpSpPr>
            <p:cNvPr id="1167" name="Group 176"/>
            <p:cNvGrpSpPr/>
            <p:nvPr/>
          </p:nvGrpSpPr>
          <p:grpSpPr bwMode="auto">
            <a:xfrm>
              <a:off x="5127" y="9008"/>
              <a:ext cx="907" cy="907"/>
              <a:chOff x="1855" y="10844"/>
              <a:chExt cx="907" cy="907"/>
            </a:xfrm>
          </p:grpSpPr>
          <p:sp>
            <p:nvSpPr>
              <p:cNvPr id="1168" name="Rectangle 177"/>
              <p:cNvSpPr>
                <a:spLocks noChangeArrowheads="1"/>
              </p:cNvSpPr>
              <p:nvPr/>
            </p:nvSpPr>
            <p:spPr bwMode="auto">
              <a:xfrm>
                <a:off x="1855" y="10844"/>
                <a:ext cx="907" cy="907"/>
              </a:xfrm>
              <a:prstGeom prst="rect">
                <a:avLst/>
              </a:prstGeom>
              <a:solidFill>
                <a:srgbClr val="541B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69" name="WordArt 1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86" y="11548"/>
                <a:ext cx="258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b="1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Pro</a:t>
                </a:r>
                <a:endParaRPr lang="ja-JP" altLang="en-US" sz="900" b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170" name="WordArt 1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07" y="11392"/>
                <a:ext cx="634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Windows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grpSp>
            <p:nvGrpSpPr>
              <p:cNvPr id="1171" name="Group 180"/>
              <p:cNvGrpSpPr/>
              <p:nvPr/>
            </p:nvGrpSpPr>
            <p:grpSpPr bwMode="auto">
              <a:xfrm>
                <a:off x="2126" y="10943"/>
                <a:ext cx="357" cy="357"/>
                <a:chOff x="4823" y="11665"/>
                <a:chExt cx="2243" cy="2248"/>
              </a:xfrm>
            </p:grpSpPr>
            <p:sp>
              <p:nvSpPr>
                <p:cNvPr id="1174" name="Freeform 181"/>
                <p:cNvSpPr/>
                <p:nvPr/>
              </p:nvSpPr>
              <p:spPr bwMode="auto">
                <a:xfrm>
                  <a:off x="4829" y="11857"/>
                  <a:ext cx="915" cy="894"/>
                </a:xfrm>
                <a:custGeom>
                  <a:avLst/>
                  <a:gdLst>
                    <a:gd name="T0" fmla="*/ 0 w 915"/>
                    <a:gd name="T1" fmla="*/ 129 h 894"/>
                    <a:gd name="T2" fmla="*/ 915 w 915"/>
                    <a:gd name="T3" fmla="*/ 0 h 894"/>
                    <a:gd name="T4" fmla="*/ 910 w 915"/>
                    <a:gd name="T5" fmla="*/ 894 h 894"/>
                    <a:gd name="T6" fmla="*/ 0 w 915"/>
                    <a:gd name="T7" fmla="*/ 894 h 894"/>
                    <a:gd name="T8" fmla="*/ 0 w 915"/>
                    <a:gd name="T9" fmla="*/ 129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5" h="894">
                      <a:moveTo>
                        <a:pt x="0" y="129"/>
                      </a:moveTo>
                      <a:lnTo>
                        <a:pt x="915" y="0"/>
                      </a:lnTo>
                      <a:lnTo>
                        <a:pt x="910" y="894"/>
                      </a:lnTo>
                      <a:lnTo>
                        <a:pt x="0" y="894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5" name="Freeform 182"/>
                <p:cNvSpPr/>
                <p:nvPr/>
              </p:nvSpPr>
              <p:spPr bwMode="auto">
                <a:xfrm>
                  <a:off x="5857" y="11665"/>
                  <a:ext cx="1209" cy="1076"/>
                </a:xfrm>
                <a:custGeom>
                  <a:avLst/>
                  <a:gdLst>
                    <a:gd name="T0" fmla="*/ 0 w 1209"/>
                    <a:gd name="T1" fmla="*/ 176 h 1076"/>
                    <a:gd name="T2" fmla="*/ 1209 w 1209"/>
                    <a:gd name="T3" fmla="*/ 0 h 1076"/>
                    <a:gd name="T4" fmla="*/ 1209 w 1209"/>
                    <a:gd name="T5" fmla="*/ 1076 h 1076"/>
                    <a:gd name="T6" fmla="*/ 0 w 1209"/>
                    <a:gd name="T7" fmla="*/ 1076 h 1076"/>
                    <a:gd name="T8" fmla="*/ 0 w 1209"/>
                    <a:gd name="T9" fmla="*/ 176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9" h="1076">
                      <a:moveTo>
                        <a:pt x="0" y="176"/>
                      </a:moveTo>
                      <a:lnTo>
                        <a:pt x="1209" y="0"/>
                      </a:lnTo>
                      <a:lnTo>
                        <a:pt x="1209" y="1076"/>
                      </a:lnTo>
                      <a:lnTo>
                        <a:pt x="0" y="10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6" name="Freeform 183"/>
                <p:cNvSpPr/>
                <p:nvPr/>
              </p:nvSpPr>
              <p:spPr bwMode="auto">
                <a:xfrm>
                  <a:off x="4823" y="12837"/>
                  <a:ext cx="916" cy="889"/>
                </a:xfrm>
                <a:custGeom>
                  <a:avLst/>
                  <a:gdLst>
                    <a:gd name="T0" fmla="*/ 0 w 916"/>
                    <a:gd name="T1" fmla="*/ 0 h 889"/>
                    <a:gd name="T2" fmla="*/ 916 w 916"/>
                    <a:gd name="T3" fmla="*/ 5 h 889"/>
                    <a:gd name="T4" fmla="*/ 916 w 916"/>
                    <a:gd name="T5" fmla="*/ 889 h 889"/>
                    <a:gd name="T6" fmla="*/ 6 w 916"/>
                    <a:gd name="T7" fmla="*/ 755 h 889"/>
                    <a:gd name="T8" fmla="*/ 0 w 916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889">
                      <a:moveTo>
                        <a:pt x="0" y="0"/>
                      </a:moveTo>
                      <a:lnTo>
                        <a:pt x="916" y="5"/>
                      </a:lnTo>
                      <a:lnTo>
                        <a:pt x="916" y="889"/>
                      </a:lnTo>
                      <a:lnTo>
                        <a:pt x="6" y="7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7" name="Freeform 184"/>
                <p:cNvSpPr/>
                <p:nvPr/>
              </p:nvSpPr>
              <p:spPr bwMode="auto">
                <a:xfrm>
                  <a:off x="5854" y="12848"/>
                  <a:ext cx="1203" cy="1065"/>
                </a:xfrm>
                <a:custGeom>
                  <a:avLst/>
                  <a:gdLst>
                    <a:gd name="T0" fmla="*/ 3 w 1203"/>
                    <a:gd name="T1" fmla="*/ 0 h 1065"/>
                    <a:gd name="T2" fmla="*/ 1203 w 1203"/>
                    <a:gd name="T3" fmla="*/ 5 h 1065"/>
                    <a:gd name="T4" fmla="*/ 1203 w 1203"/>
                    <a:gd name="T5" fmla="*/ 1065 h 1065"/>
                    <a:gd name="T6" fmla="*/ 0 w 1203"/>
                    <a:gd name="T7" fmla="*/ 883 h 1065"/>
                    <a:gd name="T8" fmla="*/ 3 w 1203"/>
                    <a:gd name="T9" fmla="*/ 0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3" h="1065">
                      <a:moveTo>
                        <a:pt x="3" y="0"/>
                      </a:moveTo>
                      <a:lnTo>
                        <a:pt x="1203" y="5"/>
                      </a:lnTo>
                      <a:lnTo>
                        <a:pt x="1203" y="1065"/>
                      </a:lnTo>
                      <a:lnTo>
                        <a:pt x="0" y="88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</p:grpSp>
          <p:sp>
            <p:nvSpPr>
              <p:cNvPr id="1172" name="WordArt 18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" y="11348"/>
                <a:ext cx="109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0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173" name="WordArt 18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8" y="11348"/>
                <a:ext cx="52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pic>
          <p:nvPicPr>
            <p:cNvPr id="1211" name="Picture 1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8999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8" name="Rectangle 188"/>
          <p:cNvSpPr>
            <a:spLocks noChangeArrowheads="1"/>
          </p:cNvSpPr>
          <p:nvPr/>
        </p:nvSpPr>
        <p:spPr bwMode="auto">
          <a:xfrm>
            <a:off x="2506663" y="7535020"/>
            <a:ext cx="1290637" cy="138906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179" name="WordArt 189"/>
          <p:cNvSpPr>
            <a:spLocks noChangeArrowheads="1" noChangeShapeType="1" noTextEdit="1"/>
          </p:cNvSpPr>
          <p:nvPr/>
        </p:nvSpPr>
        <p:spPr bwMode="auto">
          <a:xfrm>
            <a:off x="2462213" y="7077820"/>
            <a:ext cx="4292600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NVIDIA T1000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搭載のエントリーモデル</a:t>
            </a:r>
          </a:p>
        </p:txBody>
      </p:sp>
      <p:sp>
        <p:nvSpPr>
          <p:cNvPr id="1180" name="WordArt 190"/>
          <p:cNvSpPr>
            <a:spLocks noChangeArrowheads="1" noChangeShapeType="1" noTextEdit="1"/>
          </p:cNvSpPr>
          <p:nvPr/>
        </p:nvSpPr>
        <p:spPr bwMode="auto">
          <a:xfrm>
            <a:off x="3965575" y="8590708"/>
            <a:ext cx="1419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Windows10 Pro 64bit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DVD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マルチ搭載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B660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チップセット</a:t>
            </a:r>
          </a:p>
        </p:txBody>
      </p:sp>
      <p:sp>
        <p:nvSpPr>
          <p:cNvPr id="1181" name="WordArt 191"/>
          <p:cNvSpPr>
            <a:spLocks noChangeArrowheads="1" noChangeShapeType="1" noTextEdit="1"/>
          </p:cNvSpPr>
          <p:nvPr/>
        </p:nvSpPr>
        <p:spPr bwMode="auto">
          <a:xfrm>
            <a:off x="5449888" y="8590708"/>
            <a:ext cx="1552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300W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電源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(80Plus GOLD)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モニター別売り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センドバック保証１年</a:t>
            </a:r>
          </a:p>
        </p:txBody>
      </p:sp>
      <p:sp>
        <p:nvSpPr>
          <p:cNvPr id="1185" name="WordArt 195"/>
          <p:cNvSpPr>
            <a:spLocks noChangeArrowheads="1" noChangeShapeType="1" noTextEdit="1"/>
          </p:cNvSpPr>
          <p:nvPr/>
        </p:nvSpPr>
        <p:spPr bwMode="auto">
          <a:xfrm>
            <a:off x="3663950" y="9086008"/>
            <a:ext cx="323215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BTO PC "Be-Clie for CAD" [BT-I712700AS1H500SNVM/T1000]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186" name="Rectangle 196"/>
          <p:cNvSpPr>
            <a:spLocks noChangeArrowheads="1"/>
          </p:cNvSpPr>
          <p:nvPr/>
        </p:nvSpPr>
        <p:spPr bwMode="auto">
          <a:xfrm>
            <a:off x="4292600" y="9271745"/>
            <a:ext cx="727075" cy="269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187" name="WordArt 197"/>
          <p:cNvSpPr>
            <a:spLocks noChangeArrowheads="1" noChangeShapeType="1" noTextEdit="1"/>
          </p:cNvSpPr>
          <p:nvPr/>
        </p:nvSpPr>
        <p:spPr bwMode="auto">
          <a:xfrm>
            <a:off x="4368800" y="9298733"/>
            <a:ext cx="56832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特別価格で</a:t>
            </a:r>
          </a:p>
          <a:p>
            <a:pPr algn="ctr" rtl="0">
              <a:buNone/>
            </a:pPr>
            <a:r>
              <a:rPr lang="ja-JP" altLang="en-US" sz="8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好評販売中</a:t>
            </a:r>
            <a:r>
              <a:rPr lang="en-US" altLang="ja-JP" sz="8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189" name="WordArt 198"/>
          <p:cNvSpPr>
            <a:spLocks noChangeArrowheads="1" noChangeShapeType="1" noTextEdit="1"/>
          </p:cNvSpPr>
          <p:nvPr/>
        </p:nvSpPr>
        <p:spPr bwMode="auto">
          <a:xfrm>
            <a:off x="2614613" y="8416083"/>
            <a:ext cx="1138237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小型でハイパワー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3D CAD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向きグラ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フィックス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T1000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搭載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1190" name="WordArt 199"/>
          <p:cNvSpPr>
            <a:spLocks noChangeArrowheads="1" noChangeShapeType="1" noTextEdit="1"/>
          </p:cNvSpPr>
          <p:nvPr/>
        </p:nvSpPr>
        <p:spPr bwMode="auto">
          <a:xfrm>
            <a:off x="6065838" y="7592170"/>
            <a:ext cx="293687" cy="15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16 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1" name="WordArt 200"/>
          <p:cNvSpPr>
            <a:spLocks noChangeArrowheads="1" noChangeShapeType="1" noTextEdit="1"/>
          </p:cNvSpPr>
          <p:nvPr/>
        </p:nvSpPr>
        <p:spPr bwMode="auto">
          <a:xfrm>
            <a:off x="6008688" y="7784258"/>
            <a:ext cx="655637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DDR4(8GB×2)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2" name="WordArt 201"/>
          <p:cNvSpPr>
            <a:spLocks noChangeArrowheads="1" noChangeShapeType="1" noTextEdit="1"/>
          </p:cNvSpPr>
          <p:nvPr/>
        </p:nvSpPr>
        <p:spPr bwMode="auto">
          <a:xfrm>
            <a:off x="4587875" y="8155733"/>
            <a:ext cx="365125" cy="147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500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3" name="WordArt 202"/>
          <p:cNvSpPr>
            <a:spLocks noChangeArrowheads="1" noChangeShapeType="1" noTextEdit="1"/>
          </p:cNvSpPr>
          <p:nvPr/>
        </p:nvSpPr>
        <p:spPr bwMode="auto">
          <a:xfrm>
            <a:off x="5008563" y="8214470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cxnSp>
        <p:nvCxnSpPr>
          <p:cNvPr id="1227" name="AutoShape 203"/>
          <p:cNvCxnSpPr>
            <a:cxnSpLocks noChangeShapeType="1"/>
          </p:cNvCxnSpPr>
          <p:nvPr/>
        </p:nvCxnSpPr>
        <p:spPr bwMode="auto">
          <a:xfrm>
            <a:off x="3959225" y="7928720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" name="AutoShape 204"/>
          <p:cNvCxnSpPr>
            <a:cxnSpLocks noChangeShapeType="1"/>
          </p:cNvCxnSpPr>
          <p:nvPr/>
        </p:nvCxnSpPr>
        <p:spPr bwMode="auto">
          <a:xfrm>
            <a:off x="5414963" y="7928720"/>
            <a:ext cx="137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" name="AutoShape 205"/>
          <p:cNvCxnSpPr>
            <a:cxnSpLocks noChangeShapeType="1"/>
          </p:cNvCxnSpPr>
          <p:nvPr/>
        </p:nvCxnSpPr>
        <p:spPr bwMode="auto">
          <a:xfrm>
            <a:off x="3965575" y="8493870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4" name="WordArt 206"/>
          <p:cNvSpPr>
            <a:spLocks noChangeArrowheads="1" noChangeShapeType="1" noTextEdit="1"/>
          </p:cNvSpPr>
          <p:nvPr/>
        </p:nvSpPr>
        <p:spPr bwMode="auto">
          <a:xfrm>
            <a:off x="6332538" y="7649320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5" name="アート文字 554"/>
          <p:cNvSpPr>
            <a:spLocks noChangeArrowheads="1" noChangeShapeType="1" noTextEdit="1"/>
          </p:cNvSpPr>
          <p:nvPr/>
        </p:nvSpPr>
        <p:spPr bwMode="auto">
          <a:xfrm>
            <a:off x="4467225" y="8357345"/>
            <a:ext cx="825500" cy="7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 err="1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NVMe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(</a:t>
            </a:r>
            <a:r>
              <a:rPr lang="ja-JP" altLang="en-US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空きスロット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×1)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96" name="Group 208"/>
          <p:cNvGrpSpPr/>
          <p:nvPr/>
        </p:nvGrpSpPr>
        <p:grpSpPr bwMode="auto">
          <a:xfrm>
            <a:off x="4068763" y="7576295"/>
            <a:ext cx="296862" cy="296863"/>
            <a:chOff x="4565" y="4031"/>
            <a:chExt cx="2648" cy="2635"/>
          </a:xfrm>
        </p:grpSpPr>
        <p:grpSp>
          <p:nvGrpSpPr>
            <p:cNvPr id="1197" name="Group 209"/>
            <p:cNvGrpSpPr/>
            <p:nvPr/>
          </p:nvGrpSpPr>
          <p:grpSpPr bwMode="auto">
            <a:xfrm>
              <a:off x="4565" y="4731"/>
              <a:ext cx="407" cy="1229"/>
              <a:chOff x="4096" y="4785"/>
              <a:chExt cx="407" cy="1229"/>
            </a:xfrm>
          </p:grpSpPr>
          <p:sp>
            <p:nvSpPr>
              <p:cNvPr id="1217" name="Rectangle 210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8" name="Rectangle 211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9" name="Rectangle 212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198" name="Group 213"/>
            <p:cNvGrpSpPr/>
            <p:nvPr/>
          </p:nvGrpSpPr>
          <p:grpSpPr bwMode="auto">
            <a:xfrm>
              <a:off x="5258" y="4031"/>
              <a:ext cx="1232" cy="407"/>
              <a:chOff x="5193" y="3726"/>
              <a:chExt cx="1232" cy="407"/>
            </a:xfrm>
          </p:grpSpPr>
          <p:sp>
            <p:nvSpPr>
              <p:cNvPr id="1214" name="Rectangle 214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5" name="Rectangle 215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6" name="Rectangle 216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99" name="Rectangle 217"/>
            <p:cNvSpPr>
              <a:spLocks noChangeArrowheads="1"/>
            </p:cNvSpPr>
            <p:nvPr/>
          </p:nvSpPr>
          <p:spPr bwMode="auto">
            <a:xfrm>
              <a:off x="5086" y="4561"/>
              <a:ext cx="1573" cy="157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0" name="WordArt 218"/>
            <p:cNvSpPr>
              <a:spLocks noChangeArrowheads="1" noChangeShapeType="1" noTextEdit="1"/>
            </p:cNvSpPr>
            <p:nvPr/>
          </p:nvSpPr>
          <p:spPr bwMode="auto">
            <a:xfrm>
              <a:off x="5294" y="5116"/>
              <a:ext cx="1176" cy="4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CPU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1201" name="Group 219"/>
            <p:cNvGrpSpPr/>
            <p:nvPr/>
          </p:nvGrpSpPr>
          <p:grpSpPr bwMode="auto">
            <a:xfrm>
              <a:off x="6806" y="4731"/>
              <a:ext cx="407" cy="1229"/>
              <a:chOff x="4096" y="4785"/>
              <a:chExt cx="407" cy="1229"/>
            </a:xfrm>
          </p:grpSpPr>
          <p:sp>
            <p:nvSpPr>
              <p:cNvPr id="1210" name="Rectangle 220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2" name="Rectangle 221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3" name="Rectangle 222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202" name="Group 223"/>
            <p:cNvGrpSpPr/>
            <p:nvPr/>
          </p:nvGrpSpPr>
          <p:grpSpPr bwMode="auto">
            <a:xfrm>
              <a:off x="5258" y="6259"/>
              <a:ext cx="1232" cy="407"/>
              <a:chOff x="5193" y="3726"/>
              <a:chExt cx="1232" cy="407"/>
            </a:xfrm>
          </p:grpSpPr>
          <p:sp>
            <p:nvSpPr>
              <p:cNvPr id="1207" name="Rectangle 224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08" name="Rectangle 225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09" name="Rectangle 226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03" name="Oval 227"/>
            <p:cNvSpPr>
              <a:spLocks noChangeArrowheads="1"/>
            </p:cNvSpPr>
            <p:nvPr/>
          </p:nvSpPr>
          <p:spPr bwMode="auto">
            <a:xfrm>
              <a:off x="5200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4" name="Oval 228"/>
            <p:cNvSpPr>
              <a:spLocks noChangeArrowheads="1"/>
            </p:cNvSpPr>
            <p:nvPr/>
          </p:nvSpPr>
          <p:spPr bwMode="auto">
            <a:xfrm>
              <a:off x="6418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5" name="Oval 229"/>
            <p:cNvSpPr>
              <a:spLocks noChangeArrowheads="1"/>
            </p:cNvSpPr>
            <p:nvPr/>
          </p:nvSpPr>
          <p:spPr bwMode="auto">
            <a:xfrm>
              <a:off x="5200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6" name="Oval 230"/>
            <p:cNvSpPr>
              <a:spLocks noChangeArrowheads="1"/>
            </p:cNvSpPr>
            <p:nvPr/>
          </p:nvSpPr>
          <p:spPr bwMode="auto">
            <a:xfrm>
              <a:off x="6418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grpSp>
        <p:nvGrpSpPr>
          <p:cNvPr id="1220" name="Group 231"/>
          <p:cNvGrpSpPr/>
          <p:nvPr/>
        </p:nvGrpSpPr>
        <p:grpSpPr bwMode="auto">
          <a:xfrm>
            <a:off x="5495925" y="7649320"/>
            <a:ext cx="352425" cy="198438"/>
            <a:chOff x="8469" y="5102"/>
            <a:chExt cx="703" cy="395"/>
          </a:xfrm>
        </p:grpSpPr>
        <p:grpSp>
          <p:nvGrpSpPr>
            <p:cNvPr id="1221" name="Group 232"/>
            <p:cNvGrpSpPr/>
            <p:nvPr/>
          </p:nvGrpSpPr>
          <p:grpSpPr bwMode="auto">
            <a:xfrm>
              <a:off x="8469" y="5102"/>
              <a:ext cx="703" cy="248"/>
              <a:chOff x="6083" y="6498"/>
              <a:chExt cx="2459" cy="867"/>
            </a:xfrm>
          </p:grpSpPr>
          <p:sp>
            <p:nvSpPr>
              <p:cNvPr id="1223" name="Rectangle 233"/>
              <p:cNvSpPr>
                <a:spLocks noChangeArrowheads="1"/>
              </p:cNvSpPr>
              <p:nvPr/>
            </p:nvSpPr>
            <p:spPr bwMode="auto">
              <a:xfrm>
                <a:off x="6091" y="6498"/>
                <a:ext cx="2443" cy="86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4" name="Rectangle 234"/>
              <p:cNvSpPr>
                <a:spLocks noChangeArrowheads="1"/>
              </p:cNvSpPr>
              <p:nvPr/>
            </p:nvSpPr>
            <p:spPr bwMode="auto">
              <a:xfrm>
                <a:off x="6404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5" name="Rectangle 235"/>
              <p:cNvSpPr>
                <a:spLocks noChangeArrowheads="1"/>
              </p:cNvSpPr>
              <p:nvPr/>
            </p:nvSpPr>
            <p:spPr bwMode="auto">
              <a:xfrm>
                <a:off x="6922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6" name="Rectangle 236"/>
              <p:cNvSpPr>
                <a:spLocks noChangeArrowheads="1"/>
              </p:cNvSpPr>
              <p:nvPr/>
            </p:nvSpPr>
            <p:spPr bwMode="auto">
              <a:xfrm>
                <a:off x="7441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0" name="Rectangle 237"/>
              <p:cNvSpPr>
                <a:spLocks noChangeArrowheads="1"/>
              </p:cNvSpPr>
              <p:nvPr/>
            </p:nvSpPr>
            <p:spPr bwMode="auto">
              <a:xfrm>
                <a:off x="7950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1" name="Rectangle 238"/>
              <p:cNvSpPr>
                <a:spLocks noChangeArrowheads="1"/>
              </p:cNvSpPr>
              <p:nvPr/>
            </p:nvSpPr>
            <p:spPr bwMode="auto">
              <a:xfrm>
                <a:off x="6400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2" name="Rectangle 239"/>
              <p:cNvSpPr>
                <a:spLocks noChangeArrowheads="1"/>
              </p:cNvSpPr>
              <p:nvPr/>
            </p:nvSpPr>
            <p:spPr bwMode="auto">
              <a:xfrm>
                <a:off x="661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3" name="Rectangle 240"/>
              <p:cNvSpPr>
                <a:spLocks noChangeArrowheads="1"/>
              </p:cNvSpPr>
              <p:nvPr/>
            </p:nvSpPr>
            <p:spPr bwMode="auto">
              <a:xfrm>
                <a:off x="7283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4" name="Rectangle 241"/>
              <p:cNvSpPr>
                <a:spLocks noChangeArrowheads="1"/>
              </p:cNvSpPr>
              <p:nvPr/>
            </p:nvSpPr>
            <p:spPr bwMode="auto">
              <a:xfrm>
                <a:off x="7507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5" name="Rectangle 242"/>
              <p:cNvSpPr>
                <a:spLocks noChangeArrowheads="1"/>
              </p:cNvSpPr>
              <p:nvPr/>
            </p:nvSpPr>
            <p:spPr bwMode="auto">
              <a:xfrm>
                <a:off x="772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6" name="Rectangle 243"/>
              <p:cNvSpPr>
                <a:spLocks noChangeArrowheads="1"/>
              </p:cNvSpPr>
              <p:nvPr/>
            </p:nvSpPr>
            <p:spPr bwMode="auto">
              <a:xfrm>
                <a:off x="7950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7" name="Rectangle 244"/>
              <p:cNvSpPr>
                <a:spLocks noChangeArrowheads="1"/>
              </p:cNvSpPr>
              <p:nvPr/>
            </p:nvSpPr>
            <p:spPr bwMode="auto">
              <a:xfrm>
                <a:off x="8168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8" name="Freeform 245"/>
              <p:cNvSpPr/>
              <p:nvPr/>
            </p:nvSpPr>
            <p:spPr bwMode="auto">
              <a:xfrm rot="5400000">
                <a:off x="602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9" name="Freeform 246"/>
              <p:cNvSpPr/>
              <p:nvPr/>
            </p:nvSpPr>
            <p:spPr bwMode="auto">
              <a:xfrm rot="5400000">
                <a:off x="602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40" name="Freeform 247"/>
              <p:cNvSpPr/>
              <p:nvPr/>
            </p:nvSpPr>
            <p:spPr bwMode="auto">
              <a:xfrm rot="16200000" flipH="1">
                <a:off x="836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41" name="Freeform 248"/>
              <p:cNvSpPr/>
              <p:nvPr/>
            </p:nvSpPr>
            <p:spPr bwMode="auto">
              <a:xfrm rot="16200000" flipH="1">
                <a:off x="836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22" name="WordArt 249"/>
            <p:cNvSpPr>
              <a:spLocks noChangeArrowheads="1" noChangeShapeType="1" noTextEdit="1"/>
            </p:cNvSpPr>
            <p:nvPr/>
          </p:nvSpPr>
          <p:spPr bwMode="auto">
            <a:xfrm>
              <a:off x="8537" y="5373"/>
              <a:ext cx="565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Memory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sp>
        <p:nvSpPr>
          <p:cNvPr id="1242" name="WordArt 250"/>
          <p:cNvSpPr>
            <a:spLocks noChangeArrowheads="1" noChangeShapeType="1" noTextEdit="1"/>
          </p:cNvSpPr>
          <p:nvPr/>
        </p:nvSpPr>
        <p:spPr bwMode="auto">
          <a:xfrm>
            <a:off x="4537075" y="7757270"/>
            <a:ext cx="67310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12700(2.1GHz)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243" name="Group 251"/>
          <p:cNvGrpSpPr/>
          <p:nvPr/>
        </p:nvGrpSpPr>
        <p:grpSpPr bwMode="auto">
          <a:xfrm>
            <a:off x="4541838" y="7535020"/>
            <a:ext cx="639762" cy="184150"/>
            <a:chOff x="9012" y="5509"/>
            <a:chExt cx="1275" cy="365"/>
          </a:xfrm>
        </p:grpSpPr>
        <p:sp>
          <p:nvSpPr>
            <p:cNvPr id="1244" name="WordArt 252"/>
            <p:cNvSpPr>
              <a:spLocks noChangeArrowheads="1" noChangeShapeType="1" noTextEdit="1"/>
            </p:cNvSpPr>
            <p:nvPr/>
          </p:nvSpPr>
          <p:spPr bwMode="auto">
            <a:xfrm>
              <a:off x="9012" y="5618"/>
              <a:ext cx="928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Core i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  <p:sp>
          <p:nvSpPr>
            <p:cNvPr id="1245" name="WordArt 253"/>
            <p:cNvSpPr>
              <a:spLocks noChangeArrowheads="1" noChangeShapeType="1" noTextEdit="1"/>
            </p:cNvSpPr>
            <p:nvPr/>
          </p:nvSpPr>
          <p:spPr bwMode="auto">
            <a:xfrm>
              <a:off x="10029" y="5509"/>
              <a:ext cx="258" cy="36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7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</p:grpSp>
      <p:grpSp>
        <p:nvGrpSpPr>
          <p:cNvPr id="1246" name="Group 254"/>
          <p:cNvGrpSpPr/>
          <p:nvPr/>
        </p:nvGrpSpPr>
        <p:grpSpPr bwMode="auto">
          <a:xfrm>
            <a:off x="4062413" y="8158908"/>
            <a:ext cx="331787" cy="293687"/>
            <a:chOff x="5385" y="5829"/>
            <a:chExt cx="662" cy="586"/>
          </a:xfrm>
        </p:grpSpPr>
        <p:sp>
          <p:nvSpPr>
            <p:cNvPr id="1247" name="WordArt 255"/>
            <p:cNvSpPr>
              <a:spLocks noChangeArrowheads="1" noChangeShapeType="1" noTextEdit="1"/>
            </p:cNvSpPr>
            <p:nvPr/>
          </p:nvSpPr>
          <p:spPr bwMode="auto">
            <a:xfrm>
              <a:off x="5464" y="6291"/>
              <a:ext cx="508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Storage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grpSp>
          <p:nvGrpSpPr>
            <p:cNvPr id="1248" name="Group 256"/>
            <p:cNvGrpSpPr/>
            <p:nvPr/>
          </p:nvGrpSpPr>
          <p:grpSpPr bwMode="auto">
            <a:xfrm>
              <a:off x="5385" y="5829"/>
              <a:ext cx="662" cy="434"/>
              <a:chOff x="5385" y="5829"/>
              <a:chExt cx="662" cy="434"/>
            </a:xfrm>
          </p:grpSpPr>
          <p:sp>
            <p:nvSpPr>
              <p:cNvPr id="1249" name="Freeform 257"/>
              <p:cNvSpPr/>
              <p:nvPr/>
            </p:nvSpPr>
            <p:spPr bwMode="auto">
              <a:xfrm>
                <a:off x="5385" y="5829"/>
                <a:ext cx="662" cy="434"/>
              </a:xfrm>
              <a:custGeom>
                <a:avLst/>
                <a:gdLst>
                  <a:gd name="T0" fmla="*/ 0 w 928"/>
                  <a:gd name="T1" fmla="*/ 0 h 610"/>
                  <a:gd name="T2" fmla="*/ 0 w 928"/>
                  <a:gd name="T3" fmla="*/ 610 h 610"/>
                  <a:gd name="T4" fmla="*/ 928 w 928"/>
                  <a:gd name="T5" fmla="*/ 610 h 610"/>
                  <a:gd name="T6" fmla="*/ 928 w 928"/>
                  <a:gd name="T7" fmla="*/ 444 h 610"/>
                  <a:gd name="T8" fmla="*/ 880 w 928"/>
                  <a:gd name="T9" fmla="*/ 444 h 610"/>
                  <a:gd name="T10" fmla="*/ 880 w 928"/>
                  <a:gd name="T11" fmla="*/ 178 h 610"/>
                  <a:gd name="T12" fmla="*/ 928 w 928"/>
                  <a:gd name="T13" fmla="*/ 178 h 610"/>
                  <a:gd name="T14" fmla="*/ 928 w 928"/>
                  <a:gd name="T15" fmla="*/ 4 h 610"/>
                  <a:gd name="T16" fmla="*/ 0 w 928"/>
                  <a:gd name="T1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610">
                    <a:moveTo>
                      <a:pt x="0" y="0"/>
                    </a:moveTo>
                    <a:lnTo>
                      <a:pt x="0" y="610"/>
                    </a:lnTo>
                    <a:lnTo>
                      <a:pt x="928" y="610"/>
                    </a:lnTo>
                    <a:lnTo>
                      <a:pt x="928" y="444"/>
                    </a:lnTo>
                    <a:lnTo>
                      <a:pt x="880" y="444"/>
                    </a:lnTo>
                    <a:lnTo>
                      <a:pt x="880" y="178"/>
                    </a:lnTo>
                    <a:lnTo>
                      <a:pt x="928" y="178"/>
                    </a:lnTo>
                    <a:lnTo>
                      <a:pt x="92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0404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0" name="Rectangle 258"/>
              <p:cNvSpPr>
                <a:spLocks noChangeArrowheads="1"/>
              </p:cNvSpPr>
              <p:nvPr/>
            </p:nvSpPr>
            <p:spPr bwMode="auto">
              <a:xfrm>
                <a:off x="5536" y="5831"/>
                <a:ext cx="374" cy="43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1" name="AutoShape 259"/>
              <p:cNvSpPr>
                <a:spLocks noChangeArrowheads="1"/>
              </p:cNvSpPr>
              <p:nvPr/>
            </p:nvSpPr>
            <p:spPr bwMode="auto">
              <a:xfrm>
                <a:off x="5411" y="5862"/>
                <a:ext cx="58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2" name="AutoShape 260"/>
              <p:cNvSpPr>
                <a:spLocks noChangeArrowheads="1"/>
              </p:cNvSpPr>
              <p:nvPr/>
            </p:nvSpPr>
            <p:spPr bwMode="auto">
              <a:xfrm>
                <a:off x="5969" y="5865"/>
                <a:ext cx="59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3" name="AutoShape 261"/>
              <p:cNvSpPr>
                <a:spLocks noChangeArrowheads="1"/>
              </p:cNvSpPr>
              <p:nvPr/>
            </p:nvSpPr>
            <p:spPr bwMode="auto">
              <a:xfrm>
                <a:off x="5969" y="6178"/>
                <a:ext cx="59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4" name="AutoShape 262"/>
              <p:cNvSpPr>
                <a:spLocks noChangeArrowheads="1"/>
              </p:cNvSpPr>
              <p:nvPr/>
            </p:nvSpPr>
            <p:spPr bwMode="auto">
              <a:xfrm>
                <a:off x="5408" y="6178"/>
                <a:ext cx="58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5" name="WordArt 26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82" y="5980"/>
                <a:ext cx="283" cy="11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SSD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endParaRPr>
              </a:p>
            </p:txBody>
          </p:sp>
        </p:grpSp>
      </p:grpSp>
      <p:sp>
        <p:nvSpPr>
          <p:cNvPr id="1256" name="WordArt 264"/>
          <p:cNvSpPr>
            <a:spLocks noChangeArrowheads="1" noChangeShapeType="1" noTextEdit="1"/>
          </p:cNvSpPr>
          <p:nvPr/>
        </p:nvSpPr>
        <p:spPr bwMode="auto">
          <a:xfrm>
            <a:off x="6213475" y="8150970"/>
            <a:ext cx="488950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T1000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257" name="WordArt 265"/>
          <p:cNvSpPr>
            <a:spLocks noChangeArrowheads="1" noChangeShapeType="1" noTextEdit="1"/>
          </p:cNvSpPr>
          <p:nvPr/>
        </p:nvSpPr>
        <p:spPr bwMode="auto">
          <a:xfrm>
            <a:off x="6056313" y="8341470"/>
            <a:ext cx="549275" cy="74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GDDR6 </a:t>
            </a:r>
            <a:r>
              <a:rPr lang="en-US" altLang="ja-JP" sz="3600" kern="10" dirty="0">
                <a:solidFill>
                  <a:srgbClr val="161616"/>
                </a:solidFill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8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258" name="Group 266"/>
          <p:cNvGrpSpPr/>
          <p:nvPr/>
        </p:nvGrpSpPr>
        <p:grpSpPr bwMode="auto">
          <a:xfrm>
            <a:off x="5462588" y="8128745"/>
            <a:ext cx="385762" cy="309563"/>
            <a:chOff x="8386" y="11667"/>
            <a:chExt cx="770" cy="620"/>
          </a:xfrm>
        </p:grpSpPr>
        <p:grpSp>
          <p:nvGrpSpPr>
            <p:cNvPr id="1259" name="Group 267"/>
            <p:cNvGrpSpPr/>
            <p:nvPr/>
          </p:nvGrpSpPr>
          <p:grpSpPr bwMode="auto">
            <a:xfrm>
              <a:off x="8386" y="11667"/>
              <a:ext cx="770" cy="539"/>
              <a:chOff x="1670" y="1246"/>
              <a:chExt cx="7405" cy="5185"/>
            </a:xfrm>
          </p:grpSpPr>
          <p:sp>
            <p:nvSpPr>
              <p:cNvPr id="1261" name="Freeform 268"/>
              <p:cNvSpPr/>
              <p:nvPr/>
            </p:nvSpPr>
            <p:spPr bwMode="auto">
              <a:xfrm>
                <a:off x="3145" y="1961"/>
                <a:ext cx="5930" cy="3772"/>
              </a:xfrm>
              <a:custGeom>
                <a:avLst/>
                <a:gdLst>
                  <a:gd name="T0" fmla="*/ 18 w 5930"/>
                  <a:gd name="T1" fmla="*/ 0 h 3772"/>
                  <a:gd name="T2" fmla="*/ 5930 w 5930"/>
                  <a:gd name="T3" fmla="*/ 0 h 3772"/>
                  <a:gd name="T4" fmla="*/ 5930 w 5930"/>
                  <a:gd name="T5" fmla="*/ 3234 h 3772"/>
                  <a:gd name="T6" fmla="*/ 4762 w 5930"/>
                  <a:gd name="T7" fmla="*/ 3234 h 3772"/>
                  <a:gd name="T8" fmla="*/ 4762 w 5930"/>
                  <a:gd name="T9" fmla="*/ 3763 h 3772"/>
                  <a:gd name="T10" fmla="*/ 3915 w 5930"/>
                  <a:gd name="T11" fmla="*/ 3763 h 3772"/>
                  <a:gd name="T12" fmla="*/ 3915 w 5930"/>
                  <a:gd name="T13" fmla="*/ 3278 h 3772"/>
                  <a:gd name="T14" fmla="*/ 3428 w 5930"/>
                  <a:gd name="T15" fmla="*/ 3278 h 3772"/>
                  <a:gd name="T16" fmla="*/ 3428 w 5930"/>
                  <a:gd name="T17" fmla="*/ 3772 h 3772"/>
                  <a:gd name="T18" fmla="*/ 1095 w 5930"/>
                  <a:gd name="T19" fmla="*/ 3772 h 3772"/>
                  <a:gd name="T20" fmla="*/ 1095 w 5930"/>
                  <a:gd name="T21" fmla="*/ 3269 h 3772"/>
                  <a:gd name="T22" fmla="*/ 636 w 5930"/>
                  <a:gd name="T23" fmla="*/ 3269 h 3772"/>
                  <a:gd name="T24" fmla="*/ 636 w 5930"/>
                  <a:gd name="T25" fmla="*/ 3772 h 3772"/>
                  <a:gd name="T26" fmla="*/ 0 w 5930"/>
                  <a:gd name="T27" fmla="*/ 3772 h 3772"/>
                  <a:gd name="T28" fmla="*/ 18 w 5930"/>
                  <a:gd name="T29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0" h="3772">
                    <a:moveTo>
                      <a:pt x="18" y="0"/>
                    </a:moveTo>
                    <a:lnTo>
                      <a:pt x="5930" y="0"/>
                    </a:lnTo>
                    <a:lnTo>
                      <a:pt x="5930" y="3234"/>
                    </a:lnTo>
                    <a:lnTo>
                      <a:pt x="4762" y="3234"/>
                    </a:lnTo>
                    <a:lnTo>
                      <a:pt x="4762" y="3763"/>
                    </a:lnTo>
                    <a:lnTo>
                      <a:pt x="3915" y="3763"/>
                    </a:lnTo>
                    <a:lnTo>
                      <a:pt x="3915" y="3278"/>
                    </a:lnTo>
                    <a:lnTo>
                      <a:pt x="3428" y="3278"/>
                    </a:lnTo>
                    <a:lnTo>
                      <a:pt x="3428" y="3772"/>
                    </a:lnTo>
                    <a:lnTo>
                      <a:pt x="1095" y="3772"/>
                    </a:lnTo>
                    <a:lnTo>
                      <a:pt x="1095" y="3269"/>
                    </a:lnTo>
                    <a:lnTo>
                      <a:pt x="636" y="3269"/>
                    </a:lnTo>
                    <a:lnTo>
                      <a:pt x="636" y="3772"/>
                    </a:lnTo>
                    <a:lnTo>
                      <a:pt x="0" y="377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2" name="AutoShape 269"/>
              <p:cNvSpPr>
                <a:spLocks noChangeArrowheads="1"/>
              </p:cNvSpPr>
              <p:nvPr/>
            </p:nvSpPr>
            <p:spPr bwMode="auto">
              <a:xfrm>
                <a:off x="3755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3" name="Oval 270"/>
              <p:cNvSpPr>
                <a:spLocks noChangeArrowheads="1"/>
              </p:cNvSpPr>
              <p:nvPr/>
            </p:nvSpPr>
            <p:spPr bwMode="auto">
              <a:xfrm>
                <a:off x="3897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4" name="Freeform 271"/>
              <p:cNvSpPr/>
              <p:nvPr/>
            </p:nvSpPr>
            <p:spPr bwMode="auto">
              <a:xfrm>
                <a:off x="4117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5" name="Freeform 272"/>
              <p:cNvSpPr/>
              <p:nvPr/>
            </p:nvSpPr>
            <p:spPr bwMode="auto">
              <a:xfrm rot="5182845">
                <a:off x="4868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6" name="Freeform 273"/>
              <p:cNvSpPr/>
              <p:nvPr/>
            </p:nvSpPr>
            <p:spPr bwMode="auto">
              <a:xfrm rot="10800000">
                <a:off x="4771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7" name="Freeform 274"/>
              <p:cNvSpPr/>
              <p:nvPr/>
            </p:nvSpPr>
            <p:spPr bwMode="auto">
              <a:xfrm rot="16012148">
                <a:off x="4019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8" name="Oval 275"/>
              <p:cNvSpPr>
                <a:spLocks noChangeArrowheads="1"/>
              </p:cNvSpPr>
              <p:nvPr/>
            </p:nvSpPr>
            <p:spPr bwMode="auto">
              <a:xfrm>
                <a:off x="4612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9" name="Freeform 276"/>
              <p:cNvSpPr/>
              <p:nvPr/>
            </p:nvSpPr>
            <p:spPr bwMode="auto">
              <a:xfrm>
                <a:off x="1670" y="1246"/>
                <a:ext cx="1245" cy="5185"/>
              </a:xfrm>
              <a:custGeom>
                <a:avLst/>
                <a:gdLst>
                  <a:gd name="T0" fmla="*/ 0 w 1245"/>
                  <a:gd name="T1" fmla="*/ 0 h 5185"/>
                  <a:gd name="T2" fmla="*/ 1245 w 1245"/>
                  <a:gd name="T3" fmla="*/ 0 h 5185"/>
                  <a:gd name="T4" fmla="*/ 1245 w 1245"/>
                  <a:gd name="T5" fmla="*/ 5185 h 5185"/>
                  <a:gd name="T6" fmla="*/ 742 w 1245"/>
                  <a:gd name="T7" fmla="*/ 5185 h 5185"/>
                  <a:gd name="T8" fmla="*/ 742 w 1245"/>
                  <a:gd name="T9" fmla="*/ 503 h 5185"/>
                  <a:gd name="T10" fmla="*/ 17 w 1245"/>
                  <a:gd name="T11" fmla="*/ 503 h 5185"/>
                  <a:gd name="T12" fmla="*/ 0 w 1245"/>
                  <a:gd name="T13" fmla="*/ 0 h 5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5" h="5185">
                    <a:moveTo>
                      <a:pt x="0" y="0"/>
                    </a:moveTo>
                    <a:lnTo>
                      <a:pt x="1245" y="0"/>
                    </a:lnTo>
                    <a:lnTo>
                      <a:pt x="1245" y="5185"/>
                    </a:lnTo>
                    <a:lnTo>
                      <a:pt x="742" y="5185"/>
                    </a:lnTo>
                    <a:lnTo>
                      <a:pt x="742" y="503"/>
                    </a:lnTo>
                    <a:lnTo>
                      <a:pt x="17" y="5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0" name="AutoShape 277"/>
              <p:cNvSpPr>
                <a:spLocks noChangeArrowheads="1"/>
              </p:cNvSpPr>
              <p:nvPr/>
            </p:nvSpPr>
            <p:spPr bwMode="auto">
              <a:xfrm>
                <a:off x="6397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1" name="Oval 278"/>
              <p:cNvSpPr>
                <a:spLocks noChangeArrowheads="1"/>
              </p:cNvSpPr>
              <p:nvPr/>
            </p:nvSpPr>
            <p:spPr bwMode="auto">
              <a:xfrm>
                <a:off x="6539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2" name="Freeform 279"/>
              <p:cNvSpPr/>
              <p:nvPr/>
            </p:nvSpPr>
            <p:spPr bwMode="auto">
              <a:xfrm>
                <a:off x="6759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3" name="Freeform 280"/>
              <p:cNvSpPr/>
              <p:nvPr/>
            </p:nvSpPr>
            <p:spPr bwMode="auto">
              <a:xfrm rot="5182845">
                <a:off x="7510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4" name="Freeform 281"/>
              <p:cNvSpPr/>
              <p:nvPr/>
            </p:nvSpPr>
            <p:spPr bwMode="auto">
              <a:xfrm rot="10800000">
                <a:off x="7413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5" name="Freeform 282"/>
              <p:cNvSpPr/>
              <p:nvPr/>
            </p:nvSpPr>
            <p:spPr bwMode="auto">
              <a:xfrm rot="16012148">
                <a:off x="6661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6" name="Oval 283"/>
              <p:cNvSpPr>
                <a:spLocks noChangeArrowheads="1"/>
              </p:cNvSpPr>
              <p:nvPr/>
            </p:nvSpPr>
            <p:spPr bwMode="auto">
              <a:xfrm>
                <a:off x="7254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60" name="WordArt 284"/>
            <p:cNvSpPr>
              <a:spLocks noChangeArrowheads="1" noChangeShapeType="1" noTextEdit="1"/>
            </p:cNvSpPr>
            <p:nvPr/>
          </p:nvSpPr>
          <p:spPr bwMode="auto">
            <a:xfrm>
              <a:off x="8536" y="12163"/>
              <a:ext cx="589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Graphics</a:t>
              </a:r>
              <a:endPara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cxnSp>
        <p:nvCxnSpPr>
          <p:cNvPr id="1309" name="AutoShape 285"/>
          <p:cNvCxnSpPr>
            <a:cxnSpLocks noChangeShapeType="1"/>
          </p:cNvCxnSpPr>
          <p:nvPr/>
        </p:nvCxnSpPr>
        <p:spPr bwMode="auto">
          <a:xfrm>
            <a:off x="5421313" y="8493870"/>
            <a:ext cx="13763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7" name="WordArt 286"/>
          <p:cNvSpPr>
            <a:spLocks noChangeArrowheads="1" noChangeShapeType="1" noTextEdit="1"/>
          </p:cNvSpPr>
          <p:nvPr/>
        </p:nvSpPr>
        <p:spPr bwMode="auto">
          <a:xfrm>
            <a:off x="5954713" y="8222408"/>
            <a:ext cx="241300" cy="53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NVIDIA</a:t>
            </a:r>
            <a:endParaRPr lang="ja-JP" altLang="en-US" sz="8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311" name="Picture 2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9377" r="6479" b="5225"/>
          <a:stretch>
            <a:fillRect/>
          </a:stretch>
        </p:blipFill>
        <p:spPr bwMode="auto">
          <a:xfrm>
            <a:off x="2579688" y="7608045"/>
            <a:ext cx="114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8" name="正方形/長方形 1277">
            <a:extLst>
              <a:ext uri="{FF2B5EF4-FFF2-40B4-BE49-F238E27FC236}">
                <a16:creationId xmlns:a16="http://schemas.microsoft.com/office/drawing/2014/main" id="{D7338DE3-EC14-0D42-C57E-277E838B78BE}"/>
              </a:ext>
            </a:extLst>
          </p:cNvPr>
          <p:cNvSpPr/>
          <p:nvPr/>
        </p:nvSpPr>
        <p:spPr bwMode="auto">
          <a:xfrm>
            <a:off x="503264" y="9875808"/>
            <a:ext cx="6575425" cy="6509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279" name="図 1278">
            <a:extLst>
              <a:ext uri="{FF2B5EF4-FFF2-40B4-BE49-F238E27FC236}">
                <a16:creationId xmlns:a16="http://schemas.microsoft.com/office/drawing/2014/main" id="{92F00FB9-34D3-53DB-7939-B8DBF575B5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075" y="9940128"/>
            <a:ext cx="2454202" cy="513250"/>
          </a:xfrm>
          <a:prstGeom prst="rect">
            <a:avLst/>
          </a:prstGeom>
        </p:spPr>
      </p:pic>
      <p:sp>
        <p:nvSpPr>
          <p:cNvPr id="1280" name="WordArt 189">
            <a:extLst>
              <a:ext uri="{FF2B5EF4-FFF2-40B4-BE49-F238E27FC236}">
                <a16:creationId xmlns:a16="http://schemas.microsoft.com/office/drawing/2014/main" id="{AE7EDD38-8C78-845E-183B-6995482C1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5801" y="9995912"/>
            <a:ext cx="4481336" cy="4102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MS OFFICE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ソフトも幅広く選択可能です！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（オプション）</a:t>
            </a:r>
            <a:endParaRPr lang="en-US" altLang="ja-JP" sz="1000" kern="10" dirty="0">
              <a:solidFill>
                <a:srgbClr val="333333"/>
              </a:solidFill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  <a:p>
            <a:pPr algn="l" rtl="0">
              <a:buNone/>
            </a:pPr>
            <a:r>
              <a:rPr lang="en-US" altLang="ja-JP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OFFICE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 </a:t>
            </a:r>
            <a:r>
              <a:rPr lang="en-US" altLang="ja-JP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32bit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版 も対応可能です！</a:t>
            </a:r>
            <a:endParaRPr lang="en-US" altLang="ja-JP" sz="10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281" name="WordArt 71">
            <a:extLst>
              <a:ext uri="{FF2B5EF4-FFF2-40B4-BE49-F238E27FC236}">
                <a16:creationId xmlns:a16="http://schemas.microsoft.com/office/drawing/2014/main" id="{8C724F6D-2DFE-9B0A-DF10-2ACA0C1C5C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9910" y="9275756"/>
            <a:ext cx="1425575" cy="25402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dirty="0">
                <a:solidFill>
                  <a:srgbClr val="333333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お問合せください</a:t>
            </a:r>
            <a:endParaRPr lang="ja-JP" altLang="en-US" sz="800" b="1" kern="10" spc="0" dirty="0">
              <a:ln>
                <a:noFill/>
              </a:ln>
              <a:solidFill>
                <a:srgbClr val="333333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8750" y="1082675"/>
            <a:ext cx="1870075" cy="1301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91075" y="1082675"/>
            <a:ext cx="1343025" cy="1301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 bwMode="auto">
          <a:xfrm rot="10800000">
            <a:off x="3409950" y="8636000"/>
            <a:ext cx="4175125" cy="2036763"/>
            <a:chOff x="5" y="-13"/>
            <a:chExt cx="14403" cy="7023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6" name="Group 8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 bwMode="auto">
          <a:xfrm>
            <a:off x="-12700" y="4763"/>
            <a:ext cx="4175125" cy="2036762"/>
            <a:chOff x="5" y="-13"/>
            <a:chExt cx="14403" cy="7023"/>
          </a:xfrm>
        </p:grpSpPr>
        <p:grpSp>
          <p:nvGrpSpPr>
            <p:cNvPr id="12" name="Group 12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3" name="Group 15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16230" y="3599180"/>
            <a:ext cx="7008495" cy="4178935"/>
          </a:xfrm>
          <a:prstGeom prst="rect">
            <a:avLst/>
          </a:prstGeom>
          <a:noFill/>
          <a:ln w="9525" algn="ctr">
            <a:solidFill>
              <a:srgbClr val="BDD6EE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21" name="Group 23"/>
          <p:cNvGrpSpPr/>
          <p:nvPr/>
        </p:nvGrpSpPr>
        <p:grpSpPr bwMode="auto">
          <a:xfrm>
            <a:off x="601663" y="520700"/>
            <a:ext cx="2003425" cy="1520825"/>
            <a:chOff x="1696" y="556"/>
            <a:chExt cx="3526" cy="2679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1078"/>
              <a:ext cx="146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556"/>
              <a:ext cx="2666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WordArt 26"/>
          <p:cNvSpPr>
            <a:spLocks noChangeArrowheads="1" noChangeShapeType="1" noTextEdit="1"/>
          </p:cNvSpPr>
          <p:nvPr/>
        </p:nvSpPr>
        <p:spPr bwMode="auto">
          <a:xfrm>
            <a:off x="2708275" y="968375"/>
            <a:ext cx="4283075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ソフトの種類やデータの規模に応じた</a:t>
            </a:r>
          </a:p>
        </p:txBody>
      </p:sp>
      <p:sp>
        <p:nvSpPr>
          <p:cNvPr id="23" name="WordArt 27"/>
          <p:cNvSpPr>
            <a:spLocks noChangeArrowheads="1" noChangeShapeType="1" noTextEdit="1"/>
          </p:cNvSpPr>
          <p:nvPr/>
        </p:nvSpPr>
        <p:spPr bwMode="auto">
          <a:xfrm>
            <a:off x="2708275" y="611188"/>
            <a:ext cx="4364038" cy="17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アプライドのビジネス向け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BTO </a:t>
            </a:r>
            <a:r>
              <a:rPr lang="en-US" altLang="ja-JP" sz="1000" kern="10" spc="0" dirty="0" err="1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PC"Be-Clia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"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なら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698750" y="1604963"/>
            <a:ext cx="3821113" cy="1682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5" name="WordArt 29"/>
          <p:cNvSpPr>
            <a:spLocks noChangeArrowheads="1" noChangeShapeType="1" noTextEdit="1"/>
          </p:cNvSpPr>
          <p:nvPr/>
        </p:nvSpPr>
        <p:spPr bwMode="auto">
          <a:xfrm>
            <a:off x="2708275" y="1366838"/>
            <a:ext cx="3709988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今の環境に最適な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10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6456363" y="1524000"/>
            <a:ext cx="180975" cy="195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を</a:t>
            </a:r>
          </a:p>
        </p:txBody>
      </p:sp>
      <p:sp>
        <p:nvSpPr>
          <p:cNvPr id="27" name="WordArt 31"/>
          <p:cNvSpPr>
            <a:spLocks noChangeArrowheads="1" noChangeShapeType="1" noTextEdit="1"/>
          </p:cNvSpPr>
          <p:nvPr/>
        </p:nvSpPr>
        <p:spPr bwMode="auto">
          <a:xfrm>
            <a:off x="2714625" y="1876425"/>
            <a:ext cx="2947988" cy="193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お選びいただくことが可能です。</a:t>
            </a:r>
          </a:p>
        </p:txBody>
      </p:sp>
      <p:grpSp>
        <p:nvGrpSpPr>
          <p:cNvPr id="28" name="Group 32"/>
          <p:cNvGrpSpPr/>
          <p:nvPr/>
        </p:nvGrpSpPr>
        <p:grpSpPr bwMode="auto">
          <a:xfrm>
            <a:off x="53975" y="1573213"/>
            <a:ext cx="1851025" cy="477837"/>
            <a:chOff x="-784" y="2050"/>
            <a:chExt cx="3879" cy="999"/>
          </a:xfrm>
        </p:grpSpPr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-784" y="2050"/>
              <a:ext cx="3879" cy="999"/>
            </a:xfrm>
            <a:prstGeom prst="rect">
              <a:avLst/>
            </a:prstGeom>
            <a:solidFill>
              <a:srgbClr val="0070C0">
                <a:alpha val="4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253"/>
              <a:ext cx="240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99" y="2160"/>
              <a:ext cx="2378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ビジネスに最適なオーダーメイド</a:t>
              </a: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PC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315913" y="2266950"/>
            <a:ext cx="6996112" cy="92392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48" name="WordArt 37"/>
          <p:cNvSpPr>
            <a:spLocks noChangeArrowheads="1" noChangeShapeType="1" noTextEdit="1"/>
          </p:cNvSpPr>
          <p:nvPr/>
        </p:nvSpPr>
        <p:spPr bwMode="auto">
          <a:xfrm>
            <a:off x="611188" y="2751138"/>
            <a:ext cx="64198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「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Be-Clia CAD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シリーズ」は、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NVIDIA RTX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グラフィックボードを搭載した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CAD /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シミュレーション向けのデスクトップ・パソコ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ンです。インテル製各ブランドの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CPU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を採用し、メモリを多く搭載することで、主要ソフトウェアの動画・静止画エフェクトやエン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コード、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3D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等のモデリングやレンダリングをストレスなく実行し、かつスムーズな複数のアプリケーション動作も可能にします。</a:t>
            </a:r>
          </a:p>
        </p:txBody>
      </p:sp>
      <p:sp>
        <p:nvSpPr>
          <p:cNvPr id="2049" name="Rectangle 38"/>
          <p:cNvSpPr>
            <a:spLocks noChangeArrowheads="1"/>
          </p:cNvSpPr>
          <p:nvPr/>
        </p:nvSpPr>
        <p:spPr bwMode="auto">
          <a:xfrm>
            <a:off x="1946275" y="2384425"/>
            <a:ext cx="3752850" cy="2460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0" name="WordArt 39"/>
          <p:cNvSpPr>
            <a:spLocks noChangeArrowheads="1" noChangeShapeType="1" noTextEdit="1"/>
          </p:cNvSpPr>
          <p:nvPr/>
        </p:nvSpPr>
        <p:spPr bwMode="auto">
          <a:xfrm>
            <a:off x="2190750" y="2459038"/>
            <a:ext cx="3259138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ビジネスユーザーのために作られた、快適で安心な高性能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051" name="WordArt 40"/>
          <p:cNvSpPr>
            <a:spLocks noChangeArrowheads="1" noChangeShapeType="1" noTextEdit="1"/>
          </p:cNvSpPr>
          <p:nvPr/>
        </p:nvSpPr>
        <p:spPr bwMode="auto">
          <a:xfrm>
            <a:off x="1365250" y="3413125"/>
            <a:ext cx="4914900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設計用途におすすめのソフト別　アプライド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BTOPC 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ラインナップ</a:t>
            </a:r>
          </a:p>
        </p:txBody>
      </p:sp>
      <p:sp>
        <p:nvSpPr>
          <p:cNvPr id="2052" name="AutoShape 41"/>
          <p:cNvSpPr>
            <a:spLocks noChangeArrowheads="1"/>
          </p:cNvSpPr>
          <p:nvPr/>
        </p:nvSpPr>
        <p:spPr bwMode="auto">
          <a:xfrm flipV="1">
            <a:off x="1219200" y="3436938"/>
            <a:ext cx="100013" cy="85725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3" name="AutoShape 42"/>
          <p:cNvSpPr>
            <a:spLocks noChangeArrowheads="1"/>
          </p:cNvSpPr>
          <p:nvPr/>
        </p:nvSpPr>
        <p:spPr bwMode="auto">
          <a:xfrm flipV="1">
            <a:off x="6323013" y="3436938"/>
            <a:ext cx="100012" cy="85725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4" name="Rectangle 43"/>
          <p:cNvSpPr>
            <a:spLocks noChangeArrowheads="1"/>
          </p:cNvSpPr>
          <p:nvPr/>
        </p:nvSpPr>
        <p:spPr bwMode="auto">
          <a:xfrm>
            <a:off x="320675" y="8269288"/>
            <a:ext cx="7008813" cy="357187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5" name="Rectangle 44"/>
          <p:cNvSpPr>
            <a:spLocks noChangeArrowheads="1"/>
          </p:cNvSpPr>
          <p:nvPr/>
        </p:nvSpPr>
        <p:spPr bwMode="auto">
          <a:xfrm>
            <a:off x="320675" y="8970963"/>
            <a:ext cx="6343650" cy="355600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6" name="Rectangle 45"/>
          <p:cNvSpPr>
            <a:spLocks noChangeArrowheads="1"/>
          </p:cNvSpPr>
          <p:nvPr/>
        </p:nvSpPr>
        <p:spPr bwMode="auto">
          <a:xfrm>
            <a:off x="320675" y="9671050"/>
            <a:ext cx="5788025" cy="357188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" y="7823518"/>
            <a:ext cx="163671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47"/>
          <p:cNvSpPr>
            <a:spLocks noChangeArrowheads="1" noChangeShapeType="1" noTextEdit="1"/>
          </p:cNvSpPr>
          <p:nvPr/>
        </p:nvSpPr>
        <p:spPr bwMode="auto">
          <a:xfrm>
            <a:off x="2190433" y="8381048"/>
            <a:ext cx="4267200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全機種カスタマイズ可能なため、より環境に合ったものがご用意できます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58" name="Group 48"/>
          <p:cNvGrpSpPr/>
          <p:nvPr/>
        </p:nvGrpSpPr>
        <p:grpSpPr bwMode="auto">
          <a:xfrm>
            <a:off x="2273300" y="8720138"/>
            <a:ext cx="200025" cy="152400"/>
            <a:chOff x="5213" y="12848"/>
            <a:chExt cx="1557" cy="1177"/>
          </a:xfrm>
        </p:grpSpPr>
        <p:sp>
          <p:nvSpPr>
            <p:cNvPr id="2059" name="AutoShape 49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60" name="AutoShape 50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61" name="WordArt 51"/>
          <p:cNvSpPr>
            <a:spLocks noChangeArrowheads="1" noChangeShapeType="1" noTextEdit="1"/>
          </p:cNvSpPr>
          <p:nvPr/>
        </p:nvSpPr>
        <p:spPr bwMode="auto">
          <a:xfrm>
            <a:off x="2557463" y="8720138"/>
            <a:ext cx="4248150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メモリや容量の増設、グラフィックボードの変更などお気軽にご相談下さい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2E74B5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062" name="WordArt 52"/>
          <p:cNvSpPr>
            <a:spLocks noChangeArrowheads="1" noChangeShapeType="1" noTextEdit="1"/>
          </p:cNvSpPr>
          <p:nvPr/>
        </p:nvSpPr>
        <p:spPr bwMode="auto">
          <a:xfrm>
            <a:off x="2151063" y="9086850"/>
            <a:ext cx="3276600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標準で 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1 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年間のセンドバック方式ハードウェア保証付き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63" name="Group 53"/>
          <p:cNvGrpSpPr/>
          <p:nvPr/>
        </p:nvGrpSpPr>
        <p:grpSpPr bwMode="auto">
          <a:xfrm>
            <a:off x="2273300" y="9421813"/>
            <a:ext cx="200025" cy="150812"/>
            <a:chOff x="5213" y="12848"/>
            <a:chExt cx="1557" cy="1177"/>
          </a:xfrm>
        </p:grpSpPr>
        <p:sp>
          <p:nvSpPr>
            <p:cNvPr id="2064" name="AutoShape 54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65" name="AutoShape 55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66" name="WordArt 56"/>
          <p:cNvSpPr>
            <a:spLocks noChangeArrowheads="1" noChangeShapeType="1" noTextEdit="1"/>
          </p:cNvSpPr>
          <p:nvPr/>
        </p:nvSpPr>
        <p:spPr bwMode="auto">
          <a:xfrm>
            <a:off x="2557463" y="9420225"/>
            <a:ext cx="3748087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オプションで免責無しの延長保証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【3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 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/ 5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】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をご用意可能です。</a:t>
            </a:r>
          </a:p>
        </p:txBody>
      </p:sp>
      <p:sp>
        <p:nvSpPr>
          <p:cNvPr id="2067" name="WordArt 57"/>
          <p:cNvSpPr>
            <a:spLocks noChangeArrowheads="1" noChangeShapeType="1" noTextEdit="1"/>
          </p:cNvSpPr>
          <p:nvPr/>
        </p:nvSpPr>
        <p:spPr bwMode="auto">
          <a:xfrm>
            <a:off x="2151063" y="9791700"/>
            <a:ext cx="3548062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安心の国内製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 12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時間の品質・動作・エージング検査済み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70" name="Group 58"/>
          <p:cNvGrpSpPr/>
          <p:nvPr/>
        </p:nvGrpSpPr>
        <p:grpSpPr bwMode="auto">
          <a:xfrm>
            <a:off x="2273300" y="10174288"/>
            <a:ext cx="200025" cy="150812"/>
            <a:chOff x="5213" y="12848"/>
            <a:chExt cx="1557" cy="1177"/>
          </a:xfrm>
        </p:grpSpPr>
        <p:sp>
          <p:nvSpPr>
            <p:cNvPr id="2071" name="AutoShape 59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74" name="AutoShape 60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75" name="WordArt 61"/>
          <p:cNvSpPr>
            <a:spLocks noChangeArrowheads="1" noChangeShapeType="1" noTextEdit="1"/>
          </p:cNvSpPr>
          <p:nvPr/>
        </p:nvSpPr>
        <p:spPr bwMode="auto">
          <a:xfrm>
            <a:off x="2557463" y="10106025"/>
            <a:ext cx="33020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心配な方はオプションで「データ復旧サービス・パック」</a:t>
            </a:r>
          </a:p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などもご選択いただけます。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29C6155-20D6-83DD-2A53-656333F45E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5" t="18015" r="68009" b="52083"/>
          <a:stretch/>
        </p:blipFill>
        <p:spPr>
          <a:xfrm>
            <a:off x="447147" y="3767138"/>
            <a:ext cx="6733643" cy="3847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90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90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ＭＳ Ｐゴシック" panose="020B0600070205080204" pitchFamily="5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478</Words>
  <Application>Microsoft Office PowerPoint</Application>
  <PresentationFormat>ユーザー設定</PresentationFormat>
  <Paragraphs>105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Yu Gothic UI</vt:lpstr>
      <vt:lpstr>ヒラギノ角ゴ3</vt:lpstr>
      <vt:lpstr>ヒラギノ角ゴ5</vt:lpstr>
      <vt:lpstr>ヒラギノ角ゴ6</vt:lpstr>
      <vt:lpstr>ヒラギノ角ゴ7</vt:lpstr>
      <vt:lpstr>Arial</vt:lpstr>
      <vt:lpstr>Calibri</vt:lpstr>
      <vt:lpstr>1_Office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渡辺 大介</cp:lastModifiedBy>
  <cp:revision>1452</cp:revision>
  <dcterms:created xsi:type="dcterms:W3CDTF">2015-08-26T04:11:00Z</dcterms:created>
  <dcterms:modified xsi:type="dcterms:W3CDTF">2023-06-09T09:39:32Z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