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03" r:id="rId2"/>
  </p:sldIdLst>
  <p:sldSz cx="7559675" cy="10691813"/>
  <p:notesSz cx="6807200" cy="9939338"/>
  <p:defaultTextStyle>
    <a:defPPr>
      <a:defRPr lang="zh-CN"/>
    </a:defPPr>
    <a:lvl1pPr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5300" indent="-4000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0600" indent="-8128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85900" indent="-12255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81200" indent="-16383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4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27195"/>
    <a:srgbClr val="F79709"/>
    <a:srgbClr val="000066"/>
    <a:srgbClr val="4F81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>
      <p:cViewPr>
        <p:scale>
          <a:sx n="106" d="100"/>
          <a:sy n="106" d="100"/>
        </p:scale>
        <p:origin x="2748" y="78"/>
      </p:cViewPr>
      <p:guideLst>
        <p:guide orient="horz" pos="3367"/>
        <p:guide pos="24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47162779-5B6F-497B-AE3A-8242DDDD62AD}" type="datetime1">
              <a:rPr lang="ja-JP" altLang="en-US"/>
              <a:t>2023/11/16</a:t>
            </a:fld>
            <a:endParaRPr lang="ja-JP" altLang="en-US" sz="1200"/>
          </a:p>
        </p:txBody>
      </p:sp>
      <p:sp>
        <p:nvSpPr>
          <p:cNvPr id="2052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1244600"/>
            <a:ext cx="23685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</p:sp>
      <p:sp>
        <p:nvSpPr>
          <p:cNvPr id="2053" name="ノート プレースホルダー 4"/>
          <p:cNvSpPr>
            <a:spLocks noGrp="1" noRot="1" noChangeAspect="1" noChangeArrowheads="1"/>
          </p:cNvSpPr>
          <p:nvPr/>
        </p:nvSpPr>
        <p:spPr bwMode="auto">
          <a:xfrm>
            <a:off x="679450" y="4784725"/>
            <a:ext cx="5448300" cy="3910013"/>
          </a:xfrm>
          <a:prstGeom prst="rect">
            <a:avLst/>
          </a:prstGeom>
          <a:noFill/>
          <a:ln>
            <a:noFill/>
          </a:ln>
        </p:spPr>
        <p:txBody>
          <a:bodyPr lIns="91882" tIns="45942" rIns="91882" bIns="45942" anchor="ctr"/>
          <a:lstStyle>
            <a:lvl1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ja-JP" altLang="en-US"/>
              <a:t>マスター テキストの書式設定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F1F6FB8-28E6-4502-BE1F-1CF4FBABE520}" type="slidenum">
              <a:rPr lang="ja-JP" altLang="en-US"/>
              <a:t>‹#›</a:t>
            </a:fld>
            <a:endParaRPr lang="ja-JP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78E3-3F75-4A0D-94BD-8754002B412E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A5961-23E2-4788-AB9A-AEEEFB25169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8144-94EE-4D30-9361-6000D8699E60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F1629-3C7C-49C6-94AE-923B78457F34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638" y="428625"/>
            <a:ext cx="1700212" cy="91217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1413" cy="91217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A9BE7-304D-4DF5-9736-3527E2E07CC4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35774-BA25-4DF2-A866-669B5541F0E7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4025" cy="17811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9885-1207-4888-9508-02BDA5B4077E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87F5-EDDB-4D07-83AB-88591B44A11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75BB-3CD5-4CA7-A691-D3E6921D0F2F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9B32-316C-46C9-9F2A-AC03076C0D5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999A7-B118-4595-8F5D-3EA4785052C5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B8DF0-AD75-4419-B5AA-C8AC41C25206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5812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E726-064D-4A7A-87F8-C255F47775DA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7228F-84C8-4FAE-A2ED-02A4BA5DB43E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1FEA-1BE4-4962-8DDE-A5D55E7527A9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43B40-6466-4FC6-B59C-19E25D6395D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B54A-4984-489F-9AD9-FFA51C931E4D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808FF-C502-478B-A7FB-5CF5249A89C9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FB7D-6622-44BB-8443-AAE9ABD04C2A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9A675-E67B-4B29-86A3-5ACA98E69B3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1BBD-CBC7-4959-8351-5A736CE0938B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148F-D910-440E-A062-BA2BA1E8A13C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anose="020F0502020204030204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2FBA-136A-4615-B42B-1BCBDE2F7E83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DEFA-BC6D-47E7-A9BE-A61E139C1845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2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3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4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5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909175"/>
            <a:ext cx="1763713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4CA1D40-5B34-4B97-9DA7-D2C4F69DF1E9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909175"/>
            <a:ext cx="2393950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909175"/>
            <a:ext cx="1763712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078727-E0AB-4F16-9ECA-F98D7E72052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92505" indent="-992505"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2pPr>
      <a:lvl3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3pPr>
      <a:lvl4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4pPr>
      <a:lvl5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5pPr>
      <a:lvl6pPr marL="14497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6pPr>
      <a:lvl7pPr marL="19069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7pPr>
      <a:lvl8pPr marL="23641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8pPr>
      <a:lvl9pPr marL="28213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9pPr>
    </p:titleStyle>
    <p:bodyStyle>
      <a:lvl1pPr marL="373380" indent="-373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808355" indent="-306705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43330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4180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23837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em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59482C-C775-42D9-B191-EFCE2A8797EB}"/>
              </a:ext>
            </a:extLst>
          </p:cNvPr>
          <p:cNvSpPr/>
          <p:nvPr/>
        </p:nvSpPr>
        <p:spPr bwMode="auto">
          <a:xfrm>
            <a:off x="219106" y="3047006"/>
            <a:ext cx="3600666" cy="310550"/>
          </a:xfrm>
          <a:prstGeom prst="rect">
            <a:avLst/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" name="WordArt 28"/>
          <p:cNvSpPr>
            <a:spLocks noChangeArrowheads="1" noChangeShapeType="1" noTextEdit="1"/>
          </p:cNvSpPr>
          <p:nvPr/>
        </p:nvSpPr>
        <p:spPr bwMode="auto">
          <a:xfrm>
            <a:off x="334868" y="3136469"/>
            <a:ext cx="3367739" cy="11833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【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国内生産オリジナルビジネス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BTO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PC】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モデル</a:t>
            </a:r>
          </a:p>
        </p:txBody>
      </p:sp>
      <p:sp>
        <p:nvSpPr>
          <p:cNvPr id="157" name="Rectangle 3"/>
          <p:cNvSpPr>
            <a:spLocks noChangeArrowheads="1"/>
          </p:cNvSpPr>
          <p:nvPr/>
        </p:nvSpPr>
        <p:spPr bwMode="auto">
          <a:xfrm>
            <a:off x="-10835" y="10276464"/>
            <a:ext cx="7570510" cy="424179"/>
          </a:xfrm>
          <a:prstGeom prst="rect">
            <a:avLst/>
          </a:prstGeom>
          <a:solidFill>
            <a:srgbClr val="027195"/>
          </a:solidFill>
          <a:ln w="9525">
            <a:noFill/>
            <a:miter lim="800000"/>
          </a:ln>
        </p:spPr>
        <p:txBody>
          <a:bodyPr vert="horz" wrap="square" lIns="80189" tIns="9595" rIns="80189" bIns="9595" numCol="1" anchor="t" anchorCtr="0" compatLnSpc="1"/>
          <a:lstStyle/>
          <a:p>
            <a:endParaRPr lang="ja-JP" altLang="en-US" sz="2115"/>
          </a:p>
        </p:txBody>
      </p:sp>
      <p:pic>
        <p:nvPicPr>
          <p:cNvPr id="2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80" y="10312556"/>
            <a:ext cx="1640018" cy="3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" name="WordArt 5"/>
          <p:cNvSpPr>
            <a:spLocks noChangeArrowheads="1" noChangeShapeType="1" noTextEdit="1"/>
          </p:cNvSpPr>
          <p:nvPr/>
        </p:nvSpPr>
        <p:spPr bwMode="auto">
          <a:xfrm>
            <a:off x="4118010" y="10321418"/>
            <a:ext cx="1191119" cy="305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アプライド株式会社</a:t>
            </a:r>
          </a:p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特機営業部</a:t>
            </a:r>
          </a:p>
        </p:txBody>
      </p:sp>
      <p:sp>
        <p:nvSpPr>
          <p:cNvPr id="240" name="WordArt 47"/>
          <p:cNvSpPr>
            <a:spLocks noChangeArrowheads="1" noChangeShapeType="1" noTextEdit="1"/>
          </p:cNvSpPr>
          <p:nvPr/>
        </p:nvSpPr>
        <p:spPr bwMode="auto">
          <a:xfrm>
            <a:off x="238433" y="6680440"/>
            <a:ext cx="2773076" cy="1338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FF0000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液晶は下記からお選びください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7561" y="6861810"/>
            <a:ext cx="7552113" cy="451485"/>
          </a:xfrm>
          <a:prstGeom prst="rect">
            <a:avLst/>
          </a:prstGeom>
          <a:solidFill>
            <a:srgbClr val="027195"/>
          </a:solidFill>
          <a:ln>
            <a:noFill/>
          </a:ln>
        </p:spPr>
        <p:txBody>
          <a:bodyPr vert="horz" wrap="square" lIns="51435" tIns="6154" rIns="51435" bIns="6154" numCol="1" anchor="t" anchorCtr="0" compatLnSpc="1"/>
          <a:lstStyle/>
          <a:p>
            <a:endParaRPr lang="ja-JP" altLang="en-US" sz="1245"/>
          </a:p>
        </p:txBody>
      </p:sp>
      <p:sp>
        <p:nvSpPr>
          <p:cNvPr id="105" name="WordArt 6">
            <a:extLst>
              <a:ext uri="{FF2B5EF4-FFF2-40B4-BE49-F238E27FC236}">
                <a16:creationId xmlns:a16="http://schemas.microsoft.com/office/drawing/2014/main" id="{B30C2E1B-93F8-41D0-96A4-4EF39EAEAD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66580" y="6259408"/>
            <a:ext cx="268192" cy="14114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03200">
                <a:solidFill>
                  <a:srgbClr val="0033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7" panose="020B0700000000000000" pitchFamily="50" charset="-128"/>
                <a:ea typeface="ＤＦＧ平成ゴシック体W7" panose="020B0700000000000000" pitchFamily="50" charset="-128"/>
              </a:rPr>
              <a:t>税別</a:t>
            </a:r>
          </a:p>
        </p:txBody>
      </p:sp>
      <p:sp>
        <p:nvSpPr>
          <p:cNvPr id="106" name="WordArt 7">
            <a:extLst>
              <a:ext uri="{FF2B5EF4-FFF2-40B4-BE49-F238E27FC236}">
                <a16:creationId xmlns:a16="http://schemas.microsoft.com/office/drawing/2014/main" id="{46298615-62BC-4CB0-ABB8-59EB7A755C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76339" y="6420337"/>
            <a:ext cx="268192" cy="2901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52400">
                <a:solidFill>
                  <a:srgbClr val="FFFFFF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9" panose="020B0900000000000000" pitchFamily="50" charset="-128"/>
                <a:ea typeface="ＤＦＧ平成ゴシック体W9" panose="020B0900000000000000" pitchFamily="50" charset="-128"/>
              </a:rPr>
              <a:t>円</a:t>
            </a: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D3116E45-3D1C-4B5A-87B9-909BD946AA21}"/>
              </a:ext>
            </a:extLst>
          </p:cNvPr>
          <p:cNvGrpSpPr/>
          <p:nvPr/>
        </p:nvGrpSpPr>
        <p:grpSpPr>
          <a:xfrm>
            <a:off x="3387118" y="6190646"/>
            <a:ext cx="1206000" cy="573850"/>
            <a:chOff x="477996" y="4724145"/>
            <a:chExt cx="797012" cy="418649"/>
          </a:xfrm>
        </p:grpSpPr>
        <p:sp>
          <p:nvSpPr>
            <p:cNvPr id="101" name="AutoShape 8">
              <a:extLst>
                <a:ext uri="{FF2B5EF4-FFF2-40B4-BE49-F238E27FC236}">
                  <a16:creationId xmlns:a16="http://schemas.microsoft.com/office/drawing/2014/main" id="{42D42CD1-8B58-4F69-A414-C102F7D3A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96" y="4955185"/>
              <a:ext cx="797012" cy="187609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1435" tIns="6154" rIns="51435" bIns="6154" numCol="1" anchor="t" anchorCtr="0" compatLnSpc="1"/>
            <a:lstStyle/>
            <a:p>
              <a:endParaRPr lang="ja-JP" altLang="en-US" sz="1245"/>
            </a:p>
          </p:txBody>
        </p:sp>
        <p:sp>
          <p:nvSpPr>
            <p:cNvPr id="102" name="WordArt 9">
              <a:extLst>
                <a:ext uri="{FF2B5EF4-FFF2-40B4-BE49-F238E27FC236}">
                  <a16:creationId xmlns:a16="http://schemas.microsoft.com/office/drawing/2014/main" id="{4035F5D0-EB51-4489-B8D2-13E37657AAF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58367" y="4997548"/>
              <a:ext cx="637983" cy="10999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zh-TW" altLang="en-US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特別限定価格</a:t>
              </a:r>
              <a:r>
                <a:rPr lang="en-US" altLang="zh-TW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!</a:t>
              </a:r>
              <a:endParaRPr lang="ja-JP" altLang="en-US" sz="1245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3" name="WordArt 10">
              <a:extLst>
                <a:ext uri="{FF2B5EF4-FFF2-40B4-BE49-F238E27FC236}">
                  <a16:creationId xmlns:a16="http://schemas.microsoft.com/office/drawing/2014/main" id="{914E66A1-B8C0-43D5-96B1-45BADA26464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12204" y="4724145"/>
              <a:ext cx="736051" cy="20540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1245" b="1" kern="1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台数限定</a:t>
              </a:r>
            </a:p>
          </p:txBody>
        </p:sp>
      </p:grp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917E2AD0-B201-48DF-96A3-634E27944F1B}"/>
              </a:ext>
            </a:extLst>
          </p:cNvPr>
          <p:cNvSpPr txBox="1"/>
          <p:nvPr/>
        </p:nvSpPr>
        <p:spPr>
          <a:xfrm>
            <a:off x="4651310" y="6147124"/>
            <a:ext cx="2734221" cy="8368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en-US" altLang="ja-JP" sz="3600" dirty="0">
                <a:solidFill>
                  <a:srgbClr val="FF000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299,800</a:t>
            </a:r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6D63C59C-DB20-4CB2-BE69-CA91FADECE9D}"/>
              </a:ext>
            </a:extLst>
          </p:cNvPr>
          <p:cNvSpPr/>
          <p:nvPr/>
        </p:nvSpPr>
        <p:spPr bwMode="auto">
          <a:xfrm>
            <a:off x="77893" y="2521417"/>
            <a:ext cx="7407620" cy="4191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2ABE2C36-6B0B-4497-9933-3E032B3D4F18}"/>
              </a:ext>
            </a:extLst>
          </p:cNvPr>
          <p:cNvSpPr txBox="1"/>
          <p:nvPr/>
        </p:nvSpPr>
        <p:spPr>
          <a:xfrm>
            <a:off x="7561" y="2575999"/>
            <a:ext cx="74016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グラフィックチップを搭載したクリエイター向けモデル</a:t>
            </a:r>
            <a:endParaRPr kumimoji="1" lang="en-US" altLang="ja-JP" dirty="0">
              <a:solidFill>
                <a:srgbClr val="002060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D9B81DAE-05CA-47A7-B139-77BAAFAB2342}"/>
              </a:ext>
            </a:extLst>
          </p:cNvPr>
          <p:cNvSpPr txBox="1"/>
          <p:nvPr/>
        </p:nvSpPr>
        <p:spPr>
          <a:xfrm>
            <a:off x="448156" y="6918166"/>
            <a:ext cx="68157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ご利用シーンによって選べます</a:t>
            </a:r>
            <a:r>
              <a:rPr kumimoji="1" lang="en-US" altLang="ja-JP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!!</a:t>
            </a:r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　選べる液晶サイズ</a:t>
            </a:r>
            <a:endParaRPr kumimoji="1" lang="en-US" altLang="ja-JP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35" name="WordArt 16">
            <a:extLst>
              <a:ext uri="{FF2B5EF4-FFF2-40B4-BE49-F238E27FC236}">
                <a16:creationId xmlns:a16="http://schemas.microsoft.com/office/drawing/2014/main" id="{2D3C8181-D1CF-4254-9C37-62D6708F12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909" y="4995208"/>
            <a:ext cx="2782600" cy="327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アプライドオリジナルモデル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Be-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CliaNUC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型番：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NUC-i713700HXZ1N1TBOXNVM</a:t>
            </a:r>
          </a:p>
        </p:txBody>
      </p:sp>
      <p:grpSp>
        <p:nvGrpSpPr>
          <p:cNvPr id="136" name="Group 58">
            <a:extLst>
              <a:ext uri="{FF2B5EF4-FFF2-40B4-BE49-F238E27FC236}">
                <a16:creationId xmlns:a16="http://schemas.microsoft.com/office/drawing/2014/main" id="{5EDFFCBA-97EC-4938-9865-A5A27E055A85}"/>
              </a:ext>
            </a:extLst>
          </p:cNvPr>
          <p:cNvGrpSpPr/>
          <p:nvPr/>
        </p:nvGrpSpPr>
        <p:grpSpPr bwMode="auto">
          <a:xfrm>
            <a:off x="249145" y="3466565"/>
            <a:ext cx="2315752" cy="1455305"/>
            <a:chOff x="694" y="5426"/>
            <a:chExt cx="3728" cy="2341"/>
          </a:xfrm>
        </p:grpSpPr>
        <p:sp>
          <p:nvSpPr>
            <p:cNvPr id="137" name="WordArt 59">
              <a:extLst>
                <a:ext uri="{FF2B5EF4-FFF2-40B4-BE49-F238E27FC236}">
                  <a16:creationId xmlns:a16="http://schemas.microsoft.com/office/drawing/2014/main" id="{97D59B9B-F1E3-4313-BDBA-DE77E5DD41A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13" y="5495"/>
              <a:ext cx="865" cy="29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Core i7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8" name="WordArt 60">
              <a:extLst>
                <a:ext uri="{FF2B5EF4-FFF2-40B4-BE49-F238E27FC236}">
                  <a16:creationId xmlns:a16="http://schemas.microsoft.com/office/drawing/2014/main" id="{BC44662D-5A76-4AE0-8750-6529244894C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90" y="5857"/>
              <a:ext cx="730" cy="24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13700HX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9" name="WordArt 61">
              <a:extLst>
                <a:ext uri="{FF2B5EF4-FFF2-40B4-BE49-F238E27FC236}">
                  <a16:creationId xmlns:a16="http://schemas.microsoft.com/office/drawing/2014/main" id="{00068964-298E-47C1-B729-302E1683D5B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83" y="5461"/>
              <a:ext cx="870" cy="38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16GB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0" name="WordArt 62">
              <a:extLst>
                <a:ext uri="{FF2B5EF4-FFF2-40B4-BE49-F238E27FC236}">
                  <a16:creationId xmlns:a16="http://schemas.microsoft.com/office/drawing/2014/main" id="{31972A58-35B3-413F-A5B4-4EB0F7F518F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23" y="5896"/>
              <a:ext cx="870" cy="16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DDR5(16GB×1)</a:t>
              </a:r>
            </a:p>
          </p:txBody>
        </p:sp>
        <p:sp>
          <p:nvSpPr>
            <p:cNvPr id="141" name="WordArt 63">
              <a:extLst>
                <a:ext uri="{FF2B5EF4-FFF2-40B4-BE49-F238E27FC236}">
                  <a16:creationId xmlns:a16="http://schemas.microsoft.com/office/drawing/2014/main" id="{0AADB030-A06B-481F-AE9B-914D2F62D96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543" y="6264"/>
              <a:ext cx="923" cy="38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1TB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2" name="WordArt 64">
              <a:extLst>
                <a:ext uri="{FF2B5EF4-FFF2-40B4-BE49-F238E27FC236}">
                  <a16:creationId xmlns:a16="http://schemas.microsoft.com/office/drawing/2014/main" id="{63D7443C-7A6D-4971-BC6D-61724B999CC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13" y="6706"/>
              <a:ext cx="687" cy="19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 err="1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NVMe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3" name="WordArt 65">
              <a:extLst>
                <a:ext uri="{FF2B5EF4-FFF2-40B4-BE49-F238E27FC236}">
                  <a16:creationId xmlns:a16="http://schemas.microsoft.com/office/drawing/2014/main" id="{8EF41398-E26D-49E7-A89B-912C5705466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7" y="7118"/>
              <a:ext cx="900" cy="30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RTX4070	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pic>
          <p:nvPicPr>
            <p:cNvPr id="146" name="Picture 69">
              <a:extLst>
                <a:ext uri="{FF2B5EF4-FFF2-40B4-BE49-F238E27FC236}">
                  <a16:creationId xmlns:a16="http://schemas.microsoft.com/office/drawing/2014/main" id="{54208D59-D837-433E-87DB-0198806F0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" y="6173"/>
              <a:ext cx="805" cy="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70">
              <a:extLst>
                <a:ext uri="{FF2B5EF4-FFF2-40B4-BE49-F238E27FC236}">
                  <a16:creationId xmlns:a16="http://schemas.microsoft.com/office/drawing/2014/main" id="{5F47D0ED-BAB0-4BEF-9CD3-381C1124C4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6" y="7089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71">
              <a:extLst>
                <a:ext uri="{FF2B5EF4-FFF2-40B4-BE49-F238E27FC236}">
                  <a16:creationId xmlns:a16="http://schemas.microsoft.com/office/drawing/2014/main" id="{6D2E74AB-C89D-4FCD-B57F-D3123710F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" y="7110"/>
              <a:ext cx="714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72">
              <a:extLst>
                <a:ext uri="{FF2B5EF4-FFF2-40B4-BE49-F238E27FC236}">
                  <a16:creationId xmlns:a16="http://schemas.microsoft.com/office/drawing/2014/main" id="{F0E37708-C09F-400A-8631-C4BCF900F4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" y="5426"/>
              <a:ext cx="644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73">
              <a:extLst>
                <a:ext uri="{FF2B5EF4-FFF2-40B4-BE49-F238E27FC236}">
                  <a16:creationId xmlns:a16="http://schemas.microsoft.com/office/drawing/2014/main" id="{41ADAB63-C46A-4055-96C6-07ABD1113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5" y="5439"/>
              <a:ext cx="675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AutoShape 74">
              <a:extLst>
                <a:ext uri="{FF2B5EF4-FFF2-40B4-BE49-F238E27FC236}">
                  <a16:creationId xmlns:a16="http://schemas.microsoft.com/office/drawing/2014/main" id="{2BFDF9C2-5D7A-44F9-8F5F-AB790A3ADD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173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AutoShape 75">
              <a:extLst>
                <a:ext uri="{FF2B5EF4-FFF2-40B4-BE49-F238E27FC236}">
                  <a16:creationId xmlns:a16="http://schemas.microsoft.com/office/drawing/2014/main" id="{A0B1F1E5-0E60-473E-B0CB-CA0F51ADFF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979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AutoShape 76">
              <a:extLst>
                <a:ext uri="{FF2B5EF4-FFF2-40B4-BE49-F238E27FC236}">
                  <a16:creationId xmlns:a16="http://schemas.microsoft.com/office/drawing/2014/main" id="{4D7D4553-75C6-4CE7-9900-1733BD58DD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7767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4" name="WordArt 78">
              <a:extLst>
                <a:ext uri="{FF2B5EF4-FFF2-40B4-BE49-F238E27FC236}">
                  <a16:creationId xmlns:a16="http://schemas.microsoft.com/office/drawing/2014/main" id="{8A3CBFD2-8A9B-40D3-9DD7-7B036E7FB7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00" y="6343"/>
              <a:ext cx="943" cy="4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光学ドライブ</a:t>
              </a:r>
              <a:endPara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非搭載</a:t>
              </a:r>
            </a:p>
          </p:txBody>
        </p:sp>
        <p:sp>
          <p:nvSpPr>
            <p:cNvPr id="2" name="WordArt 64">
              <a:extLst>
                <a:ext uri="{FF2B5EF4-FFF2-40B4-BE49-F238E27FC236}">
                  <a16:creationId xmlns:a16="http://schemas.microsoft.com/office/drawing/2014/main" id="{123696F4-217B-C9EF-1B69-C7AFB841FBF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43" y="7471"/>
              <a:ext cx="900" cy="20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GDDR6-8GB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</p:grpSp>
      <p:sp>
        <p:nvSpPr>
          <p:cNvPr id="156" name="WordArt 26">
            <a:extLst>
              <a:ext uri="{FF2B5EF4-FFF2-40B4-BE49-F238E27FC236}">
                <a16:creationId xmlns:a16="http://schemas.microsoft.com/office/drawing/2014/main" id="{9E2057A5-0155-4F85-B9E8-C4F761C80F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125" y="5401326"/>
            <a:ext cx="3135996" cy="122724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・超小型筐体：約	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203(</a:t>
            </a:r>
            <a:r>
              <a:rPr lang="pl-PL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W)mm x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210</a:t>
            </a:r>
            <a:r>
              <a:rPr lang="pl-PL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(L)mm x6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2.2</a:t>
            </a:r>
            <a:r>
              <a:rPr lang="pl-PL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(H)mm</a:t>
            </a:r>
            <a:r>
              <a:rPr lang="ja-JP" altLang="pl-PL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　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・出力ポート：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DisplayPort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| HDMI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</a:t>
            </a: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・有線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2.5Gigabit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/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無線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WiFi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6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対応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・ワイヤレス　キーボード＆マウス付属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.</a:t>
            </a: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VESA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マウント型ホルダー付属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年間センドバック方式ハードウェア保証</a:t>
            </a:r>
          </a:p>
        </p:txBody>
      </p:sp>
      <p:pic>
        <p:nvPicPr>
          <p:cNvPr id="158" name="図 157">
            <a:extLst>
              <a:ext uri="{FF2B5EF4-FFF2-40B4-BE49-F238E27FC236}">
                <a16:creationId xmlns:a16="http://schemas.microsoft.com/office/drawing/2014/main" id="{F453BA91-6EDE-4157-AF95-FF8B640076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0133" y="4011177"/>
            <a:ext cx="381924" cy="376831"/>
          </a:xfrm>
          <a:prstGeom prst="rect">
            <a:avLst/>
          </a:prstGeom>
        </p:spPr>
      </p:pic>
      <p:graphicFrame>
        <p:nvGraphicFramePr>
          <p:cNvPr id="165" name="表 164">
            <a:extLst>
              <a:ext uri="{FF2B5EF4-FFF2-40B4-BE49-F238E27FC236}">
                <a16:creationId xmlns:a16="http://schemas.microsoft.com/office/drawing/2014/main" id="{51020334-F70E-4886-A2EB-86B87F1408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605456"/>
              </p:ext>
            </p:extLst>
          </p:nvPr>
        </p:nvGraphicFramePr>
        <p:xfrm>
          <a:off x="372725" y="7496283"/>
          <a:ext cx="6803390" cy="263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1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スペースをあまり取れない方に最適なサイズです。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23.8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事務向けで一番人気のサイズです。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スペースにゆとりがあればワンランク上のサイズです。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打ち合わせスペース等での利用に最適です。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</a:t>
                      </a: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点マルチタッチ）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タッチ液晶でも選択可能です。スペースを取れない方に。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38,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23.8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</a:t>
                      </a: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点マルチタッチ）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タッチ液晶でも選択可能です。人気のサイズです。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4">
            <a:extLst>
              <a:ext uri="{FF2B5EF4-FFF2-40B4-BE49-F238E27FC236}">
                <a16:creationId xmlns:a16="http://schemas.microsoft.com/office/drawing/2014/main" id="{59DB7DC6-7489-A48A-D1BA-974A9EBC9EE4}"/>
              </a:ext>
            </a:extLst>
          </p:cNvPr>
          <p:cNvGrpSpPr>
            <a:grpSpLocks/>
          </p:cNvGrpSpPr>
          <p:nvPr/>
        </p:nvGrpSpPr>
        <p:grpSpPr bwMode="auto">
          <a:xfrm>
            <a:off x="77892" y="49532"/>
            <a:ext cx="7421725" cy="2459740"/>
            <a:chOff x="960" y="3028"/>
            <a:chExt cx="9998" cy="3116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1450E0E-09C8-0417-56F2-3B41902C3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028"/>
              <a:ext cx="9998" cy="1600"/>
            </a:xfrm>
            <a:prstGeom prst="rect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7922B06C-79FE-EE0E-FC1A-5D95849E9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3028"/>
              <a:ext cx="9971" cy="311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WordArt 7">
              <a:extLst>
                <a:ext uri="{FF2B5EF4-FFF2-40B4-BE49-F238E27FC236}">
                  <a16:creationId xmlns:a16="http://schemas.microsoft.com/office/drawing/2014/main" id="{AAE3FBA5-DA6D-F3D6-D5B0-7CF466F246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13" y="3585"/>
              <a:ext cx="5744" cy="7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液晶一体型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PC</a:t>
              </a:r>
              <a:endParaRPr lang="ja-JP" altLang="en-US" sz="1000" kern="10" spc="0" dirty="0">
                <a:ln>
                  <a:noFill/>
                </a:ln>
                <a:solidFill>
                  <a:srgbClr val="FFFFFF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9" name="WordArt 8">
              <a:extLst>
                <a:ext uri="{FF2B5EF4-FFF2-40B4-BE49-F238E27FC236}">
                  <a16:creationId xmlns:a16="http://schemas.microsoft.com/office/drawing/2014/main" id="{849C9DE5-27D6-980E-4D66-A980FEB5446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41" y="3220"/>
              <a:ext cx="5696" cy="29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オールインワン デスクトップパソコン</a:t>
              </a:r>
            </a:p>
          </p:txBody>
        </p:sp>
        <p:sp>
          <p:nvSpPr>
            <p:cNvPr id="11" name="WordArt 9">
              <a:extLst>
                <a:ext uri="{FF2B5EF4-FFF2-40B4-BE49-F238E27FC236}">
                  <a16:creationId xmlns:a16="http://schemas.microsoft.com/office/drawing/2014/main" id="{3854185E-5C9C-664D-E030-7C028CBAA0A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073" y="3982"/>
              <a:ext cx="366" cy="36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の</a:t>
              </a:r>
            </a:p>
          </p:txBody>
        </p:sp>
        <p:sp>
          <p:nvSpPr>
            <p:cNvPr id="14" name="WordArt 10">
              <a:extLst>
                <a:ext uri="{FF2B5EF4-FFF2-40B4-BE49-F238E27FC236}">
                  <a16:creationId xmlns:a16="http://schemas.microsoft.com/office/drawing/2014/main" id="{5AAC4955-2D3F-7665-E42F-EF8DA6D53B6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593" y="3330"/>
              <a:ext cx="3142" cy="105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新提案</a:t>
              </a:r>
            </a:p>
          </p:txBody>
        </p:sp>
        <p:grpSp>
          <p:nvGrpSpPr>
            <p:cNvPr id="15" name="Group 11">
              <a:extLst>
                <a:ext uri="{FF2B5EF4-FFF2-40B4-BE49-F238E27FC236}">
                  <a16:creationId xmlns:a16="http://schemas.microsoft.com/office/drawing/2014/main" id="{213480C8-1190-89B7-F17E-6C612C5EC9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0" y="4686"/>
              <a:ext cx="1776" cy="1272"/>
              <a:chOff x="1130" y="11047"/>
              <a:chExt cx="2584" cy="1851"/>
            </a:xfrm>
          </p:grpSpPr>
          <p:pic>
            <p:nvPicPr>
              <p:cNvPr id="1037" name="Picture 13">
                <a:extLst>
                  <a:ext uri="{FF2B5EF4-FFF2-40B4-BE49-F238E27FC236}">
                    <a16:creationId xmlns:a16="http://schemas.microsoft.com/office/drawing/2014/main" id="{4D3A5AB2-B2F1-D81B-194A-BB48429033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" y="11047"/>
                <a:ext cx="1773" cy="1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2" name="Oval 14">
                <a:extLst>
                  <a:ext uri="{FF2B5EF4-FFF2-40B4-BE49-F238E27FC236}">
                    <a16:creationId xmlns:a16="http://schemas.microsoft.com/office/drawing/2014/main" id="{8179A64D-260F-4B53-00B1-00060F3E3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" y="11205"/>
                <a:ext cx="1194" cy="1194"/>
              </a:xfrm>
              <a:prstGeom prst="ellipse">
                <a:avLst/>
              </a:prstGeom>
              <a:noFill/>
              <a:ln w="38100" algn="ctr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3" name="Freeform 15">
                <a:extLst>
                  <a:ext uri="{FF2B5EF4-FFF2-40B4-BE49-F238E27FC236}">
                    <a16:creationId xmlns:a16="http://schemas.microsoft.com/office/drawing/2014/main" id="{A8250096-1C1F-02C6-F3A5-C6281E43AA42}"/>
                  </a:ext>
                </a:extLst>
              </p:cNvPr>
              <p:cNvSpPr>
                <a:spLocks/>
              </p:cNvSpPr>
              <p:nvPr/>
            </p:nvSpPr>
            <p:spPr bwMode="auto">
              <a:xfrm rot="-1751231">
                <a:off x="2973" y="11328"/>
                <a:ext cx="741" cy="388"/>
              </a:xfrm>
              <a:custGeom>
                <a:avLst/>
                <a:gdLst>
                  <a:gd name="T0" fmla="*/ 0 w 4031"/>
                  <a:gd name="T1" fmla="*/ 0 h 2160"/>
                  <a:gd name="T2" fmla="*/ 3579 w 4031"/>
                  <a:gd name="T3" fmla="*/ 1007 h 2160"/>
                  <a:gd name="T4" fmla="*/ 4031 w 4031"/>
                  <a:gd name="T5" fmla="*/ 2160 h 2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1" h="2160">
                    <a:moveTo>
                      <a:pt x="0" y="0"/>
                    </a:moveTo>
                    <a:lnTo>
                      <a:pt x="3579" y="1007"/>
                    </a:lnTo>
                    <a:lnTo>
                      <a:pt x="4031" y="2160"/>
                    </a:lnTo>
                  </a:path>
                </a:pathLst>
              </a:custGeom>
              <a:noFill/>
              <a:ln w="19050" cap="flat" cmpd="sng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7" name="WordArt 16">
              <a:extLst>
                <a:ext uri="{FF2B5EF4-FFF2-40B4-BE49-F238E27FC236}">
                  <a16:creationId xmlns:a16="http://schemas.microsoft.com/office/drawing/2014/main" id="{E8A2B882-A683-EAD9-E035-AB00363F1AD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5073"/>
              <a:ext cx="2533" cy="88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8" panose="020B0800000000000000" pitchFamily="50" charset="-128"/>
                  <a:ea typeface="ヒラギノ角ゴ8" panose="020B0800000000000000" pitchFamily="50" charset="-128"/>
                </a:rPr>
                <a:t>NUC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8" panose="020B0800000000000000" pitchFamily="50" charset="-128"/>
                <a:ea typeface="ヒラギノ角ゴ8" panose="020B0800000000000000" pitchFamily="50" charset="-128"/>
              </a:endParaRPr>
            </a:p>
          </p:txBody>
        </p:sp>
        <p:sp>
          <p:nvSpPr>
            <p:cNvPr id="20" name="WordArt 17">
              <a:extLst>
                <a:ext uri="{FF2B5EF4-FFF2-40B4-BE49-F238E27FC236}">
                  <a16:creationId xmlns:a16="http://schemas.microsoft.com/office/drawing/2014/main" id="{72D7AB80-F02B-350C-99A8-B8EC7F4637B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87" y="4821"/>
              <a:ext cx="2415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超小型デスクトップパソコン</a:t>
              </a:r>
            </a:p>
          </p:txBody>
        </p:sp>
        <p:sp>
          <p:nvSpPr>
            <p:cNvPr id="21" name="WordArt 18">
              <a:extLst>
                <a:ext uri="{FF2B5EF4-FFF2-40B4-BE49-F238E27FC236}">
                  <a16:creationId xmlns:a16="http://schemas.microsoft.com/office/drawing/2014/main" id="{DF6962D8-6CE0-529A-9A53-7956524E15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928" y="5581"/>
              <a:ext cx="530" cy="2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なら</a:t>
              </a:r>
            </a:p>
          </p:txBody>
        </p:sp>
        <p:grpSp>
          <p:nvGrpSpPr>
            <p:cNvPr id="22" name="Group 19">
              <a:extLst>
                <a:ext uri="{FF2B5EF4-FFF2-40B4-BE49-F238E27FC236}">
                  <a16:creationId xmlns:a16="http://schemas.microsoft.com/office/drawing/2014/main" id="{582061BA-E502-0675-F36C-DE9D909434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4780"/>
              <a:ext cx="287" cy="293"/>
              <a:chOff x="4508" y="263"/>
              <a:chExt cx="3811" cy="3875"/>
            </a:xfrm>
          </p:grpSpPr>
          <p:sp>
            <p:nvSpPr>
              <p:cNvPr id="250" name="Rectangle 20">
                <a:extLst>
                  <a:ext uri="{FF2B5EF4-FFF2-40B4-BE49-F238E27FC236}">
                    <a16:creationId xmlns:a16="http://schemas.microsoft.com/office/drawing/2014/main" id="{E1EE47F7-F758-F2CE-D554-84E290F4A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1" name="Freeform 21">
                <a:extLst>
                  <a:ext uri="{FF2B5EF4-FFF2-40B4-BE49-F238E27FC236}">
                    <a16:creationId xmlns:a16="http://schemas.microsoft.com/office/drawing/2014/main" id="{300549AF-17F1-2E3E-45E6-40C8428C5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3EF4C78-A277-A287-FE76-14F47DB9CB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223"/>
              <a:ext cx="287" cy="293"/>
              <a:chOff x="4508" y="263"/>
              <a:chExt cx="3811" cy="3875"/>
            </a:xfrm>
          </p:grpSpPr>
          <p:sp>
            <p:nvSpPr>
              <p:cNvPr id="248" name="Rectangle 23">
                <a:extLst>
                  <a:ext uri="{FF2B5EF4-FFF2-40B4-BE49-F238E27FC236}">
                    <a16:creationId xmlns:a16="http://schemas.microsoft.com/office/drawing/2014/main" id="{42FC247D-A976-B2FB-9F7A-C7D3A72F4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9" name="Freeform 24">
                <a:extLst>
                  <a:ext uri="{FF2B5EF4-FFF2-40B4-BE49-F238E27FC236}">
                    <a16:creationId xmlns:a16="http://schemas.microsoft.com/office/drawing/2014/main" id="{A0059E36-23B4-72C2-2335-2D10B3892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25" name="Group 25">
              <a:extLst>
                <a:ext uri="{FF2B5EF4-FFF2-40B4-BE49-F238E27FC236}">
                  <a16:creationId xmlns:a16="http://schemas.microsoft.com/office/drawing/2014/main" id="{B5E03D59-CDEA-F59C-EBE6-2338F342F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675"/>
              <a:ext cx="287" cy="293"/>
              <a:chOff x="4508" y="263"/>
              <a:chExt cx="3811" cy="3875"/>
            </a:xfrm>
          </p:grpSpPr>
          <p:sp>
            <p:nvSpPr>
              <p:cNvPr id="246" name="Rectangle 26">
                <a:extLst>
                  <a:ext uri="{FF2B5EF4-FFF2-40B4-BE49-F238E27FC236}">
                    <a16:creationId xmlns:a16="http://schemas.microsoft.com/office/drawing/2014/main" id="{0747B95C-AAB0-CC06-38F0-274EBA162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7" name="Freeform 27">
                <a:extLst>
                  <a:ext uri="{FF2B5EF4-FFF2-40B4-BE49-F238E27FC236}">
                    <a16:creationId xmlns:a16="http://schemas.microsoft.com/office/drawing/2014/main" id="{3FC5B4DB-E73C-C7EB-3716-F52E3B9AB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26" name="WordArt 28">
              <a:extLst>
                <a:ext uri="{FF2B5EF4-FFF2-40B4-BE49-F238E27FC236}">
                  <a16:creationId xmlns:a16="http://schemas.microsoft.com/office/drawing/2014/main" id="{D8331B41-2FE9-267B-1F21-A0D1CDE1995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4899"/>
              <a:ext cx="200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モニターに直接取付可能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27" name="AutoShape 29">
              <a:extLst>
                <a:ext uri="{FF2B5EF4-FFF2-40B4-BE49-F238E27FC236}">
                  <a16:creationId xmlns:a16="http://schemas.microsoft.com/office/drawing/2014/main" id="{D5CDBBCA-D024-127C-62E3-E375AFD46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118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WordArt 30">
              <a:extLst>
                <a:ext uri="{FF2B5EF4-FFF2-40B4-BE49-F238E27FC236}">
                  <a16:creationId xmlns:a16="http://schemas.microsoft.com/office/drawing/2014/main" id="{E4B01F2E-492A-6ACD-FEB0-E459F049D0D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309"/>
              <a:ext cx="257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モニターサイズを自由に選べる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2" name="WordArt 31">
              <a:extLst>
                <a:ext uri="{FF2B5EF4-FFF2-40B4-BE49-F238E27FC236}">
                  <a16:creationId xmlns:a16="http://schemas.microsoft.com/office/drawing/2014/main" id="{F9EA26CC-B18E-2EBB-A454-B213BD27FC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742"/>
              <a:ext cx="2767" cy="27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グラフィックチップを内蔵しているので</a:t>
              </a:r>
              <a:endParaRPr lang="en-US" altLang="ja-JP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  <a:p>
              <a:pPr algn="ctr" rtl="0">
                <a:buNone/>
              </a:pPr>
              <a:r>
                <a:rPr lang="ja-JP" altLang="en-US" sz="1000" kern="10" dirty="0">
                  <a:solidFill>
                    <a:srgbClr val="000000"/>
                  </a:solidFill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画像編集や動画編集などの作業に最適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3" name="AutoShape 32">
              <a:extLst>
                <a:ext uri="{FF2B5EF4-FFF2-40B4-BE49-F238E27FC236}">
                  <a16:creationId xmlns:a16="http://schemas.microsoft.com/office/drawing/2014/main" id="{C197ECAE-0E77-E93A-B086-A7D25F5C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553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WordArt 33">
              <a:extLst>
                <a:ext uri="{FF2B5EF4-FFF2-40B4-BE49-F238E27FC236}">
                  <a16:creationId xmlns:a16="http://schemas.microsoft.com/office/drawing/2014/main" id="{D6097FFE-387B-86EE-1B62-DAEC1C63ACA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141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だから</a:t>
              </a:r>
            </a:p>
          </p:txBody>
        </p:sp>
        <p:sp>
          <p:nvSpPr>
            <p:cNvPr id="245" name="WordArt 34">
              <a:extLst>
                <a:ext uri="{FF2B5EF4-FFF2-40B4-BE49-F238E27FC236}">
                  <a16:creationId xmlns:a16="http://schemas.microsoft.com/office/drawing/2014/main" id="{BFEFFE2E-7EC4-9B73-A7EE-FDF2478F04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574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さらに</a:t>
              </a:r>
            </a:p>
          </p:txBody>
        </p:sp>
      </p:grpSp>
      <p:sp>
        <p:nvSpPr>
          <p:cNvPr id="34" name="WordArt 67">
            <a:extLst>
              <a:ext uri="{FF2B5EF4-FFF2-40B4-BE49-F238E27FC236}">
                <a16:creationId xmlns:a16="http://schemas.microsoft.com/office/drawing/2014/main" id="{9818DBBD-A9D9-C91D-DA3D-F4E3A5551E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98994" y="4502459"/>
            <a:ext cx="638819" cy="169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Windows11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sp>
        <p:nvSpPr>
          <p:cNvPr id="35" name="WordArt 68">
            <a:extLst>
              <a:ext uri="{FF2B5EF4-FFF2-40B4-BE49-F238E27FC236}">
                <a16:creationId xmlns:a16="http://schemas.microsoft.com/office/drawing/2014/main" id="{6EC90929-EA3F-0031-2752-61D583BEA6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19494" y="4715008"/>
            <a:ext cx="492786" cy="1299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Pro 64bit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6B0CBCC-69B3-0F5F-0ECE-D6EE7E3716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9340" y="7553331"/>
            <a:ext cx="480118" cy="33908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C6D4E44-4045-6D9D-699B-8B11F5FEED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7689" y="7992424"/>
            <a:ext cx="480118" cy="33908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22B01F6-1879-E1EE-4ADE-58DEC5A06F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1969" y="8446445"/>
            <a:ext cx="480118" cy="33908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924C970-E8A3-9912-4353-ADA3E18E64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1969" y="8867802"/>
            <a:ext cx="480118" cy="3390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273FF2B-0B46-AF72-4E5E-6D7CBEDB6C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1969" y="9281344"/>
            <a:ext cx="559903" cy="38015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F75615E-8C1B-3CD9-F033-29CBB3DFD5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1794" y="9742224"/>
            <a:ext cx="528377" cy="35874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498CB7F-AC57-7B6B-5FD4-20A692E5170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632" y="3429893"/>
            <a:ext cx="790252" cy="787850"/>
          </a:xfrm>
          <a:prstGeom prst="rect">
            <a:avLst/>
          </a:prstGeom>
        </p:spPr>
      </p:pic>
      <p:pic>
        <p:nvPicPr>
          <p:cNvPr id="29" name="図 28" descr="ZBOX-EN374070C">
            <a:extLst>
              <a:ext uri="{FF2B5EF4-FFF2-40B4-BE49-F238E27FC236}">
                <a16:creationId xmlns:a16="http://schemas.microsoft.com/office/drawing/2014/main" id="{2B84D70D-CF7F-BC96-C653-5C774572CD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1" t="28000" r="22124" b="29125"/>
          <a:stretch/>
        </p:blipFill>
        <p:spPr bwMode="auto">
          <a:xfrm>
            <a:off x="4608232" y="2992247"/>
            <a:ext cx="2495550" cy="19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BD186A4E-C84C-E67A-C8B0-AC2010625C6D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6" b="27946"/>
          <a:stretch/>
        </p:blipFill>
        <p:spPr>
          <a:xfrm>
            <a:off x="3187202" y="4269615"/>
            <a:ext cx="1327542" cy="402575"/>
          </a:xfrm>
          <a:prstGeom prst="rect">
            <a:avLst/>
          </a:prstGeom>
        </p:spPr>
      </p:pic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08585055-C0E9-623B-A468-1BA694751AE3}"/>
              </a:ext>
            </a:extLst>
          </p:cNvPr>
          <p:cNvSpPr txBox="1"/>
          <p:nvPr/>
        </p:nvSpPr>
        <p:spPr>
          <a:xfrm>
            <a:off x="3387118" y="4924574"/>
            <a:ext cx="2302459" cy="1169551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6" name="WordArt 16">
            <a:extLst>
              <a:ext uri="{FF2B5EF4-FFF2-40B4-BE49-F238E27FC236}">
                <a16:creationId xmlns:a16="http://schemas.microsoft.com/office/drawing/2014/main" id="{A08452F4-83C0-3286-0F30-6CCF5FE188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46067" y="4990930"/>
            <a:ext cx="2168868" cy="36040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最新第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世代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CPU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Core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i7-13700HX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」を搭載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世代デスクトップ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i7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と比較して、ほぼ同等の性能を有した最新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&amp;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最上位の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CPU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搭載しており、コンパクト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&amp;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高性能なモデルになっています。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05DBC185-6E70-F562-90BC-E18CC5DF941A}"/>
              </a:ext>
            </a:extLst>
          </p:cNvPr>
          <p:cNvSpPr txBox="1"/>
          <p:nvPr/>
        </p:nvSpPr>
        <p:spPr>
          <a:xfrm>
            <a:off x="5790134" y="4924574"/>
            <a:ext cx="1694810" cy="1169551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8" name="Picture 2" descr="特長">
            <a:extLst>
              <a:ext uri="{FF2B5EF4-FFF2-40B4-BE49-F238E27FC236}">
                <a16:creationId xmlns:a16="http://schemas.microsoft.com/office/drawing/2014/main" id="{60FE1F74-27A7-E256-6287-65D2C8E63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783" y="5391657"/>
            <a:ext cx="658965" cy="65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9" name="WordArt 16">
            <a:extLst>
              <a:ext uri="{FF2B5EF4-FFF2-40B4-BE49-F238E27FC236}">
                <a16:creationId xmlns:a16="http://schemas.microsoft.com/office/drawing/2014/main" id="{D65F0DD3-256D-7ECE-F6BF-4D2DE0C491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30032" y="4977902"/>
            <a:ext cx="1574690" cy="34168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【VESA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マウント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ホルダー付属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本体をディスプレイ背面に収納することで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デスクスペースを有効活用いただけます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!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6664A8E-43DF-FCDD-BE27-10320F66B3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5" t="31378" r="8027" b="27368"/>
          <a:stretch/>
        </p:blipFill>
        <p:spPr bwMode="auto">
          <a:xfrm>
            <a:off x="3414932" y="5393473"/>
            <a:ext cx="2350196" cy="65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特長">
            <a:extLst>
              <a:ext uri="{FF2B5EF4-FFF2-40B4-BE49-F238E27FC236}">
                <a16:creationId xmlns:a16="http://schemas.microsoft.com/office/drawing/2014/main" id="{AD32B7A9-AEE5-29A3-D32A-C3CE69436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160" y="5400905"/>
            <a:ext cx="656925" cy="65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図 15" descr="ZBOX-EN374070C">
            <a:extLst>
              <a:ext uri="{FF2B5EF4-FFF2-40B4-BE49-F238E27FC236}">
                <a16:creationId xmlns:a16="http://schemas.microsoft.com/office/drawing/2014/main" id="{CF99E568-14D5-4BF2-5F85-DB68283DEC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1" t="28000" r="22124" b="29125"/>
          <a:stretch/>
        </p:blipFill>
        <p:spPr bwMode="auto">
          <a:xfrm>
            <a:off x="1376935" y="1580003"/>
            <a:ext cx="1048391" cy="8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790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395</Words>
  <Application>Microsoft Office PowerPoint</Application>
  <PresentationFormat>ユーザー設定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ＤＦＧ平成ゴシック体W5</vt:lpstr>
      <vt:lpstr>ＤＦＧ平成ゴシック体W7</vt:lpstr>
      <vt:lpstr>ＤＦＧ平成ゴシック体W9</vt:lpstr>
      <vt:lpstr>ＭＳ Ｐゴシック</vt:lpstr>
      <vt:lpstr>ヒラギノ角ゴ5</vt:lpstr>
      <vt:lpstr>ヒラギノ角ゴ7</vt:lpstr>
      <vt:lpstr>ヒラギノ角ゴ8</vt:lpstr>
      <vt:lpstr>メイリオ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</dc:creator>
  <cp:lastModifiedBy>政浩 芝池</cp:lastModifiedBy>
  <cp:revision>1486</cp:revision>
  <cp:lastPrinted>2023-10-07T10:05:06Z</cp:lastPrinted>
  <dcterms:created xsi:type="dcterms:W3CDTF">2015-08-26T04:11:00Z</dcterms:created>
  <dcterms:modified xsi:type="dcterms:W3CDTF">2023-11-16T13:42:11Z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