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303" r:id="rId2"/>
  </p:sldIdLst>
  <p:sldSz cx="7559675" cy="10691813"/>
  <p:notesSz cx="6807200" cy="9939338"/>
  <p:defaultTextStyle>
    <a:defPPr>
      <a:defRPr lang="zh-CN"/>
    </a:defPPr>
    <a:lvl1pPr algn="l" defTabSz="9906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1pPr>
    <a:lvl2pPr marL="495300" indent="-40005" algn="l" defTabSz="9906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2pPr>
    <a:lvl3pPr marL="990600" indent="-81280" algn="l" defTabSz="9906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3pPr>
    <a:lvl4pPr marL="1485900" indent="-122555" algn="l" defTabSz="9906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4pPr>
    <a:lvl5pPr marL="1981200" indent="-163830" algn="l" defTabSz="9906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7">
          <p15:clr>
            <a:srgbClr val="A4A3A4"/>
          </p15:clr>
        </p15:guide>
        <p15:guide id="2" pos="2412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Owner" initials="O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CCFFCC"/>
    <a:srgbClr val="027195"/>
    <a:srgbClr val="F79709"/>
    <a:srgbClr val="000066"/>
    <a:srgbClr val="4F81BD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25E5076-3810-47DD-B79F-674D7AD40C01}" styleName="深色样式 1 - 强调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612" autoAdjust="0"/>
    <p:restoredTop sz="94660"/>
  </p:normalViewPr>
  <p:slideViewPr>
    <p:cSldViewPr>
      <p:cViewPr varScale="1">
        <p:scale>
          <a:sx n="74" d="100"/>
          <a:sy n="74" d="100"/>
        </p:scale>
        <p:origin x="3492" y="72"/>
      </p:cViewPr>
      <p:guideLst>
        <p:guide orient="horz" pos="3367"/>
        <p:guide pos="241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69848" cy="6984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ヘッダー プレースホルダー 1"/>
          <p:cNvSpPr>
            <a:spLocks noGrp="1" noChangeArrowheads="1"/>
          </p:cNvSpPr>
          <p:nvPr>
            <p:ph type="hdr" sz="quarter" idx="4294967295"/>
          </p:nvPr>
        </p:nvSpPr>
        <p:spPr bwMode="auto">
          <a:xfrm>
            <a:off x="0" y="0"/>
            <a:ext cx="2951163" cy="496888"/>
          </a:xfrm>
          <a:prstGeom prst="rect">
            <a:avLst/>
          </a:prstGeom>
          <a:noFill/>
          <a:ln>
            <a:noFill/>
          </a:ln>
        </p:spPr>
        <p:txBody>
          <a:bodyPr vert="horz" wrap="square" lIns="91882" tIns="45942" rIns="91882" bIns="45942" numCol="1" anchor="t" anchorCtr="0" compatLnSpc="1"/>
          <a:lstStyle>
            <a:lvl1pPr>
              <a:buFont typeface="Arial" panose="020B0604020202020204" pitchFamily="34" charset="0"/>
              <a:buNone/>
              <a:defRPr sz="1200"/>
            </a:lvl1pPr>
          </a:lstStyle>
          <a:p>
            <a:pPr>
              <a:defRPr/>
            </a:pPr>
            <a:endParaRPr lang="ja-JP" altLang="ja-JP"/>
          </a:p>
        </p:txBody>
      </p:sp>
      <p:sp>
        <p:nvSpPr>
          <p:cNvPr id="2051" name="日付プレースホルダー 2"/>
          <p:cNvSpPr>
            <a:spLocks noGrp="1" noChangeArrowheads="1"/>
          </p:cNvSpPr>
          <p:nvPr>
            <p:ph type="dt" idx="1"/>
          </p:nvPr>
        </p:nvSpPr>
        <p:spPr bwMode="auto">
          <a:xfrm>
            <a:off x="3854450" y="0"/>
            <a:ext cx="2951163" cy="496888"/>
          </a:xfrm>
          <a:prstGeom prst="rect">
            <a:avLst/>
          </a:prstGeom>
          <a:noFill/>
          <a:ln>
            <a:noFill/>
          </a:ln>
        </p:spPr>
        <p:txBody>
          <a:bodyPr vert="horz" wrap="square" lIns="91882" tIns="45942" rIns="91882" bIns="45942" numCol="1" anchor="t" anchorCtr="0" compatLnSpc="1"/>
          <a:lstStyle>
            <a:lvl1pPr algn="r">
              <a:buFont typeface="Arial" panose="020B0604020202020204" pitchFamily="34" charset="0"/>
              <a:buNone/>
              <a:defRPr/>
            </a:lvl1pPr>
          </a:lstStyle>
          <a:p>
            <a:pPr>
              <a:defRPr/>
            </a:pPr>
            <a:fld id="{47162779-5B6F-497B-AE3A-8242DDDD62AD}" type="datetime1">
              <a:rPr lang="ja-JP" altLang="en-US"/>
              <a:t>2023/11/16</a:t>
            </a:fld>
            <a:endParaRPr lang="ja-JP" altLang="en-US" sz="1200"/>
          </a:p>
        </p:txBody>
      </p:sp>
      <p:sp>
        <p:nvSpPr>
          <p:cNvPr id="2052" name="スライド イメージ プレースホルダー 3"/>
          <p:cNvSpPr>
            <a:spLocks noGrp="1" noRot="1" noChangeAspect="1" noChangeArrowheads="1"/>
          </p:cNvSpPr>
          <p:nvPr>
            <p:ph type="sldImg" idx="2"/>
          </p:nvPr>
        </p:nvSpPr>
        <p:spPr bwMode="auto">
          <a:xfrm>
            <a:off x="2219325" y="1244600"/>
            <a:ext cx="2368550" cy="3352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bevel/>
              </a14:hiddenLine>
            </a:ext>
          </a:extLst>
        </p:spPr>
      </p:sp>
      <p:sp>
        <p:nvSpPr>
          <p:cNvPr id="2053" name="ノート プレースホルダー 4"/>
          <p:cNvSpPr>
            <a:spLocks noGrp="1" noRot="1" noChangeAspect="1" noChangeArrowheads="1"/>
          </p:cNvSpPr>
          <p:nvPr/>
        </p:nvSpPr>
        <p:spPr bwMode="auto">
          <a:xfrm>
            <a:off x="679450" y="4784725"/>
            <a:ext cx="5448300" cy="3910013"/>
          </a:xfrm>
          <a:prstGeom prst="rect">
            <a:avLst/>
          </a:prstGeom>
          <a:noFill/>
          <a:ln>
            <a:noFill/>
          </a:ln>
        </p:spPr>
        <p:txBody>
          <a:bodyPr lIns="91882" tIns="45942" rIns="91882" bIns="45942" anchor="ctr"/>
          <a:lstStyle>
            <a:lvl1pPr defTabSz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defTabSz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defTabSz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defTabSz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defTabSz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457200" defTabSz="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914400" defTabSz="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1371600" defTabSz="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1828800" defTabSz="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ja-JP" altLang="en-US"/>
              <a:t>マスター テキストの書式設定</a:t>
            </a:r>
          </a:p>
          <a:p>
            <a:pPr>
              <a:defRPr/>
            </a:pPr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>
              <a:defRPr/>
            </a:pPr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>
              <a:defRPr/>
            </a:pPr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>
              <a:defRPr/>
            </a:pPr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2054" name="フッター プレースホルダー 5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2450"/>
            <a:ext cx="2951163" cy="496888"/>
          </a:xfrm>
          <a:prstGeom prst="rect">
            <a:avLst/>
          </a:prstGeom>
          <a:noFill/>
          <a:ln>
            <a:noFill/>
          </a:ln>
        </p:spPr>
        <p:txBody>
          <a:bodyPr vert="horz" wrap="square" lIns="91882" tIns="45942" rIns="91882" bIns="45942" numCol="1" anchor="b" anchorCtr="0" compatLnSpc="1"/>
          <a:lstStyle>
            <a:lvl1pPr>
              <a:buFont typeface="Arial" panose="020B0604020202020204" pitchFamily="34" charset="0"/>
              <a:buNone/>
              <a:defRPr sz="1200"/>
            </a:lvl1pPr>
          </a:lstStyle>
          <a:p>
            <a:pPr>
              <a:defRPr/>
            </a:pPr>
            <a:endParaRPr lang="ja-JP" altLang="ja-JP"/>
          </a:p>
        </p:txBody>
      </p:sp>
      <p:sp>
        <p:nvSpPr>
          <p:cNvPr id="2055" name="スライド番号プレースホルダー 6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4450" y="9442450"/>
            <a:ext cx="2951163" cy="496888"/>
          </a:xfrm>
          <a:prstGeom prst="rect">
            <a:avLst/>
          </a:prstGeom>
          <a:noFill/>
          <a:ln>
            <a:noFill/>
          </a:ln>
        </p:spPr>
        <p:txBody>
          <a:bodyPr vert="horz" wrap="square" lIns="91882" tIns="45942" rIns="91882" bIns="45942" numCol="1" anchor="b" anchorCtr="0" compatLnSpc="1"/>
          <a:lstStyle>
            <a:lvl1pPr algn="r">
              <a:buFont typeface="Arial" panose="020B0604020202020204" pitchFamily="34" charset="0"/>
              <a:buNone/>
              <a:defRPr/>
            </a:lvl1pPr>
          </a:lstStyle>
          <a:p>
            <a:pPr>
              <a:defRPr/>
            </a:pPr>
            <a:fld id="{2F1F6FB8-28E6-4502-BE1F-1CF4FBABE520}" type="slidenum">
              <a:rPr lang="ja-JP" altLang="en-US"/>
              <a:t>‹#›</a:t>
            </a:fld>
            <a:endParaRPr lang="ja-JP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/>
  <p:notesStyle>
    <a:lvl1pPr algn="l" defTabSz="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algn="l" defTabSz="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algn="l" defTabSz="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algn="l" defTabSz="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algn="l" defTabSz="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44563" y="1749425"/>
            <a:ext cx="5670550" cy="3722688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字幕 2"/>
          <p:cNvSpPr>
            <a:spLocks noGrp="1"/>
          </p:cNvSpPr>
          <p:nvPr>
            <p:ph type="subTitle" idx="1"/>
          </p:nvPr>
        </p:nvSpPr>
        <p:spPr>
          <a:xfrm>
            <a:off x="944563" y="5614988"/>
            <a:ext cx="5670550" cy="25828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7978E3-3F75-4A0D-94BD-8754002B412E}" type="datetime1">
              <a:rPr lang="ja-JP" altLang="en-US"/>
              <a:t>2023/11/16</a:t>
            </a:fld>
            <a:endParaRPr lang="ja-JP" altLang="en-US" sz="1800">
              <a:solidFill>
                <a:schemeClr val="tx1"/>
              </a:solidFill>
            </a:endParaRPr>
          </a:p>
        </p:txBody>
      </p:sp>
      <p:sp>
        <p:nvSpPr>
          <p:cNvPr id="5" name="フッター プレースホルダー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ja-JP"/>
          </a:p>
        </p:txBody>
      </p:sp>
      <p:sp>
        <p:nvSpPr>
          <p:cNvPr id="6" name="スライド番号プレースホルダー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DA5961-23E2-4788-AB9A-AEEEFB251698}" type="slidenum">
              <a:rPr lang="ja-JP" altLang="en-US"/>
              <a:t>‹#›</a:t>
            </a:fld>
            <a:endParaRPr lang="ja-JP" altLang="en-US" sz="1800">
              <a:solidFill>
                <a:schemeClr val="tx1"/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988144-94EE-4D30-9361-6000D8699E60}" type="datetime1">
              <a:rPr lang="ja-JP" altLang="en-US"/>
              <a:t>2023/11/16</a:t>
            </a:fld>
            <a:endParaRPr lang="ja-JP" altLang="en-US" sz="1800">
              <a:solidFill>
                <a:schemeClr val="tx1"/>
              </a:solidFill>
            </a:endParaRPr>
          </a:p>
        </p:txBody>
      </p:sp>
      <p:sp>
        <p:nvSpPr>
          <p:cNvPr id="5" name="フッター プレースホルダー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ja-JP"/>
          </a:p>
        </p:txBody>
      </p:sp>
      <p:sp>
        <p:nvSpPr>
          <p:cNvPr id="6" name="スライド番号プレースホルダー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1F1629-3C7C-49C6-94AE-923B78457F34}" type="slidenum">
              <a:rPr lang="ja-JP" altLang="en-US"/>
              <a:t>‹#›</a:t>
            </a:fld>
            <a:endParaRPr lang="ja-JP" altLang="en-US" sz="1800">
              <a:solidFill>
                <a:schemeClr val="tx1"/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5481638" y="428625"/>
            <a:ext cx="1700212" cy="912177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77825" y="428625"/>
            <a:ext cx="4951413" cy="912177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AA9BE7-304D-4DF5-9736-3527E2E07CC4}" type="datetime1">
              <a:rPr lang="ja-JP" altLang="en-US"/>
              <a:t>2023/11/16</a:t>
            </a:fld>
            <a:endParaRPr lang="ja-JP" altLang="en-US" sz="1800">
              <a:solidFill>
                <a:schemeClr val="tx1"/>
              </a:solidFill>
            </a:endParaRPr>
          </a:p>
        </p:txBody>
      </p:sp>
      <p:sp>
        <p:nvSpPr>
          <p:cNvPr id="5" name="フッター プレースホルダー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ja-JP"/>
          </a:p>
        </p:txBody>
      </p:sp>
      <p:sp>
        <p:nvSpPr>
          <p:cNvPr id="6" name="スライド番号プレースホルダー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535774-BA25-4DF2-A866-669B5541F0E7}" type="slidenum">
              <a:rPr lang="ja-JP" altLang="en-US"/>
              <a:t>‹#›</a:t>
            </a:fld>
            <a:endParaRPr lang="ja-JP" altLang="en-US" sz="1800">
              <a:solidFill>
                <a:schemeClr val="tx1"/>
              </a:solidFill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77825" y="428625"/>
            <a:ext cx="6804025" cy="178117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DF9885-1207-4888-9508-02BDA5B4077E}" type="datetime1">
              <a:rPr lang="ja-JP" altLang="en-US"/>
              <a:t>2023/11/16</a:t>
            </a:fld>
            <a:endParaRPr lang="ja-JP" altLang="en-US" sz="1800">
              <a:solidFill>
                <a:schemeClr val="tx1"/>
              </a:solidFill>
            </a:endParaRPr>
          </a:p>
        </p:txBody>
      </p:sp>
      <p:sp>
        <p:nvSpPr>
          <p:cNvPr id="4" name="フッター プレースホルダー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ja-JP"/>
          </a:p>
        </p:txBody>
      </p:sp>
      <p:sp>
        <p:nvSpPr>
          <p:cNvPr id="5" name="スライド番号プレースホルダー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D987F5-EDDB-4D07-83AB-88591B44A11D}" type="slidenum">
              <a:rPr lang="ja-JP" altLang="en-US"/>
              <a:t>‹#›</a:t>
            </a:fld>
            <a:endParaRPr lang="ja-JP" altLang="en-US" sz="1800">
              <a:solidFill>
                <a:schemeClr val="tx1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8075BB-3CD5-4CA7-A691-D3E6921D0F2F}" type="datetime1">
              <a:rPr lang="ja-JP" altLang="en-US"/>
              <a:t>2023/11/16</a:t>
            </a:fld>
            <a:endParaRPr lang="ja-JP" altLang="en-US" sz="1800">
              <a:solidFill>
                <a:schemeClr val="tx1"/>
              </a:solidFill>
            </a:endParaRPr>
          </a:p>
        </p:txBody>
      </p:sp>
      <p:sp>
        <p:nvSpPr>
          <p:cNvPr id="5" name="フッター プレースホルダー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ja-JP"/>
          </a:p>
        </p:txBody>
      </p:sp>
      <p:sp>
        <p:nvSpPr>
          <p:cNvPr id="6" name="スライド番号プレースホルダー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009B32-316C-46C9-9F2A-AC03076C0D58}" type="slidenum">
              <a:rPr lang="ja-JP" altLang="en-US"/>
              <a:t>‹#›</a:t>
            </a:fld>
            <a:endParaRPr lang="ja-JP" altLang="en-US" sz="1800">
              <a:solidFill>
                <a:schemeClr val="tx1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15938" y="2665413"/>
            <a:ext cx="6519862" cy="4448175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15938" y="7154863"/>
            <a:ext cx="6519862" cy="23383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7999A7-B118-4595-8F5D-3EA4785052C5}" type="datetime1">
              <a:rPr lang="ja-JP" altLang="en-US"/>
              <a:t>2023/11/16</a:t>
            </a:fld>
            <a:endParaRPr lang="ja-JP" altLang="en-US" sz="1800">
              <a:solidFill>
                <a:schemeClr val="tx1"/>
              </a:solidFill>
            </a:endParaRPr>
          </a:p>
        </p:txBody>
      </p:sp>
      <p:sp>
        <p:nvSpPr>
          <p:cNvPr id="5" name="フッター プレースホルダー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ja-JP"/>
          </a:p>
        </p:txBody>
      </p:sp>
      <p:sp>
        <p:nvSpPr>
          <p:cNvPr id="6" name="スライド番号プレースホルダー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9B8DF0-AD75-4419-B5AA-C8AC41C25206}" type="slidenum">
              <a:rPr lang="ja-JP" altLang="en-US"/>
              <a:t>‹#›</a:t>
            </a:fld>
            <a:endParaRPr lang="ja-JP" altLang="en-US" sz="1800">
              <a:solidFill>
                <a:schemeClr val="tx1"/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77825" y="2495550"/>
            <a:ext cx="3325813" cy="705485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856038" y="2495550"/>
            <a:ext cx="3325812" cy="705485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8EE726-064D-4A7A-87F8-C255F47775DA}" type="datetime1">
              <a:rPr lang="ja-JP" altLang="en-US"/>
              <a:t>2023/11/16</a:t>
            </a:fld>
            <a:endParaRPr lang="ja-JP" altLang="en-US" sz="1800">
              <a:solidFill>
                <a:schemeClr val="tx1"/>
              </a:solidFill>
            </a:endParaRPr>
          </a:p>
        </p:txBody>
      </p:sp>
      <p:sp>
        <p:nvSpPr>
          <p:cNvPr id="6" name="フッター プレースホルダー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ja-JP"/>
          </a:p>
        </p:txBody>
      </p:sp>
      <p:sp>
        <p:nvSpPr>
          <p:cNvPr id="7" name="スライド番号プレースホルダー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E7228F-84C8-4FAE-A2ED-02A4BA5DB43E}" type="slidenum">
              <a:rPr lang="ja-JP" altLang="en-US"/>
              <a:t>‹#›</a:t>
            </a:fld>
            <a:endParaRPr lang="ja-JP" altLang="en-US" sz="1800">
              <a:solidFill>
                <a:schemeClr val="tx1"/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20700" y="569913"/>
            <a:ext cx="6519863" cy="2065337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20700" y="2620963"/>
            <a:ext cx="3198813" cy="128428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20700" y="3905250"/>
            <a:ext cx="3198813" cy="574516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827463" y="2620963"/>
            <a:ext cx="3213100" cy="128428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827463" y="3905250"/>
            <a:ext cx="3213100" cy="574516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861FEA-1BE4-4962-8DDE-A5D55E7527A9}" type="datetime1">
              <a:rPr lang="ja-JP" altLang="en-US"/>
              <a:t>2023/11/16</a:t>
            </a:fld>
            <a:endParaRPr lang="ja-JP" altLang="en-US" sz="1800">
              <a:solidFill>
                <a:schemeClr val="tx1"/>
              </a:solidFill>
            </a:endParaRPr>
          </a:p>
        </p:txBody>
      </p:sp>
      <p:sp>
        <p:nvSpPr>
          <p:cNvPr id="8" name="フッター プレースホルダー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ja-JP"/>
          </a:p>
        </p:txBody>
      </p:sp>
      <p:sp>
        <p:nvSpPr>
          <p:cNvPr id="9" name="スライド番号プレースホルダー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843B40-6466-4FC6-B59C-19E25D6395DD}" type="slidenum">
              <a:rPr lang="ja-JP" altLang="en-US"/>
              <a:t>‹#›</a:t>
            </a:fld>
            <a:endParaRPr lang="ja-JP" altLang="en-US" sz="1800">
              <a:solidFill>
                <a:schemeClr val="tx1"/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C3B54A-4984-489F-9AD9-FFA51C931E4D}" type="datetime1">
              <a:rPr lang="ja-JP" altLang="en-US"/>
              <a:t>2023/11/16</a:t>
            </a:fld>
            <a:endParaRPr lang="ja-JP" altLang="en-US" sz="1800">
              <a:solidFill>
                <a:schemeClr val="tx1"/>
              </a:solidFill>
            </a:endParaRPr>
          </a:p>
        </p:txBody>
      </p:sp>
      <p:sp>
        <p:nvSpPr>
          <p:cNvPr id="4" name="フッター プレースホルダー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ja-JP"/>
          </a:p>
        </p:txBody>
      </p:sp>
      <p:sp>
        <p:nvSpPr>
          <p:cNvPr id="5" name="スライド番号プレースホルダー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1808FF-C502-478B-A7FB-5CF5249A89C9}" type="slidenum">
              <a:rPr lang="ja-JP" altLang="en-US"/>
              <a:t>‹#›</a:t>
            </a:fld>
            <a:endParaRPr lang="ja-JP" altLang="en-US" sz="1800">
              <a:solidFill>
                <a:schemeClr val="tx1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F2FB7D-6622-44BB-8443-AAE9ABD04C2A}" type="datetime1">
              <a:rPr lang="ja-JP" altLang="en-US"/>
              <a:t>2023/11/16</a:t>
            </a:fld>
            <a:endParaRPr lang="ja-JP" altLang="en-US" sz="1800">
              <a:solidFill>
                <a:schemeClr val="tx1"/>
              </a:solidFill>
            </a:endParaRPr>
          </a:p>
        </p:txBody>
      </p:sp>
      <p:sp>
        <p:nvSpPr>
          <p:cNvPr id="3" name="フッター プレースホルダー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ja-JP"/>
          </a:p>
        </p:txBody>
      </p:sp>
      <p:sp>
        <p:nvSpPr>
          <p:cNvPr id="4" name="スライド番号プレースホルダー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29A675-E67B-4B29-86A3-5ACA98E69B30}" type="slidenum">
              <a:rPr lang="ja-JP" altLang="en-US"/>
              <a:t>‹#›</a:t>
            </a:fld>
            <a:endParaRPr lang="ja-JP" altLang="en-US" sz="1800">
              <a:solidFill>
                <a:schemeClr val="tx1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20700" y="712788"/>
            <a:ext cx="2438400" cy="24955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213100" y="1539875"/>
            <a:ext cx="3827463" cy="759777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520700" y="3208338"/>
            <a:ext cx="2438400" cy="594201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FF1BBD-CBC7-4959-8351-5A736CE0938B}" type="datetime1">
              <a:rPr lang="ja-JP" altLang="en-US"/>
              <a:t>2023/11/16</a:t>
            </a:fld>
            <a:endParaRPr lang="ja-JP" altLang="en-US" sz="1800">
              <a:solidFill>
                <a:schemeClr val="tx1"/>
              </a:solidFill>
            </a:endParaRPr>
          </a:p>
        </p:txBody>
      </p:sp>
      <p:sp>
        <p:nvSpPr>
          <p:cNvPr id="6" name="フッター プレースホルダー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ja-JP"/>
          </a:p>
        </p:txBody>
      </p:sp>
      <p:sp>
        <p:nvSpPr>
          <p:cNvPr id="7" name="スライド番号プレースホルダー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0A148F-D910-440E-A062-BA2BA1E8A13C}" type="slidenum">
              <a:rPr lang="ja-JP" altLang="en-US"/>
              <a:t>‹#›</a:t>
            </a:fld>
            <a:endParaRPr lang="ja-JP" altLang="en-US" sz="1800">
              <a:solidFill>
                <a:schemeClr val="tx1"/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20700" y="712788"/>
            <a:ext cx="2438400" cy="24955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213100" y="1539875"/>
            <a:ext cx="3827463" cy="75977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>
              <a:sym typeface="Calibri" panose="020F0502020204030204" pitchFamily="34" charset="0"/>
            </a:endParaRP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520700" y="3208338"/>
            <a:ext cx="2438400" cy="594201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992FBA-136A-4615-B42B-1BCBDE2F7E83}" type="datetime1">
              <a:rPr lang="ja-JP" altLang="en-US"/>
              <a:t>2023/11/16</a:t>
            </a:fld>
            <a:endParaRPr lang="ja-JP" altLang="en-US" sz="1800">
              <a:solidFill>
                <a:schemeClr val="tx1"/>
              </a:solidFill>
            </a:endParaRPr>
          </a:p>
        </p:txBody>
      </p:sp>
      <p:sp>
        <p:nvSpPr>
          <p:cNvPr id="6" name="フッター プレースホルダー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ja-JP"/>
          </a:p>
        </p:txBody>
      </p:sp>
      <p:sp>
        <p:nvSpPr>
          <p:cNvPr id="7" name="スライド番号プレースホルダー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E4DEFA-BC6D-47E7-A9BE-A61E139C1845}" type="slidenum">
              <a:rPr lang="ja-JP" altLang="en-US"/>
              <a:t>‹#›</a:t>
            </a:fld>
            <a:endParaRPr lang="ja-JP" altLang="en-US" sz="1800">
              <a:solidFill>
                <a:schemeClr val="tx1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ー 1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377825" y="428625"/>
            <a:ext cx="6804025" cy="178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bevel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zh-CN" altLang="ja-JP">
                <a:sym typeface="Calibri" panose="020F0502020204030204" pitchFamily="34" charset="0"/>
              </a:rPr>
              <a:t>マスター タイトルの書式設定</a:t>
            </a:r>
          </a:p>
        </p:txBody>
      </p:sp>
      <p:sp>
        <p:nvSpPr>
          <p:cNvPr id="1027" name="テキスト プレースホルダー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377825" y="2495550"/>
            <a:ext cx="6804025" cy="7054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bevel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zh-CN" altLang="ja-JP">
                <a:sym typeface="Calibri" panose="020F0502020204030204" pitchFamily="34" charset="0"/>
              </a:rPr>
              <a:t>マスター テキストの書式設定</a:t>
            </a:r>
          </a:p>
          <a:p>
            <a:pPr lvl="1"/>
            <a:r>
              <a:rPr lang="zh-CN" altLang="ja-JP">
                <a:sym typeface="Calibri" panose="020F0502020204030204" pitchFamily="34" charset="0"/>
              </a:rPr>
              <a:t>第 </a:t>
            </a:r>
            <a:r>
              <a:rPr lang="ja-JP" altLang="zh-CN">
                <a:sym typeface="Calibri" panose="020F0502020204030204" pitchFamily="34" charset="0"/>
              </a:rPr>
              <a:t>2 </a:t>
            </a:r>
            <a:r>
              <a:rPr lang="zh-CN" altLang="ja-JP">
                <a:sym typeface="Calibri" panose="020F0502020204030204" pitchFamily="34" charset="0"/>
              </a:rPr>
              <a:t>レベル</a:t>
            </a:r>
          </a:p>
          <a:p>
            <a:pPr lvl="2"/>
            <a:r>
              <a:rPr lang="zh-CN" altLang="ja-JP">
                <a:sym typeface="Calibri" panose="020F0502020204030204" pitchFamily="34" charset="0"/>
              </a:rPr>
              <a:t>第 </a:t>
            </a:r>
            <a:r>
              <a:rPr lang="ja-JP" altLang="zh-CN">
                <a:sym typeface="Calibri" panose="020F0502020204030204" pitchFamily="34" charset="0"/>
              </a:rPr>
              <a:t>3 </a:t>
            </a:r>
            <a:r>
              <a:rPr lang="zh-CN" altLang="ja-JP">
                <a:sym typeface="Calibri" panose="020F0502020204030204" pitchFamily="34" charset="0"/>
              </a:rPr>
              <a:t>レベル</a:t>
            </a:r>
          </a:p>
          <a:p>
            <a:pPr lvl="3"/>
            <a:r>
              <a:rPr lang="zh-CN" altLang="ja-JP">
                <a:sym typeface="Calibri" panose="020F0502020204030204" pitchFamily="34" charset="0"/>
              </a:rPr>
              <a:t>第 </a:t>
            </a:r>
            <a:r>
              <a:rPr lang="ja-JP" altLang="zh-CN">
                <a:sym typeface="Calibri" panose="020F0502020204030204" pitchFamily="34" charset="0"/>
              </a:rPr>
              <a:t>4 </a:t>
            </a:r>
            <a:r>
              <a:rPr lang="zh-CN" altLang="ja-JP">
                <a:sym typeface="Calibri" panose="020F0502020204030204" pitchFamily="34" charset="0"/>
              </a:rPr>
              <a:t>レベル</a:t>
            </a:r>
          </a:p>
          <a:p>
            <a:pPr lvl="4"/>
            <a:r>
              <a:rPr lang="zh-CN" altLang="ja-JP">
                <a:sym typeface="Calibri" panose="020F0502020204030204" pitchFamily="34" charset="0"/>
              </a:rPr>
              <a:t>第 </a:t>
            </a:r>
            <a:r>
              <a:rPr lang="ja-JP" altLang="zh-CN">
                <a:sym typeface="Calibri" panose="020F0502020204030204" pitchFamily="34" charset="0"/>
              </a:rPr>
              <a:t>5 </a:t>
            </a:r>
            <a:r>
              <a:rPr lang="zh-CN" altLang="ja-JP">
                <a:sym typeface="Calibri" panose="020F0502020204030204" pitchFamily="34" charset="0"/>
              </a:rPr>
              <a:t>レベル</a:t>
            </a:r>
          </a:p>
        </p:txBody>
      </p:sp>
      <p:sp>
        <p:nvSpPr>
          <p:cNvPr id="1028" name="日付プレースホルダー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77825" y="9909175"/>
            <a:ext cx="1763713" cy="569913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ctr" anchorCtr="0" compatLnSpc="1"/>
          <a:lstStyle>
            <a:lvl1pPr eaLnBrk="1" hangingPunct="1">
              <a:buFont typeface="Arial" panose="020B0604020202020204" pitchFamily="34" charset="0"/>
              <a:buNone/>
              <a:defRPr sz="13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54CA1D40-5B34-4B97-9DA7-D2C4F69DF1E9}" type="datetime1">
              <a:rPr lang="ja-JP" altLang="en-US"/>
              <a:t>2023/11/16</a:t>
            </a:fld>
            <a:endParaRPr lang="ja-JP" altLang="en-US" sz="1800">
              <a:solidFill>
                <a:schemeClr val="tx1"/>
              </a:solidFill>
            </a:endParaRPr>
          </a:p>
        </p:txBody>
      </p:sp>
      <p:sp>
        <p:nvSpPr>
          <p:cNvPr id="1029" name="フッター プレースホルダー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82863" y="9909175"/>
            <a:ext cx="2393950" cy="569913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ctr" anchorCtr="0" compatLnSpc="1"/>
          <a:lstStyle>
            <a:lvl1pPr algn="ctr" eaLnBrk="1" hangingPunct="1">
              <a:buFont typeface="Arial" panose="020B0604020202020204" pitchFamily="34" charset="0"/>
              <a:buNone/>
              <a:defRPr sz="13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ja-JP" altLang="ja-JP"/>
          </a:p>
        </p:txBody>
      </p:sp>
      <p:sp>
        <p:nvSpPr>
          <p:cNvPr id="1030" name="スライド番号プレースホルダー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418138" y="9909175"/>
            <a:ext cx="1763712" cy="569913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ctr" anchorCtr="0" compatLnSpc="1"/>
          <a:lstStyle>
            <a:lvl1pPr algn="r">
              <a:buFont typeface="Arial" panose="020B0604020202020204" pitchFamily="34" charset="0"/>
              <a:buNone/>
              <a:defRPr sz="13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9E078727-E0AB-4F16-9ECA-F98D7E720520}" type="slidenum">
              <a:rPr lang="ja-JP" altLang="en-US"/>
              <a:t>‹#›</a:t>
            </a:fld>
            <a:endParaRPr lang="ja-JP" altLang="en-US" sz="1800">
              <a:solidFill>
                <a:schemeClr val="tx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 ftr="0"/>
  <p:txStyles>
    <p:titleStyle>
      <a:lvl1pPr marL="992505" indent="-992505" algn="ctr" rtl="0" eaLnBrk="0" fontAlgn="base" hangingPunct="0">
        <a:spcBef>
          <a:spcPct val="0"/>
        </a:spcBef>
        <a:spcAft>
          <a:spcPct val="0"/>
        </a:spcAft>
        <a:defRPr sz="4700" kern="1200">
          <a:solidFill>
            <a:schemeClr val="tx1"/>
          </a:solidFill>
          <a:latin typeface="+mj-lt"/>
          <a:ea typeface="+mj-ea"/>
          <a:cs typeface="+mj-cs"/>
          <a:sym typeface="Calibri" panose="020F0502020204030204" pitchFamily="34" charset="0"/>
        </a:defRPr>
      </a:lvl1pPr>
      <a:lvl2pPr marL="992505" indent="-992505" algn="ctr" rtl="0" eaLnBrk="0" fontAlgn="base" hangingPunct="0">
        <a:spcBef>
          <a:spcPct val="0"/>
        </a:spcBef>
        <a:spcAft>
          <a:spcPct val="0"/>
        </a:spcAft>
        <a:defRPr sz="47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  <a:sym typeface="Calibri" panose="020F0502020204030204" pitchFamily="34" charset="0"/>
        </a:defRPr>
      </a:lvl2pPr>
      <a:lvl3pPr marL="992505" indent="-992505" algn="ctr" rtl="0" eaLnBrk="0" fontAlgn="base" hangingPunct="0">
        <a:spcBef>
          <a:spcPct val="0"/>
        </a:spcBef>
        <a:spcAft>
          <a:spcPct val="0"/>
        </a:spcAft>
        <a:defRPr sz="47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  <a:sym typeface="Calibri" panose="020F0502020204030204" pitchFamily="34" charset="0"/>
        </a:defRPr>
      </a:lvl3pPr>
      <a:lvl4pPr marL="992505" indent="-992505" algn="ctr" rtl="0" eaLnBrk="0" fontAlgn="base" hangingPunct="0">
        <a:spcBef>
          <a:spcPct val="0"/>
        </a:spcBef>
        <a:spcAft>
          <a:spcPct val="0"/>
        </a:spcAft>
        <a:defRPr sz="47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  <a:sym typeface="Calibri" panose="020F0502020204030204" pitchFamily="34" charset="0"/>
        </a:defRPr>
      </a:lvl4pPr>
      <a:lvl5pPr marL="992505" indent="-992505" algn="ctr" rtl="0" eaLnBrk="0" fontAlgn="base" hangingPunct="0">
        <a:spcBef>
          <a:spcPct val="0"/>
        </a:spcBef>
        <a:spcAft>
          <a:spcPct val="0"/>
        </a:spcAft>
        <a:defRPr sz="47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  <a:sym typeface="Calibri" panose="020F0502020204030204" pitchFamily="34" charset="0"/>
        </a:defRPr>
      </a:lvl5pPr>
      <a:lvl6pPr marL="1449705" indent="-992505" algn="ctr" rtl="0" eaLnBrk="0" fontAlgn="base" hangingPunct="0">
        <a:spcBef>
          <a:spcPct val="0"/>
        </a:spcBef>
        <a:spcAft>
          <a:spcPct val="0"/>
        </a:spcAft>
        <a:defRPr sz="47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  <a:sym typeface="Calibri" panose="020F0502020204030204" pitchFamily="34" charset="0"/>
        </a:defRPr>
      </a:lvl6pPr>
      <a:lvl7pPr marL="1906905" indent="-992505" algn="ctr" rtl="0" eaLnBrk="0" fontAlgn="base" hangingPunct="0">
        <a:spcBef>
          <a:spcPct val="0"/>
        </a:spcBef>
        <a:spcAft>
          <a:spcPct val="0"/>
        </a:spcAft>
        <a:defRPr sz="47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  <a:sym typeface="Calibri" panose="020F0502020204030204" pitchFamily="34" charset="0"/>
        </a:defRPr>
      </a:lvl7pPr>
      <a:lvl8pPr marL="2364105" indent="-992505" algn="ctr" rtl="0" eaLnBrk="0" fontAlgn="base" hangingPunct="0">
        <a:spcBef>
          <a:spcPct val="0"/>
        </a:spcBef>
        <a:spcAft>
          <a:spcPct val="0"/>
        </a:spcAft>
        <a:defRPr sz="47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  <a:sym typeface="Calibri" panose="020F0502020204030204" pitchFamily="34" charset="0"/>
        </a:defRPr>
      </a:lvl8pPr>
      <a:lvl9pPr marL="2821305" indent="-992505" algn="ctr" rtl="0" eaLnBrk="0" fontAlgn="base" hangingPunct="0">
        <a:spcBef>
          <a:spcPct val="0"/>
        </a:spcBef>
        <a:spcAft>
          <a:spcPct val="0"/>
        </a:spcAft>
        <a:defRPr sz="47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  <a:sym typeface="Calibri" panose="020F0502020204030204" pitchFamily="34" charset="0"/>
        </a:defRPr>
      </a:lvl9pPr>
    </p:titleStyle>
    <p:bodyStyle>
      <a:lvl1pPr marL="373380" indent="-373380" algn="l" defTabSz="99250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  <a:sym typeface="Calibri" panose="020F0502020204030204" pitchFamily="34" charset="0"/>
        </a:defRPr>
      </a:lvl1pPr>
      <a:lvl2pPr marL="808355" indent="-306705" algn="l" defTabSz="99250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3000" kern="1200">
          <a:solidFill>
            <a:schemeClr val="tx1"/>
          </a:solidFill>
          <a:latin typeface="+mn-lt"/>
          <a:ea typeface="+mn-ea"/>
          <a:cs typeface="+mn-cs"/>
          <a:sym typeface="Calibri" panose="020F0502020204030204" pitchFamily="34" charset="0"/>
        </a:defRPr>
      </a:lvl2pPr>
      <a:lvl3pPr marL="1243330" indent="-246380" algn="l" defTabSz="99250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  <a:sym typeface="Calibri" panose="020F0502020204030204" pitchFamily="34" charset="0"/>
        </a:defRPr>
      </a:lvl3pPr>
      <a:lvl4pPr marL="1741805" indent="-246380" algn="l" defTabSz="99250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  <a:sym typeface="Calibri" panose="020F0502020204030204" pitchFamily="34" charset="0"/>
        </a:defRPr>
      </a:lvl4pPr>
      <a:lvl5pPr marL="2238375" indent="-246380" algn="l" defTabSz="99250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100" kern="1200">
          <a:solidFill>
            <a:schemeClr val="tx1"/>
          </a:solidFill>
          <a:latin typeface="+mn-lt"/>
          <a:ea typeface="+mn-ea"/>
          <a:cs typeface="+mn-cs"/>
          <a:sym typeface="Calibri" panose="020F050202020403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jpe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jpeg"/><Relationship Id="rId2" Type="http://schemas.openxmlformats.org/officeDocument/2006/relationships/image" Target="../media/image1.emf"/><Relationship Id="rId16" Type="http://schemas.openxmlformats.org/officeDocument/2006/relationships/image" Target="../media/image1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D259482C-C775-42D9-B191-EFCE2A8797EB}"/>
              </a:ext>
            </a:extLst>
          </p:cNvPr>
          <p:cNvSpPr/>
          <p:nvPr/>
        </p:nvSpPr>
        <p:spPr bwMode="auto">
          <a:xfrm>
            <a:off x="219106" y="3047006"/>
            <a:ext cx="3600666" cy="310550"/>
          </a:xfrm>
          <a:prstGeom prst="rect">
            <a:avLst/>
          </a:prstGeom>
          <a:solidFill>
            <a:srgbClr val="027195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906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</a:pPr>
            <a:endParaRPr kumimoji="0" lang="ja-JP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ＭＳ Ｐゴシック" panose="020B0600070205080204" pitchFamily="50" charset="-128"/>
            </a:endParaRPr>
          </a:p>
        </p:txBody>
      </p:sp>
      <p:sp>
        <p:nvSpPr>
          <p:cNvPr id="31" name="WordArt 28"/>
          <p:cNvSpPr>
            <a:spLocks noChangeArrowheads="1" noChangeShapeType="1" noTextEdit="1"/>
          </p:cNvSpPr>
          <p:nvPr/>
        </p:nvSpPr>
        <p:spPr bwMode="auto">
          <a:xfrm>
            <a:off x="334868" y="3136469"/>
            <a:ext cx="3367739" cy="118334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l" rtl="0">
              <a:buNone/>
            </a:pPr>
            <a:r>
              <a:rPr lang="en-US" altLang="ja-JP" sz="3885" kern="10" dirty="0">
                <a:solidFill>
                  <a:srgbClr val="FFFFFF"/>
                </a:solidFill>
                <a:latin typeface="ヒラギノ角ゴ5" panose="020B0500000000000000" pitchFamily="50" charset="-128"/>
                <a:ea typeface="ヒラギノ角ゴ5" panose="020B0500000000000000" pitchFamily="50" charset="-128"/>
              </a:rPr>
              <a:t>【</a:t>
            </a:r>
            <a:r>
              <a:rPr lang="ja-JP" altLang="en-US" sz="3885" kern="10" dirty="0">
                <a:solidFill>
                  <a:srgbClr val="FFFFFF"/>
                </a:solidFill>
                <a:latin typeface="ヒラギノ角ゴ5" panose="020B0500000000000000" pitchFamily="50" charset="-128"/>
                <a:ea typeface="ヒラギノ角ゴ5" panose="020B0500000000000000" pitchFamily="50" charset="-128"/>
              </a:rPr>
              <a:t>国内生産オリジナルビジネス</a:t>
            </a:r>
            <a:r>
              <a:rPr lang="en-US" altLang="ja-JP" sz="3885" kern="10" dirty="0">
                <a:solidFill>
                  <a:srgbClr val="FFFFFF"/>
                </a:solidFill>
                <a:latin typeface="ヒラギノ角ゴ5" panose="020B0500000000000000" pitchFamily="50" charset="-128"/>
                <a:ea typeface="ヒラギノ角ゴ5" panose="020B0500000000000000" pitchFamily="50" charset="-128"/>
              </a:rPr>
              <a:t>BTO</a:t>
            </a:r>
            <a:r>
              <a:rPr lang="ja-JP" altLang="en-US" sz="3885" kern="10" dirty="0">
                <a:solidFill>
                  <a:srgbClr val="FFFFFF"/>
                </a:solidFill>
                <a:latin typeface="ヒラギノ角ゴ5" panose="020B0500000000000000" pitchFamily="50" charset="-128"/>
                <a:ea typeface="ヒラギノ角ゴ5" panose="020B0500000000000000" pitchFamily="50" charset="-128"/>
              </a:rPr>
              <a:t> </a:t>
            </a:r>
            <a:r>
              <a:rPr lang="en-US" altLang="ja-JP" sz="3885" kern="10" dirty="0">
                <a:solidFill>
                  <a:srgbClr val="FFFFFF"/>
                </a:solidFill>
                <a:latin typeface="ヒラギノ角ゴ5" panose="020B0500000000000000" pitchFamily="50" charset="-128"/>
                <a:ea typeface="ヒラギノ角ゴ5" panose="020B0500000000000000" pitchFamily="50" charset="-128"/>
              </a:rPr>
              <a:t>PC】</a:t>
            </a:r>
            <a:r>
              <a:rPr lang="ja-JP" altLang="en-US" sz="3885" kern="10" dirty="0">
                <a:solidFill>
                  <a:srgbClr val="FFFFFF"/>
                </a:solidFill>
                <a:latin typeface="ヒラギノ角ゴ5" panose="020B0500000000000000" pitchFamily="50" charset="-128"/>
                <a:ea typeface="ヒラギノ角ゴ5" panose="020B0500000000000000" pitchFamily="50" charset="-128"/>
              </a:rPr>
              <a:t>モデル</a:t>
            </a:r>
          </a:p>
        </p:txBody>
      </p:sp>
      <p:sp>
        <p:nvSpPr>
          <p:cNvPr id="157" name="Rectangle 3"/>
          <p:cNvSpPr>
            <a:spLocks noChangeArrowheads="1"/>
          </p:cNvSpPr>
          <p:nvPr/>
        </p:nvSpPr>
        <p:spPr bwMode="auto">
          <a:xfrm>
            <a:off x="-10835" y="10276464"/>
            <a:ext cx="7570510" cy="424179"/>
          </a:xfrm>
          <a:prstGeom prst="rect">
            <a:avLst/>
          </a:prstGeom>
          <a:solidFill>
            <a:srgbClr val="027195"/>
          </a:solidFill>
          <a:ln w="9525">
            <a:noFill/>
            <a:miter lim="800000"/>
          </a:ln>
        </p:spPr>
        <p:txBody>
          <a:bodyPr vert="horz" wrap="square" lIns="80189" tIns="9595" rIns="80189" bIns="9595" numCol="1" anchor="t" anchorCtr="0" compatLnSpc="1"/>
          <a:lstStyle/>
          <a:p>
            <a:endParaRPr lang="ja-JP" altLang="en-US" sz="2115"/>
          </a:p>
        </p:txBody>
      </p:sp>
      <p:pic>
        <p:nvPicPr>
          <p:cNvPr id="229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8080" y="10312556"/>
            <a:ext cx="1640018" cy="32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0" name="WordArt 5"/>
          <p:cNvSpPr>
            <a:spLocks noChangeArrowheads="1" noChangeShapeType="1" noTextEdit="1"/>
          </p:cNvSpPr>
          <p:nvPr/>
        </p:nvSpPr>
        <p:spPr bwMode="auto">
          <a:xfrm>
            <a:off x="4118010" y="10321418"/>
            <a:ext cx="1191119" cy="305731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127000">
                <a:solidFill>
                  <a:srgbClr val="000000"/>
                </a:solidFill>
                <a:round/>
              </a14:hiddenLine>
            </a:ex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l" rtl="0">
              <a:buNone/>
            </a:pPr>
            <a:r>
              <a:rPr lang="ja-JP" altLang="en-US" sz="1725" b="1" kern="10" dirty="0">
                <a:solidFill>
                  <a:srgbClr val="FFFFFF"/>
                </a:solidFill>
                <a:latin typeface="ＤＦＧ平成ゴシック体W5" panose="020B0500000000000000" pitchFamily="50" charset="-128"/>
                <a:ea typeface="ＤＦＧ平成ゴシック体W5" panose="020B0500000000000000" pitchFamily="50" charset="-128"/>
              </a:rPr>
              <a:t>アプライド株式会社</a:t>
            </a:r>
          </a:p>
          <a:p>
            <a:pPr algn="l" rtl="0">
              <a:buNone/>
            </a:pPr>
            <a:r>
              <a:rPr lang="ja-JP" altLang="en-US" sz="1725" b="1" kern="10" dirty="0">
                <a:solidFill>
                  <a:srgbClr val="FFFFFF"/>
                </a:solidFill>
                <a:latin typeface="ＤＦＧ平成ゴシック体W5" panose="020B0500000000000000" pitchFamily="50" charset="-128"/>
                <a:ea typeface="ＤＦＧ平成ゴシック体W5" panose="020B0500000000000000" pitchFamily="50" charset="-128"/>
              </a:rPr>
              <a:t>特機営業部</a:t>
            </a:r>
          </a:p>
        </p:txBody>
      </p:sp>
      <p:sp>
        <p:nvSpPr>
          <p:cNvPr id="240" name="WordArt 47"/>
          <p:cNvSpPr>
            <a:spLocks noChangeArrowheads="1" noChangeShapeType="1" noTextEdit="1"/>
          </p:cNvSpPr>
          <p:nvPr/>
        </p:nvSpPr>
        <p:spPr bwMode="auto">
          <a:xfrm>
            <a:off x="238433" y="6680440"/>
            <a:ext cx="2773076" cy="133865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l" rtl="0">
              <a:buNone/>
            </a:pPr>
            <a:r>
              <a:rPr lang="ja-JP" altLang="en-US" sz="3885" kern="10" dirty="0">
                <a:solidFill>
                  <a:srgbClr val="FF0000"/>
                </a:solidFill>
                <a:latin typeface="ヒラギノ角ゴ5" panose="020B0500000000000000" pitchFamily="50" charset="-128"/>
                <a:ea typeface="ヒラギノ角ゴ5" panose="020B0500000000000000" pitchFamily="50" charset="-128"/>
              </a:rPr>
              <a:t>液晶は下記からお選びください</a:t>
            </a:r>
          </a:p>
        </p:txBody>
      </p:sp>
      <p:sp>
        <p:nvSpPr>
          <p:cNvPr id="18" name="Rectangle 16"/>
          <p:cNvSpPr>
            <a:spLocks noChangeArrowheads="1"/>
          </p:cNvSpPr>
          <p:nvPr/>
        </p:nvSpPr>
        <p:spPr bwMode="auto">
          <a:xfrm>
            <a:off x="7561" y="6861810"/>
            <a:ext cx="7552113" cy="451485"/>
          </a:xfrm>
          <a:prstGeom prst="rect">
            <a:avLst/>
          </a:prstGeom>
          <a:solidFill>
            <a:srgbClr val="027195"/>
          </a:solidFill>
          <a:ln>
            <a:noFill/>
          </a:ln>
        </p:spPr>
        <p:txBody>
          <a:bodyPr vert="horz" wrap="square" lIns="51435" tIns="6154" rIns="51435" bIns="6154" numCol="1" anchor="t" anchorCtr="0" compatLnSpc="1"/>
          <a:lstStyle/>
          <a:p>
            <a:endParaRPr lang="ja-JP" altLang="en-US" sz="1245"/>
          </a:p>
        </p:txBody>
      </p:sp>
      <p:sp>
        <p:nvSpPr>
          <p:cNvPr id="105" name="WordArt 6">
            <a:extLst>
              <a:ext uri="{FF2B5EF4-FFF2-40B4-BE49-F238E27FC236}">
                <a16:creationId xmlns:a16="http://schemas.microsoft.com/office/drawing/2014/main" id="{B30C2E1B-93F8-41D0-96A4-4EF39EAEADB6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6966580" y="6259408"/>
            <a:ext cx="268192" cy="141142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203200">
                <a:solidFill>
                  <a:srgbClr val="003300"/>
                </a:solidFill>
                <a:round/>
              </a14:hiddenLine>
            </a:ex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l" rtl="0">
              <a:buNone/>
            </a:pPr>
            <a:r>
              <a:rPr lang="ja-JP" altLang="en-US" sz="2490" kern="10" dirty="0">
                <a:solidFill>
                  <a:srgbClr val="FF0000"/>
                </a:solidFill>
                <a:latin typeface="ＤＦＧ平成ゴシック体W7" panose="020B0700000000000000" pitchFamily="50" charset="-128"/>
                <a:ea typeface="ＤＦＧ平成ゴシック体W7" panose="020B0700000000000000" pitchFamily="50" charset="-128"/>
              </a:rPr>
              <a:t>税別</a:t>
            </a:r>
          </a:p>
        </p:txBody>
      </p:sp>
      <p:sp>
        <p:nvSpPr>
          <p:cNvPr id="106" name="WordArt 7">
            <a:extLst>
              <a:ext uri="{FF2B5EF4-FFF2-40B4-BE49-F238E27FC236}">
                <a16:creationId xmlns:a16="http://schemas.microsoft.com/office/drawing/2014/main" id="{46298615-62BC-4CB0-ABB8-59EB7A755CED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6976339" y="6420337"/>
            <a:ext cx="268192" cy="290135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152400">
                <a:solidFill>
                  <a:srgbClr val="FFFFFF"/>
                </a:solidFill>
                <a:round/>
              </a14:hiddenLine>
            </a:ex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l" rtl="0">
              <a:buNone/>
            </a:pPr>
            <a:r>
              <a:rPr lang="ja-JP" altLang="en-US" sz="2490" kern="10" dirty="0">
                <a:solidFill>
                  <a:srgbClr val="FF0000"/>
                </a:solidFill>
                <a:latin typeface="ＤＦＧ平成ゴシック体W9" panose="020B0900000000000000" pitchFamily="50" charset="-128"/>
                <a:ea typeface="ＤＦＧ平成ゴシック体W9" panose="020B0900000000000000" pitchFamily="50" charset="-128"/>
              </a:rPr>
              <a:t>円</a:t>
            </a:r>
          </a:p>
        </p:txBody>
      </p:sp>
      <p:grpSp>
        <p:nvGrpSpPr>
          <p:cNvPr id="100" name="グループ化 99">
            <a:extLst>
              <a:ext uri="{FF2B5EF4-FFF2-40B4-BE49-F238E27FC236}">
                <a16:creationId xmlns:a16="http://schemas.microsoft.com/office/drawing/2014/main" id="{D3116E45-3D1C-4B5A-87B9-909BD946AA21}"/>
              </a:ext>
            </a:extLst>
          </p:cNvPr>
          <p:cNvGrpSpPr/>
          <p:nvPr/>
        </p:nvGrpSpPr>
        <p:grpSpPr>
          <a:xfrm>
            <a:off x="3387118" y="6190646"/>
            <a:ext cx="1206000" cy="573850"/>
            <a:chOff x="477996" y="4724145"/>
            <a:chExt cx="797012" cy="418649"/>
          </a:xfrm>
        </p:grpSpPr>
        <p:sp>
          <p:nvSpPr>
            <p:cNvPr id="101" name="AutoShape 8">
              <a:extLst>
                <a:ext uri="{FF2B5EF4-FFF2-40B4-BE49-F238E27FC236}">
                  <a16:creationId xmlns:a16="http://schemas.microsoft.com/office/drawing/2014/main" id="{42D42CD1-8B58-4F69-A414-C102F7D3A65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7996" y="4955185"/>
              <a:ext cx="797012" cy="187609"/>
            </a:xfrm>
            <a:prstGeom prst="roundRect">
              <a:avLst>
                <a:gd name="adj" fmla="val 16667"/>
              </a:avLst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51435" tIns="6154" rIns="51435" bIns="6154" numCol="1" anchor="t" anchorCtr="0" compatLnSpc="1"/>
            <a:lstStyle/>
            <a:p>
              <a:endParaRPr lang="ja-JP" altLang="en-US" sz="1245"/>
            </a:p>
          </p:txBody>
        </p:sp>
        <p:sp>
          <p:nvSpPr>
            <p:cNvPr id="102" name="WordArt 9">
              <a:extLst>
                <a:ext uri="{FF2B5EF4-FFF2-40B4-BE49-F238E27FC236}">
                  <a16:creationId xmlns:a16="http://schemas.microsoft.com/office/drawing/2014/main" id="{4035F5D0-EB51-4489-B8D2-13E37657AAF4}"/>
                </a:ext>
              </a:extLst>
            </p:cNvPr>
            <p:cNvSpPr>
              <a:spLocks noChangeArrowheads="1" noChangeShapeType="1" noTextEdit="1"/>
            </p:cNvSpPr>
            <p:nvPr/>
          </p:nvSpPr>
          <p:spPr bwMode="auto">
            <a:xfrm>
              <a:off x="558367" y="4997548"/>
              <a:ext cx="637983" cy="109994"/>
            </a:xfrm>
            <a:prstGeom prst="rect">
              <a:avLst/>
            </a:prstGeom>
            <a:extLst>
              <a:ext uri="{91240B29-F687-4F45-9708-019B960494DF}">
                <a14:hiddenLine xmlns:a14="http://schemas.microsoft.com/office/drawing/2010/main" w="57150">
                  <a:solidFill>
                    <a:srgbClr val="FFFFFF"/>
                  </a:solidFill>
                  <a:round/>
                </a14:hiddenLine>
              </a:ext>
              <a:ext uri="{AF507438-7753-43E0-B8FC-AC1667EBCBE1}">
                <a14:hiddenEffects xmlns:a14="http://schemas.microsoft.com/office/drawing/2010/main">
                  <a:effectLst/>
                </a14:hiddenEffects>
              </a:ext>
            </a:extLst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l" rtl="0">
                <a:buNone/>
              </a:pPr>
              <a:r>
                <a:rPr lang="zh-TW" altLang="en-US" sz="1245" b="1" kern="10" dirty="0">
                  <a:solidFill>
                    <a:srgbClr val="FFFFFF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特別限定価格</a:t>
              </a:r>
              <a:r>
                <a:rPr lang="en-US" altLang="zh-TW" sz="1245" b="1" kern="10" dirty="0">
                  <a:solidFill>
                    <a:srgbClr val="FFFFFF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!</a:t>
              </a:r>
              <a:endParaRPr lang="ja-JP" altLang="en-US" sz="1245" b="1" kern="10" dirty="0">
                <a:solidFill>
                  <a:srgbClr val="FFFFFF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103" name="WordArt 10">
              <a:extLst>
                <a:ext uri="{FF2B5EF4-FFF2-40B4-BE49-F238E27FC236}">
                  <a16:creationId xmlns:a16="http://schemas.microsoft.com/office/drawing/2014/main" id="{914E66A1-B8C0-43D5-96B1-45BADA264641}"/>
                </a:ext>
              </a:extLst>
            </p:cNvPr>
            <p:cNvSpPr>
              <a:spLocks noChangeArrowheads="1" noChangeShapeType="1" noTextEdit="1"/>
            </p:cNvSpPr>
            <p:nvPr/>
          </p:nvSpPr>
          <p:spPr bwMode="auto">
            <a:xfrm>
              <a:off x="512204" y="4724145"/>
              <a:ext cx="736051" cy="205409"/>
            </a:xfrm>
            <a:prstGeom prst="rect">
              <a:avLst/>
            </a:prstGeom>
            <a:extLst>
              <a:ext uri="{91240B29-F687-4F45-9708-019B960494DF}">
                <a14:hiddenLine xmlns:a14="http://schemas.microsoft.com/office/drawing/2010/main" w="57150">
                  <a:solidFill>
                    <a:srgbClr val="FFFFFF"/>
                  </a:solidFill>
                  <a:round/>
                </a14:hiddenLine>
              </a:ext>
              <a:ext uri="{AF507438-7753-43E0-B8FC-AC1667EBCBE1}">
                <a14:hiddenEffects xmlns:a14="http://schemas.microsoft.com/office/drawing/2010/main">
                  <a:effectLst/>
                </a14:hiddenEffects>
              </a:ext>
            </a:extLst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l" rtl="0">
                <a:buNone/>
              </a:pPr>
              <a:r>
                <a:rPr lang="ja-JP" altLang="en-US" sz="1245" b="1" kern="10" dirty="0">
                  <a:solidFill>
                    <a:srgbClr val="FF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台数限定</a:t>
              </a:r>
            </a:p>
          </p:txBody>
        </p:sp>
      </p:grpSp>
      <p:sp>
        <p:nvSpPr>
          <p:cNvPr id="108" name="テキスト ボックス 107">
            <a:extLst>
              <a:ext uri="{FF2B5EF4-FFF2-40B4-BE49-F238E27FC236}">
                <a16:creationId xmlns:a16="http://schemas.microsoft.com/office/drawing/2014/main" id="{917E2AD0-B201-48DF-96A3-634E27944F1B}"/>
              </a:ext>
            </a:extLst>
          </p:cNvPr>
          <p:cNvSpPr txBox="1"/>
          <p:nvPr/>
        </p:nvSpPr>
        <p:spPr>
          <a:xfrm>
            <a:off x="4651310" y="6147124"/>
            <a:ext cx="2734221" cy="836875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noAutofit/>
          </a:bodyPr>
          <a:lstStyle/>
          <a:p>
            <a:r>
              <a:rPr kumimoji="1" lang="en-US" altLang="ja-JP" sz="3600" dirty="0">
                <a:solidFill>
                  <a:srgbClr val="FF0000"/>
                </a:solidFill>
                <a:latin typeface="ヒラギノ角ゴ7" panose="020B0700000000000000" pitchFamily="50" charset="-128"/>
                <a:ea typeface="ヒラギノ角ゴ7" panose="020B0700000000000000" pitchFamily="50" charset="-128"/>
                <a:cs typeface="Segoe UI" panose="020B0502040204020203" pitchFamily="34" charset="0"/>
              </a:rPr>
              <a:t>279,800</a:t>
            </a:r>
          </a:p>
        </p:txBody>
      </p:sp>
      <p:sp>
        <p:nvSpPr>
          <p:cNvPr id="228" name="正方形/長方形 227">
            <a:extLst>
              <a:ext uri="{FF2B5EF4-FFF2-40B4-BE49-F238E27FC236}">
                <a16:creationId xmlns:a16="http://schemas.microsoft.com/office/drawing/2014/main" id="{6D63C59C-DB20-4CB2-BE69-CA91FADECE9D}"/>
              </a:ext>
            </a:extLst>
          </p:cNvPr>
          <p:cNvSpPr/>
          <p:nvPr/>
        </p:nvSpPr>
        <p:spPr bwMode="auto">
          <a:xfrm>
            <a:off x="77893" y="2521417"/>
            <a:ext cx="7407620" cy="419131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906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</a:pPr>
            <a:endParaRPr kumimoji="0" lang="ja-JP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ＭＳ Ｐゴシック" panose="020B0600070205080204" pitchFamily="50" charset="-128"/>
            </a:endParaRPr>
          </a:p>
        </p:txBody>
      </p:sp>
      <p:sp>
        <p:nvSpPr>
          <p:cNvPr id="122" name="テキスト ボックス 121">
            <a:extLst>
              <a:ext uri="{FF2B5EF4-FFF2-40B4-BE49-F238E27FC236}">
                <a16:creationId xmlns:a16="http://schemas.microsoft.com/office/drawing/2014/main" id="{2ABE2C36-6B0B-4497-9933-3E032B3D4F18}"/>
              </a:ext>
            </a:extLst>
          </p:cNvPr>
          <p:cNvSpPr txBox="1"/>
          <p:nvPr/>
        </p:nvSpPr>
        <p:spPr>
          <a:xfrm>
            <a:off x="7561" y="2575999"/>
            <a:ext cx="740168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>
                <a:solidFill>
                  <a:srgbClr val="002060"/>
                </a:solidFill>
                <a:latin typeface="ヒラギノ角ゴ7" panose="020B0700000000000000" pitchFamily="50" charset="-128"/>
                <a:ea typeface="ヒラギノ角ゴ7" panose="020B0700000000000000" pitchFamily="50" charset="-128"/>
                <a:cs typeface="Segoe UI" panose="020B0502040204020203" pitchFamily="34" charset="0"/>
              </a:rPr>
              <a:t>グラフィックチップを搭載したクリエイター向けモデル</a:t>
            </a:r>
            <a:endParaRPr kumimoji="1" lang="en-US" altLang="ja-JP" dirty="0">
              <a:solidFill>
                <a:srgbClr val="002060"/>
              </a:solidFill>
              <a:latin typeface="ヒラギノ角ゴ7" panose="020B0700000000000000" pitchFamily="50" charset="-128"/>
              <a:ea typeface="ヒラギノ角ゴ7" panose="020B0700000000000000" pitchFamily="50" charset="-128"/>
              <a:cs typeface="Segoe UI" panose="020B0502040204020203" pitchFamily="34" charset="0"/>
            </a:endParaRPr>
          </a:p>
        </p:txBody>
      </p:sp>
      <p:sp>
        <p:nvSpPr>
          <p:cNvPr id="123" name="テキスト ボックス 122">
            <a:extLst>
              <a:ext uri="{FF2B5EF4-FFF2-40B4-BE49-F238E27FC236}">
                <a16:creationId xmlns:a16="http://schemas.microsoft.com/office/drawing/2014/main" id="{D9B81DAE-05CA-47A7-B139-77BAAFAB2342}"/>
              </a:ext>
            </a:extLst>
          </p:cNvPr>
          <p:cNvSpPr txBox="1"/>
          <p:nvPr/>
        </p:nvSpPr>
        <p:spPr>
          <a:xfrm>
            <a:off x="448156" y="6918166"/>
            <a:ext cx="6815762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>
                <a:solidFill>
                  <a:schemeClr val="bg1"/>
                </a:solidFill>
                <a:latin typeface="ヒラギノ角ゴ7" panose="020B0700000000000000" pitchFamily="50" charset="-128"/>
                <a:ea typeface="ヒラギノ角ゴ7" panose="020B0700000000000000" pitchFamily="50" charset="-128"/>
                <a:cs typeface="Segoe UI" panose="020B0502040204020203" pitchFamily="34" charset="0"/>
              </a:rPr>
              <a:t>ご利用シーンによって選べます</a:t>
            </a:r>
            <a:r>
              <a:rPr kumimoji="1" lang="en-US" altLang="ja-JP" dirty="0">
                <a:solidFill>
                  <a:schemeClr val="bg1"/>
                </a:solidFill>
                <a:latin typeface="ヒラギノ角ゴ7" panose="020B0700000000000000" pitchFamily="50" charset="-128"/>
                <a:ea typeface="ヒラギノ角ゴ7" panose="020B0700000000000000" pitchFamily="50" charset="-128"/>
                <a:cs typeface="Segoe UI" panose="020B0502040204020203" pitchFamily="34" charset="0"/>
              </a:rPr>
              <a:t>!!</a:t>
            </a:r>
            <a:r>
              <a:rPr kumimoji="1" lang="ja-JP" altLang="en-US" dirty="0">
                <a:solidFill>
                  <a:schemeClr val="bg1"/>
                </a:solidFill>
                <a:latin typeface="ヒラギノ角ゴ7" panose="020B0700000000000000" pitchFamily="50" charset="-128"/>
                <a:ea typeface="ヒラギノ角ゴ7" panose="020B0700000000000000" pitchFamily="50" charset="-128"/>
                <a:cs typeface="Segoe UI" panose="020B0502040204020203" pitchFamily="34" charset="0"/>
              </a:rPr>
              <a:t>　選べる液晶サイズ</a:t>
            </a:r>
            <a:endParaRPr kumimoji="1" lang="en-US" altLang="ja-JP" dirty="0">
              <a:solidFill>
                <a:schemeClr val="bg1"/>
              </a:solidFill>
              <a:latin typeface="ヒラギノ角ゴ7" panose="020B0700000000000000" pitchFamily="50" charset="-128"/>
              <a:ea typeface="ヒラギノ角ゴ7" panose="020B0700000000000000" pitchFamily="50" charset="-128"/>
              <a:cs typeface="Segoe UI" panose="020B0502040204020203" pitchFamily="34" charset="0"/>
            </a:endParaRPr>
          </a:p>
        </p:txBody>
      </p:sp>
      <p:sp>
        <p:nvSpPr>
          <p:cNvPr id="135" name="WordArt 16">
            <a:extLst>
              <a:ext uri="{FF2B5EF4-FFF2-40B4-BE49-F238E27FC236}">
                <a16:creationId xmlns:a16="http://schemas.microsoft.com/office/drawing/2014/main" id="{2D3C8181-D1CF-4254-9C37-62D6708F12CF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228909" y="4995208"/>
            <a:ext cx="2782600" cy="327738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l" rtl="0">
              <a:buNone/>
            </a:pPr>
            <a:r>
              <a:rPr lang="ja-JP" altLang="en-US" sz="3885" kern="10" dirty="0">
                <a:solidFill>
                  <a:srgbClr val="272727"/>
                </a:solidFill>
                <a:latin typeface="ヒラギノ角ゴ5" panose="020B0500000000000000" pitchFamily="50" charset="-128"/>
                <a:ea typeface="ヒラギノ角ゴ5" panose="020B0500000000000000" pitchFamily="50" charset="-128"/>
              </a:rPr>
              <a:t>アプライドオリジナルモデル　</a:t>
            </a:r>
            <a:r>
              <a:rPr lang="en-US" altLang="ja-JP" sz="3885" kern="10" dirty="0">
                <a:solidFill>
                  <a:srgbClr val="272727"/>
                </a:solidFill>
                <a:latin typeface="ヒラギノ角ゴ5" panose="020B0500000000000000" pitchFamily="50" charset="-128"/>
                <a:ea typeface="ヒラギノ角ゴ5" panose="020B0500000000000000" pitchFamily="50" charset="-128"/>
              </a:rPr>
              <a:t>Be-</a:t>
            </a:r>
            <a:r>
              <a:rPr lang="en-US" altLang="ja-JP" sz="3885" kern="10" dirty="0" err="1">
                <a:solidFill>
                  <a:srgbClr val="272727"/>
                </a:solidFill>
                <a:latin typeface="ヒラギノ角ゴ5" panose="020B0500000000000000" pitchFamily="50" charset="-128"/>
                <a:ea typeface="ヒラギノ角ゴ5" panose="020B0500000000000000" pitchFamily="50" charset="-128"/>
              </a:rPr>
              <a:t>CliaNUC</a:t>
            </a:r>
            <a:endParaRPr lang="en-US" altLang="ja-JP" sz="3885" kern="10" dirty="0">
              <a:solidFill>
                <a:srgbClr val="272727"/>
              </a:solidFill>
              <a:latin typeface="ヒラギノ角ゴ5" panose="020B0500000000000000" pitchFamily="50" charset="-128"/>
              <a:ea typeface="ヒラギノ角ゴ5" panose="020B0500000000000000" pitchFamily="50" charset="-128"/>
            </a:endParaRPr>
          </a:p>
          <a:p>
            <a:pPr algn="l" rtl="0">
              <a:buNone/>
            </a:pPr>
            <a:r>
              <a:rPr lang="ja-JP" altLang="en-US" sz="3885" kern="10" dirty="0">
                <a:solidFill>
                  <a:srgbClr val="272727"/>
                </a:solidFill>
                <a:latin typeface="ヒラギノ角ゴ5" panose="020B0500000000000000" pitchFamily="50" charset="-128"/>
                <a:ea typeface="ヒラギノ角ゴ5" panose="020B0500000000000000" pitchFamily="50" charset="-128"/>
              </a:rPr>
              <a:t>型番：</a:t>
            </a:r>
            <a:r>
              <a:rPr lang="en-US" altLang="ja-JP" sz="3885" kern="10" dirty="0">
                <a:solidFill>
                  <a:srgbClr val="272727"/>
                </a:solidFill>
                <a:latin typeface="ヒラギノ角ゴ5" panose="020B0500000000000000" pitchFamily="50" charset="-128"/>
                <a:ea typeface="ヒラギノ角ゴ5" panose="020B0500000000000000" pitchFamily="50" charset="-128"/>
              </a:rPr>
              <a:t>NUC-i712700HA1H1TBOXNVM</a:t>
            </a:r>
          </a:p>
        </p:txBody>
      </p:sp>
      <p:grpSp>
        <p:nvGrpSpPr>
          <p:cNvPr id="136" name="Group 58">
            <a:extLst>
              <a:ext uri="{FF2B5EF4-FFF2-40B4-BE49-F238E27FC236}">
                <a16:creationId xmlns:a16="http://schemas.microsoft.com/office/drawing/2014/main" id="{5EDFFCBA-97EC-4938-9865-A5A27E055A85}"/>
              </a:ext>
            </a:extLst>
          </p:cNvPr>
          <p:cNvGrpSpPr/>
          <p:nvPr/>
        </p:nvGrpSpPr>
        <p:grpSpPr bwMode="auto">
          <a:xfrm>
            <a:off x="249145" y="3466565"/>
            <a:ext cx="2315752" cy="1455305"/>
            <a:chOff x="694" y="5426"/>
            <a:chExt cx="3728" cy="2341"/>
          </a:xfrm>
        </p:grpSpPr>
        <p:sp>
          <p:nvSpPr>
            <p:cNvPr id="137" name="WordArt 59">
              <a:extLst>
                <a:ext uri="{FF2B5EF4-FFF2-40B4-BE49-F238E27FC236}">
                  <a16:creationId xmlns:a16="http://schemas.microsoft.com/office/drawing/2014/main" id="{97D59B9B-F1E3-4313-BDBA-DE77E5DD41A5}"/>
                </a:ext>
              </a:extLst>
            </p:cNvPr>
            <p:cNvSpPr>
              <a:spLocks noChangeArrowheads="1" noChangeShapeType="1" noTextEdit="1"/>
            </p:cNvSpPr>
            <p:nvPr/>
          </p:nvSpPr>
          <p:spPr bwMode="auto">
            <a:xfrm>
              <a:off x="1613" y="5495"/>
              <a:ext cx="865" cy="297"/>
            </a:xfrm>
            <a:prstGeom prst="rect">
              <a:avLst/>
            </a:pr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  <a:ext uri="{AF507438-7753-43E0-B8FC-AC1667EBCBE1}">
                <a14:hiddenEffects xmlns:a14="http://schemas.microsoft.com/office/drawing/2010/main">
                  <a:effectLst/>
                </a14:hiddenEffects>
              </a:ext>
            </a:extLst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l" rtl="0">
                <a:buNone/>
              </a:pPr>
              <a:r>
                <a:rPr lang="en-US" altLang="ja-JP" sz="3885" kern="10" dirty="0">
                  <a:solidFill>
                    <a:srgbClr val="272727"/>
                  </a:solidFill>
                  <a:latin typeface="ヒラギノ角ゴ5" panose="020B0500000000000000" pitchFamily="50" charset="-128"/>
                  <a:ea typeface="ヒラギノ角ゴ5" panose="020B0500000000000000" pitchFamily="50" charset="-128"/>
                </a:rPr>
                <a:t>Core i7</a:t>
              </a:r>
              <a:endParaRPr lang="ja-JP" altLang="en-US" sz="3885" kern="10" dirty="0">
                <a:solidFill>
                  <a:srgbClr val="272727"/>
                </a:solidFill>
                <a:latin typeface="ヒラギノ角ゴ5" panose="020B0500000000000000" pitchFamily="50" charset="-128"/>
                <a:ea typeface="ヒラギノ角ゴ5" panose="020B0500000000000000" pitchFamily="50" charset="-128"/>
              </a:endParaRPr>
            </a:p>
          </p:txBody>
        </p:sp>
        <p:sp>
          <p:nvSpPr>
            <p:cNvPr id="138" name="WordArt 60">
              <a:extLst>
                <a:ext uri="{FF2B5EF4-FFF2-40B4-BE49-F238E27FC236}">
                  <a16:creationId xmlns:a16="http://schemas.microsoft.com/office/drawing/2014/main" id="{BC44662D-5A76-4AE0-8750-6529244894C7}"/>
                </a:ext>
              </a:extLst>
            </p:cNvPr>
            <p:cNvSpPr>
              <a:spLocks noChangeArrowheads="1" noChangeShapeType="1" noTextEdit="1"/>
            </p:cNvSpPr>
            <p:nvPr/>
          </p:nvSpPr>
          <p:spPr bwMode="auto">
            <a:xfrm>
              <a:off x="1797" y="5857"/>
              <a:ext cx="623" cy="211"/>
            </a:xfrm>
            <a:prstGeom prst="rect">
              <a:avLst/>
            </a:pr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  <a:ext uri="{AF507438-7753-43E0-B8FC-AC1667EBCBE1}">
                <a14:hiddenEffects xmlns:a14="http://schemas.microsoft.com/office/drawing/2010/main">
                  <a:effectLst/>
                </a14:hiddenEffects>
              </a:ext>
            </a:extLst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l" rtl="0">
                <a:buNone/>
              </a:pPr>
              <a:r>
                <a:rPr lang="en-US" altLang="ja-JP" sz="3885" kern="10" dirty="0">
                  <a:solidFill>
                    <a:srgbClr val="272727"/>
                  </a:solidFill>
                  <a:latin typeface="ヒラギノ角ゴ5" panose="020B0500000000000000" pitchFamily="50" charset="-128"/>
                  <a:ea typeface="ヒラギノ角ゴ5" panose="020B0500000000000000" pitchFamily="50" charset="-128"/>
                </a:rPr>
                <a:t>12700H</a:t>
              </a:r>
              <a:endParaRPr lang="ja-JP" altLang="en-US" sz="3885" kern="10" dirty="0">
                <a:solidFill>
                  <a:srgbClr val="272727"/>
                </a:solidFill>
                <a:latin typeface="ヒラギノ角ゴ5" panose="020B0500000000000000" pitchFamily="50" charset="-128"/>
                <a:ea typeface="ヒラギノ角ゴ5" panose="020B0500000000000000" pitchFamily="50" charset="-128"/>
              </a:endParaRPr>
            </a:p>
          </p:txBody>
        </p:sp>
        <p:sp>
          <p:nvSpPr>
            <p:cNvPr id="139" name="WordArt 61">
              <a:extLst>
                <a:ext uri="{FF2B5EF4-FFF2-40B4-BE49-F238E27FC236}">
                  <a16:creationId xmlns:a16="http://schemas.microsoft.com/office/drawing/2014/main" id="{00068964-298E-47C1-B729-302E1683D5BA}"/>
                </a:ext>
              </a:extLst>
            </p:cNvPr>
            <p:cNvSpPr>
              <a:spLocks noChangeArrowheads="1" noChangeShapeType="1" noTextEdit="1"/>
            </p:cNvSpPr>
            <p:nvPr/>
          </p:nvSpPr>
          <p:spPr bwMode="auto">
            <a:xfrm>
              <a:off x="3383" y="5461"/>
              <a:ext cx="870" cy="381"/>
            </a:xfrm>
            <a:prstGeom prst="rect">
              <a:avLst/>
            </a:pr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  <a:ext uri="{AF507438-7753-43E0-B8FC-AC1667EBCBE1}">
                <a14:hiddenEffects xmlns:a14="http://schemas.microsoft.com/office/drawing/2010/main">
                  <a:effectLst/>
                </a14:hiddenEffects>
              </a:ext>
            </a:extLst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l" rtl="0">
                <a:buNone/>
              </a:pPr>
              <a:r>
                <a:rPr lang="en-US" altLang="ja-JP" sz="3885" kern="10" dirty="0">
                  <a:solidFill>
                    <a:srgbClr val="272727"/>
                  </a:solidFill>
                  <a:latin typeface="ヒラギノ角ゴ5" panose="020B0500000000000000" pitchFamily="50" charset="-128"/>
                  <a:ea typeface="ヒラギノ角ゴ5" panose="020B0500000000000000" pitchFamily="50" charset="-128"/>
                </a:rPr>
                <a:t>16GB</a:t>
              </a:r>
              <a:endParaRPr lang="ja-JP" altLang="en-US" sz="3885" kern="10" dirty="0">
                <a:solidFill>
                  <a:srgbClr val="272727"/>
                </a:solidFill>
                <a:latin typeface="ヒラギノ角ゴ5" panose="020B0500000000000000" pitchFamily="50" charset="-128"/>
                <a:ea typeface="ヒラギノ角ゴ5" panose="020B0500000000000000" pitchFamily="50" charset="-128"/>
              </a:endParaRPr>
            </a:p>
          </p:txBody>
        </p:sp>
        <p:sp>
          <p:nvSpPr>
            <p:cNvPr id="140" name="WordArt 62">
              <a:extLst>
                <a:ext uri="{FF2B5EF4-FFF2-40B4-BE49-F238E27FC236}">
                  <a16:creationId xmlns:a16="http://schemas.microsoft.com/office/drawing/2014/main" id="{31972A58-35B3-413F-A5B4-4EB0F7F518F3}"/>
                </a:ext>
              </a:extLst>
            </p:cNvPr>
            <p:cNvSpPr>
              <a:spLocks noChangeArrowheads="1" noChangeShapeType="1" noTextEdit="1"/>
            </p:cNvSpPr>
            <p:nvPr/>
          </p:nvSpPr>
          <p:spPr bwMode="auto">
            <a:xfrm>
              <a:off x="3423" y="5896"/>
              <a:ext cx="870" cy="165"/>
            </a:xfrm>
            <a:prstGeom prst="rect">
              <a:avLst/>
            </a:pr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  <a:ext uri="{AF507438-7753-43E0-B8FC-AC1667EBCBE1}">
                <a14:hiddenEffects xmlns:a14="http://schemas.microsoft.com/office/drawing/2010/main">
                  <a:effectLst/>
                </a14:hiddenEffects>
              </a:ext>
            </a:extLst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l" rtl="0">
                <a:buNone/>
              </a:pPr>
              <a:r>
                <a:rPr lang="en-US" altLang="ja-JP" sz="3885" kern="10" dirty="0">
                  <a:solidFill>
                    <a:srgbClr val="272727"/>
                  </a:solidFill>
                  <a:latin typeface="ヒラギノ角ゴ5" panose="020B0500000000000000" pitchFamily="50" charset="-128"/>
                  <a:ea typeface="ヒラギノ角ゴ5" panose="020B0500000000000000" pitchFamily="50" charset="-128"/>
                </a:rPr>
                <a:t>DDR4(16GB×1)</a:t>
              </a:r>
            </a:p>
          </p:txBody>
        </p:sp>
        <p:sp>
          <p:nvSpPr>
            <p:cNvPr id="141" name="WordArt 63">
              <a:extLst>
                <a:ext uri="{FF2B5EF4-FFF2-40B4-BE49-F238E27FC236}">
                  <a16:creationId xmlns:a16="http://schemas.microsoft.com/office/drawing/2014/main" id="{0AADB030-A06B-481F-AE9B-914D2F62D964}"/>
                </a:ext>
              </a:extLst>
            </p:cNvPr>
            <p:cNvSpPr>
              <a:spLocks noChangeArrowheads="1" noChangeShapeType="1" noTextEdit="1"/>
            </p:cNvSpPr>
            <p:nvPr/>
          </p:nvSpPr>
          <p:spPr bwMode="auto">
            <a:xfrm>
              <a:off x="1543" y="6264"/>
              <a:ext cx="923" cy="382"/>
            </a:xfrm>
            <a:prstGeom prst="rect">
              <a:avLst/>
            </a:pr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  <a:ext uri="{AF507438-7753-43E0-B8FC-AC1667EBCBE1}">
                <a14:hiddenEffects xmlns:a14="http://schemas.microsoft.com/office/drawing/2010/main">
                  <a:effectLst/>
                </a14:hiddenEffects>
              </a:ext>
            </a:extLst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l" rtl="0">
                <a:buNone/>
              </a:pPr>
              <a:r>
                <a:rPr lang="en-US" altLang="ja-JP" sz="3885" kern="10" dirty="0">
                  <a:solidFill>
                    <a:srgbClr val="272727"/>
                  </a:solidFill>
                  <a:latin typeface="ヒラギノ角ゴ5" panose="020B0500000000000000" pitchFamily="50" charset="-128"/>
                  <a:ea typeface="ヒラギノ角ゴ5" panose="020B0500000000000000" pitchFamily="50" charset="-128"/>
                </a:rPr>
                <a:t>1TB</a:t>
              </a:r>
              <a:endParaRPr lang="ja-JP" altLang="en-US" sz="3885" kern="10" dirty="0">
                <a:solidFill>
                  <a:srgbClr val="272727"/>
                </a:solidFill>
                <a:latin typeface="ヒラギノ角ゴ5" panose="020B0500000000000000" pitchFamily="50" charset="-128"/>
                <a:ea typeface="ヒラギノ角ゴ5" panose="020B0500000000000000" pitchFamily="50" charset="-128"/>
              </a:endParaRPr>
            </a:p>
          </p:txBody>
        </p:sp>
        <p:sp>
          <p:nvSpPr>
            <p:cNvPr id="142" name="WordArt 64">
              <a:extLst>
                <a:ext uri="{FF2B5EF4-FFF2-40B4-BE49-F238E27FC236}">
                  <a16:creationId xmlns:a16="http://schemas.microsoft.com/office/drawing/2014/main" id="{63D7443C-7A6D-4971-BC6D-61724B999CCF}"/>
                </a:ext>
              </a:extLst>
            </p:cNvPr>
            <p:cNvSpPr>
              <a:spLocks noChangeArrowheads="1" noChangeShapeType="1" noTextEdit="1"/>
            </p:cNvSpPr>
            <p:nvPr/>
          </p:nvSpPr>
          <p:spPr bwMode="auto">
            <a:xfrm>
              <a:off x="1613" y="6706"/>
              <a:ext cx="687" cy="199"/>
            </a:xfrm>
            <a:prstGeom prst="rect">
              <a:avLst/>
            </a:pr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  <a:ext uri="{AF507438-7753-43E0-B8FC-AC1667EBCBE1}">
                <a14:hiddenEffects xmlns:a14="http://schemas.microsoft.com/office/drawing/2010/main">
                  <a:effectLst/>
                </a14:hiddenEffects>
              </a:ext>
            </a:extLst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l" rtl="0">
                <a:buNone/>
              </a:pPr>
              <a:r>
                <a:rPr lang="en-US" altLang="ja-JP" sz="3885" kern="10" dirty="0" err="1">
                  <a:solidFill>
                    <a:srgbClr val="272727"/>
                  </a:solidFill>
                  <a:latin typeface="ヒラギノ角ゴ5" panose="020B0500000000000000" pitchFamily="50" charset="-128"/>
                  <a:ea typeface="ヒラギノ角ゴ5" panose="020B0500000000000000" pitchFamily="50" charset="-128"/>
                </a:rPr>
                <a:t>NVMe</a:t>
              </a:r>
              <a:endParaRPr lang="ja-JP" altLang="en-US" sz="3885" kern="10" dirty="0">
                <a:solidFill>
                  <a:srgbClr val="272727"/>
                </a:solidFill>
                <a:latin typeface="ヒラギノ角ゴ5" panose="020B0500000000000000" pitchFamily="50" charset="-128"/>
                <a:ea typeface="ヒラギノ角ゴ5" panose="020B0500000000000000" pitchFamily="50" charset="-128"/>
              </a:endParaRPr>
            </a:p>
          </p:txBody>
        </p:sp>
        <p:sp>
          <p:nvSpPr>
            <p:cNvPr id="143" name="WordArt 65">
              <a:extLst>
                <a:ext uri="{FF2B5EF4-FFF2-40B4-BE49-F238E27FC236}">
                  <a16:creationId xmlns:a16="http://schemas.microsoft.com/office/drawing/2014/main" id="{8EF41398-E26D-49E7-A89B-912C5705466B}"/>
                </a:ext>
              </a:extLst>
            </p:cNvPr>
            <p:cNvSpPr>
              <a:spLocks noChangeArrowheads="1" noChangeShapeType="1" noTextEdit="1"/>
            </p:cNvSpPr>
            <p:nvPr/>
          </p:nvSpPr>
          <p:spPr bwMode="auto">
            <a:xfrm>
              <a:off x="1637" y="7118"/>
              <a:ext cx="900" cy="302"/>
            </a:xfrm>
            <a:prstGeom prst="rect">
              <a:avLst/>
            </a:pr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  <a:ext uri="{AF507438-7753-43E0-B8FC-AC1667EBCBE1}">
                <a14:hiddenEffects xmlns:a14="http://schemas.microsoft.com/office/drawing/2010/main">
                  <a:effectLst/>
                </a14:hiddenEffects>
              </a:ext>
            </a:extLst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 rtl="0">
                <a:buNone/>
              </a:pPr>
              <a:r>
                <a:rPr lang="en-US" altLang="ja-JP" sz="3885" kern="10" dirty="0">
                  <a:solidFill>
                    <a:srgbClr val="272727"/>
                  </a:solidFill>
                  <a:latin typeface="ヒラギノ角ゴ5" panose="020B0500000000000000" pitchFamily="50" charset="-128"/>
                  <a:ea typeface="ヒラギノ角ゴ5" panose="020B0500000000000000" pitchFamily="50" charset="-128"/>
                </a:rPr>
                <a:t>Arc770M</a:t>
              </a:r>
              <a:endParaRPr lang="ja-JP" altLang="en-US" sz="3885" kern="10" dirty="0">
                <a:solidFill>
                  <a:srgbClr val="272727"/>
                </a:solidFill>
                <a:latin typeface="ヒラギノ角ゴ5" panose="020B0500000000000000" pitchFamily="50" charset="-128"/>
                <a:ea typeface="ヒラギノ角ゴ5" panose="020B0500000000000000" pitchFamily="50" charset="-128"/>
              </a:endParaRPr>
            </a:p>
          </p:txBody>
        </p:sp>
        <p:pic>
          <p:nvPicPr>
            <p:cNvPr id="146" name="Picture 69">
              <a:extLst>
                <a:ext uri="{FF2B5EF4-FFF2-40B4-BE49-F238E27FC236}">
                  <a16:creationId xmlns:a16="http://schemas.microsoft.com/office/drawing/2014/main" id="{54208D59-D837-433E-87DB-0198806F077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08" y="6173"/>
              <a:ext cx="805" cy="8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47" name="Picture 70">
              <a:extLst>
                <a:ext uri="{FF2B5EF4-FFF2-40B4-BE49-F238E27FC236}">
                  <a16:creationId xmlns:a16="http://schemas.microsoft.com/office/drawing/2014/main" id="{5F47D0ED-BAB0-4BEF-9CD3-381C1124C44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46" y="7089"/>
              <a:ext cx="518" cy="5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48" name="Picture 71">
              <a:extLst>
                <a:ext uri="{FF2B5EF4-FFF2-40B4-BE49-F238E27FC236}">
                  <a16:creationId xmlns:a16="http://schemas.microsoft.com/office/drawing/2014/main" id="{6D2E74AB-C89D-4FCD-B57F-D3123710F2F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32" y="7110"/>
              <a:ext cx="714" cy="4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49" name="Picture 72">
              <a:extLst>
                <a:ext uri="{FF2B5EF4-FFF2-40B4-BE49-F238E27FC236}">
                  <a16:creationId xmlns:a16="http://schemas.microsoft.com/office/drawing/2014/main" id="{F0E37708-C09F-400A-8631-C4BCF900F44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99" y="5426"/>
              <a:ext cx="644" cy="6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50" name="Picture 73">
              <a:extLst>
                <a:ext uri="{FF2B5EF4-FFF2-40B4-BE49-F238E27FC236}">
                  <a16:creationId xmlns:a16="http://schemas.microsoft.com/office/drawing/2014/main" id="{41ADAB63-C46A-4055-96C6-07ABD11135D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75" y="5439"/>
              <a:ext cx="675" cy="6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cxnSp>
          <p:nvCxnSpPr>
            <p:cNvPr id="151" name="AutoShape 74">
              <a:extLst>
                <a:ext uri="{FF2B5EF4-FFF2-40B4-BE49-F238E27FC236}">
                  <a16:creationId xmlns:a16="http://schemas.microsoft.com/office/drawing/2014/main" id="{2BFDF9C2-5D7A-44F9-8F5F-AB790A3ADD1D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694" y="6173"/>
              <a:ext cx="3728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52" name="AutoShape 75">
              <a:extLst>
                <a:ext uri="{FF2B5EF4-FFF2-40B4-BE49-F238E27FC236}">
                  <a16:creationId xmlns:a16="http://schemas.microsoft.com/office/drawing/2014/main" id="{A0B1F1E5-0E60-473E-B0CB-CA0F51ADFF01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694" y="6979"/>
              <a:ext cx="3728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53" name="AutoShape 76">
              <a:extLst>
                <a:ext uri="{FF2B5EF4-FFF2-40B4-BE49-F238E27FC236}">
                  <a16:creationId xmlns:a16="http://schemas.microsoft.com/office/drawing/2014/main" id="{4D7D4553-75C6-4CE7-9900-1733BD58DD78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694" y="7767"/>
              <a:ext cx="3728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54" name="WordArt 78">
              <a:extLst>
                <a:ext uri="{FF2B5EF4-FFF2-40B4-BE49-F238E27FC236}">
                  <a16:creationId xmlns:a16="http://schemas.microsoft.com/office/drawing/2014/main" id="{8A3CBFD2-8A9B-40D3-9DD7-7B036E7FB7BF}"/>
                </a:ext>
              </a:extLst>
            </p:cNvPr>
            <p:cNvSpPr>
              <a:spLocks noChangeArrowheads="1" noChangeShapeType="1" noTextEdit="1"/>
            </p:cNvSpPr>
            <p:nvPr/>
          </p:nvSpPr>
          <p:spPr bwMode="auto">
            <a:xfrm>
              <a:off x="3400" y="6343"/>
              <a:ext cx="943" cy="464"/>
            </a:xfrm>
            <a:prstGeom prst="rect">
              <a:avLst/>
            </a:pr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  <a:ext uri="{AF507438-7753-43E0-B8FC-AC1667EBCBE1}">
                <a14:hiddenEffects xmlns:a14="http://schemas.microsoft.com/office/drawing/2010/main">
                  <a:effectLst/>
                </a14:hiddenEffects>
              </a:ext>
            </a:extLst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l" rtl="0">
                <a:buNone/>
              </a:pPr>
              <a:r>
                <a:rPr lang="ja-JP" altLang="en-US" sz="3885" kern="10" dirty="0">
                  <a:solidFill>
                    <a:srgbClr val="272727"/>
                  </a:solidFill>
                  <a:latin typeface="ヒラギノ角ゴ5" panose="020B0500000000000000" pitchFamily="50" charset="-128"/>
                  <a:ea typeface="ヒラギノ角ゴ5" panose="020B0500000000000000" pitchFamily="50" charset="-128"/>
                </a:rPr>
                <a:t>光学ドライブ</a:t>
              </a:r>
              <a:endParaRPr lang="en-US" altLang="ja-JP" sz="3885" kern="10" dirty="0">
                <a:solidFill>
                  <a:srgbClr val="272727"/>
                </a:solidFill>
                <a:latin typeface="ヒラギノ角ゴ5" panose="020B0500000000000000" pitchFamily="50" charset="-128"/>
                <a:ea typeface="ヒラギノ角ゴ5" panose="020B0500000000000000" pitchFamily="50" charset="-128"/>
              </a:endParaRPr>
            </a:p>
            <a:p>
              <a:pPr algn="l" rtl="0">
                <a:buNone/>
              </a:pPr>
              <a:r>
                <a:rPr lang="ja-JP" altLang="en-US" sz="3885" kern="10" dirty="0">
                  <a:solidFill>
                    <a:srgbClr val="272727"/>
                  </a:solidFill>
                  <a:latin typeface="ヒラギノ角ゴ5" panose="020B0500000000000000" pitchFamily="50" charset="-128"/>
                  <a:ea typeface="ヒラギノ角ゴ5" panose="020B0500000000000000" pitchFamily="50" charset="-128"/>
                </a:rPr>
                <a:t>非搭載</a:t>
              </a:r>
            </a:p>
          </p:txBody>
        </p:sp>
        <p:sp>
          <p:nvSpPr>
            <p:cNvPr id="2" name="WordArt 64">
              <a:extLst>
                <a:ext uri="{FF2B5EF4-FFF2-40B4-BE49-F238E27FC236}">
                  <a16:creationId xmlns:a16="http://schemas.microsoft.com/office/drawing/2014/main" id="{123696F4-217B-C9EF-1B69-C7AFB841FBF2}"/>
                </a:ext>
              </a:extLst>
            </p:cNvPr>
            <p:cNvSpPr>
              <a:spLocks noChangeArrowheads="1" noChangeShapeType="1" noTextEdit="1"/>
            </p:cNvSpPr>
            <p:nvPr/>
          </p:nvSpPr>
          <p:spPr bwMode="auto">
            <a:xfrm>
              <a:off x="1643" y="7471"/>
              <a:ext cx="900" cy="209"/>
            </a:xfrm>
            <a:prstGeom prst="rect">
              <a:avLst/>
            </a:pr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  <a:ext uri="{AF507438-7753-43E0-B8FC-AC1667EBCBE1}">
                <a14:hiddenEffects xmlns:a14="http://schemas.microsoft.com/office/drawing/2010/main">
                  <a:effectLst/>
                </a14:hiddenEffects>
              </a:ext>
            </a:extLst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l" rtl="0">
                <a:buNone/>
              </a:pPr>
              <a:r>
                <a:rPr lang="en-US" altLang="ja-JP" sz="3885" kern="10" dirty="0">
                  <a:solidFill>
                    <a:srgbClr val="272727"/>
                  </a:solidFill>
                  <a:latin typeface="ヒラギノ角ゴ5" panose="020B0500000000000000" pitchFamily="50" charset="-128"/>
                  <a:ea typeface="ヒラギノ角ゴ5" panose="020B0500000000000000" pitchFamily="50" charset="-128"/>
                </a:rPr>
                <a:t>GDDR6-16GB</a:t>
              </a:r>
              <a:endParaRPr lang="ja-JP" altLang="en-US" sz="3885" kern="10" dirty="0">
                <a:solidFill>
                  <a:srgbClr val="272727"/>
                </a:solidFill>
                <a:latin typeface="ヒラギノ角ゴ5" panose="020B0500000000000000" pitchFamily="50" charset="-128"/>
                <a:ea typeface="ヒラギノ角ゴ5" panose="020B0500000000000000" pitchFamily="50" charset="-128"/>
              </a:endParaRPr>
            </a:p>
          </p:txBody>
        </p:sp>
      </p:grpSp>
      <p:sp>
        <p:nvSpPr>
          <p:cNvPr id="156" name="WordArt 26">
            <a:extLst>
              <a:ext uri="{FF2B5EF4-FFF2-40B4-BE49-F238E27FC236}">
                <a16:creationId xmlns:a16="http://schemas.microsoft.com/office/drawing/2014/main" id="{9E2057A5-0155-4F85-B9E8-C4F761C80FAD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213025" y="5401326"/>
            <a:ext cx="3075095" cy="1227242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l" rtl="0">
              <a:buNone/>
            </a:pPr>
            <a:r>
              <a:rPr lang="ja-JP" altLang="en-US" sz="3885" kern="10" dirty="0">
                <a:solidFill>
                  <a:srgbClr val="272727"/>
                </a:solidFill>
                <a:latin typeface="ヒラギノ角ゴ5" panose="020B0500000000000000" pitchFamily="50" charset="-128"/>
                <a:ea typeface="ヒラギノ角ゴ5" panose="020B0500000000000000" pitchFamily="50" charset="-128"/>
              </a:rPr>
              <a:t>・超小型筐体：約	</a:t>
            </a:r>
            <a:r>
              <a:rPr lang="en-US" altLang="ja-JP" sz="3885" kern="10" dirty="0">
                <a:solidFill>
                  <a:srgbClr val="272727"/>
                </a:solidFill>
                <a:latin typeface="ヒラギノ角ゴ5" panose="020B0500000000000000" pitchFamily="50" charset="-128"/>
                <a:ea typeface="ヒラギノ角ゴ5" panose="020B0500000000000000" pitchFamily="50" charset="-128"/>
              </a:rPr>
              <a:t>230(</a:t>
            </a:r>
            <a:r>
              <a:rPr lang="pl-PL" altLang="ja-JP" sz="3885" kern="10" dirty="0">
                <a:solidFill>
                  <a:srgbClr val="272727"/>
                </a:solidFill>
                <a:latin typeface="ヒラギノ角ゴ5" panose="020B0500000000000000" pitchFamily="50" charset="-128"/>
                <a:ea typeface="ヒラギノ角ゴ5" panose="020B0500000000000000" pitchFamily="50" charset="-128"/>
              </a:rPr>
              <a:t>W)mm x180(L)mm x60(H)mm</a:t>
            </a:r>
            <a:r>
              <a:rPr lang="ja-JP" altLang="pl-PL" sz="3885" kern="10" dirty="0">
                <a:solidFill>
                  <a:srgbClr val="272727"/>
                </a:solidFill>
                <a:latin typeface="ヒラギノ角ゴ5" panose="020B0500000000000000" pitchFamily="50" charset="-128"/>
                <a:ea typeface="ヒラギノ角ゴ5" panose="020B0500000000000000" pitchFamily="50" charset="-128"/>
              </a:rPr>
              <a:t>　</a:t>
            </a:r>
            <a:endParaRPr lang="en-US" altLang="ja-JP" sz="3885" kern="10" dirty="0">
              <a:solidFill>
                <a:srgbClr val="272727"/>
              </a:solidFill>
              <a:latin typeface="ヒラギノ角ゴ5" panose="020B0500000000000000" pitchFamily="50" charset="-128"/>
              <a:ea typeface="ヒラギノ角ゴ5" panose="020B0500000000000000" pitchFamily="50" charset="-128"/>
            </a:endParaRPr>
          </a:p>
          <a:p>
            <a:pPr algn="l" rtl="0">
              <a:buNone/>
            </a:pPr>
            <a:r>
              <a:rPr lang="ja-JP" altLang="en-US" sz="3885" kern="10" dirty="0">
                <a:solidFill>
                  <a:srgbClr val="272727"/>
                </a:solidFill>
                <a:latin typeface="ヒラギノ角ゴ5" panose="020B0500000000000000" pitchFamily="50" charset="-128"/>
                <a:ea typeface="ヒラギノ角ゴ5" panose="020B0500000000000000" pitchFamily="50" charset="-128"/>
              </a:rPr>
              <a:t>・出力ポート：</a:t>
            </a:r>
            <a:r>
              <a:rPr lang="en-US" altLang="ja-JP" sz="3885" kern="10" dirty="0">
                <a:solidFill>
                  <a:srgbClr val="272727"/>
                </a:solidFill>
                <a:latin typeface="ヒラギノ角ゴ5" panose="020B0500000000000000" pitchFamily="50" charset="-128"/>
                <a:ea typeface="ヒラギノ角ゴ5" panose="020B0500000000000000" pitchFamily="50" charset="-128"/>
              </a:rPr>
              <a:t>DisplayPort</a:t>
            </a:r>
            <a:r>
              <a:rPr lang="ja-JP" altLang="en-US" sz="3885" kern="10" dirty="0">
                <a:solidFill>
                  <a:srgbClr val="272727"/>
                </a:solidFill>
                <a:latin typeface="ヒラギノ角ゴ5" panose="020B0500000000000000" pitchFamily="50" charset="-128"/>
                <a:ea typeface="ヒラギノ角ゴ5" panose="020B0500000000000000" pitchFamily="50" charset="-128"/>
              </a:rPr>
              <a:t>：</a:t>
            </a:r>
            <a:r>
              <a:rPr lang="en-US" altLang="ja-JP" sz="3885" kern="10" dirty="0">
                <a:solidFill>
                  <a:srgbClr val="272727"/>
                </a:solidFill>
                <a:latin typeface="ヒラギノ角ゴ5" panose="020B0500000000000000" pitchFamily="50" charset="-128"/>
                <a:ea typeface="ヒラギノ角ゴ5" panose="020B0500000000000000" pitchFamily="50" charset="-128"/>
              </a:rPr>
              <a:t>1 </a:t>
            </a:r>
            <a:r>
              <a:rPr lang="ja-JP" altLang="en-US" sz="3885" kern="10" dirty="0">
                <a:solidFill>
                  <a:srgbClr val="272727"/>
                </a:solidFill>
                <a:latin typeface="ヒラギノ角ゴ5" panose="020B0500000000000000" pitchFamily="50" charset="-128"/>
                <a:ea typeface="ヒラギノ角ゴ5" panose="020B0500000000000000" pitchFamily="50" charset="-128"/>
              </a:rPr>
              <a:t>ポート </a:t>
            </a:r>
            <a:r>
              <a:rPr lang="en-US" altLang="ja-JP" sz="3885" kern="10" dirty="0">
                <a:solidFill>
                  <a:srgbClr val="272727"/>
                </a:solidFill>
                <a:latin typeface="ヒラギノ角ゴ5" panose="020B0500000000000000" pitchFamily="50" charset="-128"/>
                <a:ea typeface="ヒラギノ角ゴ5" panose="020B0500000000000000" pitchFamily="50" charset="-128"/>
              </a:rPr>
              <a:t>| HDMI</a:t>
            </a:r>
            <a:r>
              <a:rPr lang="ja-JP" altLang="en-US" sz="3885" kern="10" dirty="0">
                <a:solidFill>
                  <a:srgbClr val="272727"/>
                </a:solidFill>
                <a:latin typeface="ヒラギノ角ゴ5" panose="020B0500000000000000" pitchFamily="50" charset="-128"/>
                <a:ea typeface="ヒラギノ角ゴ5" panose="020B0500000000000000" pitchFamily="50" charset="-128"/>
              </a:rPr>
              <a:t>：</a:t>
            </a:r>
            <a:r>
              <a:rPr lang="en-US" altLang="ja-JP" sz="3885" kern="10" dirty="0">
                <a:solidFill>
                  <a:srgbClr val="272727"/>
                </a:solidFill>
                <a:latin typeface="ヒラギノ角ゴ5" panose="020B0500000000000000" pitchFamily="50" charset="-128"/>
                <a:ea typeface="ヒラギノ角ゴ5" panose="020B0500000000000000" pitchFamily="50" charset="-128"/>
              </a:rPr>
              <a:t>1 </a:t>
            </a:r>
            <a:r>
              <a:rPr lang="ja-JP" altLang="en-US" sz="3885" kern="10" dirty="0">
                <a:solidFill>
                  <a:srgbClr val="272727"/>
                </a:solidFill>
                <a:latin typeface="ヒラギノ角ゴ5" panose="020B0500000000000000" pitchFamily="50" charset="-128"/>
                <a:ea typeface="ヒラギノ角ゴ5" panose="020B0500000000000000" pitchFamily="50" charset="-128"/>
              </a:rPr>
              <a:t>ポート</a:t>
            </a:r>
          </a:p>
          <a:p>
            <a:pPr algn="l" rtl="0">
              <a:buNone/>
            </a:pPr>
            <a:r>
              <a:rPr lang="ja-JP" altLang="en-US" sz="3885" kern="10" dirty="0">
                <a:solidFill>
                  <a:srgbClr val="272727"/>
                </a:solidFill>
                <a:latin typeface="ヒラギノ角ゴ5" panose="020B0500000000000000" pitchFamily="50" charset="-128"/>
                <a:ea typeface="ヒラギノ角ゴ5" panose="020B0500000000000000" pitchFamily="50" charset="-128"/>
              </a:rPr>
              <a:t>・有線</a:t>
            </a:r>
            <a:r>
              <a:rPr lang="en-US" altLang="ja-JP" sz="3885" kern="10" dirty="0">
                <a:solidFill>
                  <a:srgbClr val="272727"/>
                </a:solidFill>
                <a:latin typeface="ヒラギノ角ゴ5" panose="020B0500000000000000" pitchFamily="50" charset="-128"/>
                <a:ea typeface="ヒラギノ角ゴ5" panose="020B0500000000000000" pitchFamily="50" charset="-128"/>
              </a:rPr>
              <a:t>LAN</a:t>
            </a:r>
            <a:r>
              <a:rPr lang="ja-JP" altLang="en-US" sz="3885" kern="10" dirty="0">
                <a:solidFill>
                  <a:srgbClr val="272727"/>
                </a:solidFill>
                <a:latin typeface="ヒラギノ角ゴ5" panose="020B0500000000000000" pitchFamily="50" charset="-128"/>
                <a:ea typeface="ヒラギノ角ゴ5" panose="020B0500000000000000" pitchFamily="50" charset="-128"/>
              </a:rPr>
              <a:t>：</a:t>
            </a:r>
            <a:r>
              <a:rPr lang="en-US" altLang="ja-JP" sz="3885" kern="10" dirty="0">
                <a:solidFill>
                  <a:srgbClr val="272727"/>
                </a:solidFill>
                <a:latin typeface="ヒラギノ角ゴ5" panose="020B0500000000000000" pitchFamily="50" charset="-128"/>
                <a:ea typeface="ヒラギノ角ゴ5" panose="020B0500000000000000" pitchFamily="50" charset="-128"/>
              </a:rPr>
              <a:t>2.5Gigabit</a:t>
            </a:r>
            <a:r>
              <a:rPr lang="ja-JP" altLang="en-US" sz="3885" kern="10" dirty="0">
                <a:solidFill>
                  <a:srgbClr val="272727"/>
                </a:solidFill>
                <a:latin typeface="ヒラギノ角ゴ5" panose="020B0500000000000000" pitchFamily="50" charset="-128"/>
                <a:ea typeface="ヒラギノ角ゴ5" panose="020B0500000000000000" pitchFamily="50" charset="-128"/>
              </a:rPr>
              <a:t> </a:t>
            </a:r>
            <a:r>
              <a:rPr lang="en-US" altLang="ja-JP" sz="3885" kern="10" dirty="0">
                <a:solidFill>
                  <a:srgbClr val="272727"/>
                </a:solidFill>
                <a:latin typeface="ヒラギノ角ゴ5" panose="020B0500000000000000" pitchFamily="50" charset="-128"/>
                <a:ea typeface="ヒラギノ角ゴ5" panose="020B0500000000000000" pitchFamily="50" charset="-128"/>
              </a:rPr>
              <a:t>/</a:t>
            </a:r>
            <a:r>
              <a:rPr lang="ja-JP" altLang="en-US" sz="3885" kern="10" dirty="0">
                <a:solidFill>
                  <a:srgbClr val="272727"/>
                </a:solidFill>
                <a:latin typeface="ヒラギノ角ゴ5" panose="020B0500000000000000" pitchFamily="50" charset="-128"/>
                <a:ea typeface="ヒラギノ角ゴ5" panose="020B0500000000000000" pitchFamily="50" charset="-128"/>
              </a:rPr>
              <a:t> 無線</a:t>
            </a:r>
            <a:r>
              <a:rPr lang="en-US" altLang="ja-JP" sz="3885" kern="10" dirty="0">
                <a:solidFill>
                  <a:srgbClr val="272727"/>
                </a:solidFill>
                <a:latin typeface="ヒラギノ角ゴ5" panose="020B0500000000000000" pitchFamily="50" charset="-128"/>
                <a:ea typeface="ヒラギノ角ゴ5" panose="020B0500000000000000" pitchFamily="50" charset="-128"/>
              </a:rPr>
              <a:t>LAN</a:t>
            </a:r>
            <a:r>
              <a:rPr lang="ja-JP" altLang="en-US" sz="3885" kern="10" dirty="0">
                <a:solidFill>
                  <a:srgbClr val="272727"/>
                </a:solidFill>
                <a:latin typeface="ヒラギノ角ゴ5" panose="020B0500000000000000" pitchFamily="50" charset="-128"/>
                <a:ea typeface="ヒラギノ角ゴ5" panose="020B0500000000000000" pitchFamily="50" charset="-128"/>
              </a:rPr>
              <a:t>：</a:t>
            </a:r>
            <a:r>
              <a:rPr lang="en-US" altLang="ja-JP" sz="3885" kern="10" dirty="0" err="1">
                <a:solidFill>
                  <a:srgbClr val="272727"/>
                </a:solidFill>
                <a:latin typeface="ヒラギノ角ゴ5" panose="020B0500000000000000" pitchFamily="50" charset="-128"/>
                <a:ea typeface="ヒラギノ角ゴ5" panose="020B0500000000000000" pitchFamily="50" charset="-128"/>
              </a:rPr>
              <a:t>WiFi</a:t>
            </a:r>
            <a:r>
              <a:rPr lang="ja-JP" altLang="en-US" sz="3885" kern="10" dirty="0">
                <a:solidFill>
                  <a:srgbClr val="272727"/>
                </a:solidFill>
                <a:latin typeface="ヒラギノ角ゴ5" panose="020B0500000000000000" pitchFamily="50" charset="-128"/>
                <a:ea typeface="ヒラギノ角ゴ5" panose="020B0500000000000000" pitchFamily="50" charset="-128"/>
              </a:rPr>
              <a:t> </a:t>
            </a:r>
            <a:r>
              <a:rPr lang="en-US" altLang="ja-JP" sz="3885" kern="10" dirty="0">
                <a:solidFill>
                  <a:srgbClr val="272727"/>
                </a:solidFill>
                <a:latin typeface="ヒラギノ角ゴ5" panose="020B0500000000000000" pitchFamily="50" charset="-128"/>
                <a:ea typeface="ヒラギノ角ゴ5" panose="020B0500000000000000" pitchFamily="50" charset="-128"/>
              </a:rPr>
              <a:t>6E</a:t>
            </a:r>
            <a:r>
              <a:rPr lang="ja-JP" altLang="en-US" sz="3885" kern="10" dirty="0">
                <a:solidFill>
                  <a:srgbClr val="272727"/>
                </a:solidFill>
                <a:latin typeface="ヒラギノ角ゴ5" panose="020B0500000000000000" pitchFamily="50" charset="-128"/>
                <a:ea typeface="ヒラギノ角ゴ5" panose="020B0500000000000000" pitchFamily="50" charset="-128"/>
              </a:rPr>
              <a:t>対応</a:t>
            </a:r>
            <a:endParaRPr lang="en-US" altLang="ja-JP" sz="3885" kern="10" dirty="0">
              <a:solidFill>
                <a:srgbClr val="272727"/>
              </a:solidFill>
              <a:latin typeface="ヒラギノ角ゴ5" panose="020B0500000000000000" pitchFamily="50" charset="-128"/>
              <a:ea typeface="ヒラギノ角ゴ5" panose="020B0500000000000000" pitchFamily="50" charset="-128"/>
            </a:endParaRPr>
          </a:p>
          <a:p>
            <a:r>
              <a:rPr lang="ja-JP" altLang="en-US" sz="3885" kern="10" dirty="0">
                <a:solidFill>
                  <a:srgbClr val="272727"/>
                </a:solidFill>
                <a:latin typeface="ヒラギノ角ゴ5" panose="020B0500000000000000" pitchFamily="50" charset="-128"/>
                <a:ea typeface="ヒラギノ角ゴ5" panose="020B0500000000000000" pitchFamily="50" charset="-128"/>
              </a:rPr>
              <a:t>・ワイヤレス　キーボード＆マウス付属</a:t>
            </a:r>
            <a:r>
              <a:rPr lang="en-US" altLang="ja-JP" sz="3885" kern="10" dirty="0">
                <a:solidFill>
                  <a:srgbClr val="272727"/>
                </a:solidFill>
                <a:latin typeface="ヒラギノ角ゴ5" panose="020B0500000000000000" pitchFamily="50" charset="-128"/>
                <a:ea typeface="ヒラギノ角ゴ5" panose="020B0500000000000000" pitchFamily="50" charset="-128"/>
              </a:rPr>
              <a:t>.</a:t>
            </a:r>
          </a:p>
          <a:p>
            <a:r>
              <a:rPr lang="ja-JP" altLang="en-US" sz="3885" kern="10" dirty="0">
                <a:solidFill>
                  <a:srgbClr val="272727"/>
                </a:solidFill>
                <a:latin typeface="ヒラギノ角ゴ5" panose="020B0500000000000000" pitchFamily="50" charset="-128"/>
                <a:ea typeface="ヒラギノ角ゴ5" panose="020B0500000000000000" pitchFamily="50" charset="-128"/>
              </a:rPr>
              <a:t>・</a:t>
            </a:r>
            <a:r>
              <a:rPr lang="en-US" altLang="ja-JP" sz="3885" kern="10" dirty="0">
                <a:solidFill>
                  <a:srgbClr val="272727"/>
                </a:solidFill>
                <a:latin typeface="ヒラギノ角ゴ5" panose="020B0500000000000000" pitchFamily="50" charset="-128"/>
                <a:ea typeface="ヒラギノ角ゴ5" panose="020B0500000000000000" pitchFamily="50" charset="-128"/>
              </a:rPr>
              <a:t>VESA</a:t>
            </a:r>
            <a:r>
              <a:rPr lang="ja-JP" altLang="en-US" sz="3885" kern="10" dirty="0">
                <a:solidFill>
                  <a:srgbClr val="272727"/>
                </a:solidFill>
                <a:latin typeface="ヒラギノ角ゴ5" panose="020B0500000000000000" pitchFamily="50" charset="-128"/>
                <a:ea typeface="ヒラギノ角ゴ5" panose="020B0500000000000000" pitchFamily="50" charset="-128"/>
              </a:rPr>
              <a:t>マウントキット付属　</a:t>
            </a:r>
            <a:r>
              <a:rPr lang="en-US" altLang="ja-JP" sz="3885" kern="10" dirty="0">
                <a:solidFill>
                  <a:srgbClr val="272727"/>
                </a:solidFill>
                <a:latin typeface="ヒラギノ角ゴ5" panose="020B0500000000000000" pitchFamily="50" charset="-128"/>
                <a:ea typeface="ヒラギノ角ゴ5" panose="020B0500000000000000" pitchFamily="50" charset="-128"/>
              </a:rPr>
              <a:t>75mm/100mm</a:t>
            </a:r>
            <a:r>
              <a:rPr lang="ja-JP" altLang="en-US" sz="3885" kern="10" dirty="0">
                <a:solidFill>
                  <a:srgbClr val="272727"/>
                </a:solidFill>
                <a:latin typeface="ヒラギノ角ゴ5" panose="020B0500000000000000" pitchFamily="50" charset="-128"/>
                <a:ea typeface="ヒラギノ角ゴ5" panose="020B0500000000000000" pitchFamily="50" charset="-128"/>
              </a:rPr>
              <a:t>対応</a:t>
            </a:r>
            <a:endParaRPr lang="en-US" altLang="ja-JP" sz="3885" kern="10" dirty="0">
              <a:solidFill>
                <a:srgbClr val="272727"/>
              </a:solidFill>
              <a:latin typeface="ヒラギノ角ゴ5" panose="020B0500000000000000" pitchFamily="50" charset="-128"/>
              <a:ea typeface="ヒラギノ角ゴ5" panose="020B0500000000000000" pitchFamily="50" charset="-128"/>
            </a:endParaRPr>
          </a:p>
          <a:p>
            <a:r>
              <a:rPr lang="ja-JP" altLang="en-US" sz="3885" kern="10" dirty="0">
                <a:solidFill>
                  <a:srgbClr val="272727"/>
                </a:solidFill>
                <a:latin typeface="ヒラギノ角ゴ5" panose="020B0500000000000000" pitchFamily="50" charset="-128"/>
                <a:ea typeface="ヒラギノ角ゴ5" panose="020B0500000000000000" pitchFamily="50" charset="-128"/>
              </a:rPr>
              <a:t>・</a:t>
            </a:r>
            <a:r>
              <a:rPr lang="en-US" altLang="ja-JP" sz="3885" kern="10" dirty="0">
                <a:solidFill>
                  <a:srgbClr val="272727"/>
                </a:solidFill>
                <a:latin typeface="ヒラギノ角ゴ5" panose="020B0500000000000000" pitchFamily="50" charset="-128"/>
                <a:ea typeface="ヒラギノ角ゴ5" panose="020B0500000000000000" pitchFamily="50" charset="-128"/>
              </a:rPr>
              <a:t>1</a:t>
            </a:r>
            <a:r>
              <a:rPr lang="ja-JP" altLang="en-US" sz="3885" kern="10" dirty="0">
                <a:solidFill>
                  <a:srgbClr val="272727"/>
                </a:solidFill>
                <a:latin typeface="ヒラギノ角ゴ5" panose="020B0500000000000000" pitchFamily="50" charset="-128"/>
                <a:ea typeface="ヒラギノ角ゴ5" panose="020B0500000000000000" pitchFamily="50" charset="-128"/>
              </a:rPr>
              <a:t>年間センドバック方式ハードウェア保証</a:t>
            </a:r>
          </a:p>
        </p:txBody>
      </p:sp>
      <p:pic>
        <p:nvPicPr>
          <p:cNvPr id="158" name="図 157">
            <a:extLst>
              <a:ext uri="{FF2B5EF4-FFF2-40B4-BE49-F238E27FC236}">
                <a16:creationId xmlns:a16="http://schemas.microsoft.com/office/drawing/2014/main" id="{F453BA91-6EDE-4157-AF95-FF8B64007648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480133" y="4011177"/>
            <a:ext cx="381924" cy="376831"/>
          </a:xfrm>
          <a:prstGeom prst="rect">
            <a:avLst/>
          </a:prstGeom>
        </p:spPr>
      </p:pic>
      <p:graphicFrame>
        <p:nvGraphicFramePr>
          <p:cNvPr id="165" name="表 164">
            <a:extLst>
              <a:ext uri="{FF2B5EF4-FFF2-40B4-BE49-F238E27FC236}">
                <a16:creationId xmlns:a16="http://schemas.microsoft.com/office/drawing/2014/main" id="{51020334-F70E-4886-A2EB-86B87F1408E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700605456"/>
              </p:ext>
            </p:extLst>
          </p:nvPr>
        </p:nvGraphicFramePr>
        <p:xfrm>
          <a:off x="372725" y="7496283"/>
          <a:ext cx="6803390" cy="26333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353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224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1019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4363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47675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endParaRPr lang="en-US" altLang="en-US" sz="900" b="0" dirty="0">
                        <a:solidFill>
                          <a:srgbClr val="000000"/>
                        </a:solidFill>
                        <a:latin typeface="ＭＳ Ｐゴシック" panose="020B0600070205080204" pitchFamily="2" charset="-122"/>
                      </a:endParaRPr>
                    </a:p>
                  </a:txBody>
                  <a:tcPr marL="12700" marR="12700" marT="1270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altLang="ja-JP" sz="900" b="1" dirty="0">
                          <a:solidFill>
                            <a:srgbClr val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21.5</a:t>
                      </a:r>
                      <a:r>
                        <a:rPr lang="ja-JP" altLang="en-US" sz="900" b="1" dirty="0">
                          <a:solidFill>
                            <a:srgbClr val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型ワイド液晶（タッチなし液晶）</a:t>
                      </a:r>
                      <a:endParaRPr lang="en-US" altLang="en-US" sz="900" b="1" dirty="0">
                        <a:solidFill>
                          <a:srgbClr val="00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12700" marR="12700" marT="1270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ja-JP" altLang="en-US" sz="900" b="1" dirty="0">
                          <a:solidFill>
                            <a:srgbClr val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スペースをあまり取れない方に最適なサイズです。</a:t>
                      </a:r>
                      <a:endParaRPr lang="en-US" altLang="en-US" sz="900" b="1" dirty="0">
                        <a:solidFill>
                          <a:srgbClr val="00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12700" marR="12700" marT="1270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altLang="ja-JP" sz="900" b="1" dirty="0">
                          <a:solidFill>
                            <a:srgbClr val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14,8</a:t>
                      </a:r>
                      <a:r>
                        <a:rPr lang="zh-CN" sz="900" b="1" dirty="0">
                          <a:solidFill>
                            <a:srgbClr val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00円（税抜き）</a:t>
                      </a:r>
                      <a:endParaRPr lang="en-US" altLang="en-US" sz="900" b="1" dirty="0">
                        <a:solidFill>
                          <a:srgbClr val="00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12700" marR="12700" marT="1270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7515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endParaRPr lang="en-US" altLang="en-US" sz="900" b="0">
                        <a:solidFill>
                          <a:srgbClr val="000000"/>
                        </a:solidFill>
                        <a:latin typeface="ＭＳ Ｐゴシック" panose="020B0600070205080204" pitchFamily="2" charset="-122"/>
                      </a:endParaRPr>
                    </a:p>
                  </a:txBody>
                  <a:tcPr marL="12700" marR="12700" marT="1270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altLang="ja-JP" sz="900" b="1" dirty="0">
                          <a:solidFill>
                            <a:srgbClr val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23.8</a:t>
                      </a:r>
                      <a:r>
                        <a:rPr lang="ja-JP" altLang="en-US" sz="900" b="1" dirty="0">
                          <a:solidFill>
                            <a:srgbClr val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型ワイド液晶（タッチなし液晶）</a:t>
                      </a:r>
                      <a:r>
                        <a:rPr lang="zh-CN" sz="900" b="1" dirty="0">
                          <a:solidFill>
                            <a:srgbClr val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　</a:t>
                      </a:r>
                      <a:endParaRPr lang="en-US" altLang="en-US" sz="900" b="1" dirty="0">
                        <a:solidFill>
                          <a:srgbClr val="00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12700" marR="12700" marT="1270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ja-JP" altLang="en-US" sz="900" b="1" dirty="0">
                          <a:solidFill>
                            <a:srgbClr val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事務向けで一番人気のサイズです。</a:t>
                      </a:r>
                      <a:endParaRPr lang="en-US" altLang="en-US" sz="900" b="1" dirty="0">
                        <a:solidFill>
                          <a:srgbClr val="00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12700" marR="12700" marT="1270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altLang="ja-JP" sz="900" b="1" dirty="0">
                          <a:solidFill>
                            <a:srgbClr val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17,8</a:t>
                      </a:r>
                      <a:r>
                        <a:rPr lang="zh-CN" sz="900" b="1" dirty="0">
                          <a:solidFill>
                            <a:srgbClr val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00円（税抜き）</a:t>
                      </a:r>
                      <a:endParaRPr lang="en-US" altLang="en-US" sz="900" b="1" dirty="0">
                        <a:solidFill>
                          <a:srgbClr val="00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12700" marR="12700" marT="1270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6880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endParaRPr lang="en-US" altLang="en-US" sz="900" b="0">
                        <a:solidFill>
                          <a:srgbClr val="000000"/>
                        </a:solidFill>
                        <a:latin typeface="ＭＳ Ｐゴシック" panose="020B0600070205080204" pitchFamily="2" charset="-122"/>
                      </a:endParaRPr>
                    </a:p>
                  </a:txBody>
                  <a:tcPr marL="12700" marR="12700" marT="1270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altLang="ja-JP" sz="900" b="1" dirty="0">
                          <a:solidFill>
                            <a:srgbClr val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27</a:t>
                      </a:r>
                      <a:r>
                        <a:rPr lang="ja-JP" altLang="en-US" sz="900" b="1" dirty="0">
                          <a:solidFill>
                            <a:srgbClr val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型ワイド液晶（タッチなし液晶）</a:t>
                      </a:r>
                      <a:r>
                        <a:rPr lang="en-US" sz="900" b="1" dirty="0">
                          <a:solidFill>
                            <a:srgbClr val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 </a:t>
                      </a:r>
                      <a:endParaRPr lang="en-US" altLang="en-US" sz="900" b="1" dirty="0">
                        <a:solidFill>
                          <a:srgbClr val="00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12700" marR="12700" marT="1270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ja-JP" altLang="en-US" sz="900" b="1" dirty="0">
                          <a:solidFill>
                            <a:srgbClr val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スペースにゆとりがあればワンランク上のサイズです。</a:t>
                      </a:r>
                      <a:endParaRPr lang="en-US" altLang="en-US" sz="900" b="1" dirty="0">
                        <a:solidFill>
                          <a:srgbClr val="00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12700" marR="12700" marT="1270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altLang="ja-JP" sz="900" b="1" dirty="0">
                          <a:solidFill>
                            <a:srgbClr val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21,8</a:t>
                      </a:r>
                      <a:r>
                        <a:rPr lang="zh-CN" sz="900" b="1" dirty="0">
                          <a:solidFill>
                            <a:srgbClr val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00円（税抜き）</a:t>
                      </a:r>
                      <a:endParaRPr lang="en-US" altLang="en-US" sz="900" b="1" dirty="0">
                        <a:solidFill>
                          <a:srgbClr val="00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12700" marR="12700" marT="1270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6880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endParaRPr lang="en-US" altLang="en-US" sz="900" b="0">
                        <a:solidFill>
                          <a:srgbClr val="000000"/>
                        </a:solidFill>
                        <a:latin typeface="ＭＳ Ｐゴシック" panose="020B0600070205080204" pitchFamily="2" charset="-122"/>
                      </a:endParaRPr>
                    </a:p>
                  </a:txBody>
                  <a:tcPr marL="12700" marR="12700" marT="1270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altLang="ja-JP" sz="900" b="1" dirty="0">
                          <a:solidFill>
                            <a:srgbClr val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31.5</a:t>
                      </a:r>
                      <a:r>
                        <a:rPr lang="ja-JP" altLang="en-US" sz="900" b="1" dirty="0">
                          <a:solidFill>
                            <a:srgbClr val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型ワイド液晶（タッチなし液晶）</a:t>
                      </a:r>
                      <a:endParaRPr lang="en-US" altLang="en-US" sz="900" b="1" dirty="0">
                        <a:solidFill>
                          <a:srgbClr val="00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12700" marR="12700" marT="1270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ja-JP" altLang="en-US" sz="900" b="1" dirty="0">
                          <a:solidFill>
                            <a:srgbClr val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打ち合わせスペース等での利用に最適です。</a:t>
                      </a:r>
                      <a:endParaRPr lang="en-US" altLang="en-US" sz="900" b="1" dirty="0">
                        <a:solidFill>
                          <a:srgbClr val="00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12700" marR="12700" marT="1270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altLang="ja-JP" sz="900" b="1" dirty="0">
                          <a:solidFill>
                            <a:srgbClr val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31,8</a:t>
                      </a:r>
                      <a:r>
                        <a:rPr lang="zh-CN" sz="900" b="1" dirty="0">
                          <a:solidFill>
                            <a:srgbClr val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00円（税抜き）</a:t>
                      </a:r>
                      <a:endParaRPr lang="en-US" altLang="en-US" sz="900" b="1" dirty="0">
                        <a:solidFill>
                          <a:srgbClr val="00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12700" marR="12700" marT="1270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7515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endParaRPr lang="en-US" altLang="en-US" sz="900" b="0">
                        <a:solidFill>
                          <a:srgbClr val="000000"/>
                        </a:solidFill>
                        <a:latin typeface="ＭＳ Ｐゴシック" panose="020B0600070205080204" pitchFamily="2" charset="-122"/>
                      </a:endParaRPr>
                    </a:p>
                  </a:txBody>
                  <a:tcPr marL="12700" marR="12700" marT="1270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altLang="en-US" sz="900" b="1" dirty="0">
                          <a:solidFill>
                            <a:srgbClr val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21.5</a:t>
                      </a:r>
                      <a:r>
                        <a:rPr lang="ja-JP" altLang="en-US" sz="900" b="1" dirty="0">
                          <a:solidFill>
                            <a:srgbClr val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型ワイド液晶（</a:t>
                      </a:r>
                      <a:r>
                        <a:rPr lang="en-US" altLang="ja-JP" sz="900" b="1" dirty="0">
                          <a:solidFill>
                            <a:srgbClr val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10</a:t>
                      </a:r>
                      <a:r>
                        <a:rPr lang="ja-JP" altLang="en-US" sz="900" b="1" dirty="0">
                          <a:solidFill>
                            <a:srgbClr val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点マルチタッチ）</a:t>
                      </a:r>
                      <a:endParaRPr lang="en-US" altLang="en-US" sz="900" b="1" dirty="0">
                        <a:solidFill>
                          <a:srgbClr val="00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12700" marR="12700" marT="1270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ja-JP" altLang="en-US" sz="900" b="1" dirty="0">
                          <a:solidFill>
                            <a:srgbClr val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タッチ液晶でも選択可能です。スペースを取れない方に。</a:t>
                      </a:r>
                      <a:endParaRPr lang="en-US" altLang="en-US" sz="900" b="1" dirty="0">
                        <a:solidFill>
                          <a:srgbClr val="00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12700" marR="12700" marT="1270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altLang="ja-JP" sz="900" b="1" dirty="0">
                          <a:solidFill>
                            <a:srgbClr val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38,</a:t>
                      </a:r>
                      <a:r>
                        <a:rPr lang="zh-CN" sz="900" b="1" dirty="0">
                          <a:solidFill>
                            <a:srgbClr val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800円（税抜き）</a:t>
                      </a:r>
                      <a:endParaRPr lang="en-US" altLang="en-US" sz="900" b="1" dirty="0">
                        <a:solidFill>
                          <a:srgbClr val="00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12700" marR="12700" marT="1270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36880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endParaRPr lang="en-US" altLang="en-US" sz="900" b="0">
                        <a:solidFill>
                          <a:srgbClr val="000000"/>
                        </a:solidFill>
                        <a:latin typeface="ＭＳ Ｐゴシック" panose="020B0600070205080204" pitchFamily="2" charset="-122"/>
                      </a:endParaRPr>
                    </a:p>
                  </a:txBody>
                  <a:tcPr marL="12700" marR="12700" marT="1270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altLang="ja-JP" sz="900" b="1" dirty="0">
                          <a:solidFill>
                            <a:srgbClr val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23.8</a:t>
                      </a:r>
                      <a:r>
                        <a:rPr lang="ja-JP" altLang="en-US" sz="900" b="1" dirty="0">
                          <a:solidFill>
                            <a:srgbClr val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型ワイド液晶（</a:t>
                      </a:r>
                      <a:r>
                        <a:rPr lang="en-US" altLang="ja-JP" sz="900" b="1" dirty="0">
                          <a:solidFill>
                            <a:srgbClr val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10</a:t>
                      </a:r>
                      <a:r>
                        <a:rPr lang="ja-JP" altLang="en-US" sz="900" b="1" dirty="0">
                          <a:solidFill>
                            <a:srgbClr val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点マルチタッチ）</a:t>
                      </a:r>
                      <a:endParaRPr lang="en-US" altLang="en-US" sz="900" b="1" dirty="0">
                        <a:solidFill>
                          <a:srgbClr val="00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12700" marR="12700" marT="1270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ja-JP" altLang="en-US" sz="900" b="1" dirty="0">
                          <a:solidFill>
                            <a:srgbClr val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タッチ液晶でも選択可能です。人気のサイズです。</a:t>
                      </a:r>
                      <a:endParaRPr lang="en-US" altLang="en-US" sz="900" b="1" dirty="0">
                        <a:solidFill>
                          <a:srgbClr val="00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12700" marR="12700" marT="1270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altLang="ja-JP" sz="900" b="1" dirty="0">
                          <a:solidFill>
                            <a:srgbClr val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50,8</a:t>
                      </a:r>
                      <a:r>
                        <a:rPr lang="zh-CN" sz="900" b="1" dirty="0">
                          <a:solidFill>
                            <a:srgbClr val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00円（税抜き）</a:t>
                      </a:r>
                      <a:endParaRPr lang="en-US" altLang="en-US" sz="900" b="1" dirty="0">
                        <a:solidFill>
                          <a:srgbClr val="00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12700" marR="12700" marT="1270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pSp>
        <p:nvGrpSpPr>
          <p:cNvPr id="3" name="Group 4">
            <a:extLst>
              <a:ext uri="{FF2B5EF4-FFF2-40B4-BE49-F238E27FC236}">
                <a16:creationId xmlns:a16="http://schemas.microsoft.com/office/drawing/2014/main" id="{59DB7DC6-7489-A48A-D1BA-974A9EBC9EE4}"/>
              </a:ext>
            </a:extLst>
          </p:cNvPr>
          <p:cNvGrpSpPr>
            <a:grpSpLocks/>
          </p:cNvGrpSpPr>
          <p:nvPr/>
        </p:nvGrpSpPr>
        <p:grpSpPr bwMode="auto">
          <a:xfrm>
            <a:off x="77892" y="49532"/>
            <a:ext cx="7421725" cy="2459740"/>
            <a:chOff x="960" y="3028"/>
            <a:chExt cx="9998" cy="3116"/>
          </a:xfrm>
        </p:grpSpPr>
        <p:sp>
          <p:nvSpPr>
            <p:cNvPr id="5" name="Rectangle 5">
              <a:extLst>
                <a:ext uri="{FF2B5EF4-FFF2-40B4-BE49-F238E27FC236}">
                  <a16:creationId xmlns:a16="http://schemas.microsoft.com/office/drawing/2014/main" id="{61450E0E-09C8-0417-56F2-3B41902C379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0" y="3028"/>
              <a:ext cx="9998" cy="1600"/>
            </a:xfrm>
            <a:prstGeom prst="rect">
              <a:avLst/>
            </a:prstGeom>
            <a:solidFill>
              <a:srgbClr val="000000"/>
            </a:solidFill>
            <a:ln w="9525" algn="ctr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74295" tIns="8890" rIns="74295" bIns="889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6" name="Rectangle 6">
              <a:extLst>
                <a:ext uri="{FF2B5EF4-FFF2-40B4-BE49-F238E27FC236}">
                  <a16:creationId xmlns:a16="http://schemas.microsoft.com/office/drawing/2014/main" id="{7922B06C-79FE-EE0E-FC1A-5D95849E907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8" y="3028"/>
              <a:ext cx="9971" cy="3116"/>
            </a:xfrm>
            <a:prstGeom prst="rect">
              <a:avLst/>
            </a:prstGeom>
            <a:noFill/>
            <a:ln w="9525" algn="ctr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74295" tIns="8890" rIns="74295" bIns="889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7" name="WordArt 7">
              <a:extLst>
                <a:ext uri="{FF2B5EF4-FFF2-40B4-BE49-F238E27FC236}">
                  <a16:creationId xmlns:a16="http://schemas.microsoft.com/office/drawing/2014/main" id="{AAE3FBA5-DA6D-F3D6-D5B0-7CF466F246EF}"/>
                </a:ext>
              </a:extLst>
            </p:cNvPr>
            <p:cNvSpPr>
              <a:spLocks noChangeArrowheads="1" noChangeShapeType="1" noTextEdit="1"/>
            </p:cNvSpPr>
            <p:nvPr/>
          </p:nvSpPr>
          <p:spPr bwMode="auto">
            <a:xfrm>
              <a:off x="1213" y="3585"/>
              <a:ext cx="5744" cy="798"/>
            </a:xfrm>
            <a:prstGeom prst="rect">
              <a:avLst/>
            </a:pr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/>
                </a14:hiddenEffects>
              </a:ext>
            </a:extLst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 rtl="0">
                <a:buNone/>
              </a:pPr>
              <a:r>
                <a:rPr lang="ja-JP" altLang="en-US" sz="1000" kern="10" spc="0" dirty="0">
                  <a:ln>
                    <a:noFill/>
                  </a:ln>
                  <a:solidFill>
                    <a:srgbClr val="FFFFFF"/>
                  </a:solidFill>
                  <a:effectLst/>
                  <a:latin typeface="ヒラギノ角ゴ7" panose="020B0700000000000000" pitchFamily="50" charset="-128"/>
                  <a:ea typeface="ヒラギノ角ゴ7" panose="020B0700000000000000" pitchFamily="50" charset="-128"/>
                </a:rPr>
                <a:t>一体型</a:t>
              </a:r>
              <a:r>
                <a:rPr lang="en-US" altLang="ja-JP" sz="1000" kern="10" spc="0" dirty="0">
                  <a:ln>
                    <a:noFill/>
                  </a:ln>
                  <a:solidFill>
                    <a:srgbClr val="FFFFFF"/>
                  </a:solidFill>
                  <a:effectLst/>
                  <a:latin typeface="ヒラギノ角ゴ7" panose="020B0700000000000000" pitchFamily="50" charset="-128"/>
                  <a:ea typeface="ヒラギノ角ゴ7" panose="020B0700000000000000" pitchFamily="50" charset="-128"/>
                </a:rPr>
                <a:t>PC</a:t>
              </a:r>
              <a:endParaRPr lang="ja-JP" altLang="en-US" sz="1000" kern="10" spc="0" dirty="0">
                <a:ln>
                  <a:noFill/>
                </a:ln>
                <a:solidFill>
                  <a:srgbClr val="FFFFFF"/>
                </a:solidFill>
                <a:effectLst/>
                <a:latin typeface="ヒラギノ角ゴ7" panose="020B0700000000000000" pitchFamily="50" charset="-128"/>
                <a:ea typeface="ヒラギノ角ゴ7" panose="020B0700000000000000" pitchFamily="50" charset="-128"/>
              </a:endParaRPr>
            </a:p>
          </p:txBody>
        </p:sp>
        <p:sp>
          <p:nvSpPr>
            <p:cNvPr id="9" name="WordArt 8">
              <a:extLst>
                <a:ext uri="{FF2B5EF4-FFF2-40B4-BE49-F238E27FC236}">
                  <a16:creationId xmlns:a16="http://schemas.microsoft.com/office/drawing/2014/main" id="{849C9DE5-27D6-980E-4D66-A980FEB54469}"/>
                </a:ext>
              </a:extLst>
            </p:cNvPr>
            <p:cNvSpPr>
              <a:spLocks noChangeArrowheads="1" noChangeShapeType="1" noTextEdit="1"/>
            </p:cNvSpPr>
            <p:nvPr/>
          </p:nvSpPr>
          <p:spPr bwMode="auto">
            <a:xfrm>
              <a:off x="1241" y="3220"/>
              <a:ext cx="5696" cy="293"/>
            </a:xfrm>
            <a:prstGeom prst="rect">
              <a:avLst/>
            </a:pr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/>
                </a14:hiddenEffects>
              </a:ext>
            </a:extLst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 rtl="0">
                <a:buNone/>
              </a:pPr>
              <a:r>
                <a:rPr lang="ja-JP" altLang="en-US" sz="800" kern="10" spc="0">
                  <a:ln>
                    <a:noFill/>
                  </a:ln>
                  <a:solidFill>
                    <a:srgbClr val="FFFFFF"/>
                  </a:solidFill>
                  <a:effectLst/>
                  <a:latin typeface="ヒラギノ角ゴ7" panose="020B0700000000000000" pitchFamily="50" charset="-128"/>
                  <a:ea typeface="ヒラギノ角ゴ7" panose="020B0700000000000000" pitchFamily="50" charset="-128"/>
                </a:rPr>
                <a:t>オールインワン デスクトップパソコン</a:t>
              </a:r>
            </a:p>
          </p:txBody>
        </p:sp>
        <p:sp>
          <p:nvSpPr>
            <p:cNvPr id="11" name="WordArt 9">
              <a:extLst>
                <a:ext uri="{FF2B5EF4-FFF2-40B4-BE49-F238E27FC236}">
                  <a16:creationId xmlns:a16="http://schemas.microsoft.com/office/drawing/2014/main" id="{3854185E-5C9C-664D-E030-7C028CBAA0AC}"/>
                </a:ext>
              </a:extLst>
            </p:cNvPr>
            <p:cNvSpPr>
              <a:spLocks noChangeArrowheads="1" noChangeShapeType="1" noTextEdit="1"/>
            </p:cNvSpPr>
            <p:nvPr/>
          </p:nvSpPr>
          <p:spPr bwMode="auto">
            <a:xfrm>
              <a:off x="7073" y="3982"/>
              <a:ext cx="366" cy="366"/>
            </a:xfrm>
            <a:prstGeom prst="rect">
              <a:avLst/>
            </a:pr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/>
                </a14:hiddenEffects>
              </a:ext>
            </a:extLst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 rtl="0">
                <a:buNone/>
              </a:pPr>
              <a:r>
                <a:rPr lang="ja-JP" altLang="en-US" sz="1000" kern="10" spc="0" dirty="0">
                  <a:ln>
                    <a:noFill/>
                  </a:ln>
                  <a:solidFill>
                    <a:srgbClr val="FFFFFF"/>
                  </a:solidFill>
                  <a:effectLst/>
                  <a:latin typeface="ヒラギノ角ゴ7" panose="020B0700000000000000" pitchFamily="50" charset="-128"/>
                  <a:ea typeface="ヒラギノ角ゴ7" panose="020B0700000000000000" pitchFamily="50" charset="-128"/>
                </a:rPr>
                <a:t>の</a:t>
              </a:r>
            </a:p>
          </p:txBody>
        </p:sp>
        <p:sp>
          <p:nvSpPr>
            <p:cNvPr id="14" name="WordArt 10">
              <a:extLst>
                <a:ext uri="{FF2B5EF4-FFF2-40B4-BE49-F238E27FC236}">
                  <a16:creationId xmlns:a16="http://schemas.microsoft.com/office/drawing/2014/main" id="{5AAC4955-2D3F-7665-E42F-EF8DA6D53B61}"/>
                </a:ext>
              </a:extLst>
            </p:cNvPr>
            <p:cNvSpPr>
              <a:spLocks noChangeArrowheads="1" noChangeShapeType="1" noTextEdit="1"/>
            </p:cNvSpPr>
            <p:nvPr/>
          </p:nvSpPr>
          <p:spPr bwMode="auto">
            <a:xfrm>
              <a:off x="7593" y="3330"/>
              <a:ext cx="3142" cy="1053"/>
            </a:xfrm>
            <a:prstGeom prst="rect">
              <a:avLst/>
            </a:pr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/>
                </a14:hiddenEffects>
              </a:ext>
            </a:extLst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 rtl="0">
                <a:buNone/>
              </a:pPr>
              <a:r>
                <a:rPr lang="ja-JP" altLang="en-US" sz="1000" kern="10" spc="0" dirty="0">
                  <a:ln>
                    <a:noFill/>
                  </a:ln>
                  <a:solidFill>
                    <a:srgbClr val="FFFF00"/>
                  </a:solidFill>
                  <a:effectLst/>
                  <a:latin typeface="ヒラギノ角ゴ7" panose="020B0700000000000000" pitchFamily="50" charset="-128"/>
                  <a:ea typeface="ヒラギノ角ゴ7" panose="020B0700000000000000" pitchFamily="50" charset="-128"/>
                </a:rPr>
                <a:t>新提案</a:t>
              </a:r>
            </a:p>
          </p:txBody>
        </p:sp>
        <p:grpSp>
          <p:nvGrpSpPr>
            <p:cNvPr id="15" name="Group 11">
              <a:extLst>
                <a:ext uri="{FF2B5EF4-FFF2-40B4-BE49-F238E27FC236}">
                  <a16:creationId xmlns:a16="http://schemas.microsoft.com/office/drawing/2014/main" id="{213480C8-1190-89B7-F17E-6C612C5EC97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060" y="4686"/>
              <a:ext cx="1776" cy="1272"/>
              <a:chOff x="1130" y="11047"/>
              <a:chExt cx="2584" cy="1851"/>
            </a:xfrm>
          </p:grpSpPr>
          <p:pic>
            <p:nvPicPr>
              <p:cNvPr id="1037" name="Picture 13">
                <a:extLst>
                  <a:ext uri="{FF2B5EF4-FFF2-40B4-BE49-F238E27FC236}">
                    <a16:creationId xmlns:a16="http://schemas.microsoft.com/office/drawing/2014/main" id="{4D3A5AB2-B2F1-D81B-194A-BB48429033FF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130" y="11047"/>
                <a:ext cx="1773" cy="185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252" name="Oval 14">
                <a:extLst>
                  <a:ext uri="{FF2B5EF4-FFF2-40B4-BE49-F238E27FC236}">
                    <a16:creationId xmlns:a16="http://schemas.microsoft.com/office/drawing/2014/main" id="{8179A64D-260F-4B53-00B1-00060F3E379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30" y="11205"/>
                <a:ext cx="1194" cy="1194"/>
              </a:xfrm>
              <a:prstGeom prst="ellipse">
                <a:avLst/>
              </a:prstGeom>
              <a:noFill/>
              <a:ln w="38100" algn="ctr">
                <a:solidFill>
                  <a:srgbClr val="92D05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vert="horz" wrap="square" lIns="74295" tIns="8890" rIns="74295" bIns="889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53" name="Freeform 15">
                <a:extLst>
                  <a:ext uri="{FF2B5EF4-FFF2-40B4-BE49-F238E27FC236}">
                    <a16:creationId xmlns:a16="http://schemas.microsoft.com/office/drawing/2014/main" id="{A8250096-1C1F-02C6-F3A5-C6281E43AA42}"/>
                  </a:ext>
                </a:extLst>
              </p:cNvPr>
              <p:cNvSpPr>
                <a:spLocks/>
              </p:cNvSpPr>
              <p:nvPr/>
            </p:nvSpPr>
            <p:spPr bwMode="auto">
              <a:xfrm rot="-1751231">
                <a:off x="2973" y="11328"/>
                <a:ext cx="741" cy="388"/>
              </a:xfrm>
              <a:custGeom>
                <a:avLst/>
                <a:gdLst>
                  <a:gd name="T0" fmla="*/ 0 w 4031"/>
                  <a:gd name="T1" fmla="*/ 0 h 2160"/>
                  <a:gd name="T2" fmla="*/ 3579 w 4031"/>
                  <a:gd name="T3" fmla="*/ 1007 h 2160"/>
                  <a:gd name="T4" fmla="*/ 4031 w 4031"/>
                  <a:gd name="T5" fmla="*/ 2160 h 21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031" h="2160">
                    <a:moveTo>
                      <a:pt x="0" y="0"/>
                    </a:moveTo>
                    <a:lnTo>
                      <a:pt x="3579" y="1007"/>
                    </a:lnTo>
                    <a:lnTo>
                      <a:pt x="4031" y="2160"/>
                    </a:lnTo>
                  </a:path>
                </a:pathLst>
              </a:custGeom>
              <a:noFill/>
              <a:ln w="19050" cap="flat" cmpd="sng">
                <a:solidFill>
                  <a:srgbClr val="92D05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vert="horz" wrap="square" lIns="74295" tIns="8890" rIns="74295" bIns="889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</p:grpSp>
        <p:sp>
          <p:nvSpPr>
            <p:cNvPr id="17" name="WordArt 16">
              <a:extLst>
                <a:ext uri="{FF2B5EF4-FFF2-40B4-BE49-F238E27FC236}">
                  <a16:creationId xmlns:a16="http://schemas.microsoft.com/office/drawing/2014/main" id="{E8A2B882-A683-EAD9-E035-AB00363F1AD0}"/>
                </a:ext>
              </a:extLst>
            </p:cNvPr>
            <p:cNvSpPr>
              <a:spLocks noChangeArrowheads="1" noChangeShapeType="1" noTextEdit="1"/>
            </p:cNvSpPr>
            <p:nvPr/>
          </p:nvSpPr>
          <p:spPr bwMode="auto">
            <a:xfrm>
              <a:off x="4479" y="5073"/>
              <a:ext cx="2533" cy="885"/>
            </a:xfrm>
            <a:prstGeom prst="rect">
              <a:avLst/>
            </a:pr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/>
                </a14:hiddenEffects>
              </a:ext>
            </a:extLst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 rtl="0">
                <a:buNone/>
              </a:pPr>
              <a:r>
                <a:rPr lang="en-US" altLang="ja-JP" sz="1000" kern="10" spc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ヒラギノ角ゴ8" panose="020B0800000000000000" pitchFamily="50" charset="-128"/>
                  <a:ea typeface="ヒラギノ角ゴ8" panose="020B0800000000000000" pitchFamily="50" charset="-128"/>
                </a:rPr>
                <a:t>NUC</a:t>
              </a:r>
              <a:endParaRPr lang="ja-JP" altLang="en-US" sz="1000" kern="10" spc="0" dirty="0">
                <a:ln>
                  <a:noFill/>
                </a:ln>
                <a:solidFill>
                  <a:srgbClr val="000000"/>
                </a:solidFill>
                <a:effectLst/>
                <a:latin typeface="ヒラギノ角ゴ8" panose="020B0800000000000000" pitchFamily="50" charset="-128"/>
                <a:ea typeface="ヒラギノ角ゴ8" panose="020B0800000000000000" pitchFamily="50" charset="-128"/>
              </a:endParaRPr>
            </a:p>
          </p:txBody>
        </p:sp>
        <p:sp>
          <p:nvSpPr>
            <p:cNvPr id="20" name="WordArt 17">
              <a:extLst>
                <a:ext uri="{FF2B5EF4-FFF2-40B4-BE49-F238E27FC236}">
                  <a16:creationId xmlns:a16="http://schemas.microsoft.com/office/drawing/2014/main" id="{72D7AB80-F02B-350C-99A8-B8EC7F4637BE}"/>
                </a:ext>
              </a:extLst>
            </p:cNvPr>
            <p:cNvSpPr>
              <a:spLocks noChangeArrowheads="1" noChangeShapeType="1" noTextEdit="1"/>
            </p:cNvSpPr>
            <p:nvPr/>
          </p:nvSpPr>
          <p:spPr bwMode="auto">
            <a:xfrm>
              <a:off x="4487" y="4821"/>
              <a:ext cx="2415" cy="174"/>
            </a:xfrm>
            <a:prstGeom prst="rect">
              <a:avLst/>
            </a:pr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/>
                </a14:hiddenEffects>
              </a:ext>
            </a:extLst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 rtl="0">
                <a:buNone/>
              </a:pPr>
              <a:r>
                <a:rPr lang="ja-JP" altLang="en-US" sz="1000" kern="10" spc="0">
                  <a:ln>
                    <a:noFill/>
                  </a:ln>
                  <a:solidFill>
                    <a:srgbClr val="000000"/>
                  </a:solidFill>
                  <a:effectLst/>
                  <a:latin typeface="ヒラギノ角ゴ7" panose="020B0700000000000000" pitchFamily="50" charset="-128"/>
                  <a:ea typeface="ヒラギノ角ゴ7" panose="020B0700000000000000" pitchFamily="50" charset="-128"/>
                </a:rPr>
                <a:t>超小型デスクトップパソコン</a:t>
              </a:r>
            </a:p>
          </p:txBody>
        </p:sp>
        <p:sp>
          <p:nvSpPr>
            <p:cNvPr id="21" name="WordArt 18">
              <a:extLst>
                <a:ext uri="{FF2B5EF4-FFF2-40B4-BE49-F238E27FC236}">
                  <a16:creationId xmlns:a16="http://schemas.microsoft.com/office/drawing/2014/main" id="{DF6962D8-6CE0-529A-9A53-7956524E15F1}"/>
                </a:ext>
              </a:extLst>
            </p:cNvPr>
            <p:cNvSpPr>
              <a:spLocks noChangeArrowheads="1" noChangeShapeType="1" noTextEdit="1"/>
            </p:cNvSpPr>
            <p:nvPr/>
          </p:nvSpPr>
          <p:spPr bwMode="auto">
            <a:xfrm rot="5400000">
              <a:off x="6928" y="5581"/>
              <a:ext cx="530" cy="264"/>
            </a:xfrm>
            <a:prstGeom prst="rect">
              <a:avLst/>
            </a:pr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/>
                </a14:hiddenEffects>
              </a:ext>
            </a:extLst>
          </p:spPr>
          <p:txBody>
            <a:bodyPr vert="eaVert"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 rtl="0" fontAlgn="auto">
                <a:buNone/>
              </a:pPr>
              <a:r>
                <a:rPr lang="ja-JP" altLang="en-US" sz="1000" kern="10" spc="0">
                  <a:ln>
                    <a:noFill/>
                  </a:ln>
                  <a:solidFill>
                    <a:srgbClr val="000000"/>
                  </a:solidFill>
                  <a:effectLst/>
                  <a:latin typeface="ヒラギノ角ゴ7" panose="020B0700000000000000" pitchFamily="50" charset="-128"/>
                  <a:ea typeface="ヒラギノ角ゴ7" panose="020B0700000000000000" pitchFamily="50" charset="-128"/>
                </a:rPr>
                <a:t>なら</a:t>
              </a:r>
            </a:p>
          </p:txBody>
        </p:sp>
        <p:grpSp>
          <p:nvGrpSpPr>
            <p:cNvPr id="22" name="Group 19">
              <a:extLst>
                <a:ext uri="{FF2B5EF4-FFF2-40B4-BE49-F238E27FC236}">
                  <a16:creationId xmlns:a16="http://schemas.microsoft.com/office/drawing/2014/main" id="{582061BA-E502-0675-F36C-DE9D909434A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487" y="4780"/>
              <a:ext cx="287" cy="293"/>
              <a:chOff x="4508" y="263"/>
              <a:chExt cx="3811" cy="3875"/>
            </a:xfrm>
          </p:grpSpPr>
          <p:sp>
            <p:nvSpPr>
              <p:cNvPr id="250" name="Rectangle 20">
                <a:extLst>
                  <a:ext uri="{FF2B5EF4-FFF2-40B4-BE49-F238E27FC236}">
                    <a16:creationId xmlns:a16="http://schemas.microsoft.com/office/drawing/2014/main" id="{E1EE47F7-F758-F2CE-D554-84E290F4AAE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083" y="1329"/>
                <a:ext cx="2793" cy="2809"/>
              </a:xfrm>
              <a:prstGeom prst="rect">
                <a:avLst/>
              </a:prstGeom>
              <a:noFill/>
              <a:ln w="19050">
                <a:solidFill>
                  <a:srgbClr val="80808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000000"/>
                    </a:solidFill>
                  </a14:hiddenFill>
                </a:ext>
              </a:extLst>
            </p:spPr>
            <p:txBody>
              <a:bodyPr vert="horz" wrap="square" lIns="74295" tIns="8890" rIns="74295" bIns="889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51" name="Freeform 21">
                <a:extLst>
                  <a:ext uri="{FF2B5EF4-FFF2-40B4-BE49-F238E27FC236}">
                    <a16:creationId xmlns:a16="http://schemas.microsoft.com/office/drawing/2014/main" id="{300549AF-17F1-2E3E-45E6-40C8428C538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508" y="263"/>
                <a:ext cx="3811" cy="3875"/>
              </a:xfrm>
              <a:custGeom>
                <a:avLst/>
                <a:gdLst>
                  <a:gd name="T0" fmla="*/ 0 w 1920"/>
                  <a:gd name="T1" fmla="*/ 1191 h 1952"/>
                  <a:gd name="T2" fmla="*/ 539 w 1920"/>
                  <a:gd name="T3" fmla="*/ 867 h 1952"/>
                  <a:gd name="T4" fmla="*/ 799 w 1920"/>
                  <a:gd name="T5" fmla="*/ 1388 h 1952"/>
                  <a:gd name="T6" fmla="*/ 1219 w 1920"/>
                  <a:gd name="T7" fmla="*/ 626 h 1952"/>
                  <a:gd name="T8" fmla="*/ 1889 w 1920"/>
                  <a:gd name="T9" fmla="*/ 0 h 1952"/>
                  <a:gd name="T10" fmla="*/ 1849 w 1920"/>
                  <a:gd name="T11" fmla="*/ 420 h 1952"/>
                  <a:gd name="T12" fmla="*/ 1920 w 1920"/>
                  <a:gd name="T13" fmla="*/ 731 h 1952"/>
                  <a:gd name="T14" fmla="*/ 1323 w 1920"/>
                  <a:gd name="T15" fmla="*/ 1191 h 1952"/>
                  <a:gd name="T16" fmla="*/ 816 w 1920"/>
                  <a:gd name="T17" fmla="*/ 1952 h 1952"/>
                  <a:gd name="T18" fmla="*/ 376 w 1920"/>
                  <a:gd name="T19" fmla="*/ 1405 h 1952"/>
                  <a:gd name="T20" fmla="*/ 0 w 1920"/>
                  <a:gd name="T21" fmla="*/ 1191 h 19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920" h="1952">
                    <a:moveTo>
                      <a:pt x="0" y="1191"/>
                    </a:moveTo>
                    <a:lnTo>
                      <a:pt x="539" y="867"/>
                    </a:lnTo>
                    <a:lnTo>
                      <a:pt x="799" y="1388"/>
                    </a:lnTo>
                    <a:cubicBezTo>
                      <a:pt x="799" y="1388"/>
                      <a:pt x="917" y="1040"/>
                      <a:pt x="1219" y="626"/>
                    </a:cubicBezTo>
                    <a:cubicBezTo>
                      <a:pt x="1500" y="211"/>
                      <a:pt x="1889" y="0"/>
                      <a:pt x="1889" y="0"/>
                    </a:cubicBezTo>
                    <a:cubicBezTo>
                      <a:pt x="1889" y="0"/>
                      <a:pt x="1886" y="211"/>
                      <a:pt x="1849" y="420"/>
                    </a:cubicBezTo>
                    <a:cubicBezTo>
                      <a:pt x="1852" y="589"/>
                      <a:pt x="1920" y="731"/>
                      <a:pt x="1920" y="731"/>
                    </a:cubicBezTo>
                    <a:cubicBezTo>
                      <a:pt x="1920" y="731"/>
                      <a:pt x="1527" y="909"/>
                      <a:pt x="1323" y="1191"/>
                    </a:cubicBezTo>
                    <a:cubicBezTo>
                      <a:pt x="1030" y="1463"/>
                      <a:pt x="816" y="1952"/>
                      <a:pt x="816" y="1952"/>
                    </a:cubicBezTo>
                    <a:cubicBezTo>
                      <a:pt x="816" y="1952"/>
                      <a:pt x="646" y="1629"/>
                      <a:pt x="376" y="1405"/>
                    </a:cubicBezTo>
                    <a:cubicBezTo>
                      <a:pt x="188" y="1298"/>
                      <a:pt x="0" y="1191"/>
                      <a:pt x="0" y="119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74295" tIns="8890" rIns="74295" bIns="889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</p:grpSp>
        <p:grpSp>
          <p:nvGrpSpPr>
            <p:cNvPr id="23" name="Group 22">
              <a:extLst>
                <a:ext uri="{FF2B5EF4-FFF2-40B4-BE49-F238E27FC236}">
                  <a16:creationId xmlns:a16="http://schemas.microsoft.com/office/drawing/2014/main" id="{C3EF4C78-A277-A287-FE76-14F47DB9CB2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487" y="5223"/>
              <a:ext cx="287" cy="293"/>
              <a:chOff x="4508" y="263"/>
              <a:chExt cx="3811" cy="3875"/>
            </a:xfrm>
          </p:grpSpPr>
          <p:sp>
            <p:nvSpPr>
              <p:cNvPr id="248" name="Rectangle 23">
                <a:extLst>
                  <a:ext uri="{FF2B5EF4-FFF2-40B4-BE49-F238E27FC236}">
                    <a16:creationId xmlns:a16="http://schemas.microsoft.com/office/drawing/2014/main" id="{42FC247D-A976-B2FB-9F7A-C7D3A72F473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083" y="1329"/>
                <a:ext cx="2793" cy="2809"/>
              </a:xfrm>
              <a:prstGeom prst="rect">
                <a:avLst/>
              </a:prstGeom>
              <a:noFill/>
              <a:ln w="19050">
                <a:solidFill>
                  <a:srgbClr val="80808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000000"/>
                    </a:solidFill>
                  </a14:hiddenFill>
                </a:ext>
              </a:extLst>
            </p:spPr>
            <p:txBody>
              <a:bodyPr vert="horz" wrap="square" lIns="74295" tIns="8890" rIns="74295" bIns="889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49" name="Freeform 24">
                <a:extLst>
                  <a:ext uri="{FF2B5EF4-FFF2-40B4-BE49-F238E27FC236}">
                    <a16:creationId xmlns:a16="http://schemas.microsoft.com/office/drawing/2014/main" id="{A0059E36-23B4-72C2-2335-2D10B389238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508" y="263"/>
                <a:ext cx="3811" cy="3875"/>
              </a:xfrm>
              <a:custGeom>
                <a:avLst/>
                <a:gdLst>
                  <a:gd name="T0" fmla="*/ 0 w 1920"/>
                  <a:gd name="T1" fmla="*/ 1191 h 1952"/>
                  <a:gd name="T2" fmla="*/ 539 w 1920"/>
                  <a:gd name="T3" fmla="*/ 867 h 1952"/>
                  <a:gd name="T4" fmla="*/ 799 w 1920"/>
                  <a:gd name="T5" fmla="*/ 1388 h 1952"/>
                  <a:gd name="T6" fmla="*/ 1219 w 1920"/>
                  <a:gd name="T7" fmla="*/ 626 h 1952"/>
                  <a:gd name="T8" fmla="*/ 1889 w 1920"/>
                  <a:gd name="T9" fmla="*/ 0 h 1952"/>
                  <a:gd name="T10" fmla="*/ 1849 w 1920"/>
                  <a:gd name="T11" fmla="*/ 420 h 1952"/>
                  <a:gd name="T12" fmla="*/ 1920 w 1920"/>
                  <a:gd name="T13" fmla="*/ 731 h 1952"/>
                  <a:gd name="T14" fmla="*/ 1323 w 1920"/>
                  <a:gd name="T15" fmla="*/ 1191 h 1952"/>
                  <a:gd name="T16" fmla="*/ 816 w 1920"/>
                  <a:gd name="T17" fmla="*/ 1952 h 1952"/>
                  <a:gd name="T18" fmla="*/ 376 w 1920"/>
                  <a:gd name="T19" fmla="*/ 1405 h 1952"/>
                  <a:gd name="T20" fmla="*/ 0 w 1920"/>
                  <a:gd name="T21" fmla="*/ 1191 h 19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920" h="1952">
                    <a:moveTo>
                      <a:pt x="0" y="1191"/>
                    </a:moveTo>
                    <a:lnTo>
                      <a:pt x="539" y="867"/>
                    </a:lnTo>
                    <a:lnTo>
                      <a:pt x="799" y="1388"/>
                    </a:lnTo>
                    <a:cubicBezTo>
                      <a:pt x="799" y="1388"/>
                      <a:pt x="917" y="1040"/>
                      <a:pt x="1219" y="626"/>
                    </a:cubicBezTo>
                    <a:cubicBezTo>
                      <a:pt x="1500" y="211"/>
                      <a:pt x="1889" y="0"/>
                      <a:pt x="1889" y="0"/>
                    </a:cubicBezTo>
                    <a:cubicBezTo>
                      <a:pt x="1889" y="0"/>
                      <a:pt x="1886" y="211"/>
                      <a:pt x="1849" y="420"/>
                    </a:cubicBezTo>
                    <a:cubicBezTo>
                      <a:pt x="1852" y="589"/>
                      <a:pt x="1920" y="731"/>
                      <a:pt x="1920" y="731"/>
                    </a:cubicBezTo>
                    <a:cubicBezTo>
                      <a:pt x="1920" y="731"/>
                      <a:pt x="1527" y="909"/>
                      <a:pt x="1323" y="1191"/>
                    </a:cubicBezTo>
                    <a:cubicBezTo>
                      <a:pt x="1030" y="1463"/>
                      <a:pt x="816" y="1952"/>
                      <a:pt x="816" y="1952"/>
                    </a:cubicBezTo>
                    <a:cubicBezTo>
                      <a:pt x="816" y="1952"/>
                      <a:pt x="646" y="1629"/>
                      <a:pt x="376" y="1405"/>
                    </a:cubicBezTo>
                    <a:cubicBezTo>
                      <a:pt x="188" y="1298"/>
                      <a:pt x="0" y="1191"/>
                      <a:pt x="0" y="119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74295" tIns="8890" rIns="74295" bIns="889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</p:grpSp>
        <p:grpSp>
          <p:nvGrpSpPr>
            <p:cNvPr id="225" name="Group 25">
              <a:extLst>
                <a:ext uri="{FF2B5EF4-FFF2-40B4-BE49-F238E27FC236}">
                  <a16:creationId xmlns:a16="http://schemas.microsoft.com/office/drawing/2014/main" id="{B5E03D59-CDEA-F59C-EBE6-2338F342FAB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487" y="5675"/>
              <a:ext cx="287" cy="293"/>
              <a:chOff x="4508" y="263"/>
              <a:chExt cx="3811" cy="3875"/>
            </a:xfrm>
          </p:grpSpPr>
          <p:sp>
            <p:nvSpPr>
              <p:cNvPr id="246" name="Rectangle 26">
                <a:extLst>
                  <a:ext uri="{FF2B5EF4-FFF2-40B4-BE49-F238E27FC236}">
                    <a16:creationId xmlns:a16="http://schemas.microsoft.com/office/drawing/2014/main" id="{0747B95C-AAB0-CC06-38F0-274EBA16240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083" y="1329"/>
                <a:ext cx="2793" cy="2809"/>
              </a:xfrm>
              <a:prstGeom prst="rect">
                <a:avLst/>
              </a:prstGeom>
              <a:noFill/>
              <a:ln w="19050">
                <a:solidFill>
                  <a:srgbClr val="80808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000000"/>
                    </a:solidFill>
                  </a14:hiddenFill>
                </a:ext>
              </a:extLst>
            </p:spPr>
            <p:txBody>
              <a:bodyPr vert="horz" wrap="square" lIns="74295" tIns="8890" rIns="74295" bIns="889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47" name="Freeform 27">
                <a:extLst>
                  <a:ext uri="{FF2B5EF4-FFF2-40B4-BE49-F238E27FC236}">
                    <a16:creationId xmlns:a16="http://schemas.microsoft.com/office/drawing/2014/main" id="{3FC5B4DB-E73C-C7EB-3716-F52E3B9ABD6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508" y="263"/>
                <a:ext cx="3811" cy="3875"/>
              </a:xfrm>
              <a:custGeom>
                <a:avLst/>
                <a:gdLst>
                  <a:gd name="T0" fmla="*/ 0 w 1920"/>
                  <a:gd name="T1" fmla="*/ 1191 h 1952"/>
                  <a:gd name="T2" fmla="*/ 539 w 1920"/>
                  <a:gd name="T3" fmla="*/ 867 h 1952"/>
                  <a:gd name="T4" fmla="*/ 799 w 1920"/>
                  <a:gd name="T5" fmla="*/ 1388 h 1952"/>
                  <a:gd name="T6" fmla="*/ 1219 w 1920"/>
                  <a:gd name="T7" fmla="*/ 626 h 1952"/>
                  <a:gd name="T8" fmla="*/ 1889 w 1920"/>
                  <a:gd name="T9" fmla="*/ 0 h 1952"/>
                  <a:gd name="T10" fmla="*/ 1849 w 1920"/>
                  <a:gd name="T11" fmla="*/ 420 h 1952"/>
                  <a:gd name="T12" fmla="*/ 1920 w 1920"/>
                  <a:gd name="T13" fmla="*/ 731 h 1952"/>
                  <a:gd name="T14" fmla="*/ 1323 w 1920"/>
                  <a:gd name="T15" fmla="*/ 1191 h 1952"/>
                  <a:gd name="T16" fmla="*/ 816 w 1920"/>
                  <a:gd name="T17" fmla="*/ 1952 h 1952"/>
                  <a:gd name="T18" fmla="*/ 376 w 1920"/>
                  <a:gd name="T19" fmla="*/ 1405 h 1952"/>
                  <a:gd name="T20" fmla="*/ 0 w 1920"/>
                  <a:gd name="T21" fmla="*/ 1191 h 19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920" h="1952">
                    <a:moveTo>
                      <a:pt x="0" y="1191"/>
                    </a:moveTo>
                    <a:lnTo>
                      <a:pt x="539" y="867"/>
                    </a:lnTo>
                    <a:lnTo>
                      <a:pt x="799" y="1388"/>
                    </a:lnTo>
                    <a:cubicBezTo>
                      <a:pt x="799" y="1388"/>
                      <a:pt x="917" y="1040"/>
                      <a:pt x="1219" y="626"/>
                    </a:cubicBezTo>
                    <a:cubicBezTo>
                      <a:pt x="1500" y="211"/>
                      <a:pt x="1889" y="0"/>
                      <a:pt x="1889" y="0"/>
                    </a:cubicBezTo>
                    <a:cubicBezTo>
                      <a:pt x="1889" y="0"/>
                      <a:pt x="1886" y="211"/>
                      <a:pt x="1849" y="420"/>
                    </a:cubicBezTo>
                    <a:cubicBezTo>
                      <a:pt x="1852" y="589"/>
                      <a:pt x="1920" y="731"/>
                      <a:pt x="1920" y="731"/>
                    </a:cubicBezTo>
                    <a:cubicBezTo>
                      <a:pt x="1920" y="731"/>
                      <a:pt x="1527" y="909"/>
                      <a:pt x="1323" y="1191"/>
                    </a:cubicBezTo>
                    <a:cubicBezTo>
                      <a:pt x="1030" y="1463"/>
                      <a:pt x="816" y="1952"/>
                      <a:pt x="816" y="1952"/>
                    </a:cubicBezTo>
                    <a:cubicBezTo>
                      <a:pt x="816" y="1952"/>
                      <a:pt x="646" y="1629"/>
                      <a:pt x="376" y="1405"/>
                    </a:cubicBezTo>
                    <a:cubicBezTo>
                      <a:pt x="188" y="1298"/>
                      <a:pt x="0" y="1191"/>
                      <a:pt x="0" y="119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74295" tIns="8890" rIns="74295" bIns="889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</p:grpSp>
        <p:sp>
          <p:nvSpPr>
            <p:cNvPr id="226" name="WordArt 28">
              <a:extLst>
                <a:ext uri="{FF2B5EF4-FFF2-40B4-BE49-F238E27FC236}">
                  <a16:creationId xmlns:a16="http://schemas.microsoft.com/office/drawing/2014/main" id="{D8331B41-2FE9-267B-1F21-A0D1CDE19952}"/>
                </a:ext>
              </a:extLst>
            </p:cNvPr>
            <p:cNvSpPr>
              <a:spLocks noChangeArrowheads="1" noChangeShapeType="1" noTextEdit="1"/>
            </p:cNvSpPr>
            <p:nvPr/>
          </p:nvSpPr>
          <p:spPr bwMode="auto">
            <a:xfrm>
              <a:off x="7873" y="4899"/>
              <a:ext cx="2003" cy="174"/>
            </a:xfrm>
            <a:prstGeom prst="rect">
              <a:avLst/>
            </a:pr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/>
                </a14:hiddenEffects>
              </a:ext>
            </a:extLst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 rtl="0">
                <a:buNone/>
              </a:pPr>
              <a:r>
                <a:rPr lang="ja-JP" altLang="en-US" sz="1000" kern="10" spc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ヒラギノ角ゴ7" panose="020B0700000000000000" pitchFamily="50" charset="-128"/>
                  <a:ea typeface="ヒラギノ角ゴ7" panose="020B0700000000000000" pitchFamily="50" charset="-128"/>
                </a:rPr>
                <a:t>モニターに直接取付可能</a:t>
              </a:r>
              <a:r>
                <a:rPr lang="en-US" altLang="ja-JP" sz="1000" kern="10" spc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ヒラギノ角ゴ7" panose="020B0700000000000000" pitchFamily="50" charset="-128"/>
                  <a:ea typeface="ヒラギノ角ゴ7" panose="020B0700000000000000" pitchFamily="50" charset="-128"/>
                </a:rPr>
                <a:t>!</a:t>
              </a:r>
              <a:endParaRPr lang="ja-JP" altLang="en-US" sz="1000" kern="10" spc="0" dirty="0">
                <a:ln>
                  <a:noFill/>
                </a:ln>
                <a:solidFill>
                  <a:srgbClr val="000000"/>
                </a:solidFill>
                <a:effectLst/>
                <a:latin typeface="ヒラギノ角ゴ7" panose="020B0700000000000000" pitchFamily="50" charset="-128"/>
                <a:ea typeface="ヒラギノ角ゴ7" panose="020B0700000000000000" pitchFamily="50" charset="-128"/>
              </a:endParaRPr>
            </a:p>
          </p:txBody>
        </p:sp>
        <p:sp>
          <p:nvSpPr>
            <p:cNvPr id="227" name="AutoShape 29">
              <a:extLst>
                <a:ext uri="{FF2B5EF4-FFF2-40B4-BE49-F238E27FC236}">
                  <a16:creationId xmlns:a16="http://schemas.microsoft.com/office/drawing/2014/main" id="{D5CDBBCA-D024-127C-62E3-E375AFD46CD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069" y="5118"/>
              <a:ext cx="115" cy="165"/>
            </a:xfrm>
            <a:prstGeom prst="downArrow">
              <a:avLst>
                <a:gd name="adj1" fmla="val 32176"/>
                <a:gd name="adj2" fmla="val 82606"/>
              </a:avLst>
            </a:pr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74295" tIns="8890" rIns="74295" bIns="889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41" name="WordArt 30">
              <a:extLst>
                <a:ext uri="{FF2B5EF4-FFF2-40B4-BE49-F238E27FC236}">
                  <a16:creationId xmlns:a16="http://schemas.microsoft.com/office/drawing/2014/main" id="{E4B01F2E-492A-6ACD-FEB0-E459F049D0DD}"/>
                </a:ext>
              </a:extLst>
            </p:cNvPr>
            <p:cNvSpPr>
              <a:spLocks noChangeArrowheads="1" noChangeShapeType="1" noTextEdit="1"/>
            </p:cNvSpPr>
            <p:nvPr/>
          </p:nvSpPr>
          <p:spPr bwMode="auto">
            <a:xfrm>
              <a:off x="7873" y="5309"/>
              <a:ext cx="2573" cy="174"/>
            </a:xfrm>
            <a:prstGeom prst="rect">
              <a:avLst/>
            </a:pr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/>
                </a14:hiddenEffects>
              </a:ext>
            </a:extLst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 rtl="0">
                <a:buNone/>
              </a:pPr>
              <a:r>
                <a:rPr lang="ja-JP" altLang="en-US" sz="1000" kern="10" spc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ヒラギノ角ゴ7" panose="020B0700000000000000" pitchFamily="50" charset="-128"/>
                  <a:ea typeface="ヒラギノ角ゴ7" panose="020B0700000000000000" pitchFamily="50" charset="-128"/>
                </a:rPr>
                <a:t>モニターサイズを自由に選べる</a:t>
              </a:r>
              <a:r>
                <a:rPr lang="en-US" altLang="ja-JP" sz="1000" kern="10" spc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ヒラギノ角ゴ7" panose="020B0700000000000000" pitchFamily="50" charset="-128"/>
                  <a:ea typeface="ヒラギノ角ゴ7" panose="020B0700000000000000" pitchFamily="50" charset="-128"/>
                </a:rPr>
                <a:t>!</a:t>
              </a:r>
              <a:endParaRPr lang="ja-JP" altLang="en-US" sz="1000" kern="10" spc="0" dirty="0">
                <a:ln>
                  <a:noFill/>
                </a:ln>
                <a:solidFill>
                  <a:srgbClr val="000000"/>
                </a:solidFill>
                <a:effectLst/>
                <a:latin typeface="ヒラギノ角ゴ7" panose="020B0700000000000000" pitchFamily="50" charset="-128"/>
                <a:ea typeface="ヒラギノ角ゴ7" panose="020B0700000000000000" pitchFamily="50" charset="-128"/>
              </a:endParaRPr>
            </a:p>
          </p:txBody>
        </p:sp>
        <p:sp>
          <p:nvSpPr>
            <p:cNvPr id="242" name="WordArt 31">
              <a:extLst>
                <a:ext uri="{FF2B5EF4-FFF2-40B4-BE49-F238E27FC236}">
                  <a16:creationId xmlns:a16="http://schemas.microsoft.com/office/drawing/2014/main" id="{F9EA26CC-B18E-2EBB-A454-B213BD27FC09}"/>
                </a:ext>
              </a:extLst>
            </p:cNvPr>
            <p:cNvSpPr>
              <a:spLocks noChangeArrowheads="1" noChangeShapeType="1" noTextEdit="1"/>
            </p:cNvSpPr>
            <p:nvPr/>
          </p:nvSpPr>
          <p:spPr bwMode="auto">
            <a:xfrm>
              <a:off x="7873" y="5742"/>
              <a:ext cx="2767" cy="271"/>
            </a:xfrm>
            <a:prstGeom prst="rect">
              <a:avLst/>
            </a:pr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/>
                </a14:hiddenEffects>
              </a:ext>
            </a:extLst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 rtl="0">
                <a:buNone/>
              </a:pPr>
              <a:r>
                <a:rPr lang="ja-JP" altLang="en-US" sz="1000" kern="10" spc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ヒラギノ角ゴ7" panose="020B0700000000000000" pitchFamily="50" charset="-128"/>
                  <a:ea typeface="ヒラギノ角ゴ7" panose="020B0700000000000000" pitchFamily="50" charset="-128"/>
                </a:rPr>
                <a:t>グラフィックチップを内蔵しているので</a:t>
              </a:r>
              <a:endParaRPr lang="en-US" altLang="ja-JP" sz="1000" kern="10" spc="0" dirty="0">
                <a:ln>
                  <a:noFill/>
                </a:ln>
                <a:solidFill>
                  <a:srgbClr val="000000"/>
                </a:solidFill>
                <a:effectLst/>
                <a:latin typeface="ヒラギノ角ゴ7" panose="020B0700000000000000" pitchFamily="50" charset="-128"/>
                <a:ea typeface="ヒラギノ角ゴ7" panose="020B0700000000000000" pitchFamily="50" charset="-128"/>
              </a:endParaRPr>
            </a:p>
            <a:p>
              <a:pPr algn="ctr" rtl="0">
                <a:buNone/>
              </a:pPr>
              <a:r>
                <a:rPr lang="ja-JP" altLang="en-US" sz="1000" kern="10" dirty="0">
                  <a:solidFill>
                    <a:srgbClr val="000000"/>
                  </a:solidFill>
                  <a:latin typeface="ヒラギノ角ゴ7" panose="020B0700000000000000" pitchFamily="50" charset="-128"/>
                  <a:ea typeface="ヒラギノ角ゴ7" panose="020B0700000000000000" pitchFamily="50" charset="-128"/>
                </a:rPr>
                <a:t>画像編集や動画編集などの作業に最適</a:t>
              </a:r>
              <a:r>
                <a:rPr lang="en-US" altLang="ja-JP" sz="1000" kern="10" spc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ヒラギノ角ゴ7" panose="020B0700000000000000" pitchFamily="50" charset="-128"/>
                  <a:ea typeface="ヒラギノ角ゴ7" panose="020B0700000000000000" pitchFamily="50" charset="-128"/>
                </a:rPr>
                <a:t>!</a:t>
              </a:r>
              <a:endParaRPr lang="ja-JP" altLang="en-US" sz="1000" kern="10" spc="0" dirty="0">
                <a:ln>
                  <a:noFill/>
                </a:ln>
                <a:solidFill>
                  <a:srgbClr val="000000"/>
                </a:solidFill>
                <a:effectLst/>
                <a:latin typeface="ヒラギノ角ゴ7" panose="020B0700000000000000" pitchFamily="50" charset="-128"/>
                <a:ea typeface="ヒラギノ角ゴ7" panose="020B0700000000000000" pitchFamily="50" charset="-128"/>
              </a:endParaRPr>
            </a:p>
          </p:txBody>
        </p:sp>
        <p:sp>
          <p:nvSpPr>
            <p:cNvPr id="243" name="AutoShape 32">
              <a:extLst>
                <a:ext uri="{FF2B5EF4-FFF2-40B4-BE49-F238E27FC236}">
                  <a16:creationId xmlns:a16="http://schemas.microsoft.com/office/drawing/2014/main" id="{C197ECAE-0E77-E93A-B086-A7D25F5C23C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069" y="5553"/>
              <a:ext cx="115" cy="165"/>
            </a:xfrm>
            <a:prstGeom prst="downArrow">
              <a:avLst>
                <a:gd name="adj1" fmla="val 32176"/>
                <a:gd name="adj2" fmla="val 82606"/>
              </a:avLst>
            </a:pr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74295" tIns="8890" rIns="74295" bIns="889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44" name="WordArt 33">
              <a:extLst>
                <a:ext uri="{FF2B5EF4-FFF2-40B4-BE49-F238E27FC236}">
                  <a16:creationId xmlns:a16="http://schemas.microsoft.com/office/drawing/2014/main" id="{D6097FFE-387B-86EE-1B62-DAEC1C63ACA6}"/>
                </a:ext>
              </a:extLst>
            </p:cNvPr>
            <p:cNvSpPr>
              <a:spLocks noChangeArrowheads="1" noChangeShapeType="1" noTextEdit="1"/>
            </p:cNvSpPr>
            <p:nvPr/>
          </p:nvSpPr>
          <p:spPr bwMode="auto">
            <a:xfrm>
              <a:off x="9225" y="5141"/>
              <a:ext cx="340" cy="113"/>
            </a:xfrm>
            <a:prstGeom prst="rect">
              <a:avLst/>
            </a:pr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/>
                </a14:hiddenEffects>
              </a:ext>
            </a:extLst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 rtl="0">
                <a:buNone/>
              </a:pPr>
              <a:r>
                <a:rPr lang="ja-JP" altLang="en-US" sz="800" kern="10" spc="0">
                  <a:ln>
                    <a:noFill/>
                  </a:ln>
                  <a:solidFill>
                    <a:srgbClr val="000000"/>
                  </a:solidFill>
                  <a:effectLst/>
                  <a:latin typeface="ヒラギノ角ゴ7" panose="020B0700000000000000" pitchFamily="50" charset="-128"/>
                  <a:ea typeface="ヒラギノ角ゴ7" panose="020B0700000000000000" pitchFamily="50" charset="-128"/>
                </a:rPr>
                <a:t>だから</a:t>
              </a:r>
            </a:p>
          </p:txBody>
        </p:sp>
        <p:sp>
          <p:nvSpPr>
            <p:cNvPr id="245" name="WordArt 34">
              <a:extLst>
                <a:ext uri="{FF2B5EF4-FFF2-40B4-BE49-F238E27FC236}">
                  <a16:creationId xmlns:a16="http://schemas.microsoft.com/office/drawing/2014/main" id="{BFEFFE2E-7EC4-9B73-A7EE-FDF2478F049D}"/>
                </a:ext>
              </a:extLst>
            </p:cNvPr>
            <p:cNvSpPr>
              <a:spLocks noChangeArrowheads="1" noChangeShapeType="1" noTextEdit="1"/>
            </p:cNvSpPr>
            <p:nvPr/>
          </p:nvSpPr>
          <p:spPr bwMode="auto">
            <a:xfrm>
              <a:off x="9225" y="5574"/>
              <a:ext cx="340" cy="113"/>
            </a:xfrm>
            <a:prstGeom prst="rect">
              <a:avLst/>
            </a:pr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/>
                </a14:hiddenEffects>
              </a:ext>
            </a:extLst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 rtl="0">
                <a:buNone/>
              </a:pPr>
              <a:r>
                <a:rPr lang="ja-JP" altLang="en-US" sz="800" kern="10" spc="0">
                  <a:ln>
                    <a:noFill/>
                  </a:ln>
                  <a:solidFill>
                    <a:srgbClr val="000000"/>
                  </a:solidFill>
                  <a:effectLst/>
                  <a:latin typeface="ヒラギノ角ゴ7" panose="020B0700000000000000" pitchFamily="50" charset="-128"/>
                  <a:ea typeface="ヒラギノ角ゴ7" panose="020B0700000000000000" pitchFamily="50" charset="-128"/>
                </a:rPr>
                <a:t>さらに</a:t>
              </a:r>
            </a:p>
          </p:txBody>
        </p:sp>
      </p:grpSp>
      <p:sp>
        <p:nvSpPr>
          <p:cNvPr id="34" name="WordArt 67">
            <a:extLst>
              <a:ext uri="{FF2B5EF4-FFF2-40B4-BE49-F238E27FC236}">
                <a16:creationId xmlns:a16="http://schemas.microsoft.com/office/drawing/2014/main" id="{9818DBBD-A9D9-C91D-DA3D-F4E3A5551E23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898994" y="4502459"/>
            <a:ext cx="638819" cy="169731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>
              <a:buNone/>
            </a:pPr>
            <a:r>
              <a:rPr lang="en-US" altLang="ja-JP" sz="3885" kern="10" dirty="0">
                <a:solidFill>
                  <a:srgbClr val="272727"/>
                </a:solidFill>
                <a:latin typeface="ヒラギノ角ゴ5" panose="020B0500000000000000" pitchFamily="50" charset="-128"/>
                <a:ea typeface="ヒラギノ角ゴ5" panose="020B0500000000000000" pitchFamily="50" charset="-128"/>
              </a:rPr>
              <a:t>Windows11</a:t>
            </a:r>
            <a:endParaRPr lang="ja-JP" altLang="en-US" sz="3885" kern="10" dirty="0">
              <a:solidFill>
                <a:srgbClr val="272727"/>
              </a:solidFill>
              <a:latin typeface="ヒラギノ角ゴ5" panose="020B0500000000000000" pitchFamily="50" charset="-128"/>
              <a:ea typeface="ヒラギノ角ゴ5" panose="020B0500000000000000" pitchFamily="50" charset="-128"/>
            </a:endParaRPr>
          </a:p>
        </p:txBody>
      </p:sp>
      <p:sp>
        <p:nvSpPr>
          <p:cNvPr id="35" name="WordArt 68">
            <a:extLst>
              <a:ext uri="{FF2B5EF4-FFF2-40B4-BE49-F238E27FC236}">
                <a16:creationId xmlns:a16="http://schemas.microsoft.com/office/drawing/2014/main" id="{6EC90929-EA3F-0031-2752-61D583BEA688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919494" y="4715008"/>
            <a:ext cx="492786" cy="129927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>
              <a:buNone/>
            </a:pPr>
            <a:r>
              <a:rPr lang="en-US" altLang="ja-JP" sz="3885" kern="10" dirty="0">
                <a:solidFill>
                  <a:srgbClr val="272727"/>
                </a:solidFill>
                <a:latin typeface="ヒラギノ角ゴ5" panose="020B0500000000000000" pitchFamily="50" charset="-128"/>
                <a:ea typeface="ヒラギノ角ゴ5" panose="020B0500000000000000" pitchFamily="50" charset="-128"/>
              </a:rPr>
              <a:t>Pro 64bit</a:t>
            </a:r>
            <a:endParaRPr lang="ja-JP" altLang="en-US" sz="3885" kern="10" dirty="0">
              <a:solidFill>
                <a:srgbClr val="272727"/>
              </a:solidFill>
              <a:latin typeface="ヒラギノ角ゴ5" panose="020B0500000000000000" pitchFamily="50" charset="-128"/>
              <a:ea typeface="ヒラギノ角ゴ5" panose="020B0500000000000000" pitchFamily="50" charset="-128"/>
            </a:endParaRPr>
          </a:p>
        </p:txBody>
      </p:sp>
      <p:pic>
        <p:nvPicPr>
          <p:cNvPr id="8" name="図 7">
            <a:extLst>
              <a:ext uri="{FF2B5EF4-FFF2-40B4-BE49-F238E27FC236}">
                <a16:creationId xmlns:a16="http://schemas.microsoft.com/office/drawing/2014/main" id="{26B0CBCC-69B3-0F5F-0ECE-D6EE7E371624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79340" y="7553331"/>
            <a:ext cx="480118" cy="339083"/>
          </a:xfrm>
          <a:prstGeom prst="rect">
            <a:avLst/>
          </a:prstGeom>
        </p:spPr>
      </p:pic>
      <p:pic>
        <p:nvPicPr>
          <p:cNvPr id="10" name="図 9">
            <a:extLst>
              <a:ext uri="{FF2B5EF4-FFF2-40B4-BE49-F238E27FC236}">
                <a16:creationId xmlns:a16="http://schemas.microsoft.com/office/drawing/2014/main" id="{BC6D4E44-4045-6D9D-699B-8B11F5FEED0D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77689" y="7992424"/>
            <a:ext cx="480118" cy="339083"/>
          </a:xfrm>
          <a:prstGeom prst="rect">
            <a:avLst/>
          </a:prstGeom>
        </p:spPr>
      </p:pic>
      <p:pic>
        <p:nvPicPr>
          <p:cNvPr id="12" name="図 11">
            <a:extLst>
              <a:ext uri="{FF2B5EF4-FFF2-40B4-BE49-F238E27FC236}">
                <a16:creationId xmlns:a16="http://schemas.microsoft.com/office/drawing/2014/main" id="{422B01F6-1879-E1EE-4ADE-58DEC5A06FC3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91969" y="8446445"/>
            <a:ext cx="480118" cy="339083"/>
          </a:xfrm>
          <a:prstGeom prst="rect">
            <a:avLst/>
          </a:prstGeom>
        </p:spPr>
      </p:pic>
      <p:pic>
        <p:nvPicPr>
          <p:cNvPr id="13" name="図 12">
            <a:extLst>
              <a:ext uri="{FF2B5EF4-FFF2-40B4-BE49-F238E27FC236}">
                <a16:creationId xmlns:a16="http://schemas.microsoft.com/office/drawing/2014/main" id="{F924C970-E8A3-9912-4353-ADA3E18E64FF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91969" y="8867802"/>
            <a:ext cx="480118" cy="339083"/>
          </a:xfrm>
          <a:prstGeom prst="rect">
            <a:avLst/>
          </a:prstGeom>
        </p:spPr>
      </p:pic>
      <p:pic>
        <p:nvPicPr>
          <p:cNvPr id="19" name="図 18">
            <a:extLst>
              <a:ext uri="{FF2B5EF4-FFF2-40B4-BE49-F238E27FC236}">
                <a16:creationId xmlns:a16="http://schemas.microsoft.com/office/drawing/2014/main" id="{2273FF2B-0B46-AF72-4E5E-6D7CBEDB6C82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491969" y="9281344"/>
            <a:ext cx="559903" cy="380151"/>
          </a:xfrm>
          <a:prstGeom prst="rect">
            <a:avLst/>
          </a:prstGeom>
        </p:spPr>
      </p:pic>
      <p:pic>
        <p:nvPicPr>
          <p:cNvPr id="24" name="図 23">
            <a:extLst>
              <a:ext uri="{FF2B5EF4-FFF2-40B4-BE49-F238E27FC236}">
                <a16:creationId xmlns:a16="http://schemas.microsoft.com/office/drawing/2014/main" id="{7F75615E-8C1B-3CD9-F033-29CBB3DFD508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501794" y="9742224"/>
            <a:ext cx="528377" cy="358746"/>
          </a:xfrm>
          <a:prstGeom prst="rect">
            <a:avLst/>
          </a:prstGeom>
        </p:spPr>
      </p:pic>
      <p:pic>
        <p:nvPicPr>
          <p:cNvPr id="25" name="図 24">
            <a:extLst>
              <a:ext uri="{FF2B5EF4-FFF2-40B4-BE49-F238E27FC236}">
                <a16:creationId xmlns:a16="http://schemas.microsoft.com/office/drawing/2014/main" id="{2498CB7F-AC57-7B6B-5FD4-20A692E5170E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1143" y="3410462"/>
            <a:ext cx="790252" cy="787850"/>
          </a:xfrm>
          <a:prstGeom prst="rect">
            <a:avLst/>
          </a:prstGeom>
        </p:spPr>
      </p:pic>
      <p:pic>
        <p:nvPicPr>
          <p:cNvPr id="16" name="Picture 2" descr="インテル Arc A770 | 価格・性能・比較 | パソコン工房【公式通販】">
            <a:extLst>
              <a:ext uri="{FF2B5EF4-FFF2-40B4-BE49-F238E27FC236}">
                <a16:creationId xmlns:a16="http://schemas.microsoft.com/office/drawing/2014/main" id="{C4744157-B204-C932-A62D-5D30149F8EE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1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465" t="8803" r="14465" b="8803"/>
          <a:stretch/>
        </p:blipFill>
        <p:spPr bwMode="auto">
          <a:xfrm>
            <a:off x="3537530" y="4224344"/>
            <a:ext cx="837477" cy="8079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" name="図 26">
            <a:extLst>
              <a:ext uri="{FF2B5EF4-FFF2-40B4-BE49-F238E27FC236}">
                <a16:creationId xmlns:a16="http://schemas.microsoft.com/office/drawing/2014/main" id="{B8519D55-5911-89D0-85F4-E2D381712172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4364874" y="2971074"/>
            <a:ext cx="2620755" cy="1084800"/>
          </a:xfrm>
          <a:prstGeom prst="rect">
            <a:avLst/>
          </a:prstGeom>
        </p:spPr>
      </p:pic>
      <p:pic>
        <p:nvPicPr>
          <p:cNvPr id="28" name="図 27">
            <a:extLst>
              <a:ext uri="{FF2B5EF4-FFF2-40B4-BE49-F238E27FC236}">
                <a16:creationId xmlns:a16="http://schemas.microsoft.com/office/drawing/2014/main" id="{CAB3B268-CC39-C9A7-2222-46E3F694CC9A}"/>
              </a:ext>
            </a:extLst>
          </p:cNvPr>
          <p:cNvPicPr>
            <a:picLocks noChangeAspect="1"/>
          </p:cNvPicPr>
          <p:nvPr/>
        </p:nvPicPr>
        <p:blipFill>
          <a:blip r:embed="rId1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4747095" y="3997837"/>
            <a:ext cx="2735935" cy="1120483"/>
          </a:xfrm>
          <a:prstGeom prst="rect">
            <a:avLst/>
          </a:prstGeom>
        </p:spPr>
      </p:pic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443F6FB9-6A49-0918-2667-16D30F05367C}"/>
              </a:ext>
            </a:extLst>
          </p:cNvPr>
          <p:cNvSpPr txBox="1"/>
          <p:nvPr/>
        </p:nvSpPr>
        <p:spPr>
          <a:xfrm>
            <a:off x="3566182" y="5113894"/>
            <a:ext cx="3668590" cy="1015663"/>
          </a:xfrm>
          <a:prstGeom prst="rect">
            <a:avLst/>
          </a:prstGeom>
          <a:noFill/>
          <a:ln w="28575"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【Intel</a:t>
            </a:r>
            <a:r>
              <a:rPr kumimoji="1"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  </a:t>
            </a:r>
            <a:r>
              <a:rPr kumimoji="1" lang="en-US" altLang="ja-JP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ARC</a:t>
            </a:r>
            <a:r>
              <a:rPr kumimoji="1"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って何？</a:t>
            </a:r>
            <a:r>
              <a:rPr kumimoji="1" lang="en-US" altLang="ja-JP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 】</a:t>
            </a:r>
          </a:p>
          <a:p>
            <a:r>
              <a:rPr kumimoji="1" lang="en-US" altLang="ja-JP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Intel Arc</a:t>
            </a:r>
            <a:r>
              <a:rPr kumimoji="1"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とは、</a:t>
            </a:r>
            <a:r>
              <a:rPr kumimoji="1" lang="en-US" altLang="ja-JP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Intel</a:t>
            </a:r>
            <a:r>
              <a:rPr kumimoji="1"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が</a:t>
            </a:r>
            <a:r>
              <a:rPr kumimoji="1" lang="en-US" altLang="ja-JP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2022</a:t>
            </a:r>
            <a:r>
              <a:rPr kumimoji="1"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年に発売を開始した</a:t>
            </a:r>
            <a:r>
              <a:rPr kumimoji="1" lang="en-US" altLang="ja-JP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GPU</a:t>
            </a:r>
            <a:r>
              <a:rPr kumimoji="1"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製品ブランドです。</a:t>
            </a:r>
          </a:p>
          <a:p>
            <a:r>
              <a:rPr kumimoji="1" lang="en-US" altLang="ja-JP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Adobe</a:t>
            </a:r>
            <a:r>
              <a:rPr kumimoji="1"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等のソフトウェアパートナー</a:t>
            </a:r>
            <a:r>
              <a:rPr kumimoji="1" lang="ja-JP" altLang="en-US" sz="1000">
                <a:latin typeface="メイリオ" panose="020B0604030504040204" pitchFamily="50" charset="-128"/>
                <a:ea typeface="メイリオ" panose="020B0604030504040204" pitchFamily="50" charset="-128"/>
              </a:rPr>
              <a:t>でもあるので、</a:t>
            </a:r>
            <a:r>
              <a:rPr kumimoji="1"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動画編集やゲーミング、ライブ配信など、さまざまなシーンに活用できる機能が搭載されており注目を集めています。</a:t>
            </a:r>
            <a:endParaRPr kumimoji="1" lang="en-US" altLang="ja-JP" sz="1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1026" name="図 27">
            <a:extLst>
              <a:ext uri="{FF2B5EF4-FFF2-40B4-BE49-F238E27FC236}">
                <a16:creationId xmlns:a16="http://schemas.microsoft.com/office/drawing/2014/main" id="{27E3A0D3-68D8-8640-6242-9BC8025ECDE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6968" y="1718320"/>
            <a:ext cx="1307797" cy="5370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58679052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​​テーマ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_Office ​​テーマ">
      <a:majorFont>
        <a:latin typeface="Calibri"/>
        <a:ea typeface="ＭＳ Ｐゴシック"/>
        <a:cs typeface=""/>
      </a:majorFont>
      <a:minorFont>
        <a:latin typeface="Calibri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906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defRPr kumimoji="0" lang="zh-CN" altLang="ja-JP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alibri" panose="020F0502020204030204" pitchFamily="34" charset="0"/>
            <a:ea typeface="ＭＳ Ｐゴシック" panose="020B0600070205080204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906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defRPr kumimoji="0" lang="zh-CN" altLang="ja-JP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alibri" panose="020F0502020204030204" pitchFamily="34" charset="0"/>
            <a:ea typeface="ＭＳ Ｐゴシック" panose="020B0600070205080204" pitchFamily="50" charset="-128"/>
          </a:defRPr>
        </a:defPPr>
      </a:lst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游ゴシック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681</TotalTime>
  <Words>382</Words>
  <Application>Microsoft Office PowerPoint</Application>
  <PresentationFormat>ユーザー設定</PresentationFormat>
  <Paragraphs>65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10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2" baseType="lpstr">
      <vt:lpstr>ＤＦＧ平成ゴシック体W5</vt:lpstr>
      <vt:lpstr>ＤＦＧ平成ゴシック体W7</vt:lpstr>
      <vt:lpstr>ＤＦＧ平成ゴシック体W9</vt:lpstr>
      <vt:lpstr>ＭＳ Ｐゴシック</vt:lpstr>
      <vt:lpstr>ヒラギノ角ゴ5</vt:lpstr>
      <vt:lpstr>ヒラギノ角ゴ7</vt:lpstr>
      <vt:lpstr>ヒラギノ角ゴ8</vt:lpstr>
      <vt:lpstr>メイリオ</vt:lpstr>
      <vt:lpstr>Arial</vt:lpstr>
      <vt:lpstr>Calibri</vt:lpstr>
      <vt:lpstr>1_Office ​​テーマ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Hayashi</dc:creator>
  <cp:lastModifiedBy>政浩 芝池</cp:lastModifiedBy>
  <cp:revision>1481</cp:revision>
  <cp:lastPrinted>2023-10-07T10:05:06Z</cp:lastPrinted>
  <dcterms:created xsi:type="dcterms:W3CDTF">2015-08-26T04:11:00Z</dcterms:created>
  <dcterms:modified xsi:type="dcterms:W3CDTF">2023-11-16T11:49:05Z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1041-11.8.2.8498</vt:lpwstr>
  </property>
</Properties>
</file>