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172D"/>
    <a:srgbClr val="0011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457" autoAdjust="0"/>
    <p:restoredTop sz="96279" autoAdjust="0"/>
  </p:normalViewPr>
  <p:slideViewPr>
    <p:cSldViewPr snapToGrid="0">
      <p:cViewPr>
        <p:scale>
          <a:sx n="100" d="100"/>
          <a:sy n="100" d="100"/>
        </p:scale>
        <p:origin x="2766" y="-17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43E9B-7526-4C09-9BF3-C432B02C60B4}" type="datetimeFigureOut">
              <a:rPr kumimoji="1" lang="ja-JP" altLang="en-US" smtClean="0"/>
              <a:t>2026/5/22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67F4E-7B46-4888-9109-7843E083CC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712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43E9B-7526-4C09-9BF3-C432B02C60B4}" type="datetimeFigureOut">
              <a:rPr kumimoji="1" lang="ja-JP" altLang="en-US" smtClean="0"/>
              <a:t>2026/5/22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67F4E-7B46-4888-9109-7843E083CC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2749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43E9B-7526-4C09-9BF3-C432B02C60B4}" type="datetimeFigureOut">
              <a:rPr kumimoji="1" lang="ja-JP" altLang="en-US" smtClean="0"/>
              <a:t>2026/5/22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67F4E-7B46-4888-9109-7843E083CC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142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43E9B-7526-4C09-9BF3-C432B02C60B4}" type="datetimeFigureOut">
              <a:rPr kumimoji="1" lang="ja-JP" altLang="en-US" smtClean="0"/>
              <a:t>2026/5/22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67F4E-7B46-4888-9109-7843E083CC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8773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43E9B-7526-4C09-9BF3-C432B02C60B4}" type="datetimeFigureOut">
              <a:rPr kumimoji="1" lang="ja-JP" altLang="en-US" smtClean="0"/>
              <a:t>2026/5/22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67F4E-7B46-4888-9109-7843E083CC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8745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43E9B-7526-4C09-9BF3-C432B02C60B4}" type="datetimeFigureOut">
              <a:rPr kumimoji="1" lang="ja-JP" altLang="en-US" smtClean="0"/>
              <a:t>2026/5/22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67F4E-7B46-4888-9109-7843E083CC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1995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43E9B-7526-4C09-9BF3-C432B02C60B4}" type="datetimeFigureOut">
              <a:rPr kumimoji="1" lang="ja-JP" altLang="en-US" smtClean="0"/>
              <a:t>2026/5/22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67F4E-7B46-4888-9109-7843E083CC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9852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43E9B-7526-4C09-9BF3-C432B02C60B4}" type="datetimeFigureOut">
              <a:rPr kumimoji="1" lang="ja-JP" altLang="en-US" smtClean="0"/>
              <a:t>2026/5/22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67F4E-7B46-4888-9109-7843E083CC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2789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43E9B-7526-4C09-9BF3-C432B02C60B4}" type="datetimeFigureOut">
              <a:rPr kumimoji="1" lang="ja-JP" altLang="en-US" smtClean="0"/>
              <a:t>2026/5/22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67F4E-7B46-4888-9109-7843E083CC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1176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43E9B-7526-4C09-9BF3-C432B02C60B4}" type="datetimeFigureOut">
              <a:rPr kumimoji="1" lang="ja-JP" altLang="en-US" smtClean="0"/>
              <a:t>2026/5/22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67F4E-7B46-4888-9109-7843E083CC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5122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43E9B-7526-4C09-9BF3-C432B02C60B4}" type="datetimeFigureOut">
              <a:rPr kumimoji="1" lang="ja-JP" altLang="en-US" smtClean="0"/>
              <a:t>2026/5/22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67F4E-7B46-4888-9109-7843E083CC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0283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43E9B-7526-4C09-9BF3-C432B02C60B4}" type="datetimeFigureOut">
              <a:rPr kumimoji="1" lang="ja-JP" altLang="en-US" smtClean="0"/>
              <a:t>2026/5/22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267F4E-7B46-4888-9109-7843E083CC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4756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12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https://qr.quel.jp/tmp/a522df6578971b176d6ea4d0392a1581a9d568cd.png" TargetMode="External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emf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2.jpeg"/><Relationship Id="rId7" Type="http://schemas.openxmlformats.org/officeDocument/2006/relationships/image" Target="../media/image3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17.jpg"/><Relationship Id="rId5" Type="http://schemas.openxmlformats.org/officeDocument/2006/relationships/image" Target="../media/image4.png"/><Relationship Id="rId10" Type="http://schemas.openxmlformats.org/officeDocument/2006/relationships/image" Target="../media/image16.png"/><Relationship Id="rId4" Type="http://schemas.openxmlformats.org/officeDocument/2006/relationships/image" Target="../media/image13.jpe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5310112E-BD4F-BFF5-9936-22B712C833E6}"/>
              </a:ext>
            </a:extLst>
          </p:cNvPr>
          <p:cNvSpPr txBox="1"/>
          <p:nvPr/>
        </p:nvSpPr>
        <p:spPr>
          <a:xfrm>
            <a:off x="3972357" y="3270860"/>
            <a:ext cx="3545919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ja-JP" altLang="en-US" sz="1050" dirty="0">
                <a:solidFill>
                  <a:sysClr val="windowText" lastClr="000000"/>
                </a:solidFill>
                <a:latin typeface="+mn-ea"/>
                <a:cs typeface="Segoe UI" panose="020B0502040204020203" pitchFamily="34" charset="0"/>
              </a:rPr>
              <a:t>電気部品やシステムの設計、分析、最適化のための</a:t>
            </a:r>
            <a:endParaRPr lang="en-US" altLang="ja-JP" sz="1050" dirty="0">
              <a:solidFill>
                <a:sysClr val="windowText" lastClr="000000"/>
              </a:solidFill>
              <a:latin typeface="+mn-ea"/>
              <a:cs typeface="Segoe UI" panose="020B0502040204020203" pitchFamily="34" charset="0"/>
            </a:endParaRPr>
          </a:p>
          <a:p>
            <a:pPr algn="l">
              <a:buNone/>
            </a:pPr>
            <a:r>
              <a:rPr lang="ja-JP" altLang="en-US" sz="1050" dirty="0">
                <a:solidFill>
                  <a:sysClr val="windowText" lastClr="000000"/>
                </a:solidFill>
                <a:latin typeface="+mn-ea"/>
                <a:cs typeface="Segoe UI" panose="020B0502040204020203" pitchFamily="34" charset="0"/>
              </a:rPr>
              <a:t>高性能</a:t>
            </a:r>
            <a:r>
              <a:rPr lang="en-US" altLang="ja-JP" sz="1050" dirty="0">
                <a:solidFill>
                  <a:sysClr val="windowText" lastClr="000000"/>
                </a:solidFill>
                <a:latin typeface="+mn-ea"/>
                <a:cs typeface="Segoe UI" panose="020B0502040204020203" pitchFamily="34" charset="0"/>
              </a:rPr>
              <a:t>3</a:t>
            </a:r>
            <a:r>
              <a:rPr lang="ja-JP" altLang="en-US" sz="1050" dirty="0">
                <a:solidFill>
                  <a:sysClr val="windowText" lastClr="000000"/>
                </a:solidFill>
                <a:latin typeface="+mn-ea"/>
                <a:cs typeface="Segoe UI" panose="020B0502040204020203" pitchFamily="34" charset="0"/>
              </a:rPr>
              <a:t>次元電磁界解析ソフトウェア・パッケージです。</a:t>
            </a:r>
            <a:endParaRPr lang="en-US" altLang="ja-JP" sz="1050" dirty="0">
              <a:solidFill>
                <a:sysClr val="windowText" lastClr="000000"/>
              </a:solidFill>
              <a:latin typeface="+mn-ea"/>
              <a:cs typeface="Segoe UI" panose="020B0502040204020203" pitchFamily="34" charset="0"/>
            </a:endParaRP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A3AA4F09-E390-07A3-5741-2954595C4E5F}"/>
              </a:ext>
            </a:extLst>
          </p:cNvPr>
          <p:cNvSpPr txBox="1"/>
          <p:nvPr/>
        </p:nvSpPr>
        <p:spPr>
          <a:xfrm>
            <a:off x="5480050" y="2978715"/>
            <a:ext cx="1351860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ja-JP" altLang="en-US" sz="1100" b="1" dirty="0">
                <a:solidFill>
                  <a:sysClr val="windowText" lastClr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とは？</a:t>
            </a:r>
            <a:endParaRPr lang="en-US" altLang="ja-JP" sz="1100" b="1" dirty="0">
              <a:solidFill>
                <a:sysClr val="windowText" lastClr="000000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cxnSp>
        <p:nvCxnSpPr>
          <p:cNvPr id="59" name="直線コネクタ 58">
            <a:extLst>
              <a:ext uri="{FF2B5EF4-FFF2-40B4-BE49-F238E27FC236}">
                <a16:creationId xmlns:a16="http://schemas.microsoft.com/office/drawing/2014/main" id="{CDF55E97-AE38-F083-CF7F-239FB490BF43}"/>
              </a:ext>
            </a:extLst>
          </p:cNvPr>
          <p:cNvCxnSpPr>
            <a:cxnSpLocks/>
          </p:cNvCxnSpPr>
          <p:nvPr/>
        </p:nvCxnSpPr>
        <p:spPr>
          <a:xfrm>
            <a:off x="4042206" y="3236076"/>
            <a:ext cx="27713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6" name="直線コネクタ 1025">
            <a:extLst>
              <a:ext uri="{FF2B5EF4-FFF2-40B4-BE49-F238E27FC236}">
                <a16:creationId xmlns:a16="http://schemas.microsoft.com/office/drawing/2014/main" id="{4ACEE559-84ED-A121-3513-2D4734A1643D}"/>
              </a:ext>
            </a:extLst>
          </p:cNvPr>
          <p:cNvCxnSpPr/>
          <p:nvPr/>
        </p:nvCxnSpPr>
        <p:spPr>
          <a:xfrm>
            <a:off x="272939" y="1575745"/>
            <a:ext cx="2641600" cy="0"/>
          </a:xfrm>
          <a:prstGeom prst="line">
            <a:avLst/>
          </a:prstGeom>
          <a:ln w="127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4" name="テキスト ボックス 1043">
            <a:extLst>
              <a:ext uri="{FF2B5EF4-FFF2-40B4-BE49-F238E27FC236}">
                <a16:creationId xmlns:a16="http://schemas.microsoft.com/office/drawing/2014/main" id="{95A5F399-EF7A-4717-C58D-802997A41674}"/>
              </a:ext>
            </a:extLst>
          </p:cNvPr>
          <p:cNvSpPr txBox="1"/>
          <p:nvPr/>
        </p:nvSpPr>
        <p:spPr>
          <a:xfrm>
            <a:off x="2530451" y="2480301"/>
            <a:ext cx="489892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ja-JP" altLang="en-US" b="1" dirty="0">
                <a:solidFill>
                  <a:srgbClr val="000000"/>
                </a:solidFill>
                <a:latin typeface="+mn-ea"/>
              </a:rPr>
              <a:t>電磁界解析シミュレーション・ソフトウェア</a:t>
            </a:r>
            <a:endParaRPr lang="en-US" altLang="ja-JP" sz="1100" b="1" dirty="0">
              <a:solidFill>
                <a:sysClr val="windowText" lastClr="000000"/>
              </a:solidFill>
              <a:latin typeface="+mn-ea"/>
              <a:cs typeface="Segoe UI" panose="020B0502040204020203" pitchFamily="34" charset="0"/>
            </a:endParaRPr>
          </a:p>
        </p:txBody>
      </p:sp>
      <p:sp>
        <p:nvSpPr>
          <p:cNvPr id="1045" name="テキスト ボックス 1044">
            <a:extLst>
              <a:ext uri="{FF2B5EF4-FFF2-40B4-BE49-F238E27FC236}">
                <a16:creationId xmlns:a16="http://schemas.microsoft.com/office/drawing/2014/main" id="{D7C2829F-D17E-C3B0-9BD6-70FD75677861}"/>
              </a:ext>
            </a:extLst>
          </p:cNvPr>
          <p:cNvSpPr txBox="1"/>
          <p:nvPr/>
        </p:nvSpPr>
        <p:spPr>
          <a:xfrm>
            <a:off x="2562325" y="3735776"/>
            <a:ext cx="4898925" cy="707886"/>
          </a:xfrm>
          <a:prstGeom prst="rect">
            <a:avLst/>
          </a:prstGeom>
          <a:noFill/>
          <a:ln w="6350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en-US" altLang="ja-JP" sz="800" dirty="0">
                <a:solidFill>
                  <a:sysClr val="windowText" lastClr="000000"/>
                </a:solidFill>
                <a:latin typeface="+mn-ea"/>
                <a:cs typeface="Segoe UI" panose="020B0502040204020203" pitchFamily="34" charset="0"/>
              </a:rPr>
              <a:t>CST Studio Suite</a:t>
            </a:r>
            <a:r>
              <a:rPr lang="ja-JP" altLang="en-US" sz="800" dirty="0">
                <a:solidFill>
                  <a:sysClr val="windowText" lastClr="000000"/>
                </a:solidFill>
                <a:latin typeface="+mn-ea"/>
                <a:cs typeface="Segoe UI" panose="020B0502040204020203" pitchFamily="34" charset="0"/>
              </a:rPr>
              <a:t>では、電磁界に関わる全領域のアプリケーションに対応する電磁界ソルバーが単一のユーザインタフェースに集約されています。各ソルバーを連結してハイブリッド・シミュレーションを実行できるため、エンジニアは複数のコンポーネントから構成されるシステム全体を効率的、かつ、分かりやすい方法で柔軟に解析することが可能です。他の</a:t>
            </a:r>
            <a:r>
              <a:rPr lang="en-US" altLang="ja-JP" sz="800" dirty="0">
                <a:solidFill>
                  <a:sysClr val="windowText" lastClr="000000"/>
                </a:solidFill>
                <a:latin typeface="+mn-ea"/>
                <a:cs typeface="Segoe UI" panose="020B0502040204020203" pitchFamily="34" charset="0"/>
              </a:rPr>
              <a:t>SIMULIA</a:t>
            </a:r>
            <a:r>
              <a:rPr lang="ja-JP" altLang="en-US" sz="800" dirty="0">
                <a:solidFill>
                  <a:sysClr val="windowText" lastClr="000000"/>
                </a:solidFill>
                <a:latin typeface="+mn-ea"/>
                <a:cs typeface="Segoe UI" panose="020B0502040204020203" pitchFamily="34" charset="0"/>
              </a:rPr>
              <a:t>製品との協調設計により、電磁界シミュレーションを設計フローに統合し、初期段階から開発プロセスを推進することができます。</a:t>
            </a:r>
            <a:endParaRPr lang="en-US" altLang="ja-JP" sz="800" dirty="0">
              <a:solidFill>
                <a:sysClr val="windowText" lastClr="000000"/>
              </a:solidFill>
              <a:latin typeface="+mn-ea"/>
              <a:cs typeface="Segoe UI" panose="020B0502040204020203" pitchFamily="34" charset="0"/>
            </a:endParaRPr>
          </a:p>
        </p:txBody>
      </p:sp>
      <p:pic>
        <p:nvPicPr>
          <p:cNvPr id="1086" name="図 1085">
            <a:extLst>
              <a:ext uri="{FF2B5EF4-FFF2-40B4-BE49-F238E27FC236}">
                <a16:creationId xmlns:a16="http://schemas.microsoft.com/office/drawing/2014/main" id="{DBAC72D7-952C-1F52-8680-737DE10CAF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23" b="27908"/>
          <a:stretch/>
        </p:blipFill>
        <p:spPr>
          <a:xfrm>
            <a:off x="2472333" y="2947911"/>
            <a:ext cx="1583074" cy="495556"/>
          </a:xfrm>
          <a:prstGeom prst="rect">
            <a:avLst/>
          </a:prstGeom>
        </p:spPr>
      </p:pic>
      <p:grpSp>
        <p:nvGrpSpPr>
          <p:cNvPr id="1093" name="グループ化 1092">
            <a:extLst>
              <a:ext uri="{FF2B5EF4-FFF2-40B4-BE49-F238E27FC236}">
                <a16:creationId xmlns:a16="http://schemas.microsoft.com/office/drawing/2014/main" id="{FF9BA054-E690-FB25-EC00-8C09147537A1}"/>
              </a:ext>
            </a:extLst>
          </p:cNvPr>
          <p:cNvGrpSpPr/>
          <p:nvPr/>
        </p:nvGrpSpPr>
        <p:grpSpPr>
          <a:xfrm>
            <a:off x="0" y="0"/>
            <a:ext cx="7567771" cy="2235527"/>
            <a:chOff x="0" y="0"/>
            <a:chExt cx="7567771" cy="2235527"/>
          </a:xfrm>
        </p:grpSpPr>
        <p:pic>
          <p:nvPicPr>
            <p:cNvPr id="1089" name="図 1088">
              <a:extLst>
                <a:ext uri="{FF2B5EF4-FFF2-40B4-BE49-F238E27FC236}">
                  <a16:creationId xmlns:a16="http://schemas.microsoft.com/office/drawing/2014/main" id="{2A9F31AE-5914-07BA-178A-A579C7240E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644" b="6779"/>
            <a:stretch/>
          </p:blipFill>
          <p:spPr>
            <a:xfrm>
              <a:off x="8096" y="0"/>
              <a:ext cx="7559675" cy="2235527"/>
            </a:xfrm>
            <a:prstGeom prst="rect">
              <a:avLst/>
            </a:prstGeom>
            <a:noFill/>
          </p:spPr>
        </p:pic>
        <p:pic>
          <p:nvPicPr>
            <p:cNvPr id="1077" name="図 1076">
              <a:extLst>
                <a:ext uri="{FF2B5EF4-FFF2-40B4-BE49-F238E27FC236}">
                  <a16:creationId xmlns:a16="http://schemas.microsoft.com/office/drawing/2014/main" id="{D343A7E4-F427-B385-1B1F-EE1AA3A73F3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30" t="11644" b="6779"/>
            <a:stretch/>
          </p:blipFill>
          <p:spPr>
            <a:xfrm>
              <a:off x="6619" y="0"/>
              <a:ext cx="6771187" cy="2235527"/>
            </a:xfrm>
            <a:prstGeom prst="rect">
              <a:avLst/>
            </a:prstGeom>
            <a:noFill/>
          </p:spPr>
        </p:pic>
        <p:sp>
          <p:nvSpPr>
            <p:cNvPr id="1039" name="正方形/長方形 1038">
              <a:extLst>
                <a:ext uri="{FF2B5EF4-FFF2-40B4-BE49-F238E27FC236}">
                  <a16:creationId xmlns:a16="http://schemas.microsoft.com/office/drawing/2014/main" id="{9CF19507-D2BB-C9C7-3857-FF676F31057C}"/>
                </a:ext>
              </a:extLst>
            </p:cNvPr>
            <p:cNvSpPr/>
            <p:nvPr/>
          </p:nvSpPr>
          <p:spPr>
            <a:xfrm>
              <a:off x="0" y="0"/>
              <a:ext cx="3200718" cy="2224526"/>
            </a:xfrm>
            <a:prstGeom prst="rect">
              <a:avLst/>
            </a:prstGeom>
            <a:solidFill>
              <a:srgbClr val="02172D">
                <a:alpha val="72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8" name="テキスト ボックス 1027">
              <a:extLst>
                <a:ext uri="{FF2B5EF4-FFF2-40B4-BE49-F238E27FC236}">
                  <a16:creationId xmlns:a16="http://schemas.microsoft.com/office/drawing/2014/main" id="{C3C349BB-780F-E0FA-CF5A-CF68C73758A4}"/>
                </a:ext>
              </a:extLst>
            </p:cNvPr>
            <p:cNvSpPr txBox="1"/>
            <p:nvPr/>
          </p:nvSpPr>
          <p:spPr>
            <a:xfrm>
              <a:off x="450063" y="1643717"/>
              <a:ext cx="26416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 dirty="0">
                  <a:solidFill>
                    <a:schemeClr val="bg1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  <a:latin typeface="ヒラギノ角ゴ8" panose="020B0800000000000000" pitchFamily="50" charset="-128"/>
                  <a:ea typeface="ヒラギノ角ゴ8" panose="020B0800000000000000" pitchFamily="50" charset="-128"/>
                  <a:cs typeface="Segoe UI" panose="020B0502040204020203" pitchFamily="34" charset="0"/>
                </a:rPr>
                <a:t>ソフトウェアの快適な動作に</a:t>
              </a:r>
              <a:endParaRPr kumimoji="1" lang="en-US" altLang="ja-JP" sz="14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ヒラギノ角ゴ8" panose="020B0800000000000000" pitchFamily="50" charset="-128"/>
                <a:ea typeface="ヒラギノ角ゴ8" panose="020B0800000000000000" pitchFamily="50" charset="-128"/>
                <a:cs typeface="Segoe UI" panose="020B0502040204020203" pitchFamily="34" charset="0"/>
              </a:endParaRPr>
            </a:p>
            <a:p>
              <a:r>
                <a:rPr kumimoji="1" lang="ja-JP" altLang="en-US" sz="1400" dirty="0">
                  <a:solidFill>
                    <a:schemeClr val="bg1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  <a:latin typeface="ヒラギノ角ゴ8" panose="020B0800000000000000" pitchFamily="50" charset="-128"/>
                  <a:ea typeface="ヒラギノ角ゴ8" panose="020B0800000000000000" pitchFamily="50" charset="-128"/>
                  <a:cs typeface="Segoe UI" panose="020B0502040204020203" pitchFamily="34" charset="0"/>
                </a:rPr>
                <a:t>お勧めのワークステーション</a:t>
              </a:r>
              <a:endParaRPr lang="en-US" altLang="ja-JP" sz="14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ヒラギノ角ゴ8" panose="020B0800000000000000" pitchFamily="50" charset="-128"/>
                <a:ea typeface="ヒラギノ角ゴ8" panose="020B0800000000000000" pitchFamily="50" charset="-128"/>
                <a:cs typeface="Segoe UI" panose="020B0502040204020203" pitchFamily="34" charset="0"/>
              </a:endParaRPr>
            </a:p>
          </p:txBody>
        </p:sp>
        <p:sp>
          <p:nvSpPr>
            <p:cNvPr id="1029" name="テキスト ボックス 1028">
              <a:extLst>
                <a:ext uri="{FF2B5EF4-FFF2-40B4-BE49-F238E27FC236}">
                  <a16:creationId xmlns:a16="http://schemas.microsoft.com/office/drawing/2014/main" id="{BA1F3349-3BE6-9AA8-4411-8C8D9AA843C4}"/>
                </a:ext>
              </a:extLst>
            </p:cNvPr>
            <p:cNvSpPr txBox="1"/>
            <p:nvPr/>
          </p:nvSpPr>
          <p:spPr>
            <a:xfrm>
              <a:off x="139790" y="1674495"/>
              <a:ext cx="266299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dirty="0">
                  <a:solidFill>
                    <a:schemeClr val="bg1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  <a:latin typeface="Yu Gothic UI" panose="020B0500000000000000" pitchFamily="50" charset="-128"/>
                  <a:ea typeface="Yu Gothic UI" panose="020B0500000000000000" pitchFamily="50" charset="-128"/>
                  <a:cs typeface="Segoe UI" panose="020B0502040204020203" pitchFamily="34" charset="0"/>
                </a:rPr>
                <a:t>×</a:t>
              </a:r>
              <a:endParaRPr lang="en-US" altLang="ja-JP" sz="24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endParaRPr>
            </a:p>
          </p:txBody>
        </p:sp>
        <p:pic>
          <p:nvPicPr>
            <p:cNvPr id="1031" name="Picture 3">
              <a:extLst>
                <a:ext uri="{FF2B5EF4-FFF2-40B4-BE49-F238E27FC236}">
                  <a16:creationId xmlns:a16="http://schemas.microsoft.com/office/drawing/2014/main" id="{6F22D2A9-7E9B-1936-0E2D-4CA0440344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012" y="250876"/>
              <a:ext cx="1725613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78" name="テキスト ボックス 1077">
              <a:extLst>
                <a:ext uri="{FF2B5EF4-FFF2-40B4-BE49-F238E27FC236}">
                  <a16:creationId xmlns:a16="http://schemas.microsoft.com/office/drawing/2014/main" id="{BA0F0883-C2D5-7316-C55B-F321FCC04352}"/>
                </a:ext>
              </a:extLst>
            </p:cNvPr>
            <p:cNvSpPr txBox="1"/>
            <p:nvPr/>
          </p:nvSpPr>
          <p:spPr>
            <a:xfrm>
              <a:off x="203704" y="727336"/>
              <a:ext cx="3084757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000" b="1" i="0" dirty="0">
                  <a:solidFill>
                    <a:srgbClr val="FFFFFF"/>
                  </a:solidFill>
                  <a:effectLst/>
                  <a:latin typeface="3ds"/>
                </a:rPr>
                <a:t>SIMULIA</a:t>
              </a:r>
            </a:p>
            <a:p>
              <a:r>
                <a:rPr lang="en-US" altLang="ja-JP" sz="3200" b="1" i="0" dirty="0">
                  <a:solidFill>
                    <a:srgbClr val="FFFFFF"/>
                  </a:solidFill>
                  <a:effectLst/>
                  <a:latin typeface="3ds"/>
                </a:rPr>
                <a:t>CST Studio Suite</a:t>
              </a:r>
            </a:p>
          </p:txBody>
        </p:sp>
        <p:pic>
          <p:nvPicPr>
            <p:cNvPr id="1088" name="図 1087">
              <a:extLst>
                <a:ext uri="{FF2B5EF4-FFF2-40B4-BE49-F238E27FC236}">
                  <a16:creationId xmlns:a16="http://schemas.microsoft.com/office/drawing/2014/main" id="{BE71FDC6-5D7B-D561-0A35-B986459192F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99290" y="319948"/>
              <a:ext cx="1860385" cy="1901810"/>
            </a:xfrm>
            <a:prstGeom prst="rect">
              <a:avLst/>
            </a:prstGeom>
          </p:spPr>
        </p:pic>
      </p:grpSp>
      <p:sp>
        <p:nvSpPr>
          <p:cNvPr id="1090" name="テキスト ボックス 1089">
            <a:extLst>
              <a:ext uri="{FF2B5EF4-FFF2-40B4-BE49-F238E27FC236}">
                <a16:creationId xmlns:a16="http://schemas.microsoft.com/office/drawing/2014/main" id="{C9740935-D907-0884-9DB8-F1C324F426A9}"/>
              </a:ext>
            </a:extLst>
          </p:cNvPr>
          <p:cNvSpPr txBox="1"/>
          <p:nvPr/>
        </p:nvSpPr>
        <p:spPr>
          <a:xfrm>
            <a:off x="3989854" y="2828947"/>
            <a:ext cx="19659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i="0" dirty="0">
                <a:effectLst/>
                <a:latin typeface="3ds"/>
              </a:rPr>
              <a:t>CST Studio Suite</a:t>
            </a:r>
          </a:p>
        </p:txBody>
      </p:sp>
      <p:pic>
        <p:nvPicPr>
          <p:cNvPr id="1092" name="図 1091">
            <a:extLst>
              <a:ext uri="{FF2B5EF4-FFF2-40B4-BE49-F238E27FC236}">
                <a16:creationId xmlns:a16="http://schemas.microsoft.com/office/drawing/2014/main" id="{F2E3764E-F415-6FF0-C756-0DAFCC84AA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195" y="2360688"/>
            <a:ext cx="2174873" cy="210150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20" name="図 1119">
            <a:extLst>
              <a:ext uri="{FF2B5EF4-FFF2-40B4-BE49-F238E27FC236}">
                <a16:creationId xmlns:a16="http://schemas.microsoft.com/office/drawing/2014/main" id="{2297F6E8-AA2D-FEB8-6C70-0FF461D76CE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195" y="4587697"/>
            <a:ext cx="7186625" cy="3859413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22" name="図 1121">
            <a:extLst>
              <a:ext uri="{FF2B5EF4-FFF2-40B4-BE49-F238E27FC236}">
                <a16:creationId xmlns:a16="http://schemas.microsoft.com/office/drawing/2014/main" id="{4D9AAA73-2101-82D2-F0D3-5F1CB7E7BCC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12" y="8572616"/>
            <a:ext cx="7205788" cy="1273750"/>
          </a:xfrm>
          <a:prstGeom prst="rect">
            <a:avLst/>
          </a:prstGeom>
        </p:spPr>
      </p:pic>
      <p:grpSp>
        <p:nvGrpSpPr>
          <p:cNvPr id="1123" name="グループ化 1122">
            <a:extLst>
              <a:ext uri="{FF2B5EF4-FFF2-40B4-BE49-F238E27FC236}">
                <a16:creationId xmlns:a16="http://schemas.microsoft.com/office/drawing/2014/main" id="{66FF0E96-79FB-0B3B-4FDB-6D5D2F9FF506}"/>
              </a:ext>
            </a:extLst>
          </p:cNvPr>
          <p:cNvGrpSpPr/>
          <p:nvPr/>
        </p:nvGrpSpPr>
        <p:grpSpPr>
          <a:xfrm>
            <a:off x="1276668" y="9953083"/>
            <a:ext cx="5064760" cy="696004"/>
            <a:chOff x="1276668" y="9873571"/>
            <a:chExt cx="5064760" cy="696004"/>
          </a:xfrm>
        </p:grpSpPr>
        <p:sp>
          <p:nvSpPr>
            <p:cNvPr id="1124" name="WordArt 177">
              <a:extLst>
                <a:ext uri="{FF2B5EF4-FFF2-40B4-BE49-F238E27FC236}">
                  <a16:creationId xmlns:a16="http://schemas.microsoft.com/office/drawing/2014/main" id="{79A3BF0D-8D41-9AF4-056D-19CA886076CD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395028" y="9916754"/>
              <a:ext cx="2272030" cy="150504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l" rtl="0">
                <a:buNone/>
              </a:pPr>
              <a:r>
                <a:rPr lang="en-US" altLang="ja-JP" sz="3600" kern="10" spc="0" dirty="0">
                  <a:ln>
                    <a:noFill/>
                  </a:ln>
                  <a:solidFill>
                    <a:srgbClr val="404040"/>
                  </a:solidFill>
                  <a:effectLst/>
                  <a:latin typeface="ヒラギノ角ゴ5" panose="020B0500000000000000" pitchFamily="50" charset="-128"/>
                  <a:ea typeface="ヒラギノ角ゴ5" panose="020B0500000000000000" pitchFamily="50" charset="-128"/>
                </a:rPr>
                <a:t>https://www.applied.ne.jp/rs/</a:t>
              </a:r>
              <a:endParaRPr lang="ja-JP" altLang="en-US" sz="3600" kern="10" spc="0" dirty="0">
                <a:ln>
                  <a:noFill/>
                </a:ln>
                <a:solidFill>
                  <a:srgbClr val="404040"/>
                </a:solidFill>
                <a:effectLst/>
                <a:latin typeface="ヒラギノ角ゴ5" panose="020B0500000000000000" pitchFamily="50" charset="-128"/>
                <a:ea typeface="ヒラギノ角ゴ5" panose="020B0500000000000000" pitchFamily="50" charset="-128"/>
              </a:endParaRPr>
            </a:p>
          </p:txBody>
        </p:sp>
        <p:sp>
          <p:nvSpPr>
            <p:cNvPr id="1125" name="WordArt 178">
              <a:extLst>
                <a:ext uri="{FF2B5EF4-FFF2-40B4-BE49-F238E27FC236}">
                  <a16:creationId xmlns:a16="http://schemas.microsoft.com/office/drawing/2014/main" id="{33B80430-0D1C-F4F6-3A9F-0108303FDCA5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395028" y="10132033"/>
              <a:ext cx="443865" cy="139074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76200">
                  <a:solidFill>
                    <a:srgbClr val="FFFF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l" rtl="0">
                <a:buNone/>
              </a:pPr>
              <a:r>
                <a:rPr lang="ja-JP" altLang="en-US" sz="1000" kern="10" spc="0">
                  <a:ln>
                    <a:noFill/>
                  </a:ln>
                  <a:solidFill>
                    <a:srgbClr val="404040"/>
                  </a:solidFill>
                  <a:effectLst/>
                  <a:latin typeface="ヒラギノ角ゴ5" panose="020B0500000000000000" pitchFamily="50" charset="-128"/>
                  <a:ea typeface="ヒラギノ角ゴ5" panose="020B0500000000000000" pitchFamily="50" charset="-128"/>
                </a:rPr>
                <a:t>または</a:t>
              </a:r>
            </a:p>
          </p:txBody>
        </p:sp>
        <p:pic>
          <p:nvPicPr>
            <p:cNvPr id="1126" name="Picture 179">
              <a:extLst>
                <a:ext uri="{FF2B5EF4-FFF2-40B4-BE49-F238E27FC236}">
                  <a16:creationId xmlns:a16="http://schemas.microsoft.com/office/drawing/2014/main" id="{E75A3D3E-9923-DECE-5D3D-59EF994F6B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6838" y="10095200"/>
              <a:ext cx="1892300" cy="474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" name="WordArt 180">
              <a:extLst>
                <a:ext uri="{FF2B5EF4-FFF2-40B4-BE49-F238E27FC236}">
                  <a16:creationId xmlns:a16="http://schemas.microsoft.com/office/drawing/2014/main" id="{E90C5563-3C3D-BC64-B5A7-511582ED7632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282123" y="10165690"/>
              <a:ext cx="834390" cy="10859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76200">
                  <a:solidFill>
                    <a:srgbClr val="FF0066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l" rtl="0">
                <a:buNone/>
              </a:pPr>
              <a:r>
                <a:rPr lang="ja-JP" altLang="en-US" sz="1800" kern="10" spc="0">
                  <a:ln>
                    <a:noFill/>
                  </a:ln>
                  <a:solidFill>
                    <a:srgbClr val="333333"/>
                  </a:solidFill>
                  <a:effectLst/>
                  <a:latin typeface="メイリオ" panose="020B0604030504040204" pitchFamily="50" charset="-128"/>
                  <a:ea typeface="メイリオ" panose="020B0604030504040204" pitchFamily="50" charset="-128"/>
                </a:rPr>
                <a:t>アプライド </a:t>
              </a:r>
              <a:r>
                <a:rPr lang="en-US" altLang="ja-JP" sz="1800" kern="10" spc="0" dirty="0">
                  <a:ln>
                    <a:noFill/>
                  </a:ln>
                  <a:solidFill>
                    <a:srgbClr val="333333"/>
                  </a:solidFill>
                  <a:effectLst/>
                  <a:latin typeface="メイリオ" panose="020B0604030504040204" pitchFamily="50" charset="-128"/>
                  <a:ea typeface="メイリオ" panose="020B0604030504040204" pitchFamily="50" charset="-128"/>
                </a:rPr>
                <a:t>Biz</a:t>
              </a:r>
              <a:endParaRPr lang="ja-JP" altLang="en-US" sz="1800" kern="10" spc="0">
                <a:ln>
                  <a:noFill/>
                </a:ln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pic>
          <p:nvPicPr>
            <p:cNvPr id="1128" name="Picture 181">
              <a:extLst>
                <a:ext uri="{FF2B5EF4-FFF2-40B4-BE49-F238E27FC236}">
                  <a16:creationId xmlns:a16="http://schemas.microsoft.com/office/drawing/2014/main" id="{8752B56A-DE99-F4C9-5E29-C1EF1C14FA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r:link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1683" y="9873571"/>
              <a:ext cx="499745" cy="499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129" name="Group 182">
              <a:extLst>
                <a:ext uri="{FF2B5EF4-FFF2-40B4-BE49-F238E27FC236}">
                  <a16:creationId xmlns:a16="http://schemas.microsoft.com/office/drawing/2014/main" id="{00500CE8-6AEA-B6F8-25BA-60B5A1384A9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76668" y="9936440"/>
              <a:ext cx="1924050" cy="370863"/>
              <a:chOff x="1415" y="3999"/>
              <a:chExt cx="8197" cy="1580"/>
            </a:xfrm>
          </p:grpSpPr>
          <p:sp>
            <p:nvSpPr>
              <p:cNvPr id="1130" name="AutoShape 183">
                <a:extLst>
                  <a:ext uri="{FF2B5EF4-FFF2-40B4-BE49-F238E27FC236}">
                    <a16:creationId xmlns:a16="http://schemas.microsoft.com/office/drawing/2014/main" id="{6F8A665B-1DF2-BAC9-FDA6-A1D5D6530D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5" y="3999"/>
                <a:ext cx="1749" cy="1553"/>
              </a:xfrm>
              <a:prstGeom prst="roundRect">
                <a:avLst>
                  <a:gd name="adj" fmla="val 14167"/>
                </a:avLst>
              </a:prstGeom>
              <a:solidFill>
                <a:srgbClr val="00206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74295" tIns="8890" rIns="74295" bIns="88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grpSp>
            <p:nvGrpSpPr>
              <p:cNvPr id="1131" name="Group 184">
                <a:extLst>
                  <a:ext uri="{FF2B5EF4-FFF2-40B4-BE49-F238E27FC236}">
                    <a16:creationId xmlns:a16="http://schemas.microsoft.com/office/drawing/2014/main" id="{E7105EF8-EEF1-9A37-A20E-2AE97EE6988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84" y="4007"/>
                <a:ext cx="6028" cy="1179"/>
                <a:chOff x="3528" y="3992"/>
                <a:chExt cx="6256" cy="1224"/>
              </a:xfrm>
            </p:grpSpPr>
            <p:sp>
              <p:nvSpPr>
                <p:cNvPr id="1150" name="Freeform 185">
                  <a:extLst>
                    <a:ext uri="{FF2B5EF4-FFF2-40B4-BE49-F238E27FC236}">
                      <a16:creationId xmlns:a16="http://schemas.microsoft.com/office/drawing/2014/main" id="{66E63F92-11A8-97B6-64C8-36DDD4BADD70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528" y="4087"/>
                  <a:ext cx="1166" cy="1117"/>
                </a:xfrm>
                <a:custGeom>
                  <a:avLst/>
                  <a:gdLst>
                    <a:gd name="T0" fmla="*/ 171 w 171"/>
                    <a:gd name="T1" fmla="*/ 0 h 164"/>
                    <a:gd name="T2" fmla="*/ 152 w 171"/>
                    <a:gd name="T3" fmla="*/ 0 h 164"/>
                    <a:gd name="T4" fmla="*/ 1 w 171"/>
                    <a:gd name="T5" fmla="*/ 0 h 164"/>
                    <a:gd name="T6" fmla="*/ 1 w 171"/>
                    <a:gd name="T7" fmla="*/ 38 h 164"/>
                    <a:gd name="T8" fmla="*/ 131 w 171"/>
                    <a:gd name="T9" fmla="*/ 38 h 164"/>
                    <a:gd name="T10" fmla="*/ 88 w 171"/>
                    <a:gd name="T11" fmla="*/ 80 h 164"/>
                    <a:gd name="T12" fmla="*/ 90 w 171"/>
                    <a:gd name="T13" fmla="*/ 50 h 164"/>
                    <a:gd name="T14" fmla="*/ 50 w 171"/>
                    <a:gd name="T15" fmla="*/ 50 h 164"/>
                    <a:gd name="T16" fmla="*/ 31 w 171"/>
                    <a:gd name="T17" fmla="*/ 112 h 164"/>
                    <a:gd name="T18" fmla="*/ 0 w 171"/>
                    <a:gd name="T19" fmla="*/ 124 h 164"/>
                    <a:gd name="T20" fmla="*/ 0 w 171"/>
                    <a:gd name="T21" fmla="*/ 164 h 164"/>
                    <a:gd name="T22" fmla="*/ 60 w 171"/>
                    <a:gd name="T23" fmla="*/ 140 h 164"/>
                    <a:gd name="T24" fmla="*/ 76 w 171"/>
                    <a:gd name="T25" fmla="*/ 117 h 164"/>
                    <a:gd name="T26" fmla="*/ 76 w 171"/>
                    <a:gd name="T27" fmla="*/ 119 h 164"/>
                    <a:gd name="T28" fmla="*/ 142 w 171"/>
                    <a:gd name="T29" fmla="*/ 93 h 164"/>
                    <a:gd name="T30" fmla="*/ 171 w 171"/>
                    <a:gd name="T31" fmla="*/ 18 h 164"/>
                    <a:gd name="T32" fmla="*/ 171 w 171"/>
                    <a:gd name="T33" fmla="*/ 0 h 1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71" h="164">
                      <a:moveTo>
                        <a:pt x="171" y="0"/>
                      </a:moveTo>
                      <a:cubicBezTo>
                        <a:pt x="152" y="0"/>
                        <a:pt x="152" y="0"/>
                        <a:pt x="152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38"/>
                        <a:pt x="1" y="38"/>
                        <a:pt x="1" y="38"/>
                      </a:cubicBezTo>
                      <a:cubicBezTo>
                        <a:pt x="1" y="38"/>
                        <a:pt x="99" y="38"/>
                        <a:pt x="131" y="38"/>
                      </a:cubicBezTo>
                      <a:cubicBezTo>
                        <a:pt x="127" y="54"/>
                        <a:pt x="116" y="75"/>
                        <a:pt x="88" y="80"/>
                      </a:cubicBezTo>
                      <a:cubicBezTo>
                        <a:pt x="90" y="63"/>
                        <a:pt x="90" y="51"/>
                        <a:pt x="90" y="50"/>
                      </a:cubicBezTo>
                      <a:cubicBezTo>
                        <a:pt x="50" y="50"/>
                        <a:pt x="50" y="50"/>
                        <a:pt x="50" y="50"/>
                      </a:cubicBezTo>
                      <a:cubicBezTo>
                        <a:pt x="50" y="61"/>
                        <a:pt x="47" y="95"/>
                        <a:pt x="31" y="112"/>
                      </a:cubicBezTo>
                      <a:cubicBezTo>
                        <a:pt x="23" y="120"/>
                        <a:pt x="13" y="124"/>
                        <a:pt x="0" y="124"/>
                      </a:cubicBezTo>
                      <a:cubicBezTo>
                        <a:pt x="0" y="164"/>
                        <a:pt x="0" y="164"/>
                        <a:pt x="0" y="164"/>
                      </a:cubicBezTo>
                      <a:cubicBezTo>
                        <a:pt x="24" y="164"/>
                        <a:pt x="45" y="156"/>
                        <a:pt x="60" y="140"/>
                      </a:cubicBezTo>
                      <a:cubicBezTo>
                        <a:pt x="67" y="133"/>
                        <a:pt x="72" y="125"/>
                        <a:pt x="76" y="117"/>
                      </a:cubicBezTo>
                      <a:cubicBezTo>
                        <a:pt x="76" y="119"/>
                        <a:pt x="76" y="119"/>
                        <a:pt x="76" y="119"/>
                      </a:cubicBezTo>
                      <a:cubicBezTo>
                        <a:pt x="103" y="119"/>
                        <a:pt x="125" y="110"/>
                        <a:pt x="142" y="93"/>
                      </a:cubicBezTo>
                      <a:cubicBezTo>
                        <a:pt x="171" y="64"/>
                        <a:pt x="171" y="20"/>
                        <a:pt x="171" y="18"/>
                      </a:cubicBezTo>
                      <a:lnTo>
                        <a:pt x="171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151" name="Freeform 186">
                  <a:extLst>
                    <a:ext uri="{FF2B5EF4-FFF2-40B4-BE49-F238E27FC236}">
                      <a16:creationId xmlns:a16="http://schemas.microsoft.com/office/drawing/2014/main" id="{FC213448-23D6-F2EE-BD01-F72405531D3D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809" y="4121"/>
                  <a:ext cx="1139" cy="1076"/>
                </a:xfrm>
                <a:custGeom>
                  <a:avLst/>
                  <a:gdLst>
                    <a:gd name="T0" fmla="*/ 153 w 167"/>
                    <a:gd name="T1" fmla="*/ 38 h 158"/>
                    <a:gd name="T2" fmla="*/ 124 w 167"/>
                    <a:gd name="T3" fmla="*/ 8 h 158"/>
                    <a:gd name="T4" fmla="*/ 125 w 167"/>
                    <a:gd name="T5" fmla="*/ 0 h 158"/>
                    <a:gd name="T6" fmla="*/ 0 w 167"/>
                    <a:gd name="T7" fmla="*/ 0 h 158"/>
                    <a:gd name="T8" fmla="*/ 0 w 167"/>
                    <a:gd name="T9" fmla="*/ 38 h 158"/>
                    <a:gd name="T10" fmla="*/ 129 w 167"/>
                    <a:gd name="T11" fmla="*/ 38 h 158"/>
                    <a:gd name="T12" fmla="*/ 109 w 167"/>
                    <a:gd name="T13" fmla="*/ 86 h 158"/>
                    <a:gd name="T14" fmla="*/ 17 w 167"/>
                    <a:gd name="T15" fmla="*/ 120 h 158"/>
                    <a:gd name="T16" fmla="*/ 17 w 167"/>
                    <a:gd name="T17" fmla="*/ 158 h 158"/>
                    <a:gd name="T18" fmla="*/ 138 w 167"/>
                    <a:gd name="T19" fmla="*/ 110 h 158"/>
                    <a:gd name="T20" fmla="*/ 167 w 167"/>
                    <a:gd name="T21" fmla="*/ 34 h 158"/>
                    <a:gd name="T22" fmla="*/ 153 w 167"/>
                    <a:gd name="T23" fmla="*/ 38 h 1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67" h="158">
                      <a:moveTo>
                        <a:pt x="153" y="38"/>
                      </a:moveTo>
                      <a:cubicBezTo>
                        <a:pt x="137" y="38"/>
                        <a:pt x="124" y="24"/>
                        <a:pt x="124" y="8"/>
                      </a:cubicBezTo>
                      <a:cubicBezTo>
                        <a:pt x="124" y="5"/>
                        <a:pt x="124" y="3"/>
                        <a:pt x="125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38"/>
                        <a:pt x="0" y="38"/>
                        <a:pt x="0" y="38"/>
                      </a:cubicBezTo>
                      <a:cubicBezTo>
                        <a:pt x="0" y="38"/>
                        <a:pt x="99" y="38"/>
                        <a:pt x="129" y="38"/>
                      </a:cubicBezTo>
                      <a:cubicBezTo>
                        <a:pt x="127" y="51"/>
                        <a:pt x="122" y="70"/>
                        <a:pt x="109" y="86"/>
                      </a:cubicBezTo>
                      <a:cubicBezTo>
                        <a:pt x="91" y="108"/>
                        <a:pt x="59" y="120"/>
                        <a:pt x="17" y="120"/>
                      </a:cubicBezTo>
                      <a:cubicBezTo>
                        <a:pt x="17" y="158"/>
                        <a:pt x="17" y="158"/>
                        <a:pt x="17" y="158"/>
                      </a:cubicBezTo>
                      <a:cubicBezTo>
                        <a:pt x="70" y="158"/>
                        <a:pt x="113" y="141"/>
                        <a:pt x="138" y="110"/>
                      </a:cubicBezTo>
                      <a:cubicBezTo>
                        <a:pt x="160" y="84"/>
                        <a:pt x="166" y="53"/>
                        <a:pt x="167" y="34"/>
                      </a:cubicBezTo>
                      <a:cubicBezTo>
                        <a:pt x="163" y="36"/>
                        <a:pt x="158" y="38"/>
                        <a:pt x="153" y="38"/>
                      </a:cubicBez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152" name="Freeform 187">
                  <a:extLst>
                    <a:ext uri="{FF2B5EF4-FFF2-40B4-BE49-F238E27FC236}">
                      <a16:creationId xmlns:a16="http://schemas.microsoft.com/office/drawing/2014/main" id="{0068A3CF-8399-811B-83F4-4B95FF8ADF48}"/>
                    </a:ext>
                  </a:extLst>
                </p:cNvPr>
                <p:cNvSpPr>
                  <a:spLocks noChangeAspect="1" noEditPoints="1"/>
                </p:cNvSpPr>
                <p:nvPr/>
              </p:nvSpPr>
              <p:spPr bwMode="auto">
                <a:xfrm>
                  <a:off x="5680" y="3992"/>
                  <a:ext cx="364" cy="353"/>
                </a:xfrm>
                <a:custGeom>
                  <a:avLst/>
                  <a:gdLst>
                    <a:gd name="T0" fmla="*/ 27 w 53"/>
                    <a:gd name="T1" fmla="*/ 0 h 52"/>
                    <a:gd name="T2" fmla="*/ 0 w 53"/>
                    <a:gd name="T3" fmla="*/ 26 h 52"/>
                    <a:gd name="T4" fmla="*/ 27 w 53"/>
                    <a:gd name="T5" fmla="*/ 52 h 52"/>
                    <a:gd name="T6" fmla="*/ 53 w 53"/>
                    <a:gd name="T7" fmla="*/ 26 h 52"/>
                    <a:gd name="T8" fmla="*/ 27 w 53"/>
                    <a:gd name="T9" fmla="*/ 0 h 52"/>
                    <a:gd name="T10" fmla="*/ 27 w 53"/>
                    <a:gd name="T11" fmla="*/ 41 h 52"/>
                    <a:gd name="T12" fmla="*/ 11 w 53"/>
                    <a:gd name="T13" fmla="*/ 26 h 52"/>
                    <a:gd name="T14" fmla="*/ 27 w 53"/>
                    <a:gd name="T15" fmla="*/ 10 h 52"/>
                    <a:gd name="T16" fmla="*/ 42 w 53"/>
                    <a:gd name="T17" fmla="*/ 26 h 52"/>
                    <a:gd name="T18" fmla="*/ 27 w 53"/>
                    <a:gd name="T19" fmla="*/ 41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3" h="52">
                      <a:moveTo>
                        <a:pt x="27" y="0"/>
                      </a:moveTo>
                      <a:cubicBezTo>
                        <a:pt x="12" y="0"/>
                        <a:pt x="0" y="11"/>
                        <a:pt x="0" y="26"/>
                      </a:cubicBezTo>
                      <a:cubicBezTo>
                        <a:pt x="0" y="40"/>
                        <a:pt x="12" y="52"/>
                        <a:pt x="27" y="52"/>
                      </a:cubicBezTo>
                      <a:cubicBezTo>
                        <a:pt x="41" y="52"/>
                        <a:pt x="53" y="40"/>
                        <a:pt x="53" y="26"/>
                      </a:cubicBezTo>
                      <a:cubicBezTo>
                        <a:pt x="53" y="11"/>
                        <a:pt x="41" y="0"/>
                        <a:pt x="27" y="0"/>
                      </a:cubicBezTo>
                      <a:close/>
                      <a:moveTo>
                        <a:pt x="27" y="41"/>
                      </a:moveTo>
                      <a:cubicBezTo>
                        <a:pt x="18" y="41"/>
                        <a:pt x="11" y="34"/>
                        <a:pt x="11" y="26"/>
                      </a:cubicBezTo>
                      <a:cubicBezTo>
                        <a:pt x="11" y="17"/>
                        <a:pt x="18" y="10"/>
                        <a:pt x="27" y="10"/>
                      </a:cubicBezTo>
                      <a:cubicBezTo>
                        <a:pt x="35" y="10"/>
                        <a:pt x="42" y="17"/>
                        <a:pt x="42" y="26"/>
                      </a:cubicBezTo>
                      <a:cubicBezTo>
                        <a:pt x="42" y="34"/>
                        <a:pt x="35" y="41"/>
                        <a:pt x="27" y="41"/>
                      </a:cubicBez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153" name="Freeform 188">
                  <a:extLst>
                    <a:ext uri="{FF2B5EF4-FFF2-40B4-BE49-F238E27FC236}">
                      <a16:creationId xmlns:a16="http://schemas.microsoft.com/office/drawing/2014/main" id="{9918B4FB-B121-3018-20AA-49C6AA2B38C0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7411" y="4093"/>
                  <a:ext cx="1182" cy="1123"/>
                </a:xfrm>
                <a:custGeom>
                  <a:avLst/>
                  <a:gdLst>
                    <a:gd name="T0" fmla="*/ 134 w 173"/>
                    <a:gd name="T1" fmla="*/ 0 h 165"/>
                    <a:gd name="T2" fmla="*/ 75 w 173"/>
                    <a:gd name="T3" fmla="*/ 25 h 165"/>
                    <a:gd name="T4" fmla="*/ 34 w 173"/>
                    <a:gd name="T5" fmla="*/ 44 h 165"/>
                    <a:gd name="T6" fmla="*/ 0 w 173"/>
                    <a:gd name="T7" fmla="*/ 44 h 165"/>
                    <a:gd name="T8" fmla="*/ 0 w 173"/>
                    <a:gd name="T9" fmla="*/ 84 h 165"/>
                    <a:gd name="T10" fmla="*/ 39 w 173"/>
                    <a:gd name="T11" fmla="*/ 84 h 165"/>
                    <a:gd name="T12" fmla="*/ 72 w 173"/>
                    <a:gd name="T13" fmla="*/ 73 h 165"/>
                    <a:gd name="T14" fmla="*/ 72 w 173"/>
                    <a:gd name="T15" fmla="*/ 165 h 165"/>
                    <a:gd name="T16" fmla="*/ 112 w 173"/>
                    <a:gd name="T17" fmla="*/ 165 h 165"/>
                    <a:gd name="T18" fmla="*/ 112 w 173"/>
                    <a:gd name="T19" fmla="*/ 51 h 165"/>
                    <a:gd name="T20" fmla="*/ 140 w 173"/>
                    <a:gd name="T21" fmla="*/ 40 h 165"/>
                    <a:gd name="T22" fmla="*/ 173 w 173"/>
                    <a:gd name="T23" fmla="*/ 40 h 165"/>
                    <a:gd name="T24" fmla="*/ 173 w 173"/>
                    <a:gd name="T25" fmla="*/ 0 h 165"/>
                    <a:gd name="T26" fmla="*/ 134 w 173"/>
                    <a:gd name="T27" fmla="*/ 0 h 1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73" h="165">
                      <a:moveTo>
                        <a:pt x="134" y="0"/>
                      </a:moveTo>
                      <a:cubicBezTo>
                        <a:pt x="123" y="0"/>
                        <a:pt x="109" y="7"/>
                        <a:pt x="75" y="25"/>
                      </a:cubicBezTo>
                      <a:cubicBezTo>
                        <a:pt x="62" y="32"/>
                        <a:pt x="42" y="44"/>
                        <a:pt x="34" y="44"/>
                      </a:cubicBezTo>
                      <a:cubicBezTo>
                        <a:pt x="26" y="44"/>
                        <a:pt x="0" y="44"/>
                        <a:pt x="0" y="44"/>
                      </a:cubicBezTo>
                      <a:cubicBezTo>
                        <a:pt x="0" y="84"/>
                        <a:pt x="0" y="84"/>
                        <a:pt x="0" y="84"/>
                      </a:cubicBezTo>
                      <a:cubicBezTo>
                        <a:pt x="39" y="84"/>
                        <a:pt x="39" y="84"/>
                        <a:pt x="39" y="84"/>
                      </a:cubicBezTo>
                      <a:cubicBezTo>
                        <a:pt x="47" y="84"/>
                        <a:pt x="55" y="81"/>
                        <a:pt x="72" y="73"/>
                      </a:cubicBezTo>
                      <a:cubicBezTo>
                        <a:pt x="72" y="165"/>
                        <a:pt x="72" y="165"/>
                        <a:pt x="72" y="165"/>
                      </a:cubicBezTo>
                      <a:cubicBezTo>
                        <a:pt x="112" y="165"/>
                        <a:pt x="112" y="165"/>
                        <a:pt x="112" y="165"/>
                      </a:cubicBezTo>
                      <a:cubicBezTo>
                        <a:pt x="112" y="51"/>
                        <a:pt x="112" y="51"/>
                        <a:pt x="112" y="51"/>
                      </a:cubicBezTo>
                      <a:cubicBezTo>
                        <a:pt x="122" y="46"/>
                        <a:pt x="133" y="40"/>
                        <a:pt x="140" y="40"/>
                      </a:cubicBezTo>
                      <a:cubicBezTo>
                        <a:pt x="147" y="40"/>
                        <a:pt x="173" y="40"/>
                        <a:pt x="173" y="40"/>
                      </a:cubicBezTo>
                      <a:cubicBezTo>
                        <a:pt x="173" y="0"/>
                        <a:pt x="173" y="0"/>
                        <a:pt x="173" y="0"/>
                      </a:cubicBezTo>
                      <a:lnTo>
                        <a:pt x="134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154" name="Freeform 189">
                  <a:extLst>
                    <a:ext uri="{FF2B5EF4-FFF2-40B4-BE49-F238E27FC236}">
                      <a16:creationId xmlns:a16="http://schemas.microsoft.com/office/drawing/2014/main" id="{7E3DC2FA-1131-B550-0346-507DA8074EBF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8777" y="4059"/>
                  <a:ext cx="906" cy="1157"/>
                </a:xfrm>
                <a:custGeom>
                  <a:avLst/>
                  <a:gdLst>
                    <a:gd name="T0" fmla="*/ 394 w 1278"/>
                    <a:gd name="T1" fmla="*/ 0 h 1635"/>
                    <a:gd name="T2" fmla="*/ 0 w 1278"/>
                    <a:gd name="T3" fmla="*/ 0 h 1635"/>
                    <a:gd name="T4" fmla="*/ 0 w 1278"/>
                    <a:gd name="T5" fmla="*/ 1635 h 1635"/>
                    <a:gd name="T6" fmla="*/ 394 w 1278"/>
                    <a:gd name="T7" fmla="*/ 1635 h 1635"/>
                    <a:gd name="T8" fmla="*/ 394 w 1278"/>
                    <a:gd name="T9" fmla="*/ 865 h 1635"/>
                    <a:gd name="T10" fmla="*/ 1278 w 1278"/>
                    <a:gd name="T11" fmla="*/ 981 h 1635"/>
                    <a:gd name="T12" fmla="*/ 1278 w 1278"/>
                    <a:gd name="T13" fmla="*/ 596 h 1635"/>
                    <a:gd name="T14" fmla="*/ 394 w 1278"/>
                    <a:gd name="T15" fmla="*/ 481 h 1635"/>
                    <a:gd name="T16" fmla="*/ 394 w 1278"/>
                    <a:gd name="T17" fmla="*/ 0 h 16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78" h="1635">
                      <a:moveTo>
                        <a:pt x="394" y="0"/>
                      </a:moveTo>
                      <a:lnTo>
                        <a:pt x="0" y="0"/>
                      </a:lnTo>
                      <a:lnTo>
                        <a:pt x="0" y="1635"/>
                      </a:lnTo>
                      <a:lnTo>
                        <a:pt x="394" y="1635"/>
                      </a:lnTo>
                      <a:lnTo>
                        <a:pt x="394" y="865"/>
                      </a:lnTo>
                      <a:lnTo>
                        <a:pt x="1278" y="981"/>
                      </a:lnTo>
                      <a:lnTo>
                        <a:pt x="1278" y="596"/>
                      </a:lnTo>
                      <a:lnTo>
                        <a:pt x="394" y="481"/>
                      </a:lnTo>
                      <a:lnTo>
                        <a:pt x="394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155" name="Rectangle 190">
                  <a:extLst>
                    <a:ext uri="{FF2B5EF4-FFF2-40B4-BE49-F238E27FC236}">
                      <a16:creationId xmlns:a16="http://schemas.microsoft.com/office/drawing/2014/main" id="{06E09F20-8876-EC95-0A9E-D13C58F7D8E0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9314" y="4039"/>
                  <a:ext cx="218" cy="184"/>
                </a:xfrm>
                <a:prstGeom prst="rect">
                  <a:avLst/>
                </a:prstGeom>
                <a:solidFill>
                  <a:srgbClr val="0020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156" name="Rectangle 191">
                  <a:extLst>
                    <a:ext uri="{FF2B5EF4-FFF2-40B4-BE49-F238E27FC236}">
                      <a16:creationId xmlns:a16="http://schemas.microsoft.com/office/drawing/2014/main" id="{8987BE5D-AE44-7353-A1D4-307CB652A317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9572" y="4039"/>
                  <a:ext cx="212" cy="184"/>
                </a:xfrm>
                <a:prstGeom prst="rect">
                  <a:avLst/>
                </a:prstGeom>
                <a:solidFill>
                  <a:srgbClr val="0020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157" name="Rectangle 192">
                  <a:extLst>
                    <a:ext uri="{FF2B5EF4-FFF2-40B4-BE49-F238E27FC236}">
                      <a16:creationId xmlns:a16="http://schemas.microsoft.com/office/drawing/2014/main" id="{B4BA44A1-F856-1E71-27DE-02A19B13E537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6194" y="4073"/>
                  <a:ext cx="1014" cy="260"/>
                </a:xfrm>
                <a:prstGeom prst="rect">
                  <a:avLst/>
                </a:prstGeom>
                <a:solidFill>
                  <a:srgbClr val="0020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158" name="Freeform 193">
                  <a:extLst>
                    <a:ext uri="{FF2B5EF4-FFF2-40B4-BE49-F238E27FC236}">
                      <a16:creationId xmlns:a16="http://schemas.microsoft.com/office/drawing/2014/main" id="{5A8EE4D8-82E5-81C0-1FC9-FCBB7F3B9029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118" y="4447"/>
                  <a:ext cx="1152" cy="736"/>
                </a:xfrm>
                <a:custGeom>
                  <a:avLst/>
                  <a:gdLst>
                    <a:gd name="T0" fmla="*/ 150 w 169"/>
                    <a:gd name="T1" fmla="*/ 0 h 108"/>
                    <a:gd name="T2" fmla="*/ 0 w 169"/>
                    <a:gd name="T3" fmla="*/ 0 h 108"/>
                    <a:gd name="T4" fmla="*/ 0 w 169"/>
                    <a:gd name="T5" fmla="*/ 38 h 108"/>
                    <a:gd name="T6" fmla="*/ 127 w 169"/>
                    <a:gd name="T7" fmla="*/ 38 h 108"/>
                    <a:gd name="T8" fmla="*/ 38 w 169"/>
                    <a:gd name="T9" fmla="*/ 71 h 108"/>
                    <a:gd name="T10" fmla="*/ 13 w 169"/>
                    <a:gd name="T11" fmla="*/ 71 h 108"/>
                    <a:gd name="T12" fmla="*/ 13 w 169"/>
                    <a:gd name="T13" fmla="*/ 108 h 108"/>
                    <a:gd name="T14" fmla="*/ 38 w 169"/>
                    <a:gd name="T15" fmla="*/ 108 h 108"/>
                    <a:gd name="T16" fmla="*/ 169 w 169"/>
                    <a:gd name="T17" fmla="*/ 19 h 108"/>
                    <a:gd name="T18" fmla="*/ 169 w 169"/>
                    <a:gd name="T19" fmla="*/ 0 h 108"/>
                    <a:gd name="T20" fmla="*/ 150 w 169"/>
                    <a:gd name="T21" fmla="*/ 0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69" h="108">
                      <a:moveTo>
                        <a:pt x="15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38"/>
                        <a:pt x="0" y="38"/>
                        <a:pt x="0" y="38"/>
                      </a:cubicBezTo>
                      <a:cubicBezTo>
                        <a:pt x="0" y="38"/>
                        <a:pt x="93" y="38"/>
                        <a:pt x="127" y="38"/>
                      </a:cubicBezTo>
                      <a:cubicBezTo>
                        <a:pt x="116" y="60"/>
                        <a:pt x="87" y="71"/>
                        <a:pt x="38" y="71"/>
                      </a:cubicBezTo>
                      <a:cubicBezTo>
                        <a:pt x="13" y="71"/>
                        <a:pt x="13" y="71"/>
                        <a:pt x="13" y="71"/>
                      </a:cubicBezTo>
                      <a:cubicBezTo>
                        <a:pt x="13" y="108"/>
                        <a:pt x="13" y="108"/>
                        <a:pt x="13" y="108"/>
                      </a:cubicBezTo>
                      <a:cubicBezTo>
                        <a:pt x="38" y="108"/>
                        <a:pt x="38" y="108"/>
                        <a:pt x="38" y="108"/>
                      </a:cubicBezTo>
                      <a:cubicBezTo>
                        <a:pt x="121" y="108"/>
                        <a:pt x="169" y="76"/>
                        <a:pt x="169" y="19"/>
                      </a:cubicBezTo>
                      <a:cubicBezTo>
                        <a:pt x="169" y="0"/>
                        <a:pt x="169" y="0"/>
                        <a:pt x="169" y="0"/>
                      </a:cubicBezTo>
                      <a:lnTo>
                        <a:pt x="15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1132" name="Group 194">
                <a:extLst>
                  <a:ext uri="{FF2B5EF4-FFF2-40B4-BE49-F238E27FC236}">
                    <a16:creationId xmlns:a16="http://schemas.microsoft.com/office/drawing/2014/main" id="{B33F507F-559C-CF67-97B2-72EF7EE143A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53" y="5390"/>
                <a:ext cx="5996" cy="189"/>
                <a:chOff x="3553" y="5390"/>
                <a:chExt cx="5996" cy="189"/>
              </a:xfrm>
            </p:grpSpPr>
            <p:sp>
              <p:nvSpPr>
                <p:cNvPr id="1135" name="Rectangle 195">
                  <a:extLst>
                    <a:ext uri="{FF2B5EF4-FFF2-40B4-BE49-F238E27FC236}">
                      <a16:creationId xmlns:a16="http://schemas.microsoft.com/office/drawing/2014/main" id="{691CBC8F-E485-2AC7-99D9-85A1A3A0E04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53" y="5467"/>
                  <a:ext cx="1530" cy="35"/>
                </a:xfrm>
                <a:prstGeom prst="rect">
                  <a:avLst/>
                </a:prstGeom>
                <a:solidFill>
                  <a:srgbClr val="00206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74295" tIns="8890" rIns="74295" bIns="88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136" name="Rectangle 196">
                  <a:extLst>
                    <a:ext uri="{FF2B5EF4-FFF2-40B4-BE49-F238E27FC236}">
                      <a16:creationId xmlns:a16="http://schemas.microsoft.com/office/drawing/2014/main" id="{1A4B18C9-E451-5980-87D5-EC4E6C70060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019" y="5467"/>
                  <a:ext cx="1530" cy="35"/>
                </a:xfrm>
                <a:prstGeom prst="rect">
                  <a:avLst/>
                </a:prstGeom>
                <a:solidFill>
                  <a:srgbClr val="00206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74295" tIns="8890" rIns="74295" bIns="88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grpSp>
              <p:nvGrpSpPr>
                <p:cNvPr id="1137" name="Group 197">
                  <a:extLst>
                    <a:ext uri="{FF2B5EF4-FFF2-40B4-BE49-F238E27FC236}">
                      <a16:creationId xmlns:a16="http://schemas.microsoft.com/office/drawing/2014/main" id="{136824ED-23E0-A9AC-4006-56A32A088FA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5" y="5390"/>
                  <a:ext cx="2541" cy="189"/>
                  <a:chOff x="5295" y="10251"/>
                  <a:chExt cx="2541" cy="189"/>
                </a:xfrm>
              </p:grpSpPr>
              <p:sp>
                <p:nvSpPr>
                  <p:cNvPr id="1138" name="WordArt 198">
                    <a:extLst>
                      <a:ext uri="{FF2B5EF4-FFF2-40B4-BE49-F238E27FC236}">
                        <a16:creationId xmlns:a16="http://schemas.microsoft.com/office/drawing/2014/main" id="{8B94B2EE-6309-1009-38E9-9D1E422AA884}"/>
                      </a:ext>
                    </a:extLst>
                  </p:cNvPr>
                  <p:cNvSpPr>
                    <a:spLocks noChangeArrowheads="1" noChangeShapeType="1" noTextEdit="1"/>
                  </p:cNvSpPr>
                  <p:nvPr/>
                </p:nvSpPr>
                <p:spPr bwMode="auto">
                  <a:xfrm>
                    <a:off x="5295" y="10257"/>
                    <a:ext cx="170" cy="183"/>
                  </a:xfrm>
                  <a:prstGeom prst="rect">
                    <a:avLst/>
                  </a:prstGeom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/>
                      </a14:hiddenEffects>
                    </a:ext>
                  </a:extLst>
                </p:spPr>
                <p:txBody>
                  <a:bodyPr wrap="none" fromWordArt="1">
                    <a:prstTxWarp prst="textPlain">
                      <a:avLst>
                        <a:gd name="adj" fmla="val 50000"/>
                      </a:avLst>
                    </a:prstTxWarp>
                  </a:bodyPr>
                  <a:lstStyle/>
                  <a:p>
                    <a:pPr algn="l" rtl="0">
                      <a:buNone/>
                    </a:pPr>
                    <a:r>
                      <a:rPr lang="ja-JP" altLang="en-US" sz="1000" kern="10" spc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ヒラギノ角ゴ7" panose="020B0700000000000000" pitchFamily="50" charset="-128"/>
                        <a:ea typeface="ヒラギノ角ゴ7" panose="020B0700000000000000" pitchFamily="50" charset="-128"/>
                      </a:rPr>
                      <a:t>デ</a:t>
                    </a:r>
                  </a:p>
                </p:txBody>
              </p:sp>
              <p:sp>
                <p:nvSpPr>
                  <p:cNvPr id="1139" name="WordArt 199">
                    <a:extLst>
                      <a:ext uri="{FF2B5EF4-FFF2-40B4-BE49-F238E27FC236}">
                        <a16:creationId xmlns:a16="http://schemas.microsoft.com/office/drawing/2014/main" id="{E43A6D7F-3B1A-BC5A-7F2D-FB75BBABF977}"/>
                      </a:ext>
                    </a:extLst>
                  </p:cNvPr>
                  <p:cNvSpPr>
                    <a:spLocks noChangeArrowheads="1" noChangeShapeType="1" noTextEdit="1"/>
                  </p:cNvSpPr>
                  <p:nvPr/>
                </p:nvSpPr>
                <p:spPr bwMode="auto">
                  <a:xfrm>
                    <a:off x="5508" y="10257"/>
                    <a:ext cx="170" cy="183"/>
                  </a:xfrm>
                  <a:prstGeom prst="rect">
                    <a:avLst/>
                  </a:prstGeom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/>
                      </a14:hiddenEffects>
                    </a:ext>
                  </a:extLst>
                </p:spPr>
                <p:txBody>
                  <a:bodyPr wrap="none" fromWordArt="1">
                    <a:prstTxWarp prst="textPlain">
                      <a:avLst>
                        <a:gd name="adj" fmla="val 50000"/>
                      </a:avLst>
                    </a:prstTxWarp>
                  </a:bodyPr>
                  <a:lstStyle/>
                  <a:p>
                    <a:pPr algn="l" rtl="0">
                      <a:buNone/>
                    </a:pPr>
                    <a:r>
                      <a:rPr lang="ja-JP" altLang="en-US" sz="1000" kern="10" spc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ヒラギノ角ゴ7" panose="020B0700000000000000" pitchFamily="50" charset="-128"/>
                        <a:ea typeface="ヒラギノ角ゴ7" panose="020B0700000000000000" pitchFamily="50" charset="-128"/>
                      </a:rPr>
                      <a:t>ジ</a:t>
                    </a:r>
                  </a:p>
                </p:txBody>
              </p:sp>
              <p:sp>
                <p:nvSpPr>
                  <p:cNvPr id="1140" name="WordArt 200">
                    <a:extLst>
                      <a:ext uri="{FF2B5EF4-FFF2-40B4-BE49-F238E27FC236}">
                        <a16:creationId xmlns:a16="http://schemas.microsoft.com/office/drawing/2014/main" id="{3DFC847B-D889-B2F6-24D3-9388B16CEBAA}"/>
                      </a:ext>
                    </a:extLst>
                  </p:cNvPr>
                  <p:cNvSpPr>
                    <a:spLocks noChangeArrowheads="1" noChangeShapeType="1" noTextEdit="1"/>
                  </p:cNvSpPr>
                  <p:nvPr/>
                </p:nvSpPr>
                <p:spPr bwMode="auto">
                  <a:xfrm>
                    <a:off x="5721" y="10257"/>
                    <a:ext cx="170" cy="183"/>
                  </a:xfrm>
                  <a:prstGeom prst="rect">
                    <a:avLst/>
                  </a:prstGeom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/>
                      </a14:hiddenEffects>
                    </a:ext>
                  </a:extLst>
                </p:spPr>
                <p:txBody>
                  <a:bodyPr wrap="none" fromWordArt="1">
                    <a:prstTxWarp prst="textPlain">
                      <a:avLst>
                        <a:gd name="adj" fmla="val 50000"/>
                      </a:avLst>
                    </a:prstTxWarp>
                  </a:bodyPr>
                  <a:lstStyle/>
                  <a:p>
                    <a:pPr algn="l" rtl="0">
                      <a:buNone/>
                    </a:pPr>
                    <a:r>
                      <a:rPr lang="ja-JP" altLang="en-US" sz="1000" kern="10" spc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ヒラギノ角ゴ7" panose="020B0700000000000000" pitchFamily="50" charset="-128"/>
                        <a:ea typeface="ヒラギノ角ゴ7" panose="020B0700000000000000" pitchFamily="50" charset="-128"/>
                      </a:rPr>
                      <a:t>タ</a:t>
                    </a:r>
                  </a:p>
                </p:txBody>
              </p:sp>
              <p:sp>
                <p:nvSpPr>
                  <p:cNvPr id="1141" name="WordArt 201">
                    <a:extLst>
                      <a:ext uri="{FF2B5EF4-FFF2-40B4-BE49-F238E27FC236}">
                        <a16:creationId xmlns:a16="http://schemas.microsoft.com/office/drawing/2014/main" id="{C7AE4F7E-F571-FBC8-D95C-27B1A597679D}"/>
                      </a:ext>
                    </a:extLst>
                  </p:cNvPr>
                  <p:cNvSpPr>
                    <a:spLocks noChangeArrowheads="1" noChangeShapeType="1" noTextEdit="1"/>
                  </p:cNvSpPr>
                  <p:nvPr/>
                </p:nvSpPr>
                <p:spPr bwMode="auto">
                  <a:xfrm>
                    <a:off x="5925" y="10257"/>
                    <a:ext cx="194" cy="183"/>
                  </a:xfrm>
                  <a:prstGeom prst="rect">
                    <a:avLst/>
                  </a:prstGeom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/>
                      </a14:hiddenEffects>
                    </a:ext>
                  </a:extLst>
                </p:spPr>
                <p:txBody>
                  <a:bodyPr wrap="none" fromWordArt="1">
                    <a:prstTxWarp prst="textPlain">
                      <a:avLst>
                        <a:gd name="adj" fmla="val 50000"/>
                      </a:avLst>
                    </a:prstTxWarp>
                  </a:bodyPr>
                  <a:lstStyle/>
                  <a:p>
                    <a:pPr algn="l" rtl="0">
                      <a:buNone/>
                    </a:pPr>
                    <a:r>
                      <a:rPr lang="ja-JP" altLang="en-US" sz="1000" kern="10" spc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ヒラギノ角ゴ7" panose="020B0700000000000000" pitchFamily="50" charset="-128"/>
                        <a:ea typeface="ヒラギノ角ゴ7" panose="020B0700000000000000" pitchFamily="50" charset="-128"/>
                      </a:rPr>
                      <a:t>ル</a:t>
                    </a:r>
                  </a:p>
                </p:txBody>
              </p:sp>
              <p:sp>
                <p:nvSpPr>
                  <p:cNvPr id="1142" name="WordArt 202">
                    <a:extLst>
                      <a:ext uri="{FF2B5EF4-FFF2-40B4-BE49-F238E27FC236}">
                        <a16:creationId xmlns:a16="http://schemas.microsoft.com/office/drawing/2014/main" id="{95494E9F-8670-3844-94E4-8163E4BFD64B}"/>
                      </a:ext>
                    </a:extLst>
                  </p:cNvPr>
                  <p:cNvSpPr>
                    <a:spLocks noChangeArrowheads="1" noChangeShapeType="1" noTextEdit="1"/>
                  </p:cNvSpPr>
                  <p:nvPr/>
                </p:nvSpPr>
                <p:spPr bwMode="auto">
                  <a:xfrm>
                    <a:off x="6147" y="10254"/>
                    <a:ext cx="195" cy="186"/>
                  </a:xfrm>
                  <a:prstGeom prst="rect">
                    <a:avLst/>
                  </a:prstGeom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/>
                      </a14:hiddenEffects>
                    </a:ext>
                  </a:extLst>
                </p:spPr>
                <p:txBody>
                  <a:bodyPr wrap="none" fromWordArt="1">
                    <a:prstTxWarp prst="textPlain">
                      <a:avLst>
                        <a:gd name="adj" fmla="val 50000"/>
                      </a:avLst>
                    </a:prstTxWarp>
                  </a:bodyPr>
                  <a:lstStyle/>
                  <a:p>
                    <a:pPr algn="l" rtl="0">
                      <a:buNone/>
                    </a:pPr>
                    <a:r>
                      <a:rPr lang="ja-JP" altLang="en-US" sz="1000" kern="10" spc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ヒラギノ角ゴ7" panose="020B0700000000000000" pitchFamily="50" charset="-128"/>
                        <a:ea typeface="ヒラギノ角ゴ7" panose="020B0700000000000000" pitchFamily="50" charset="-128"/>
                      </a:rPr>
                      <a:t>丸</a:t>
                    </a:r>
                  </a:p>
                </p:txBody>
              </p:sp>
              <p:sp>
                <p:nvSpPr>
                  <p:cNvPr id="1143" name="WordArt 203">
                    <a:extLst>
                      <a:ext uri="{FF2B5EF4-FFF2-40B4-BE49-F238E27FC236}">
                        <a16:creationId xmlns:a16="http://schemas.microsoft.com/office/drawing/2014/main" id="{F374803C-5C1C-709B-50C2-9158B095BE1E}"/>
                      </a:ext>
                    </a:extLst>
                  </p:cNvPr>
                  <p:cNvSpPr>
                    <a:spLocks noChangeArrowheads="1" noChangeShapeType="1" noTextEdit="1"/>
                  </p:cNvSpPr>
                  <p:nvPr/>
                </p:nvSpPr>
                <p:spPr bwMode="auto">
                  <a:xfrm>
                    <a:off x="6384" y="10266"/>
                    <a:ext cx="164" cy="174"/>
                  </a:xfrm>
                  <a:prstGeom prst="rect">
                    <a:avLst/>
                  </a:prstGeom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/>
                      </a14:hiddenEffects>
                    </a:ext>
                  </a:extLst>
                </p:spPr>
                <p:txBody>
                  <a:bodyPr wrap="none" fromWordArt="1">
                    <a:prstTxWarp prst="textPlain">
                      <a:avLst>
                        <a:gd name="adj" fmla="val 50000"/>
                      </a:avLst>
                    </a:prstTxWarp>
                  </a:bodyPr>
                  <a:lstStyle/>
                  <a:p>
                    <a:pPr algn="l" rtl="0">
                      <a:buNone/>
                    </a:pPr>
                    <a:r>
                      <a:rPr lang="ja-JP" altLang="en-US" sz="1000" kern="10" spc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ヒラギノ角ゴ7" panose="020B0700000000000000" pitchFamily="50" charset="-128"/>
                        <a:ea typeface="ヒラギノ角ゴ7" panose="020B0700000000000000" pitchFamily="50" charset="-128"/>
                      </a:rPr>
                      <a:t>ご</a:t>
                    </a:r>
                  </a:p>
                </p:txBody>
              </p:sp>
              <p:sp>
                <p:nvSpPr>
                  <p:cNvPr id="1144" name="WordArt 204">
                    <a:extLst>
                      <a:ext uri="{FF2B5EF4-FFF2-40B4-BE49-F238E27FC236}">
                        <a16:creationId xmlns:a16="http://schemas.microsoft.com/office/drawing/2014/main" id="{B239E330-B60D-F5EA-17E7-D63D7688B378}"/>
                      </a:ext>
                    </a:extLst>
                  </p:cNvPr>
                  <p:cNvSpPr>
                    <a:spLocks noChangeArrowheads="1" noChangeShapeType="1" noTextEdit="1"/>
                  </p:cNvSpPr>
                  <p:nvPr/>
                </p:nvSpPr>
                <p:spPr bwMode="auto">
                  <a:xfrm>
                    <a:off x="6585" y="10257"/>
                    <a:ext cx="170" cy="183"/>
                  </a:xfrm>
                  <a:prstGeom prst="rect">
                    <a:avLst/>
                  </a:prstGeom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/>
                      </a14:hiddenEffects>
                    </a:ext>
                  </a:extLst>
                </p:spPr>
                <p:txBody>
                  <a:bodyPr wrap="none" fromWordArt="1">
                    <a:prstTxWarp prst="textPlain">
                      <a:avLst>
                        <a:gd name="adj" fmla="val 50000"/>
                      </a:avLst>
                    </a:prstTxWarp>
                  </a:bodyPr>
                  <a:lstStyle/>
                  <a:p>
                    <a:pPr algn="l" rtl="0">
                      <a:buNone/>
                    </a:pPr>
                    <a:r>
                      <a:rPr lang="ja-JP" altLang="en-US" sz="1000" kern="10" spc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ヒラギノ角ゴ7" panose="020B0700000000000000" pitchFamily="50" charset="-128"/>
                        <a:ea typeface="ヒラギノ角ゴ7" panose="020B0700000000000000" pitchFamily="50" charset="-128"/>
                      </a:rPr>
                      <a:t>と</a:t>
                    </a:r>
                  </a:p>
                </p:txBody>
              </p:sp>
              <p:sp>
                <p:nvSpPr>
                  <p:cNvPr id="1145" name="WordArt 205">
                    <a:extLst>
                      <a:ext uri="{FF2B5EF4-FFF2-40B4-BE49-F238E27FC236}">
                        <a16:creationId xmlns:a16="http://schemas.microsoft.com/office/drawing/2014/main" id="{8CA8753D-D989-2B97-51BD-3FF9954D94D4}"/>
                      </a:ext>
                    </a:extLst>
                  </p:cNvPr>
                  <p:cNvSpPr>
                    <a:spLocks noChangeArrowheads="1" noChangeShapeType="1" noTextEdit="1"/>
                  </p:cNvSpPr>
                  <p:nvPr/>
                </p:nvSpPr>
                <p:spPr bwMode="auto">
                  <a:xfrm>
                    <a:off x="6798" y="10257"/>
                    <a:ext cx="179" cy="183"/>
                  </a:xfrm>
                  <a:prstGeom prst="rect">
                    <a:avLst/>
                  </a:prstGeom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/>
                      </a14:hiddenEffects>
                    </a:ext>
                  </a:extLst>
                </p:spPr>
                <p:txBody>
                  <a:bodyPr wrap="none" fromWordArt="1">
                    <a:prstTxWarp prst="textPlain">
                      <a:avLst>
                        <a:gd name="adj" fmla="val 50000"/>
                      </a:avLst>
                    </a:prstTxWarp>
                  </a:bodyPr>
                  <a:lstStyle/>
                  <a:p>
                    <a:pPr algn="l" rtl="0">
                      <a:buNone/>
                    </a:pPr>
                    <a:r>
                      <a:rPr lang="ja-JP" altLang="en-US" sz="1000" kern="10" spc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ヒラギノ角ゴ7" panose="020B0700000000000000" pitchFamily="50" charset="-128"/>
                        <a:ea typeface="ヒラギノ角ゴ7" panose="020B0700000000000000" pitchFamily="50" charset="-128"/>
                      </a:rPr>
                      <a:t>ア</a:t>
                    </a:r>
                  </a:p>
                </p:txBody>
              </p:sp>
              <p:sp>
                <p:nvSpPr>
                  <p:cNvPr id="1146" name="WordArt 206">
                    <a:extLst>
                      <a:ext uri="{FF2B5EF4-FFF2-40B4-BE49-F238E27FC236}">
                        <a16:creationId xmlns:a16="http://schemas.microsoft.com/office/drawing/2014/main" id="{07F8D4A6-A5E0-3BE7-55B3-87269A1C2A41}"/>
                      </a:ext>
                    </a:extLst>
                  </p:cNvPr>
                  <p:cNvSpPr>
                    <a:spLocks noChangeArrowheads="1" noChangeShapeType="1" noTextEdit="1"/>
                  </p:cNvSpPr>
                  <p:nvPr/>
                </p:nvSpPr>
                <p:spPr bwMode="auto">
                  <a:xfrm>
                    <a:off x="7020" y="10257"/>
                    <a:ext cx="170" cy="183"/>
                  </a:xfrm>
                  <a:prstGeom prst="rect">
                    <a:avLst/>
                  </a:prstGeom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/>
                      </a14:hiddenEffects>
                    </a:ext>
                  </a:extLst>
                </p:spPr>
                <p:txBody>
                  <a:bodyPr wrap="none" fromWordArt="1">
                    <a:prstTxWarp prst="textPlain">
                      <a:avLst>
                        <a:gd name="adj" fmla="val 50000"/>
                      </a:avLst>
                    </a:prstTxWarp>
                  </a:bodyPr>
                  <a:lstStyle/>
                  <a:p>
                    <a:pPr algn="l" rtl="0">
                      <a:buNone/>
                    </a:pPr>
                    <a:r>
                      <a:rPr lang="ja-JP" altLang="en-US" sz="1000" kern="10" spc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ヒラギノ角ゴ7" panose="020B0700000000000000" pitchFamily="50" charset="-128"/>
                        <a:ea typeface="ヒラギノ角ゴ7" panose="020B0700000000000000" pitchFamily="50" charset="-128"/>
                      </a:rPr>
                      <a:t>プ</a:t>
                    </a:r>
                  </a:p>
                </p:txBody>
              </p:sp>
              <p:sp>
                <p:nvSpPr>
                  <p:cNvPr id="1147" name="WordArt 207">
                    <a:extLst>
                      <a:ext uri="{FF2B5EF4-FFF2-40B4-BE49-F238E27FC236}">
                        <a16:creationId xmlns:a16="http://schemas.microsoft.com/office/drawing/2014/main" id="{935DB84B-7DF7-B87F-F934-EE1E8EAA5DA6}"/>
                      </a:ext>
                    </a:extLst>
                  </p:cNvPr>
                  <p:cNvSpPr>
                    <a:spLocks noChangeArrowheads="1" noChangeShapeType="1" noTextEdit="1"/>
                  </p:cNvSpPr>
                  <p:nvPr/>
                </p:nvSpPr>
                <p:spPr bwMode="auto">
                  <a:xfrm>
                    <a:off x="7237" y="10257"/>
                    <a:ext cx="170" cy="183"/>
                  </a:xfrm>
                  <a:prstGeom prst="rect">
                    <a:avLst/>
                  </a:prstGeom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/>
                      </a14:hiddenEffects>
                    </a:ext>
                  </a:extLst>
                </p:spPr>
                <p:txBody>
                  <a:bodyPr wrap="none" fromWordArt="1">
                    <a:prstTxWarp prst="textPlain">
                      <a:avLst>
                        <a:gd name="adj" fmla="val 50000"/>
                      </a:avLst>
                    </a:prstTxWarp>
                  </a:bodyPr>
                  <a:lstStyle/>
                  <a:p>
                    <a:pPr algn="l" rtl="0">
                      <a:buNone/>
                    </a:pPr>
                    <a:r>
                      <a:rPr lang="ja-JP" altLang="en-US" sz="1000" kern="10" spc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ヒラギノ角ゴ7" panose="020B0700000000000000" pitchFamily="50" charset="-128"/>
                        <a:ea typeface="ヒラギノ角ゴ7" panose="020B0700000000000000" pitchFamily="50" charset="-128"/>
                      </a:rPr>
                      <a:t>ラ</a:t>
                    </a:r>
                  </a:p>
                </p:txBody>
              </p:sp>
              <p:sp>
                <p:nvSpPr>
                  <p:cNvPr id="1148" name="WordArt 208">
                    <a:extLst>
                      <a:ext uri="{FF2B5EF4-FFF2-40B4-BE49-F238E27FC236}">
                        <a16:creationId xmlns:a16="http://schemas.microsoft.com/office/drawing/2014/main" id="{81E0D61F-8D38-6464-9619-E68D083207AD}"/>
                      </a:ext>
                    </a:extLst>
                  </p:cNvPr>
                  <p:cNvSpPr>
                    <a:spLocks noChangeArrowheads="1" noChangeShapeType="1" noTextEdit="1"/>
                  </p:cNvSpPr>
                  <p:nvPr/>
                </p:nvSpPr>
                <p:spPr bwMode="auto">
                  <a:xfrm>
                    <a:off x="7450" y="10257"/>
                    <a:ext cx="170" cy="183"/>
                  </a:xfrm>
                  <a:prstGeom prst="rect">
                    <a:avLst/>
                  </a:prstGeom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/>
                      </a14:hiddenEffects>
                    </a:ext>
                  </a:extLst>
                </p:spPr>
                <p:txBody>
                  <a:bodyPr wrap="none" fromWordArt="1">
                    <a:prstTxWarp prst="textPlain">
                      <a:avLst>
                        <a:gd name="adj" fmla="val 50000"/>
                      </a:avLst>
                    </a:prstTxWarp>
                  </a:bodyPr>
                  <a:lstStyle/>
                  <a:p>
                    <a:pPr algn="l" rtl="0">
                      <a:buNone/>
                    </a:pPr>
                    <a:r>
                      <a:rPr lang="ja-JP" altLang="en-US" sz="1000" kern="10" spc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ヒラギノ角ゴ7" panose="020B0700000000000000" pitchFamily="50" charset="-128"/>
                        <a:ea typeface="ヒラギノ角ゴ7" panose="020B0700000000000000" pitchFamily="50" charset="-128"/>
                      </a:rPr>
                      <a:t>イ</a:t>
                    </a:r>
                  </a:p>
                </p:txBody>
              </p:sp>
              <p:sp>
                <p:nvSpPr>
                  <p:cNvPr id="1149" name="WordArt 209">
                    <a:extLst>
                      <a:ext uri="{FF2B5EF4-FFF2-40B4-BE49-F238E27FC236}">
                        <a16:creationId xmlns:a16="http://schemas.microsoft.com/office/drawing/2014/main" id="{B853A28D-0F9D-220C-122F-55DA58A36AE8}"/>
                      </a:ext>
                    </a:extLst>
                  </p:cNvPr>
                  <p:cNvSpPr>
                    <a:spLocks noChangeArrowheads="1" noChangeShapeType="1" noTextEdit="1"/>
                  </p:cNvSpPr>
                  <p:nvPr/>
                </p:nvSpPr>
                <p:spPr bwMode="auto">
                  <a:xfrm>
                    <a:off x="7711" y="10251"/>
                    <a:ext cx="125" cy="189"/>
                  </a:xfrm>
                  <a:prstGeom prst="rect">
                    <a:avLst/>
                  </a:prstGeom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/>
                      </a14:hiddenEffects>
                    </a:ext>
                  </a:extLst>
                </p:spPr>
                <p:txBody>
                  <a:bodyPr wrap="none" fromWordArt="1">
                    <a:prstTxWarp prst="textPlain">
                      <a:avLst>
                        <a:gd name="adj" fmla="val 50000"/>
                      </a:avLst>
                    </a:prstTxWarp>
                  </a:bodyPr>
                  <a:lstStyle/>
                  <a:p>
                    <a:pPr algn="l" rtl="0">
                      <a:buNone/>
                    </a:pPr>
                    <a:r>
                      <a:rPr lang="ja-JP" altLang="en-US" sz="1000" kern="10" spc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ヒラギノ角ゴ7" panose="020B0700000000000000" pitchFamily="50" charset="-128"/>
                        <a:ea typeface="ヒラギノ角ゴ7" panose="020B0700000000000000" pitchFamily="50" charset="-128"/>
                      </a:rPr>
                      <a:t>ド</a:t>
                    </a:r>
                  </a:p>
                </p:txBody>
              </p:sp>
            </p:grpSp>
          </p:grpSp>
          <p:sp>
            <p:nvSpPr>
              <p:cNvPr id="1133" name="Freeform 210">
                <a:extLst>
                  <a:ext uri="{FF2B5EF4-FFF2-40B4-BE49-F238E27FC236}">
                    <a16:creationId xmlns:a16="http://schemas.microsoft.com/office/drawing/2014/main" id="{517056D8-DA1E-F2B3-D6F1-95C4102E35F7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1784" y="4378"/>
                <a:ext cx="1213" cy="1012"/>
              </a:xfrm>
              <a:custGeom>
                <a:avLst/>
                <a:gdLst>
                  <a:gd name="T0" fmla="*/ 856 w 1711"/>
                  <a:gd name="T1" fmla="*/ 452 h 1336"/>
                  <a:gd name="T2" fmla="*/ 1009 w 1711"/>
                  <a:gd name="T3" fmla="*/ 798 h 1336"/>
                  <a:gd name="T4" fmla="*/ 702 w 1711"/>
                  <a:gd name="T5" fmla="*/ 798 h 1336"/>
                  <a:gd name="T6" fmla="*/ 856 w 1711"/>
                  <a:gd name="T7" fmla="*/ 452 h 1336"/>
                  <a:gd name="T8" fmla="*/ 1240 w 1711"/>
                  <a:gd name="T9" fmla="*/ 1336 h 1336"/>
                  <a:gd name="T10" fmla="*/ 1711 w 1711"/>
                  <a:gd name="T11" fmla="*/ 1336 h 1336"/>
                  <a:gd name="T12" fmla="*/ 1077 w 1711"/>
                  <a:gd name="T13" fmla="*/ 0 h 1336"/>
                  <a:gd name="T14" fmla="*/ 634 w 1711"/>
                  <a:gd name="T15" fmla="*/ 0 h 1336"/>
                  <a:gd name="T16" fmla="*/ 0 w 1711"/>
                  <a:gd name="T17" fmla="*/ 1336 h 1336"/>
                  <a:gd name="T18" fmla="*/ 471 w 1711"/>
                  <a:gd name="T19" fmla="*/ 1336 h 1336"/>
                  <a:gd name="T20" fmla="*/ 596 w 1711"/>
                  <a:gd name="T21" fmla="*/ 1105 h 1336"/>
                  <a:gd name="T22" fmla="*/ 1105 w 1711"/>
                  <a:gd name="T23" fmla="*/ 1105 h 1336"/>
                  <a:gd name="T24" fmla="*/ 1240 w 1711"/>
                  <a:gd name="T25" fmla="*/ 1336 h 1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11" h="1336">
                    <a:moveTo>
                      <a:pt x="856" y="452"/>
                    </a:moveTo>
                    <a:lnTo>
                      <a:pt x="1009" y="798"/>
                    </a:lnTo>
                    <a:lnTo>
                      <a:pt x="702" y="798"/>
                    </a:lnTo>
                    <a:lnTo>
                      <a:pt x="856" y="452"/>
                    </a:lnTo>
                    <a:close/>
                    <a:moveTo>
                      <a:pt x="1240" y="1336"/>
                    </a:moveTo>
                    <a:lnTo>
                      <a:pt x="1711" y="1336"/>
                    </a:lnTo>
                    <a:lnTo>
                      <a:pt x="1077" y="0"/>
                    </a:lnTo>
                    <a:lnTo>
                      <a:pt x="634" y="0"/>
                    </a:lnTo>
                    <a:lnTo>
                      <a:pt x="0" y="1336"/>
                    </a:lnTo>
                    <a:lnTo>
                      <a:pt x="471" y="1336"/>
                    </a:lnTo>
                    <a:lnTo>
                      <a:pt x="596" y="1105"/>
                    </a:lnTo>
                    <a:lnTo>
                      <a:pt x="1105" y="1105"/>
                    </a:lnTo>
                    <a:lnTo>
                      <a:pt x="1240" y="133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34" name="Freeform 211">
                <a:extLst>
                  <a:ext uri="{FF2B5EF4-FFF2-40B4-BE49-F238E27FC236}">
                    <a16:creationId xmlns:a16="http://schemas.microsoft.com/office/drawing/2014/main" id="{D60EDBA5-9D9B-B999-6D0B-62D20CF3477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509" y="4021"/>
                <a:ext cx="704" cy="591"/>
              </a:xfrm>
              <a:custGeom>
                <a:avLst/>
                <a:gdLst>
                  <a:gd name="T0" fmla="*/ 0 w 980"/>
                  <a:gd name="T1" fmla="*/ 308 h 789"/>
                  <a:gd name="T2" fmla="*/ 375 w 980"/>
                  <a:gd name="T3" fmla="*/ 308 h 789"/>
                  <a:gd name="T4" fmla="*/ 490 w 980"/>
                  <a:gd name="T5" fmla="*/ 0 h 789"/>
                  <a:gd name="T6" fmla="*/ 605 w 980"/>
                  <a:gd name="T7" fmla="*/ 308 h 789"/>
                  <a:gd name="T8" fmla="*/ 980 w 980"/>
                  <a:gd name="T9" fmla="*/ 308 h 789"/>
                  <a:gd name="T10" fmla="*/ 673 w 980"/>
                  <a:gd name="T11" fmla="*/ 491 h 789"/>
                  <a:gd name="T12" fmla="*/ 788 w 980"/>
                  <a:gd name="T13" fmla="*/ 789 h 789"/>
                  <a:gd name="T14" fmla="*/ 490 w 980"/>
                  <a:gd name="T15" fmla="*/ 606 h 789"/>
                  <a:gd name="T16" fmla="*/ 192 w 980"/>
                  <a:gd name="T17" fmla="*/ 789 h 789"/>
                  <a:gd name="T18" fmla="*/ 307 w 980"/>
                  <a:gd name="T19" fmla="*/ 491 h 789"/>
                  <a:gd name="T20" fmla="*/ 0 w 980"/>
                  <a:gd name="T21" fmla="*/ 308 h 7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80" h="789">
                    <a:moveTo>
                      <a:pt x="0" y="308"/>
                    </a:moveTo>
                    <a:lnTo>
                      <a:pt x="375" y="308"/>
                    </a:lnTo>
                    <a:lnTo>
                      <a:pt x="490" y="0"/>
                    </a:lnTo>
                    <a:lnTo>
                      <a:pt x="605" y="308"/>
                    </a:lnTo>
                    <a:lnTo>
                      <a:pt x="980" y="308"/>
                    </a:lnTo>
                    <a:lnTo>
                      <a:pt x="673" y="491"/>
                    </a:lnTo>
                    <a:lnTo>
                      <a:pt x="788" y="789"/>
                    </a:lnTo>
                    <a:lnTo>
                      <a:pt x="490" y="606"/>
                    </a:lnTo>
                    <a:lnTo>
                      <a:pt x="192" y="789"/>
                    </a:lnTo>
                    <a:lnTo>
                      <a:pt x="307" y="491"/>
                    </a:lnTo>
                    <a:lnTo>
                      <a:pt x="0" y="30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FF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</p:grpSp>
      </p:grpSp>
      <p:pic>
        <p:nvPicPr>
          <p:cNvPr id="1159" name="図 1158">
            <a:extLst>
              <a:ext uri="{FF2B5EF4-FFF2-40B4-BE49-F238E27FC236}">
                <a16:creationId xmlns:a16="http://schemas.microsoft.com/office/drawing/2014/main" id="{1F801501-CFB6-5FA7-8ADF-AF568733B1F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611" y="1570540"/>
            <a:ext cx="504259" cy="50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360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C6B094-1191-C400-E061-FE71C7AD85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正方形/長方形 81">
            <a:extLst>
              <a:ext uri="{FF2B5EF4-FFF2-40B4-BE49-F238E27FC236}">
                <a16:creationId xmlns:a16="http://schemas.microsoft.com/office/drawing/2014/main" id="{A3BF84D9-2B23-12BA-88B0-CF82139D7373}"/>
              </a:ext>
            </a:extLst>
          </p:cNvPr>
          <p:cNvSpPr/>
          <p:nvPr/>
        </p:nvSpPr>
        <p:spPr>
          <a:xfrm>
            <a:off x="437905" y="4702548"/>
            <a:ext cx="3840749" cy="110485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WordArt 5">
            <a:extLst>
              <a:ext uri="{FF2B5EF4-FFF2-40B4-BE49-F238E27FC236}">
                <a16:creationId xmlns:a16="http://schemas.microsoft.com/office/drawing/2014/main" id="{3E770518-7E4D-5334-A14E-260EE5F43FD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493233" y="9556129"/>
            <a:ext cx="2754313" cy="1873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en-US" altLang="ja-JP" sz="3600" kern="10" spc="0" dirty="0">
                <a:ln>
                  <a:noFill/>
                </a:ln>
                <a:solidFill>
                  <a:srgbClr val="404040"/>
                </a:solidFill>
                <a:effectLst/>
                <a:latin typeface="ヒラギノ角ゴ5" panose="020B0500000000000000" pitchFamily="50" charset="-128"/>
                <a:ea typeface="ヒラギノ角ゴ5" panose="020B0500000000000000" pitchFamily="50" charset="-128"/>
              </a:rPr>
              <a:t>https://www.applied.ne.jp/rs/</a:t>
            </a:r>
            <a:endParaRPr lang="ja-JP" altLang="en-US" sz="3600" kern="10" spc="0">
              <a:ln>
                <a:noFill/>
              </a:ln>
              <a:solidFill>
                <a:srgbClr val="404040"/>
              </a:solidFill>
              <a:effectLst/>
              <a:latin typeface="ヒラギノ角ゴ5" panose="020B0500000000000000" pitchFamily="50" charset="-128"/>
              <a:ea typeface="ヒラギノ角ゴ5" panose="020B0500000000000000" pitchFamily="50" charset="-128"/>
            </a:endParaRPr>
          </a:p>
        </p:txBody>
      </p:sp>
      <p:cxnSp>
        <p:nvCxnSpPr>
          <p:cNvPr id="23" name="AutoShape 6">
            <a:extLst>
              <a:ext uri="{FF2B5EF4-FFF2-40B4-BE49-F238E27FC236}">
                <a16:creationId xmlns:a16="http://schemas.microsoft.com/office/drawing/2014/main" id="{BD4A4441-90CC-9B71-5D74-7D4C75864C9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455133" y="9464054"/>
            <a:ext cx="451167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" name="AutoShape 7">
            <a:extLst>
              <a:ext uri="{FF2B5EF4-FFF2-40B4-BE49-F238E27FC236}">
                <a16:creationId xmlns:a16="http://schemas.microsoft.com/office/drawing/2014/main" id="{AA043DFB-9748-72FD-322C-33F49FB65C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9621" y="9546604"/>
            <a:ext cx="1620000" cy="207962"/>
          </a:xfrm>
          <a:prstGeom prst="roundRect">
            <a:avLst>
              <a:gd name="adj" fmla="val 50000"/>
            </a:avLst>
          </a:prstGeom>
          <a:solidFill>
            <a:srgbClr val="C6D9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5" name="AutoShape 1853">
            <a:extLst>
              <a:ext uri="{FF2B5EF4-FFF2-40B4-BE49-F238E27FC236}">
                <a16:creationId xmlns:a16="http://schemas.microsoft.com/office/drawing/2014/main" id="{06F58FC5-78DB-0046-7CD6-F18C7AFE027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736496" y="9594229"/>
            <a:ext cx="819150" cy="1047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ja-JP" altLang="en-US" sz="3600" spc="0">
                <a:ln>
                  <a:noFill/>
                </a:ln>
                <a:solidFill>
                  <a:srgbClr val="272727"/>
                </a:solidFill>
                <a:effectLst/>
                <a:latin typeface="ヒラギノ角ゴ6" panose="020B0600000000000000" pitchFamily="50" charset="-128"/>
                <a:ea typeface="ヒラギノ角ゴ6" panose="020B0600000000000000" pitchFamily="50" charset="-128"/>
              </a:rPr>
              <a:t>アプライド 法人</a:t>
            </a:r>
          </a:p>
        </p:txBody>
      </p:sp>
      <p:pic>
        <p:nvPicPr>
          <p:cNvPr id="26" name="Picture 9">
            <a:extLst>
              <a:ext uri="{FF2B5EF4-FFF2-40B4-BE49-F238E27FC236}">
                <a16:creationId xmlns:a16="http://schemas.microsoft.com/office/drawing/2014/main" id="{E5BAAA65-12C3-37CD-C8DD-6A1C81F799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7" t="10135" r="74142" b="56683"/>
          <a:stretch>
            <a:fillRect/>
          </a:stretch>
        </p:blipFill>
        <p:spPr bwMode="auto">
          <a:xfrm>
            <a:off x="5457096" y="9579941"/>
            <a:ext cx="149225" cy="15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" name="Group 10">
            <a:extLst>
              <a:ext uri="{FF2B5EF4-FFF2-40B4-BE49-F238E27FC236}">
                <a16:creationId xmlns:a16="http://schemas.microsoft.com/office/drawing/2014/main" id="{16910A09-5073-F9E8-0050-AE994BBC3BF2}"/>
              </a:ext>
            </a:extLst>
          </p:cNvPr>
          <p:cNvGrpSpPr>
            <a:grpSpLocks/>
          </p:cNvGrpSpPr>
          <p:nvPr/>
        </p:nvGrpSpPr>
        <p:grpSpPr bwMode="auto">
          <a:xfrm>
            <a:off x="6633433" y="9587879"/>
            <a:ext cx="241300" cy="117475"/>
            <a:chOff x="10182" y="14961"/>
            <a:chExt cx="381" cy="184"/>
          </a:xfrm>
        </p:grpSpPr>
        <p:sp>
          <p:nvSpPr>
            <p:cNvPr id="28" name="AutoShape 11">
              <a:extLst>
                <a:ext uri="{FF2B5EF4-FFF2-40B4-BE49-F238E27FC236}">
                  <a16:creationId xmlns:a16="http://schemas.microsoft.com/office/drawing/2014/main" id="{28DDBEDE-0291-E714-51A4-0A58062621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82" y="14961"/>
              <a:ext cx="381" cy="184"/>
            </a:xfrm>
            <a:prstGeom prst="roundRect">
              <a:avLst>
                <a:gd name="adj" fmla="val 23060"/>
              </a:avLst>
            </a:prstGeom>
            <a:solidFill>
              <a:srgbClr val="2727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8890" rIns="74295" bIns="88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9" name="AutoShape 1853">
              <a:extLst>
                <a:ext uri="{FF2B5EF4-FFF2-40B4-BE49-F238E27FC236}">
                  <a16:creationId xmlns:a16="http://schemas.microsoft.com/office/drawing/2014/main" id="{9313784E-300F-CFFB-8427-8B1720B7EAE7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0257" y="14993"/>
              <a:ext cx="230" cy="119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>
                <a:buNone/>
              </a:pPr>
              <a:r>
                <a:rPr lang="ja-JP" altLang="en-US" sz="3600" spc="0">
                  <a:ln>
                    <a:noFill/>
                  </a:ln>
                  <a:solidFill>
                    <a:srgbClr val="FFFFFF"/>
                  </a:solidFill>
                  <a:effectLst/>
                  <a:latin typeface="ヒラギノ角ゴ6" panose="020B0600000000000000" pitchFamily="50" charset="-128"/>
                  <a:ea typeface="ヒラギノ角ゴ6" panose="020B0600000000000000" pitchFamily="50" charset="-128"/>
                </a:rPr>
                <a:t>検索</a:t>
              </a:r>
            </a:p>
          </p:txBody>
        </p:sp>
      </p:grpSp>
      <p:grpSp>
        <p:nvGrpSpPr>
          <p:cNvPr id="30" name="Group 13">
            <a:extLst>
              <a:ext uri="{FF2B5EF4-FFF2-40B4-BE49-F238E27FC236}">
                <a16:creationId xmlns:a16="http://schemas.microsoft.com/office/drawing/2014/main" id="{DD7E217D-9D84-0566-74F8-059AEE3A9B1C}"/>
              </a:ext>
            </a:extLst>
          </p:cNvPr>
          <p:cNvGrpSpPr>
            <a:grpSpLocks/>
          </p:cNvGrpSpPr>
          <p:nvPr/>
        </p:nvGrpSpPr>
        <p:grpSpPr bwMode="auto">
          <a:xfrm>
            <a:off x="442183" y="9384679"/>
            <a:ext cx="1922462" cy="411162"/>
            <a:chOff x="603" y="14651"/>
            <a:chExt cx="3027" cy="647"/>
          </a:xfrm>
        </p:grpSpPr>
        <p:pic>
          <p:nvPicPr>
            <p:cNvPr id="31" name="図 3" descr="説明: C:\Users\hayashi\AppData\Local\Microsoft\Windows\INetCache\Content.Word\APP_logo_new2_1.jpg">
              <a:extLst>
                <a:ext uri="{FF2B5EF4-FFF2-40B4-BE49-F238E27FC236}">
                  <a16:creationId xmlns:a16="http://schemas.microsoft.com/office/drawing/2014/main" id="{3C4708B1-0ED5-CEAD-176F-78AE31AAAA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8156"/>
            <a:stretch>
              <a:fillRect/>
            </a:stretch>
          </p:blipFill>
          <p:spPr bwMode="auto">
            <a:xfrm>
              <a:off x="603" y="14651"/>
              <a:ext cx="694" cy="6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15">
              <a:extLst>
                <a:ext uri="{FF2B5EF4-FFF2-40B4-BE49-F238E27FC236}">
                  <a16:creationId xmlns:a16="http://schemas.microsoft.com/office/drawing/2014/main" id="{9E7B8845-B2E1-4358-40B3-E77119892E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625" t="3481" b="21190"/>
            <a:stretch>
              <a:fillRect/>
            </a:stretch>
          </p:blipFill>
          <p:spPr bwMode="auto">
            <a:xfrm>
              <a:off x="1308" y="14683"/>
              <a:ext cx="2322" cy="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Rectangle 16">
              <a:extLst>
                <a:ext uri="{FF2B5EF4-FFF2-40B4-BE49-F238E27FC236}">
                  <a16:creationId xmlns:a16="http://schemas.microsoft.com/office/drawing/2014/main" id="{9B0E644B-EBD7-7B21-718B-5E54EE0D0A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4" y="15194"/>
              <a:ext cx="568" cy="13"/>
            </a:xfrm>
            <a:prstGeom prst="rect">
              <a:avLst/>
            </a:prstGeom>
            <a:solidFill>
              <a:srgbClr val="0000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74295" tIns="8890" rIns="74295" bIns="88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4" name="Rectangle 17">
              <a:extLst>
                <a:ext uri="{FF2B5EF4-FFF2-40B4-BE49-F238E27FC236}">
                  <a16:creationId xmlns:a16="http://schemas.microsoft.com/office/drawing/2014/main" id="{58B9C949-60CC-9687-CE58-F56B99971E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2" y="15194"/>
              <a:ext cx="568" cy="13"/>
            </a:xfrm>
            <a:prstGeom prst="rect">
              <a:avLst/>
            </a:prstGeom>
            <a:solidFill>
              <a:srgbClr val="0000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74295" tIns="8890" rIns="74295" bIns="88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5" name="WordArt 18">
              <a:extLst>
                <a:ext uri="{FF2B5EF4-FFF2-40B4-BE49-F238E27FC236}">
                  <a16:creationId xmlns:a16="http://schemas.microsoft.com/office/drawing/2014/main" id="{FF7CD4AD-808E-C7E9-4E04-800CA0E693B7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001" y="15167"/>
              <a:ext cx="63" cy="7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l" rtl="0">
                <a:buNone/>
              </a:pPr>
              <a:r>
                <a:rPr lang="ja-JP" altLang="en-US" sz="1000" kern="10" spc="0">
                  <a:ln>
                    <a:noFill/>
                  </a:ln>
                  <a:solidFill>
                    <a:srgbClr val="000066"/>
                  </a:solidFill>
                  <a:effectLst/>
                  <a:latin typeface="ヒラギノ角ゴ5" panose="020B0500000000000000" pitchFamily="50" charset="-128"/>
                  <a:ea typeface="ヒラギノ角ゴ5" panose="020B0500000000000000" pitchFamily="50" charset="-128"/>
                </a:rPr>
                <a:t>デ</a:t>
              </a:r>
            </a:p>
          </p:txBody>
        </p:sp>
        <p:sp>
          <p:nvSpPr>
            <p:cNvPr id="36" name="WordArt 19">
              <a:extLst>
                <a:ext uri="{FF2B5EF4-FFF2-40B4-BE49-F238E27FC236}">
                  <a16:creationId xmlns:a16="http://schemas.microsoft.com/office/drawing/2014/main" id="{17CB0347-543A-6675-448F-F8D6D15932FA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080" y="15167"/>
              <a:ext cx="63" cy="7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l" rtl="0">
                <a:buNone/>
              </a:pPr>
              <a:r>
                <a:rPr lang="ja-JP" altLang="en-US" sz="1000" kern="10" spc="0">
                  <a:ln>
                    <a:noFill/>
                  </a:ln>
                  <a:solidFill>
                    <a:srgbClr val="000066"/>
                  </a:solidFill>
                  <a:effectLst/>
                  <a:latin typeface="ヒラギノ角ゴ5" panose="020B0500000000000000" pitchFamily="50" charset="-128"/>
                  <a:ea typeface="ヒラギノ角ゴ5" panose="020B0500000000000000" pitchFamily="50" charset="-128"/>
                </a:rPr>
                <a:t>ジ</a:t>
              </a:r>
            </a:p>
          </p:txBody>
        </p:sp>
        <p:sp>
          <p:nvSpPr>
            <p:cNvPr id="37" name="WordArt 20">
              <a:extLst>
                <a:ext uri="{FF2B5EF4-FFF2-40B4-BE49-F238E27FC236}">
                  <a16:creationId xmlns:a16="http://schemas.microsoft.com/office/drawing/2014/main" id="{2DCFD9AF-5543-5A85-90BD-5EEFA107347B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159" y="15167"/>
              <a:ext cx="63" cy="7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l" rtl="0">
                <a:buNone/>
              </a:pPr>
              <a:r>
                <a:rPr lang="ja-JP" altLang="en-US" sz="1000" kern="10" spc="0">
                  <a:ln>
                    <a:noFill/>
                  </a:ln>
                  <a:solidFill>
                    <a:srgbClr val="000066"/>
                  </a:solidFill>
                  <a:effectLst/>
                  <a:latin typeface="ヒラギノ角ゴ5" panose="020B0500000000000000" pitchFamily="50" charset="-128"/>
                  <a:ea typeface="ヒラギノ角ゴ5" panose="020B0500000000000000" pitchFamily="50" charset="-128"/>
                </a:rPr>
                <a:t>タ</a:t>
              </a:r>
            </a:p>
          </p:txBody>
        </p:sp>
        <p:sp>
          <p:nvSpPr>
            <p:cNvPr id="38" name="WordArt 21">
              <a:extLst>
                <a:ext uri="{FF2B5EF4-FFF2-40B4-BE49-F238E27FC236}">
                  <a16:creationId xmlns:a16="http://schemas.microsoft.com/office/drawing/2014/main" id="{472AC656-BFBD-31F7-06AB-DD380EC1898E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235" y="15167"/>
              <a:ext cx="72" cy="7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l" rtl="0">
                <a:buNone/>
              </a:pPr>
              <a:r>
                <a:rPr lang="ja-JP" altLang="en-US" sz="1000" kern="10" spc="0">
                  <a:ln>
                    <a:noFill/>
                  </a:ln>
                  <a:solidFill>
                    <a:srgbClr val="000066"/>
                  </a:solidFill>
                  <a:effectLst/>
                  <a:latin typeface="ヒラギノ角ゴ5" panose="020B0500000000000000" pitchFamily="50" charset="-128"/>
                  <a:ea typeface="ヒラギノ角ゴ5" panose="020B0500000000000000" pitchFamily="50" charset="-128"/>
                </a:rPr>
                <a:t>ル</a:t>
              </a:r>
            </a:p>
          </p:txBody>
        </p:sp>
        <p:sp>
          <p:nvSpPr>
            <p:cNvPr id="39" name="WordArt 22">
              <a:extLst>
                <a:ext uri="{FF2B5EF4-FFF2-40B4-BE49-F238E27FC236}">
                  <a16:creationId xmlns:a16="http://schemas.microsoft.com/office/drawing/2014/main" id="{7F10E8F3-6F31-7A0D-60E2-4294D20CA886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318" y="15165"/>
              <a:ext cx="72" cy="7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l" rtl="0">
                <a:buNone/>
              </a:pPr>
              <a:r>
                <a:rPr lang="ja-JP" altLang="en-US" sz="1000" kern="10" spc="0">
                  <a:ln>
                    <a:noFill/>
                  </a:ln>
                  <a:solidFill>
                    <a:srgbClr val="000066"/>
                  </a:solidFill>
                  <a:effectLst/>
                  <a:latin typeface="ヒラギノ角ゴ5" panose="020B0500000000000000" pitchFamily="50" charset="-128"/>
                  <a:ea typeface="ヒラギノ角ゴ5" panose="020B0500000000000000" pitchFamily="50" charset="-128"/>
                </a:rPr>
                <a:t>丸</a:t>
              </a:r>
            </a:p>
          </p:txBody>
        </p:sp>
        <p:sp>
          <p:nvSpPr>
            <p:cNvPr id="40" name="WordArt 23">
              <a:extLst>
                <a:ext uri="{FF2B5EF4-FFF2-40B4-BE49-F238E27FC236}">
                  <a16:creationId xmlns:a16="http://schemas.microsoft.com/office/drawing/2014/main" id="{81E75FE6-DFFD-47C5-04C3-AC5FECF64D79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405" y="15170"/>
              <a:ext cx="61" cy="67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l" rtl="0">
                <a:buNone/>
              </a:pPr>
              <a:r>
                <a:rPr lang="ja-JP" altLang="en-US" sz="1000" kern="10" spc="0">
                  <a:ln>
                    <a:noFill/>
                  </a:ln>
                  <a:solidFill>
                    <a:srgbClr val="000066"/>
                  </a:solidFill>
                  <a:effectLst/>
                  <a:latin typeface="ヒラギノ角ゴ5" panose="020B0500000000000000" pitchFamily="50" charset="-128"/>
                  <a:ea typeface="ヒラギノ角ゴ5" panose="020B0500000000000000" pitchFamily="50" charset="-128"/>
                </a:rPr>
                <a:t>ご</a:t>
              </a:r>
            </a:p>
          </p:txBody>
        </p:sp>
        <p:sp>
          <p:nvSpPr>
            <p:cNvPr id="41" name="WordArt 24">
              <a:extLst>
                <a:ext uri="{FF2B5EF4-FFF2-40B4-BE49-F238E27FC236}">
                  <a16:creationId xmlns:a16="http://schemas.microsoft.com/office/drawing/2014/main" id="{C2748654-DD96-190C-2317-285D61AA5189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480" y="15167"/>
              <a:ext cx="63" cy="7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l" rtl="0">
                <a:buNone/>
              </a:pPr>
              <a:r>
                <a:rPr lang="ja-JP" altLang="en-US" sz="1000" kern="10" spc="0">
                  <a:ln>
                    <a:noFill/>
                  </a:ln>
                  <a:solidFill>
                    <a:srgbClr val="000066"/>
                  </a:solidFill>
                  <a:effectLst/>
                  <a:latin typeface="ヒラギノ角ゴ5" panose="020B0500000000000000" pitchFamily="50" charset="-128"/>
                  <a:ea typeface="ヒラギノ角ゴ5" panose="020B0500000000000000" pitchFamily="50" charset="-128"/>
                </a:rPr>
                <a:t>と</a:t>
              </a:r>
            </a:p>
          </p:txBody>
        </p:sp>
        <p:sp>
          <p:nvSpPr>
            <p:cNvPr id="42" name="WordArt 25">
              <a:extLst>
                <a:ext uri="{FF2B5EF4-FFF2-40B4-BE49-F238E27FC236}">
                  <a16:creationId xmlns:a16="http://schemas.microsoft.com/office/drawing/2014/main" id="{E243DC22-50C7-FC67-89BA-D88AA5BECADA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559" y="15167"/>
              <a:ext cx="66" cy="7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l" rtl="0">
                <a:buNone/>
              </a:pPr>
              <a:r>
                <a:rPr lang="ja-JP" altLang="en-US" sz="1000" kern="10" spc="0">
                  <a:ln>
                    <a:noFill/>
                  </a:ln>
                  <a:solidFill>
                    <a:srgbClr val="000066"/>
                  </a:solidFill>
                  <a:effectLst/>
                  <a:latin typeface="ヒラギノ角ゴ5" panose="020B0500000000000000" pitchFamily="50" charset="-128"/>
                  <a:ea typeface="ヒラギノ角ゴ5" panose="020B0500000000000000" pitchFamily="50" charset="-128"/>
                </a:rPr>
                <a:t>ア</a:t>
              </a:r>
            </a:p>
          </p:txBody>
        </p:sp>
        <p:sp>
          <p:nvSpPr>
            <p:cNvPr id="43" name="WordArt 26">
              <a:extLst>
                <a:ext uri="{FF2B5EF4-FFF2-40B4-BE49-F238E27FC236}">
                  <a16:creationId xmlns:a16="http://schemas.microsoft.com/office/drawing/2014/main" id="{2231DCBC-166C-FE2B-EA56-378EA0F84DD3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642" y="15167"/>
              <a:ext cx="63" cy="7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l" rtl="0">
                <a:buNone/>
              </a:pPr>
              <a:r>
                <a:rPr lang="ja-JP" altLang="en-US" sz="1000" kern="10" spc="0">
                  <a:ln>
                    <a:noFill/>
                  </a:ln>
                  <a:solidFill>
                    <a:srgbClr val="000066"/>
                  </a:solidFill>
                  <a:effectLst/>
                  <a:latin typeface="ヒラギノ角ゴ5" panose="020B0500000000000000" pitchFamily="50" charset="-128"/>
                  <a:ea typeface="ヒラギノ角ゴ5" panose="020B0500000000000000" pitchFamily="50" charset="-128"/>
                </a:rPr>
                <a:t>プ</a:t>
              </a:r>
            </a:p>
          </p:txBody>
        </p:sp>
        <p:sp>
          <p:nvSpPr>
            <p:cNvPr id="44" name="WordArt 27">
              <a:extLst>
                <a:ext uri="{FF2B5EF4-FFF2-40B4-BE49-F238E27FC236}">
                  <a16:creationId xmlns:a16="http://schemas.microsoft.com/office/drawing/2014/main" id="{EFE17CB7-B231-AD7A-4902-0D9E506546EF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722" y="15167"/>
              <a:ext cx="63" cy="7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l" rtl="0">
                <a:buNone/>
              </a:pPr>
              <a:r>
                <a:rPr lang="ja-JP" altLang="en-US" sz="1000" kern="10" spc="0">
                  <a:ln>
                    <a:noFill/>
                  </a:ln>
                  <a:solidFill>
                    <a:srgbClr val="000066"/>
                  </a:solidFill>
                  <a:effectLst/>
                  <a:latin typeface="ヒラギノ角ゴ5" panose="020B0500000000000000" pitchFamily="50" charset="-128"/>
                  <a:ea typeface="ヒラギノ角ゴ5" panose="020B0500000000000000" pitchFamily="50" charset="-128"/>
                </a:rPr>
                <a:t>ラ</a:t>
              </a:r>
            </a:p>
          </p:txBody>
        </p:sp>
        <p:sp>
          <p:nvSpPr>
            <p:cNvPr id="45" name="WordArt 28">
              <a:extLst>
                <a:ext uri="{FF2B5EF4-FFF2-40B4-BE49-F238E27FC236}">
                  <a16:creationId xmlns:a16="http://schemas.microsoft.com/office/drawing/2014/main" id="{1D020DA2-1AAD-05FC-C0D7-652F1D1806A9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801" y="15167"/>
              <a:ext cx="63" cy="7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l" rtl="0">
                <a:buNone/>
              </a:pPr>
              <a:r>
                <a:rPr lang="ja-JP" altLang="en-US" sz="1000" kern="10" spc="0">
                  <a:ln>
                    <a:noFill/>
                  </a:ln>
                  <a:solidFill>
                    <a:srgbClr val="000066"/>
                  </a:solidFill>
                  <a:effectLst/>
                  <a:latin typeface="ヒラギノ角ゴ5" panose="020B0500000000000000" pitchFamily="50" charset="-128"/>
                  <a:ea typeface="ヒラギノ角ゴ5" panose="020B0500000000000000" pitchFamily="50" charset="-128"/>
                </a:rPr>
                <a:t>イ</a:t>
              </a:r>
            </a:p>
          </p:txBody>
        </p:sp>
        <p:sp>
          <p:nvSpPr>
            <p:cNvPr id="46" name="WordArt 29">
              <a:extLst>
                <a:ext uri="{FF2B5EF4-FFF2-40B4-BE49-F238E27FC236}">
                  <a16:creationId xmlns:a16="http://schemas.microsoft.com/office/drawing/2014/main" id="{E21667F7-C635-46C7-3776-1C46F921B843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898" y="15164"/>
              <a:ext cx="46" cy="73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l" rtl="0">
                <a:buNone/>
              </a:pPr>
              <a:r>
                <a:rPr lang="ja-JP" altLang="en-US" sz="1000" kern="10" spc="0">
                  <a:ln>
                    <a:noFill/>
                  </a:ln>
                  <a:solidFill>
                    <a:srgbClr val="000066"/>
                  </a:solidFill>
                  <a:effectLst/>
                  <a:latin typeface="ヒラギノ角ゴ5" panose="020B0500000000000000" pitchFamily="50" charset="-128"/>
                  <a:ea typeface="ヒラギノ角ゴ5" panose="020B0500000000000000" pitchFamily="50" charset="-128"/>
                </a:rPr>
                <a:t>ド</a:t>
              </a:r>
            </a:p>
          </p:txBody>
        </p:sp>
      </p:grpSp>
      <p:grpSp>
        <p:nvGrpSpPr>
          <p:cNvPr id="47" name="Group 30">
            <a:extLst>
              <a:ext uri="{FF2B5EF4-FFF2-40B4-BE49-F238E27FC236}">
                <a16:creationId xmlns:a16="http://schemas.microsoft.com/office/drawing/2014/main" id="{D6DB4823-9577-6713-D338-ECF1BC262B4F}"/>
              </a:ext>
            </a:extLst>
          </p:cNvPr>
          <p:cNvGrpSpPr>
            <a:grpSpLocks/>
          </p:cNvGrpSpPr>
          <p:nvPr/>
        </p:nvGrpSpPr>
        <p:grpSpPr bwMode="auto">
          <a:xfrm>
            <a:off x="467583" y="9826275"/>
            <a:ext cx="6640513" cy="495314"/>
            <a:chOff x="620" y="14339"/>
            <a:chExt cx="10739" cy="800"/>
          </a:xfrm>
        </p:grpSpPr>
        <p:sp>
          <p:nvSpPr>
            <p:cNvPr id="48" name="Rectangle 31">
              <a:extLst>
                <a:ext uri="{FF2B5EF4-FFF2-40B4-BE49-F238E27FC236}">
                  <a16:creationId xmlns:a16="http://schemas.microsoft.com/office/drawing/2014/main" id="{9B96CB39-E911-47AF-3D40-F948B7F163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0" y="14341"/>
              <a:ext cx="1988" cy="59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4295" tIns="8890" rIns="74295" bIns="88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grpSp>
          <p:nvGrpSpPr>
            <p:cNvPr id="49" name="Group 32">
              <a:extLst>
                <a:ext uri="{FF2B5EF4-FFF2-40B4-BE49-F238E27FC236}">
                  <a16:creationId xmlns:a16="http://schemas.microsoft.com/office/drawing/2014/main" id="{C6BB7D04-634F-5E66-7AE9-CABAE2BE361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6" y="14339"/>
              <a:ext cx="10713" cy="800"/>
              <a:chOff x="857" y="14103"/>
              <a:chExt cx="10476" cy="782"/>
            </a:xfrm>
          </p:grpSpPr>
          <p:sp>
            <p:nvSpPr>
              <p:cNvPr id="50" name="Rectangle 33">
                <a:extLst>
                  <a:ext uri="{FF2B5EF4-FFF2-40B4-BE49-F238E27FC236}">
                    <a16:creationId xmlns:a16="http://schemas.microsoft.com/office/drawing/2014/main" id="{81D56BF7-4EF3-BCB4-CF27-97ACA4556D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08" y="14103"/>
                <a:ext cx="1058" cy="31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74295" tIns="8890" rIns="74295" bIns="88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grpSp>
            <p:nvGrpSpPr>
              <p:cNvPr id="51" name="Group 34">
                <a:extLst>
                  <a:ext uri="{FF2B5EF4-FFF2-40B4-BE49-F238E27FC236}">
                    <a16:creationId xmlns:a16="http://schemas.microsoft.com/office/drawing/2014/main" id="{ECBDC526-FA5B-7F10-C0AC-47BFA3587CF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57" y="14178"/>
                <a:ext cx="10476" cy="707"/>
                <a:chOff x="1041" y="14434"/>
                <a:chExt cx="9873" cy="666"/>
              </a:xfrm>
            </p:grpSpPr>
            <p:sp>
              <p:nvSpPr>
                <p:cNvPr id="52" name="Rectangle 35">
                  <a:extLst>
                    <a:ext uri="{FF2B5EF4-FFF2-40B4-BE49-F238E27FC236}">
                      <a16:creationId xmlns:a16="http://schemas.microsoft.com/office/drawing/2014/main" id="{8522AF24-B64E-6D33-56AB-FAD17C07BB8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41" y="14434"/>
                  <a:ext cx="9873" cy="232"/>
                </a:xfrm>
                <a:prstGeom prst="rect">
                  <a:avLst/>
                </a:prstGeom>
                <a:solidFill>
                  <a:srgbClr val="5F5F5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74295" tIns="8890" rIns="74295" bIns="88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3" name="WordArt 36">
                  <a:extLst>
                    <a:ext uri="{FF2B5EF4-FFF2-40B4-BE49-F238E27FC236}">
                      <a16:creationId xmlns:a16="http://schemas.microsoft.com/office/drawing/2014/main" id="{9C96EDC2-51DD-CB4C-4386-DA987EAD7DBC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1638" y="14466"/>
                  <a:ext cx="2807" cy="169"/>
                </a:xfrm>
                <a:prstGeom prst="rect">
                  <a:avLst/>
                </a:prstGeom>
                <a:extLst>
                  <a:ext uri="{91240B29-F687-4F45-9708-019B960494DF}">
                    <a14:hiddenLine xmlns:a14="http://schemas.microsoft.com/office/drawing/2010/main" w="76200">
                      <a:solidFill>
                        <a:srgbClr val="0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/>
                    </a14:hiddenEffects>
                  </a:ext>
                </a:extLst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l" rtl="0">
                    <a:buNone/>
                  </a:pPr>
                  <a:r>
                    <a:rPr lang="ja-JP" altLang="en-US" sz="3600" kern="10" spc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latin typeface="ヒラギノ角ゴ4" panose="020B0400000000000000" pitchFamily="50" charset="-128"/>
                      <a:ea typeface="ヒラギノ角ゴ4" panose="020B0400000000000000" pitchFamily="50" charset="-128"/>
                    </a:rPr>
                    <a:t>アプライド株式会社 </a:t>
                  </a:r>
                  <a:r>
                    <a:rPr lang="ja-JP" altLang="en-US" sz="3600" kern="10" dirty="0">
                      <a:solidFill>
                        <a:srgbClr val="FFFFFF"/>
                      </a:solidFill>
                      <a:latin typeface="ヒラギノ角ゴ4" panose="020B0400000000000000" pitchFamily="50" charset="-128"/>
                      <a:ea typeface="ヒラギノ角ゴ4" panose="020B0400000000000000" pitchFamily="50" charset="-128"/>
                    </a:rPr>
                    <a:t>広域システム営業</a:t>
                  </a:r>
                  <a:r>
                    <a:rPr lang="ja-JP" altLang="en-US" sz="3600" kern="10" spc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latin typeface="ヒラギノ角ゴ4" panose="020B0400000000000000" pitchFamily="50" charset="-128"/>
                      <a:ea typeface="ヒラギノ角ゴ4" panose="020B0400000000000000" pitchFamily="50" charset="-128"/>
                    </a:rPr>
                    <a:t>部</a:t>
                  </a:r>
                </a:p>
              </p:txBody>
            </p:sp>
            <p:grpSp>
              <p:nvGrpSpPr>
                <p:cNvPr id="54" name="Group 37">
                  <a:extLst>
                    <a:ext uri="{FF2B5EF4-FFF2-40B4-BE49-F238E27FC236}">
                      <a16:creationId xmlns:a16="http://schemas.microsoft.com/office/drawing/2014/main" id="{9A55ACEA-488D-8720-EA3F-C510C597CA4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082" y="14767"/>
                  <a:ext cx="9778" cy="333"/>
                  <a:chOff x="1082" y="14971"/>
                  <a:chExt cx="9667" cy="460"/>
                </a:xfrm>
              </p:grpSpPr>
              <p:sp>
                <p:nvSpPr>
                  <p:cNvPr id="55" name="WordArt 38">
                    <a:extLst>
                      <a:ext uri="{FF2B5EF4-FFF2-40B4-BE49-F238E27FC236}">
                        <a16:creationId xmlns:a16="http://schemas.microsoft.com/office/drawing/2014/main" id="{C9516711-8A3B-C1E4-690E-AB48EEAA4AF4}"/>
                      </a:ext>
                    </a:extLst>
                  </p:cNvPr>
                  <p:cNvSpPr>
                    <a:spLocks noChangeArrowheads="1" noChangeShapeType="1" noTextEdit="1"/>
                  </p:cNvSpPr>
                  <p:nvPr/>
                </p:nvSpPr>
                <p:spPr bwMode="auto">
                  <a:xfrm>
                    <a:off x="1082" y="14971"/>
                    <a:ext cx="4642" cy="460"/>
                  </a:xfrm>
                  <a:prstGeom prst="rect">
                    <a:avLst/>
                  </a:prstGeom>
                  <a:extLst>
                    <a:ext uri="{91240B29-F687-4F45-9708-019B960494DF}">
                      <a14:hiddenLine xmlns:a14="http://schemas.microsoft.com/office/drawing/2010/main" w="12700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/>
                      </a14:hiddenEffects>
                    </a:ext>
                  </a:extLst>
                </p:spPr>
                <p:txBody>
                  <a:bodyPr wrap="none" fromWordArt="1">
                    <a:prstTxWarp prst="textPlain">
                      <a:avLst>
                        <a:gd name="adj" fmla="val 50000"/>
                      </a:avLst>
                    </a:prstTxWarp>
                  </a:bodyPr>
                  <a:lstStyle/>
                  <a:p>
                    <a:pPr algn="l" rtl="0">
                      <a:buNone/>
                    </a:pPr>
                    <a:r>
                      <a:rPr lang="zh-TW" altLang="en-US" sz="1200" kern="10" spc="0" dirty="0">
                        <a:ln>
                          <a:noFill/>
                        </a:ln>
                        <a:solidFill>
                          <a:srgbClr val="5F5F5F"/>
                        </a:solidFill>
                        <a:effectLst/>
                        <a:latin typeface="ヒラギノ角ゴ4" panose="020B0400000000000000" pitchFamily="50" charset="-128"/>
                        <a:ea typeface="ヒラギノ角ゴ4" panose="020B0400000000000000" pitchFamily="50" charset="-128"/>
                      </a:rPr>
                      <a:t>■関東営業</a:t>
                    </a:r>
                    <a:r>
                      <a:rPr lang="ja-JP" altLang="en-US" sz="1200" kern="10" spc="0" dirty="0">
                        <a:ln>
                          <a:noFill/>
                        </a:ln>
                        <a:solidFill>
                          <a:srgbClr val="5F5F5F"/>
                        </a:solidFill>
                        <a:effectLst/>
                        <a:latin typeface="ヒラギノ角ゴ4" panose="020B0400000000000000" pitchFamily="50" charset="-128"/>
                        <a:ea typeface="ヒラギノ角ゴ4" panose="020B0400000000000000" pitchFamily="50" charset="-128"/>
                      </a:rPr>
                      <a:t>所</a:t>
                    </a:r>
                    <a:r>
                      <a:rPr lang="zh-TW" altLang="en-US" sz="1200" kern="10" spc="0" dirty="0">
                        <a:ln>
                          <a:noFill/>
                        </a:ln>
                        <a:solidFill>
                          <a:srgbClr val="5F5F5F"/>
                        </a:solidFill>
                        <a:effectLst/>
                        <a:latin typeface="ヒラギノ角ゴ4" panose="020B0400000000000000" pitchFamily="50" charset="-128"/>
                        <a:ea typeface="ヒラギノ角ゴ4" panose="020B0400000000000000" pitchFamily="50" charset="-128"/>
                      </a:rPr>
                      <a:t>  東京都千代田区神田小川町１−</a:t>
                    </a:r>
                    <a:r>
                      <a:rPr lang="en-US" altLang="zh-TW" sz="1200" kern="10" spc="0" dirty="0">
                        <a:ln>
                          <a:noFill/>
                        </a:ln>
                        <a:solidFill>
                          <a:srgbClr val="5F5F5F"/>
                        </a:solidFill>
                        <a:effectLst/>
                        <a:latin typeface="ヒラギノ角ゴ4" panose="020B0400000000000000" pitchFamily="50" charset="-128"/>
                        <a:ea typeface="ヒラギノ角ゴ4" panose="020B0400000000000000" pitchFamily="50" charset="-128"/>
                      </a:rPr>
                      <a:t>11‐4F  TEL</a:t>
                    </a:r>
                    <a:r>
                      <a:rPr lang="zh-TW" altLang="en-US" sz="1200" kern="10" spc="0" dirty="0">
                        <a:ln>
                          <a:noFill/>
                        </a:ln>
                        <a:solidFill>
                          <a:srgbClr val="5F5F5F"/>
                        </a:solidFill>
                        <a:effectLst/>
                        <a:latin typeface="ヒラギノ角ゴ4" panose="020B0400000000000000" pitchFamily="50" charset="-128"/>
                        <a:ea typeface="ヒラギノ角ゴ4" panose="020B0400000000000000" pitchFamily="50" charset="-128"/>
                      </a:rPr>
                      <a:t>：</a:t>
                    </a:r>
                    <a:r>
                      <a:rPr lang="en-US" altLang="zh-TW" sz="1200" kern="10" spc="0" dirty="0">
                        <a:ln>
                          <a:noFill/>
                        </a:ln>
                        <a:solidFill>
                          <a:srgbClr val="5F5F5F"/>
                        </a:solidFill>
                        <a:effectLst/>
                        <a:latin typeface="ヒラギノ角ゴ4" panose="020B0400000000000000" pitchFamily="50" charset="-128"/>
                        <a:ea typeface="ヒラギノ角ゴ4" panose="020B0400000000000000" pitchFamily="50" charset="-128"/>
                      </a:rPr>
                      <a:t>03-5280-9255</a:t>
                    </a:r>
                  </a:p>
                  <a:p>
                    <a:pPr algn="l" rtl="0">
                      <a:buNone/>
                    </a:pPr>
                    <a:r>
                      <a:rPr lang="en-US" altLang="zh-TW" sz="1200" kern="10" spc="0" dirty="0">
                        <a:ln>
                          <a:noFill/>
                        </a:ln>
                        <a:solidFill>
                          <a:srgbClr val="5F5F5F"/>
                        </a:solidFill>
                        <a:effectLst/>
                        <a:latin typeface="ヒラギノ角ゴ4" panose="020B0400000000000000" pitchFamily="50" charset="-128"/>
                        <a:ea typeface="ヒラギノ角ゴ4" panose="020B0400000000000000" pitchFamily="50" charset="-128"/>
                      </a:rPr>
                      <a:t>■</a:t>
                    </a:r>
                    <a:r>
                      <a:rPr lang="zh-TW" altLang="en-US" sz="1200" kern="10" spc="0" dirty="0">
                        <a:ln>
                          <a:noFill/>
                        </a:ln>
                        <a:solidFill>
                          <a:srgbClr val="5F5F5F"/>
                        </a:solidFill>
                        <a:effectLst/>
                        <a:latin typeface="ヒラギノ角ゴ4" panose="020B0400000000000000" pitchFamily="50" charset="-128"/>
                        <a:ea typeface="ヒラギノ角ゴ4" panose="020B0400000000000000" pitchFamily="50" charset="-128"/>
                      </a:rPr>
                      <a:t>東海営業</a:t>
                    </a:r>
                    <a:r>
                      <a:rPr lang="ja-JP" altLang="en-US" sz="1200" kern="10" spc="0" dirty="0">
                        <a:ln>
                          <a:noFill/>
                        </a:ln>
                        <a:solidFill>
                          <a:srgbClr val="5F5F5F"/>
                        </a:solidFill>
                        <a:effectLst/>
                        <a:latin typeface="ヒラギノ角ゴ4" panose="020B0400000000000000" pitchFamily="50" charset="-128"/>
                        <a:ea typeface="ヒラギノ角ゴ4" panose="020B0400000000000000" pitchFamily="50" charset="-128"/>
                      </a:rPr>
                      <a:t>所</a:t>
                    </a:r>
                    <a:r>
                      <a:rPr lang="zh-TW" altLang="en-US" sz="1200" kern="10" spc="0" dirty="0">
                        <a:ln>
                          <a:noFill/>
                        </a:ln>
                        <a:solidFill>
                          <a:srgbClr val="5F5F5F"/>
                        </a:solidFill>
                        <a:effectLst/>
                        <a:latin typeface="ヒラギノ角ゴ4" panose="020B0400000000000000" pitchFamily="50" charset="-128"/>
                        <a:ea typeface="ヒラギノ角ゴ4" panose="020B0400000000000000" pitchFamily="50" charset="-128"/>
                      </a:rPr>
                      <a:t>  名古屋市西区上名古屋三丁目</a:t>
                    </a:r>
                    <a:r>
                      <a:rPr lang="en-US" altLang="zh-TW" sz="1200" kern="10" spc="0" dirty="0">
                        <a:ln>
                          <a:noFill/>
                        </a:ln>
                        <a:solidFill>
                          <a:srgbClr val="5F5F5F"/>
                        </a:solidFill>
                        <a:effectLst/>
                        <a:latin typeface="ヒラギノ角ゴ4" panose="020B0400000000000000" pitchFamily="50" charset="-128"/>
                        <a:ea typeface="ヒラギノ角ゴ4" panose="020B0400000000000000" pitchFamily="50" charset="-128"/>
                      </a:rPr>
                      <a:t>25-28-5F TEL</a:t>
                    </a:r>
                    <a:r>
                      <a:rPr lang="zh-TW" altLang="en-US" sz="1200" kern="10" spc="0" dirty="0">
                        <a:ln>
                          <a:noFill/>
                        </a:ln>
                        <a:solidFill>
                          <a:srgbClr val="5F5F5F"/>
                        </a:solidFill>
                        <a:effectLst/>
                        <a:latin typeface="ヒラギノ角ゴ4" panose="020B0400000000000000" pitchFamily="50" charset="-128"/>
                        <a:ea typeface="ヒラギノ角ゴ4" panose="020B0400000000000000" pitchFamily="50" charset="-128"/>
                      </a:rPr>
                      <a:t>：</a:t>
                    </a:r>
                    <a:r>
                      <a:rPr lang="en-US" altLang="zh-TW" sz="1200" kern="10" spc="0" dirty="0">
                        <a:ln>
                          <a:noFill/>
                        </a:ln>
                        <a:solidFill>
                          <a:srgbClr val="5F5F5F"/>
                        </a:solidFill>
                        <a:effectLst/>
                        <a:latin typeface="ヒラギノ角ゴ4" panose="020B0400000000000000" pitchFamily="50" charset="-128"/>
                        <a:ea typeface="ヒラギノ角ゴ4" panose="020B0400000000000000" pitchFamily="50" charset="-128"/>
                      </a:rPr>
                      <a:t>052-325-2782</a:t>
                    </a:r>
                    <a:endParaRPr lang="en-US" altLang="zh-TW" sz="1200" kern="10" dirty="0">
                      <a:solidFill>
                        <a:srgbClr val="5F5F5F"/>
                      </a:solidFill>
                      <a:latin typeface="ヒラギノ角ゴ4" panose="020B0400000000000000" pitchFamily="50" charset="-128"/>
                      <a:ea typeface="ヒラギノ角ゴ4" panose="020B0400000000000000" pitchFamily="50" charset="-128"/>
                    </a:endParaRPr>
                  </a:p>
                </p:txBody>
              </p:sp>
              <p:sp>
                <p:nvSpPr>
                  <p:cNvPr id="56" name="WordArt 39">
                    <a:extLst>
                      <a:ext uri="{FF2B5EF4-FFF2-40B4-BE49-F238E27FC236}">
                        <a16:creationId xmlns:a16="http://schemas.microsoft.com/office/drawing/2014/main" id="{A9D3DDFE-FD62-18DD-C2EC-9D619BC8B3FB}"/>
                      </a:ext>
                    </a:extLst>
                  </p:cNvPr>
                  <p:cNvSpPr>
                    <a:spLocks noChangeArrowheads="1" noChangeShapeType="1" noTextEdit="1"/>
                  </p:cNvSpPr>
                  <p:nvPr/>
                </p:nvSpPr>
                <p:spPr bwMode="auto">
                  <a:xfrm>
                    <a:off x="6190" y="14971"/>
                    <a:ext cx="4559" cy="460"/>
                  </a:xfrm>
                  <a:prstGeom prst="rect">
                    <a:avLst/>
                  </a:prstGeom>
                  <a:extLst>
                    <a:ext uri="{91240B29-F687-4F45-9708-019B960494DF}">
                      <a14:hiddenLine xmlns:a14="http://schemas.microsoft.com/office/drawing/2010/main" w="12700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/>
                      </a14:hiddenEffects>
                    </a:ext>
                  </a:extLst>
                </p:spPr>
                <p:txBody>
                  <a:bodyPr wrap="none" fromWordArt="1">
                    <a:prstTxWarp prst="textPlain">
                      <a:avLst>
                        <a:gd name="adj" fmla="val 50000"/>
                      </a:avLst>
                    </a:prstTxWarp>
                  </a:bodyPr>
                  <a:lstStyle/>
                  <a:p>
                    <a:pPr algn="l" rtl="0">
                      <a:buNone/>
                    </a:pPr>
                    <a:r>
                      <a:rPr lang="zh-TW" altLang="en-US" sz="1200" kern="10" spc="0" dirty="0">
                        <a:ln>
                          <a:noFill/>
                        </a:ln>
                        <a:solidFill>
                          <a:srgbClr val="5F5F5F"/>
                        </a:solidFill>
                        <a:effectLst/>
                        <a:latin typeface="ヒラギノ角ゴ4" panose="020B0400000000000000" pitchFamily="50" charset="-128"/>
                        <a:ea typeface="ヒラギノ角ゴ4" panose="020B0400000000000000" pitchFamily="50" charset="-128"/>
                      </a:rPr>
                      <a:t>■関西営業</a:t>
                    </a:r>
                    <a:r>
                      <a:rPr lang="ja-JP" altLang="en-US" sz="1200" kern="10" spc="0" dirty="0">
                        <a:ln>
                          <a:noFill/>
                        </a:ln>
                        <a:solidFill>
                          <a:srgbClr val="5F5F5F"/>
                        </a:solidFill>
                        <a:effectLst/>
                        <a:latin typeface="ヒラギノ角ゴ4" panose="020B0400000000000000" pitchFamily="50" charset="-128"/>
                        <a:ea typeface="ヒラギノ角ゴ4" panose="020B0400000000000000" pitchFamily="50" charset="-128"/>
                      </a:rPr>
                      <a:t>所</a:t>
                    </a:r>
                    <a:r>
                      <a:rPr lang="zh-TW" altLang="en-US" sz="1200" kern="10" spc="0" dirty="0">
                        <a:ln>
                          <a:noFill/>
                        </a:ln>
                        <a:solidFill>
                          <a:srgbClr val="5F5F5F"/>
                        </a:solidFill>
                        <a:effectLst/>
                        <a:latin typeface="ヒラギノ角ゴ4" panose="020B0400000000000000" pitchFamily="50" charset="-128"/>
                        <a:ea typeface="ヒラギノ角ゴ4" panose="020B0400000000000000" pitchFamily="50" charset="-128"/>
                      </a:rPr>
                      <a:t>　大阪市淀川区西中島</a:t>
                    </a:r>
                    <a:r>
                      <a:rPr lang="en-US" altLang="zh-TW" sz="1200" kern="10" spc="0" dirty="0">
                        <a:ln>
                          <a:noFill/>
                        </a:ln>
                        <a:solidFill>
                          <a:srgbClr val="5F5F5F"/>
                        </a:solidFill>
                        <a:effectLst/>
                        <a:latin typeface="ヒラギノ角ゴ4" panose="020B0400000000000000" pitchFamily="50" charset="-128"/>
                        <a:ea typeface="ヒラギノ角ゴ4" panose="020B0400000000000000" pitchFamily="50" charset="-128"/>
                      </a:rPr>
                      <a:t>2</a:t>
                    </a:r>
                    <a:r>
                      <a:rPr lang="zh-TW" altLang="en-US" sz="1200" kern="10" spc="0" dirty="0">
                        <a:ln>
                          <a:noFill/>
                        </a:ln>
                        <a:solidFill>
                          <a:srgbClr val="5F5F5F"/>
                        </a:solidFill>
                        <a:effectLst/>
                        <a:latin typeface="ヒラギノ角ゴ4" panose="020B0400000000000000" pitchFamily="50" charset="-128"/>
                        <a:ea typeface="ヒラギノ角ゴ4" panose="020B0400000000000000" pitchFamily="50" charset="-128"/>
                      </a:rPr>
                      <a:t>丁目</a:t>
                    </a:r>
                    <a:r>
                      <a:rPr lang="en-US" altLang="zh-TW" sz="1200" kern="10" spc="0" dirty="0">
                        <a:ln>
                          <a:noFill/>
                        </a:ln>
                        <a:solidFill>
                          <a:srgbClr val="5F5F5F"/>
                        </a:solidFill>
                        <a:effectLst/>
                        <a:latin typeface="ヒラギノ角ゴ4" panose="020B0400000000000000" pitchFamily="50" charset="-128"/>
                        <a:ea typeface="ヒラギノ角ゴ4" panose="020B0400000000000000" pitchFamily="50" charset="-128"/>
                      </a:rPr>
                      <a:t>14-6-5</a:t>
                    </a:r>
                    <a:r>
                      <a:rPr lang="zh-TW" altLang="en-US" sz="1200" kern="10" spc="0" dirty="0">
                        <a:ln>
                          <a:noFill/>
                        </a:ln>
                        <a:solidFill>
                          <a:srgbClr val="5F5F5F"/>
                        </a:solidFill>
                        <a:effectLst/>
                        <a:latin typeface="ヒラギノ角ゴ4" panose="020B0400000000000000" pitchFamily="50" charset="-128"/>
                        <a:ea typeface="ヒラギノ角ゴ4" panose="020B0400000000000000" pitchFamily="50" charset="-128"/>
                      </a:rPr>
                      <a:t>　</a:t>
                    </a:r>
                    <a:r>
                      <a:rPr lang="en-US" altLang="zh-TW" sz="1200" kern="10" spc="0" dirty="0">
                        <a:ln>
                          <a:noFill/>
                        </a:ln>
                        <a:solidFill>
                          <a:srgbClr val="5F5F5F"/>
                        </a:solidFill>
                        <a:effectLst/>
                        <a:latin typeface="ヒラギノ角ゴ4" panose="020B0400000000000000" pitchFamily="50" charset="-128"/>
                        <a:ea typeface="ヒラギノ角ゴ4" panose="020B0400000000000000" pitchFamily="50" charset="-128"/>
                      </a:rPr>
                      <a:t>TEL:06-6838-4123</a:t>
                    </a:r>
                  </a:p>
                  <a:p>
                    <a:pPr algn="l" rtl="0">
                      <a:buNone/>
                    </a:pPr>
                    <a:r>
                      <a:rPr lang="en-US" altLang="zh-TW" sz="1200" kern="10" spc="0" dirty="0">
                        <a:ln>
                          <a:noFill/>
                        </a:ln>
                        <a:solidFill>
                          <a:srgbClr val="5F5F5F"/>
                        </a:solidFill>
                        <a:effectLst/>
                        <a:latin typeface="ヒラギノ角ゴ4" panose="020B0400000000000000" pitchFamily="50" charset="-128"/>
                        <a:ea typeface="ヒラギノ角ゴ4" panose="020B0400000000000000" pitchFamily="50" charset="-128"/>
                      </a:rPr>
                      <a:t>■</a:t>
                    </a:r>
                    <a:r>
                      <a:rPr lang="zh-TW" altLang="en-US" sz="1200" kern="10" spc="0" dirty="0">
                        <a:ln>
                          <a:noFill/>
                        </a:ln>
                        <a:solidFill>
                          <a:srgbClr val="5F5F5F"/>
                        </a:solidFill>
                        <a:effectLst/>
                        <a:latin typeface="ヒラギノ角ゴ4" panose="020B0400000000000000" pitchFamily="50" charset="-128"/>
                        <a:ea typeface="ヒラギノ角ゴ4" panose="020B0400000000000000" pitchFamily="50" charset="-128"/>
                      </a:rPr>
                      <a:t>九州営業</a:t>
                    </a:r>
                    <a:r>
                      <a:rPr lang="ja-JP" altLang="en-US" sz="1200" kern="10" spc="0" dirty="0">
                        <a:ln>
                          <a:noFill/>
                        </a:ln>
                        <a:solidFill>
                          <a:srgbClr val="5F5F5F"/>
                        </a:solidFill>
                        <a:effectLst/>
                        <a:latin typeface="ヒラギノ角ゴ4" panose="020B0400000000000000" pitchFamily="50" charset="-128"/>
                        <a:ea typeface="ヒラギノ角ゴ4" panose="020B0400000000000000" pitchFamily="50" charset="-128"/>
                      </a:rPr>
                      <a:t>所</a:t>
                    </a:r>
                    <a:r>
                      <a:rPr lang="zh-TW" altLang="en-US" sz="1200" kern="10" spc="0" dirty="0">
                        <a:ln>
                          <a:noFill/>
                        </a:ln>
                        <a:solidFill>
                          <a:srgbClr val="5F5F5F"/>
                        </a:solidFill>
                        <a:effectLst/>
                        <a:latin typeface="ヒラギノ角ゴ4" panose="020B0400000000000000" pitchFamily="50" charset="-128"/>
                        <a:ea typeface="ヒラギノ角ゴ4" panose="020B0400000000000000" pitchFamily="50" charset="-128"/>
                      </a:rPr>
                      <a:t>   福岡市博多区上牟田</a:t>
                    </a:r>
                    <a:r>
                      <a:rPr lang="en-US" altLang="zh-TW" sz="1200" kern="10" spc="0" dirty="0">
                        <a:ln>
                          <a:noFill/>
                        </a:ln>
                        <a:solidFill>
                          <a:srgbClr val="5F5F5F"/>
                        </a:solidFill>
                        <a:effectLst/>
                        <a:latin typeface="ヒラギノ角ゴ4" panose="020B0400000000000000" pitchFamily="50" charset="-128"/>
                        <a:ea typeface="ヒラギノ角ゴ4" panose="020B0400000000000000" pitchFamily="50" charset="-128"/>
                      </a:rPr>
                      <a:t>1</a:t>
                    </a:r>
                    <a:r>
                      <a:rPr lang="zh-TW" altLang="en-US" sz="1200" kern="10" spc="0" dirty="0">
                        <a:ln>
                          <a:noFill/>
                        </a:ln>
                        <a:solidFill>
                          <a:srgbClr val="5F5F5F"/>
                        </a:solidFill>
                        <a:effectLst/>
                        <a:latin typeface="ヒラギノ角ゴ4" panose="020B0400000000000000" pitchFamily="50" charset="-128"/>
                        <a:ea typeface="ヒラギノ角ゴ4" panose="020B0400000000000000" pitchFamily="50" charset="-128"/>
                      </a:rPr>
                      <a:t>丁目</a:t>
                    </a:r>
                    <a:r>
                      <a:rPr lang="en-US" altLang="zh-TW" sz="1200" kern="10" spc="0" dirty="0">
                        <a:ln>
                          <a:noFill/>
                        </a:ln>
                        <a:solidFill>
                          <a:srgbClr val="5F5F5F"/>
                        </a:solidFill>
                        <a:effectLst/>
                        <a:latin typeface="ヒラギノ角ゴ4" panose="020B0400000000000000" pitchFamily="50" charset="-128"/>
                        <a:ea typeface="ヒラギノ角ゴ4" panose="020B0400000000000000" pitchFamily="50" charset="-128"/>
                      </a:rPr>
                      <a:t>6-23    TEL</a:t>
                    </a:r>
                    <a:r>
                      <a:rPr lang="zh-TW" altLang="en-US" sz="1200" kern="10" spc="0" dirty="0">
                        <a:ln>
                          <a:noFill/>
                        </a:ln>
                        <a:solidFill>
                          <a:srgbClr val="5F5F5F"/>
                        </a:solidFill>
                        <a:effectLst/>
                        <a:latin typeface="ヒラギノ角ゴ4" panose="020B0400000000000000" pitchFamily="50" charset="-128"/>
                        <a:ea typeface="ヒラギノ角ゴ4" panose="020B0400000000000000" pitchFamily="50" charset="-128"/>
                      </a:rPr>
                      <a:t>：</a:t>
                    </a:r>
                    <a:r>
                      <a:rPr lang="en-US" altLang="zh-TW" sz="1200" kern="10" spc="0" dirty="0">
                        <a:ln>
                          <a:noFill/>
                        </a:ln>
                        <a:solidFill>
                          <a:srgbClr val="5F5F5F"/>
                        </a:solidFill>
                        <a:effectLst/>
                        <a:latin typeface="ヒラギノ角ゴ4" panose="020B0400000000000000" pitchFamily="50" charset="-128"/>
                        <a:ea typeface="ヒラギノ角ゴ4" panose="020B0400000000000000" pitchFamily="50" charset="-128"/>
                      </a:rPr>
                      <a:t>092-481-7812</a:t>
                    </a:r>
                    <a:endParaRPr lang="ja-JP" altLang="en-US" sz="1200" kern="10" spc="0" dirty="0">
                      <a:ln>
                        <a:noFill/>
                      </a:ln>
                      <a:solidFill>
                        <a:srgbClr val="5F5F5F"/>
                      </a:solidFill>
                      <a:effectLst/>
                      <a:latin typeface="ヒラギノ角ゴ4" panose="020B0400000000000000" pitchFamily="50" charset="-128"/>
                      <a:ea typeface="ヒラギノ角ゴ4" panose="020B0400000000000000" pitchFamily="50" charset="-128"/>
                    </a:endParaRPr>
                  </a:p>
                </p:txBody>
              </p:sp>
            </p:grpSp>
          </p:grpSp>
        </p:grpSp>
      </p:grpSp>
      <p:cxnSp>
        <p:nvCxnSpPr>
          <p:cNvPr id="59" name="直線コネクタ 58">
            <a:extLst>
              <a:ext uri="{FF2B5EF4-FFF2-40B4-BE49-F238E27FC236}">
                <a16:creationId xmlns:a16="http://schemas.microsoft.com/office/drawing/2014/main" id="{F5CBD780-4E66-ACE4-9276-6719F43E18D1}"/>
              </a:ext>
            </a:extLst>
          </p:cNvPr>
          <p:cNvCxnSpPr/>
          <p:nvPr/>
        </p:nvCxnSpPr>
        <p:spPr>
          <a:xfrm>
            <a:off x="442183" y="9137344"/>
            <a:ext cx="65246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コネクタ 59">
            <a:extLst>
              <a:ext uri="{FF2B5EF4-FFF2-40B4-BE49-F238E27FC236}">
                <a16:creationId xmlns:a16="http://schemas.microsoft.com/office/drawing/2014/main" id="{6089F2EC-689C-8189-A9ED-FBAD4AD8A350}"/>
              </a:ext>
            </a:extLst>
          </p:cNvPr>
          <p:cNvCxnSpPr/>
          <p:nvPr/>
        </p:nvCxnSpPr>
        <p:spPr>
          <a:xfrm>
            <a:off x="442183" y="8298812"/>
            <a:ext cx="65246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1125260D-9453-59A2-8626-D4C802BBD046}"/>
              </a:ext>
            </a:extLst>
          </p:cNvPr>
          <p:cNvSpPr txBox="1"/>
          <p:nvPr/>
        </p:nvSpPr>
        <p:spPr>
          <a:xfrm>
            <a:off x="437906" y="5973270"/>
            <a:ext cx="6524625" cy="167738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endParaRPr kumimoji="1" lang="en-US" altLang="ja-JP" sz="700" b="1" dirty="0">
              <a:solidFill>
                <a:srgbClr val="1C1C1C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r>
              <a:rPr kumimoji="1"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CST Studio Suite </a:t>
            </a:r>
            <a:r>
              <a:rPr kumimoji="1" lang="ja-JP" altLang="en-US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推奨モデル スペック</a:t>
            </a:r>
            <a:endParaRPr kumimoji="1" lang="en-US" altLang="ja-JP" sz="1200" b="1" dirty="0">
              <a:solidFill>
                <a:srgbClr val="1C1C1C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r>
              <a:rPr kumimoji="1"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 OS</a:t>
            </a:r>
            <a:r>
              <a:rPr kumimoji="1" lang="ja-JP" altLang="en-US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：</a:t>
            </a:r>
            <a:r>
              <a:rPr kumimoji="1"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Windows 11</a:t>
            </a:r>
            <a:r>
              <a:rPr kumimoji="1" lang="ja-JP" altLang="en-US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 </a:t>
            </a:r>
            <a:r>
              <a:rPr kumimoji="1"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Pro</a:t>
            </a:r>
            <a:r>
              <a:rPr kumimoji="1" lang="ja-JP" altLang="en-US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 </a:t>
            </a:r>
            <a:r>
              <a:rPr kumimoji="1"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64bit</a:t>
            </a:r>
          </a:p>
          <a:p>
            <a:r>
              <a:rPr kumimoji="1" lang="ja-JP" altLang="en-US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 </a:t>
            </a:r>
            <a:r>
              <a:rPr kumimoji="1"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CPU</a:t>
            </a:r>
            <a:r>
              <a:rPr kumimoji="1" lang="ja-JP" altLang="en-US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：</a:t>
            </a:r>
            <a:r>
              <a:rPr kumimoji="1"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AMD Ryzen™ </a:t>
            </a:r>
            <a:r>
              <a:rPr kumimoji="1" lang="en-US" altLang="ja-JP" sz="1200" b="1" dirty="0" err="1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Threadripper</a:t>
            </a:r>
            <a:r>
              <a:rPr kumimoji="1"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™ PRO 9975WX</a:t>
            </a:r>
            <a:r>
              <a:rPr kumimoji="1" lang="ja-JP" altLang="en-US" sz="8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（</a:t>
            </a:r>
            <a:r>
              <a:rPr kumimoji="1" lang="en-US" altLang="ja-JP" sz="8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4.0-5.4GHz/32C/64T/128MB L3 Cache/350W</a:t>
            </a:r>
            <a:r>
              <a:rPr kumimoji="1" lang="ja-JP" altLang="en-US" sz="8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）</a:t>
            </a:r>
            <a:endParaRPr kumimoji="1" lang="en-US" altLang="ja-JP" sz="1200" b="1" dirty="0">
              <a:solidFill>
                <a:srgbClr val="1C1C1C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r>
              <a:rPr kumimoji="1" lang="ja-JP" altLang="en-US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 メモリ：</a:t>
            </a:r>
            <a:r>
              <a:rPr kumimoji="1"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128</a:t>
            </a:r>
            <a:r>
              <a:rPr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GB</a:t>
            </a:r>
            <a:r>
              <a:rPr lang="ja-JP" altLang="en-US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（</a:t>
            </a:r>
            <a:r>
              <a:rPr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16GB x8</a:t>
            </a:r>
            <a:r>
              <a:rPr lang="ja-JP" altLang="en-US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）</a:t>
            </a:r>
            <a:r>
              <a:rPr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DDR5-5600  Registered ECC DIMM</a:t>
            </a:r>
            <a:r>
              <a:rPr lang="ja-JP" altLang="en-US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（</a:t>
            </a:r>
            <a:r>
              <a:rPr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1.2V/1RANK</a:t>
            </a:r>
            <a:r>
              <a:rPr lang="ja-JP" altLang="en-US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）</a:t>
            </a:r>
            <a:endParaRPr lang="en-US" altLang="ja-JP" sz="1200" b="1" dirty="0">
              <a:solidFill>
                <a:srgbClr val="1C1C1C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r>
              <a:rPr kumimoji="1" lang="ja-JP" altLang="en-US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 </a:t>
            </a:r>
            <a:r>
              <a:rPr kumimoji="1"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SSD</a:t>
            </a:r>
            <a:r>
              <a:rPr kumimoji="1" lang="ja-JP" altLang="en-US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：</a:t>
            </a:r>
            <a:r>
              <a:rPr kumimoji="1"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2TB (M.2 </a:t>
            </a:r>
            <a:r>
              <a:rPr kumimoji="1" lang="en-US" altLang="ja-JP" sz="1200" b="1" dirty="0" err="1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NVMe</a:t>
            </a:r>
            <a:r>
              <a:rPr kumimoji="1"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 </a:t>
            </a:r>
            <a:r>
              <a:rPr kumimoji="1" lang="ja-JP" altLang="en-US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 </a:t>
            </a:r>
            <a:r>
              <a:rPr kumimoji="1"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PCIe 4.0</a:t>
            </a:r>
            <a:r>
              <a:rPr kumimoji="1" lang="ja-JP" altLang="en-US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）</a:t>
            </a:r>
            <a:endParaRPr lang="en-US" altLang="ja-JP" sz="1200" b="1" dirty="0">
              <a:solidFill>
                <a:srgbClr val="1C1C1C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r>
              <a:rPr kumimoji="1"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 GPU</a:t>
            </a:r>
            <a:r>
              <a:rPr kumimoji="1" lang="ja-JP" altLang="en-US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：</a:t>
            </a:r>
            <a:r>
              <a:rPr kumimoji="1"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NVIDIA® RTX™ PRO 4500 Blackwell 32GB-GDDR7</a:t>
            </a:r>
          </a:p>
          <a:p>
            <a:r>
              <a:rPr kumimoji="1"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 </a:t>
            </a:r>
            <a:r>
              <a:rPr kumimoji="1" lang="ja-JP" altLang="en-US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電源：</a:t>
            </a:r>
            <a:r>
              <a:rPr kumimoji="1"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1200W/100V    80PLUS</a:t>
            </a:r>
            <a:r>
              <a:rPr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 </a:t>
            </a:r>
            <a:r>
              <a:rPr lang="en-US" altLang="ja-JP" sz="1200" b="1" dirty="0" err="1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Plutinum</a:t>
            </a:r>
            <a:r>
              <a:rPr kumimoji="1" lang="ja-JP" altLang="en-US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認証 </a:t>
            </a:r>
            <a:r>
              <a:rPr kumimoji="1"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(ATX3.1)</a:t>
            </a:r>
          </a:p>
          <a:p>
            <a:r>
              <a:rPr kumimoji="1"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 </a:t>
            </a:r>
            <a:r>
              <a:rPr kumimoji="1" lang="ja-JP" altLang="en-US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保証：</a:t>
            </a:r>
            <a:r>
              <a:rPr kumimoji="1"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3</a:t>
            </a:r>
            <a:r>
              <a:rPr kumimoji="1" lang="ja-JP" altLang="en-US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年間センドバックハードウェア保証</a:t>
            </a:r>
            <a:endParaRPr kumimoji="1" lang="en-US" altLang="ja-JP" sz="1200" b="1" dirty="0">
              <a:solidFill>
                <a:srgbClr val="1C1C1C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7212B02F-C776-F385-8FF7-AAEB106B6141}"/>
              </a:ext>
            </a:extLst>
          </p:cNvPr>
          <p:cNvSpPr txBox="1"/>
          <p:nvPr/>
        </p:nvSpPr>
        <p:spPr>
          <a:xfrm>
            <a:off x="411402" y="8403524"/>
            <a:ext cx="326828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アプライドオリジナル </a:t>
            </a:r>
            <a:r>
              <a:rPr kumimoji="1"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HPC Workstation</a:t>
            </a:r>
          </a:p>
          <a:p>
            <a:r>
              <a:rPr kumimoji="1"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CST Studio Suite</a:t>
            </a:r>
            <a:r>
              <a:rPr kumimoji="1" lang="ja-JP" altLang="en-US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向けモデル</a:t>
            </a:r>
            <a:endParaRPr lang="ja-JP" altLang="en-US" sz="32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kumimoji="1" lang="ja-JP" altLang="en-US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電磁界解析シミュレーション</a:t>
            </a:r>
            <a:endParaRPr lang="ja-JP" altLang="en-US" sz="32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FBA371B8-A3F3-C758-4F02-3A5A8B451C11}"/>
              </a:ext>
            </a:extLst>
          </p:cNvPr>
          <p:cNvSpPr txBox="1"/>
          <p:nvPr/>
        </p:nvSpPr>
        <p:spPr>
          <a:xfrm>
            <a:off x="437906" y="7798303"/>
            <a:ext cx="65246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上記仕様からカスタマイズも承ります。メモリ・ストレージの増設やグラフィックボード・</a:t>
            </a:r>
            <a:r>
              <a:rPr kumimoji="1"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OS</a:t>
            </a:r>
            <a:r>
              <a:rPr kumimoji="1" lang="ja-JP" altLang="en-US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の変更、また冷却性や耐久性が高い部品へのアップグレードも可能です。</a:t>
            </a:r>
            <a:endParaRPr lang="ja-JP" altLang="en-US" sz="32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cxnSp>
        <p:nvCxnSpPr>
          <p:cNvPr id="73" name="直線コネクタ 72">
            <a:extLst>
              <a:ext uri="{FF2B5EF4-FFF2-40B4-BE49-F238E27FC236}">
                <a16:creationId xmlns:a16="http://schemas.microsoft.com/office/drawing/2014/main" id="{3751AA4A-BAAC-2EF2-DEDB-F1B5B9A01DDC}"/>
              </a:ext>
            </a:extLst>
          </p:cNvPr>
          <p:cNvCxnSpPr>
            <a:cxnSpLocks/>
          </p:cNvCxnSpPr>
          <p:nvPr/>
        </p:nvCxnSpPr>
        <p:spPr>
          <a:xfrm>
            <a:off x="395288" y="3173411"/>
            <a:ext cx="394788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楕円 73">
            <a:extLst>
              <a:ext uri="{FF2B5EF4-FFF2-40B4-BE49-F238E27FC236}">
                <a16:creationId xmlns:a16="http://schemas.microsoft.com/office/drawing/2014/main" id="{8D2E3676-CA39-E635-C998-345606CA5838}"/>
              </a:ext>
            </a:extLst>
          </p:cNvPr>
          <p:cNvSpPr/>
          <p:nvPr/>
        </p:nvSpPr>
        <p:spPr>
          <a:xfrm>
            <a:off x="4317479" y="3277423"/>
            <a:ext cx="69076" cy="6907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正方形/長方形 78">
            <a:extLst>
              <a:ext uri="{FF2B5EF4-FFF2-40B4-BE49-F238E27FC236}">
                <a16:creationId xmlns:a16="http://schemas.microsoft.com/office/drawing/2014/main" id="{04BA822C-7CB7-4D59-A86B-139CBED3AA9F}"/>
              </a:ext>
            </a:extLst>
          </p:cNvPr>
          <p:cNvSpPr/>
          <p:nvPr/>
        </p:nvSpPr>
        <p:spPr>
          <a:xfrm>
            <a:off x="437905" y="3439319"/>
            <a:ext cx="3840749" cy="110485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" name="テキスト ボックス 84">
            <a:extLst>
              <a:ext uri="{FF2B5EF4-FFF2-40B4-BE49-F238E27FC236}">
                <a16:creationId xmlns:a16="http://schemas.microsoft.com/office/drawing/2014/main" id="{7EC616A4-4C15-416C-F41A-AAE742255E96}"/>
              </a:ext>
            </a:extLst>
          </p:cNvPr>
          <p:cNvSpPr txBox="1"/>
          <p:nvPr/>
        </p:nvSpPr>
        <p:spPr>
          <a:xfrm>
            <a:off x="368136" y="2424517"/>
            <a:ext cx="42165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>
                <a:latin typeface="ヒラギノ角ゴ8" panose="020B0800000000000000" pitchFamily="50" charset="-128"/>
                <a:ea typeface="ヒラギノ角ゴ8" panose="020B0800000000000000" pitchFamily="50" charset="-128"/>
              </a:rPr>
              <a:t>高性能</a:t>
            </a:r>
            <a:r>
              <a:rPr lang="en-US" altLang="ja-JP" dirty="0">
                <a:latin typeface="ヒラギノ角ゴ8" panose="020B0800000000000000" pitchFamily="50" charset="-128"/>
                <a:ea typeface="ヒラギノ角ゴ8" panose="020B0800000000000000" pitchFamily="50" charset="-128"/>
              </a:rPr>
              <a:t>CPU</a:t>
            </a:r>
            <a:r>
              <a:rPr lang="ja-JP" altLang="en-US" dirty="0">
                <a:latin typeface="ヒラギノ角ゴ8" panose="020B0800000000000000" pitchFamily="50" charset="-128"/>
                <a:ea typeface="ヒラギノ角ゴ8" panose="020B0800000000000000" pitchFamily="50" charset="-128"/>
              </a:rPr>
              <a:t>と</a:t>
            </a:r>
            <a:r>
              <a:rPr lang="en-US" altLang="ja-JP" dirty="0">
                <a:latin typeface="ヒラギノ角ゴ8" panose="020B0800000000000000" pitchFamily="50" charset="-128"/>
                <a:ea typeface="ヒラギノ角ゴ8" panose="020B0800000000000000" pitchFamily="50" charset="-128"/>
              </a:rPr>
              <a:t>GPU</a:t>
            </a:r>
            <a:r>
              <a:rPr lang="ja-JP" altLang="en-US" dirty="0">
                <a:latin typeface="ヒラギノ角ゴ8" panose="020B0800000000000000" pitchFamily="50" charset="-128"/>
                <a:ea typeface="ヒラギノ角ゴ8" panose="020B0800000000000000" pitchFamily="50" charset="-128"/>
              </a:rPr>
              <a:t>の構成が電磁界</a:t>
            </a:r>
            <a:r>
              <a:rPr lang="en-US" altLang="ja-JP" dirty="0">
                <a:latin typeface="ヒラギノ角ゴ8" panose="020B0800000000000000" pitchFamily="50" charset="-128"/>
                <a:ea typeface="ヒラギノ角ゴ8" panose="020B0800000000000000" pitchFamily="50" charset="-128"/>
              </a:rPr>
              <a:t>CAE</a:t>
            </a:r>
            <a:r>
              <a:rPr lang="ja-JP" altLang="en-US" dirty="0">
                <a:latin typeface="ヒラギノ角ゴ8" panose="020B0800000000000000" pitchFamily="50" charset="-128"/>
                <a:ea typeface="ヒラギノ角ゴ8" panose="020B0800000000000000" pitchFamily="50" charset="-128"/>
              </a:rPr>
              <a:t>の高精度、効率的な計算に最適</a:t>
            </a:r>
            <a:endParaRPr lang="en-US" altLang="ja-JP" dirty="0">
              <a:latin typeface="ヒラギノ角ゴ8" panose="020B0800000000000000" pitchFamily="50" charset="-128"/>
              <a:ea typeface="ヒラギノ角ゴ8" panose="020B0800000000000000" pitchFamily="50" charset="-128"/>
            </a:endParaRPr>
          </a:p>
        </p:txBody>
      </p:sp>
      <p:sp>
        <p:nvSpPr>
          <p:cNvPr id="98" name="テキスト ボックス 97">
            <a:extLst>
              <a:ext uri="{FF2B5EF4-FFF2-40B4-BE49-F238E27FC236}">
                <a16:creationId xmlns:a16="http://schemas.microsoft.com/office/drawing/2014/main" id="{C1B2D29C-1A57-8DC9-2224-DA19F158B417}"/>
              </a:ext>
            </a:extLst>
          </p:cNvPr>
          <p:cNvSpPr txBox="1"/>
          <p:nvPr/>
        </p:nvSpPr>
        <p:spPr>
          <a:xfrm>
            <a:off x="1564972" y="3541727"/>
            <a:ext cx="271368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 最新</a:t>
            </a:r>
            <a:r>
              <a:rPr kumimoji="1"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CPU AMD </a:t>
            </a:r>
            <a:r>
              <a:rPr kumimoji="1"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cs typeface="Segoe UI" panose="020B0502040204020203" pitchFamily="34" charset="0"/>
              </a:rPr>
              <a:t>Ryzen™ </a:t>
            </a:r>
            <a:r>
              <a:rPr kumimoji="1" lang="en-US" altLang="ja-JP" sz="1200" b="1" dirty="0" err="1">
                <a:solidFill>
                  <a:srgbClr val="1C1C1C"/>
                </a:solidFill>
                <a:latin typeface="游ゴシック" panose="020B0400000000000000" pitchFamily="50" charset="-128"/>
                <a:cs typeface="Segoe UI" panose="020B0502040204020203" pitchFamily="34" charset="0"/>
              </a:rPr>
              <a:t>Threadripper</a:t>
            </a:r>
            <a:r>
              <a:rPr kumimoji="1"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cs typeface="Segoe UI" panose="020B0502040204020203" pitchFamily="34" charset="0"/>
              </a:rPr>
              <a:t>™ PRO 9975WX</a:t>
            </a:r>
            <a:r>
              <a:rPr kumimoji="1" lang="ja-JP" altLang="en-US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搭載</a:t>
            </a:r>
            <a:endParaRPr lang="ja-JP" altLang="en-US" sz="32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99" name="テキスト ボックス 98">
            <a:extLst>
              <a:ext uri="{FF2B5EF4-FFF2-40B4-BE49-F238E27FC236}">
                <a16:creationId xmlns:a16="http://schemas.microsoft.com/office/drawing/2014/main" id="{5343B7AB-EBF0-DC95-7259-1FF9EB925E96}"/>
              </a:ext>
            </a:extLst>
          </p:cNvPr>
          <p:cNvSpPr txBox="1"/>
          <p:nvPr/>
        </p:nvSpPr>
        <p:spPr>
          <a:xfrm>
            <a:off x="1672182" y="3989459"/>
            <a:ext cx="2358637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900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Workstation</a:t>
            </a:r>
            <a:r>
              <a:rPr kumimoji="1" lang="ja-JP" altLang="en-US" sz="900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 用途の設計に開発されたエンベデッド プロセッサー エンジニアリングシミュレーションに最適</a:t>
            </a:r>
            <a:endParaRPr kumimoji="1" lang="en-US" altLang="ja-JP" sz="900" dirty="0">
              <a:solidFill>
                <a:srgbClr val="1C1C1C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sp>
        <p:nvSpPr>
          <p:cNvPr id="100" name="テキスト ボックス 99">
            <a:extLst>
              <a:ext uri="{FF2B5EF4-FFF2-40B4-BE49-F238E27FC236}">
                <a16:creationId xmlns:a16="http://schemas.microsoft.com/office/drawing/2014/main" id="{691717BB-C2CF-FF17-CBCF-5FCB030A8876}"/>
              </a:ext>
            </a:extLst>
          </p:cNvPr>
          <p:cNvSpPr txBox="1"/>
          <p:nvPr/>
        </p:nvSpPr>
        <p:spPr>
          <a:xfrm>
            <a:off x="1670987" y="4790333"/>
            <a:ext cx="239821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11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RTX PRO 4500 Blackwell </a:t>
            </a:r>
            <a:r>
              <a:rPr kumimoji="1" lang="ja-JP" altLang="en-US" sz="11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搭載</a:t>
            </a:r>
            <a:endParaRPr kumimoji="1" lang="en-US" altLang="ja-JP" sz="1100" b="1" dirty="0">
              <a:solidFill>
                <a:srgbClr val="1C1C1C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sp>
        <p:nvSpPr>
          <p:cNvPr id="101" name="テキスト ボックス 100">
            <a:extLst>
              <a:ext uri="{FF2B5EF4-FFF2-40B4-BE49-F238E27FC236}">
                <a16:creationId xmlns:a16="http://schemas.microsoft.com/office/drawing/2014/main" id="{9221EE31-ED8E-B7F9-DEB4-5F57CD269F44}"/>
              </a:ext>
            </a:extLst>
          </p:cNvPr>
          <p:cNvSpPr txBox="1"/>
          <p:nvPr/>
        </p:nvSpPr>
        <p:spPr>
          <a:xfrm>
            <a:off x="1672182" y="5090947"/>
            <a:ext cx="235325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Blackwell</a:t>
            </a:r>
            <a:r>
              <a:rPr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アーキテクチャ採用</a:t>
            </a:r>
            <a:r>
              <a:rPr lang="en-US" altLang="ja-JP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RTX PRO 4500 </a:t>
            </a:r>
            <a:r>
              <a:rPr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プロフェッショナルワークフローの課題に対応する機能</a:t>
            </a: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2D19E242-1758-BCB6-58FD-1532812C36C2}"/>
              </a:ext>
            </a:extLst>
          </p:cNvPr>
          <p:cNvGrpSpPr/>
          <p:nvPr/>
        </p:nvGrpSpPr>
        <p:grpSpPr>
          <a:xfrm>
            <a:off x="3348000" y="8345619"/>
            <a:ext cx="3760096" cy="923330"/>
            <a:chOff x="3348000" y="8213099"/>
            <a:chExt cx="3760096" cy="923330"/>
          </a:xfrm>
        </p:grpSpPr>
        <p:sp>
          <p:nvSpPr>
            <p:cNvPr id="2" name="テキスト ボックス 1">
              <a:extLst>
                <a:ext uri="{FF2B5EF4-FFF2-40B4-BE49-F238E27FC236}">
                  <a16:creationId xmlns:a16="http://schemas.microsoft.com/office/drawing/2014/main" id="{F479A9FD-247E-3B1D-D559-A90B150C7754}"/>
                </a:ext>
              </a:extLst>
            </p:cNvPr>
            <p:cNvSpPr txBox="1"/>
            <p:nvPr/>
          </p:nvSpPr>
          <p:spPr>
            <a:xfrm>
              <a:off x="3348000" y="8213099"/>
              <a:ext cx="3384000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1" lang="en-US" altLang="ja-JP" sz="5400" b="1" dirty="0">
                  <a:solidFill>
                    <a:srgbClr val="1C1C1C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Segoe UI" panose="020B0502040204020203" pitchFamily="34" charset="0"/>
                </a:rPr>
                <a:t>4,280,000</a:t>
              </a:r>
              <a:endParaRPr lang="ja-JP" altLang="en-US" sz="11500" b="1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grpSp>
          <p:nvGrpSpPr>
            <p:cNvPr id="4" name="グループ化 3">
              <a:extLst>
                <a:ext uri="{FF2B5EF4-FFF2-40B4-BE49-F238E27FC236}">
                  <a16:creationId xmlns:a16="http://schemas.microsoft.com/office/drawing/2014/main" id="{79FE28C3-F849-5CC9-2ACE-78EDA4F5B324}"/>
                </a:ext>
              </a:extLst>
            </p:cNvPr>
            <p:cNvGrpSpPr/>
            <p:nvPr/>
          </p:nvGrpSpPr>
          <p:grpSpPr>
            <a:xfrm>
              <a:off x="6509763" y="8314030"/>
              <a:ext cx="598333" cy="682068"/>
              <a:chOff x="5790275" y="8230682"/>
              <a:chExt cx="598333" cy="682068"/>
            </a:xfrm>
          </p:grpSpPr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C1B3C96C-860A-45A9-603C-68C5CA4A8FA3}"/>
                  </a:ext>
                </a:extLst>
              </p:cNvPr>
              <p:cNvSpPr txBox="1"/>
              <p:nvPr/>
            </p:nvSpPr>
            <p:spPr>
              <a:xfrm>
                <a:off x="5790275" y="8389530"/>
                <a:ext cx="539415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1" lang="ja-JP" altLang="en-US" sz="2800" b="1" dirty="0">
                    <a:solidFill>
                      <a:srgbClr val="1C1C1C"/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  <a:cs typeface="Segoe UI" panose="020B0502040204020203" pitchFamily="34" charset="0"/>
                  </a:rPr>
                  <a:t>円</a:t>
                </a:r>
                <a:endParaRPr lang="ja-JP" altLang="en-US" sz="6000" b="1" dirty="0"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</p:txBody>
          </p:sp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19EC04B3-5D1D-951B-B126-84B8EABA2548}"/>
                  </a:ext>
                </a:extLst>
              </p:cNvPr>
              <p:cNvSpPr txBox="1"/>
              <p:nvPr/>
            </p:nvSpPr>
            <p:spPr>
              <a:xfrm>
                <a:off x="5790275" y="8230682"/>
                <a:ext cx="598333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1" lang="ja-JP" altLang="en-US" sz="1400" b="1" dirty="0">
                    <a:solidFill>
                      <a:srgbClr val="1C1C1C"/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  <a:cs typeface="Segoe UI" panose="020B0502040204020203" pitchFamily="34" charset="0"/>
                  </a:rPr>
                  <a:t>税別</a:t>
                </a:r>
                <a:endParaRPr lang="ja-JP" altLang="en-US" sz="3600" b="1" dirty="0"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</p:txBody>
          </p:sp>
        </p:grpSp>
      </p:grpSp>
      <p:pic>
        <p:nvPicPr>
          <p:cNvPr id="9" name="図 8">
            <a:extLst>
              <a:ext uri="{FF2B5EF4-FFF2-40B4-BE49-F238E27FC236}">
                <a16:creationId xmlns:a16="http://schemas.microsoft.com/office/drawing/2014/main" id="{DC5B937D-A2E4-D6EC-7435-AA23B5BD20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833" y="2961228"/>
            <a:ext cx="2901138" cy="2965737"/>
          </a:xfrm>
          <a:prstGeom prst="rect">
            <a:avLst/>
          </a:prstGeom>
        </p:spPr>
      </p:pic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83D66C9F-AEAA-BC7C-8BBF-40C3B8AF6C66}"/>
              </a:ext>
            </a:extLst>
          </p:cNvPr>
          <p:cNvGrpSpPr/>
          <p:nvPr/>
        </p:nvGrpSpPr>
        <p:grpSpPr>
          <a:xfrm>
            <a:off x="0" y="0"/>
            <a:ext cx="7567771" cy="2235527"/>
            <a:chOff x="0" y="0"/>
            <a:chExt cx="7567771" cy="2235527"/>
          </a:xfrm>
        </p:grpSpPr>
        <p:pic>
          <p:nvPicPr>
            <p:cNvPr id="13" name="図 12">
              <a:extLst>
                <a:ext uri="{FF2B5EF4-FFF2-40B4-BE49-F238E27FC236}">
                  <a16:creationId xmlns:a16="http://schemas.microsoft.com/office/drawing/2014/main" id="{4BBCCFD2-C2FC-2172-AFD2-4B87A18569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644" b="6779"/>
            <a:stretch/>
          </p:blipFill>
          <p:spPr>
            <a:xfrm>
              <a:off x="8096" y="0"/>
              <a:ext cx="7559675" cy="2235527"/>
            </a:xfrm>
            <a:prstGeom prst="rect">
              <a:avLst/>
            </a:prstGeom>
            <a:noFill/>
          </p:spPr>
        </p:pic>
        <p:pic>
          <p:nvPicPr>
            <p:cNvPr id="14" name="図 13">
              <a:extLst>
                <a:ext uri="{FF2B5EF4-FFF2-40B4-BE49-F238E27FC236}">
                  <a16:creationId xmlns:a16="http://schemas.microsoft.com/office/drawing/2014/main" id="{454D552C-45CE-3F10-DC31-3129463FC4F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30" t="11644" b="6779"/>
            <a:stretch/>
          </p:blipFill>
          <p:spPr>
            <a:xfrm>
              <a:off x="788488" y="0"/>
              <a:ext cx="6771187" cy="2235527"/>
            </a:xfrm>
            <a:prstGeom prst="rect">
              <a:avLst/>
            </a:prstGeom>
            <a:noFill/>
          </p:spPr>
        </p:pic>
        <p:sp>
          <p:nvSpPr>
            <p:cNvPr id="15" name="正方形/長方形 14">
              <a:extLst>
                <a:ext uri="{FF2B5EF4-FFF2-40B4-BE49-F238E27FC236}">
                  <a16:creationId xmlns:a16="http://schemas.microsoft.com/office/drawing/2014/main" id="{3707B8BF-0B37-B25F-473A-BB526E234299}"/>
                </a:ext>
              </a:extLst>
            </p:cNvPr>
            <p:cNvSpPr/>
            <p:nvPr/>
          </p:nvSpPr>
          <p:spPr>
            <a:xfrm>
              <a:off x="0" y="0"/>
              <a:ext cx="3200718" cy="2224526"/>
            </a:xfrm>
            <a:prstGeom prst="rect">
              <a:avLst/>
            </a:prstGeom>
            <a:solidFill>
              <a:srgbClr val="02172D">
                <a:alpha val="72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B96B6BF8-34F4-8543-5459-46034471C605}"/>
                </a:ext>
              </a:extLst>
            </p:cNvPr>
            <p:cNvSpPr txBox="1"/>
            <p:nvPr/>
          </p:nvSpPr>
          <p:spPr>
            <a:xfrm>
              <a:off x="450062" y="1643717"/>
              <a:ext cx="2884471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 dirty="0">
                  <a:solidFill>
                    <a:schemeClr val="bg1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  <a:latin typeface="ヒラギノ角ゴ8" panose="020B0800000000000000" pitchFamily="50" charset="-128"/>
                  <a:ea typeface="ヒラギノ角ゴ8" panose="020B0800000000000000" pitchFamily="50" charset="-128"/>
                  <a:cs typeface="Segoe UI" panose="020B0502040204020203" pitchFamily="34" charset="0"/>
                </a:rPr>
                <a:t>ソフトウェアの快適な動作に</a:t>
              </a:r>
              <a:endParaRPr kumimoji="1" lang="en-US" altLang="ja-JP" sz="14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ヒラギノ角ゴ8" panose="020B0800000000000000" pitchFamily="50" charset="-128"/>
                <a:ea typeface="ヒラギノ角ゴ8" panose="020B0800000000000000" pitchFamily="50" charset="-128"/>
                <a:cs typeface="Segoe UI" panose="020B0502040204020203" pitchFamily="34" charset="0"/>
              </a:endParaRPr>
            </a:p>
            <a:p>
              <a:r>
                <a:rPr kumimoji="1" lang="ja-JP" altLang="en-US" sz="1400" dirty="0">
                  <a:solidFill>
                    <a:schemeClr val="bg1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  <a:latin typeface="ヒラギノ角ゴ8" panose="020B0800000000000000" pitchFamily="50" charset="-128"/>
                  <a:ea typeface="ヒラギノ角ゴ8" panose="020B0800000000000000" pitchFamily="50" charset="-128"/>
                  <a:cs typeface="Segoe UI" panose="020B0502040204020203" pitchFamily="34" charset="0"/>
                </a:rPr>
                <a:t>お勧めのワークステーション</a:t>
              </a:r>
              <a:endParaRPr lang="en-US" altLang="ja-JP" sz="14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ヒラギノ角ゴ8" panose="020B0800000000000000" pitchFamily="50" charset="-128"/>
                <a:ea typeface="ヒラギノ角ゴ8" panose="020B0800000000000000" pitchFamily="50" charset="-128"/>
                <a:cs typeface="Segoe UI" panose="020B0502040204020203" pitchFamily="34" charset="0"/>
              </a:endParaRPr>
            </a:p>
          </p:txBody>
        </p:sp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83712E3C-86FF-5CD2-4270-78B64F44F352}"/>
                </a:ext>
              </a:extLst>
            </p:cNvPr>
            <p:cNvSpPr txBox="1"/>
            <p:nvPr/>
          </p:nvSpPr>
          <p:spPr>
            <a:xfrm>
              <a:off x="139790" y="1674495"/>
              <a:ext cx="266299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dirty="0">
                  <a:solidFill>
                    <a:schemeClr val="bg1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  <a:latin typeface="Yu Gothic UI" panose="020B0500000000000000" pitchFamily="50" charset="-128"/>
                  <a:ea typeface="Yu Gothic UI" panose="020B0500000000000000" pitchFamily="50" charset="-128"/>
                  <a:cs typeface="Segoe UI" panose="020B0502040204020203" pitchFamily="34" charset="0"/>
                </a:rPr>
                <a:t>×</a:t>
              </a:r>
              <a:endParaRPr lang="en-US" altLang="ja-JP" sz="24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endParaRPr>
            </a:p>
          </p:txBody>
        </p:sp>
        <p:pic>
          <p:nvPicPr>
            <p:cNvPr id="20" name="Picture 3">
              <a:extLst>
                <a:ext uri="{FF2B5EF4-FFF2-40B4-BE49-F238E27FC236}">
                  <a16:creationId xmlns:a16="http://schemas.microsoft.com/office/drawing/2014/main" id="{ED9F40C1-5A57-E2E6-6C2F-AC7CDBA033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012" y="250876"/>
              <a:ext cx="1725613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7" name="テキスト ボックス 56">
              <a:extLst>
                <a:ext uri="{FF2B5EF4-FFF2-40B4-BE49-F238E27FC236}">
                  <a16:creationId xmlns:a16="http://schemas.microsoft.com/office/drawing/2014/main" id="{C1884C22-3497-154B-A5A9-918BA7378AAD}"/>
                </a:ext>
              </a:extLst>
            </p:cNvPr>
            <p:cNvSpPr txBox="1"/>
            <p:nvPr/>
          </p:nvSpPr>
          <p:spPr>
            <a:xfrm>
              <a:off x="203704" y="727336"/>
              <a:ext cx="3084757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000" b="1" i="0" dirty="0">
                  <a:solidFill>
                    <a:srgbClr val="FFFFFF"/>
                  </a:solidFill>
                  <a:effectLst/>
                  <a:latin typeface="3ds"/>
                </a:rPr>
                <a:t>SIMULIA</a:t>
              </a:r>
            </a:p>
            <a:p>
              <a:r>
                <a:rPr lang="en-US" altLang="ja-JP" sz="3200" b="1" i="0" dirty="0">
                  <a:solidFill>
                    <a:srgbClr val="FFFFFF"/>
                  </a:solidFill>
                  <a:effectLst/>
                  <a:latin typeface="3ds"/>
                </a:rPr>
                <a:t>CST Studio Suite</a:t>
              </a:r>
            </a:p>
          </p:txBody>
        </p:sp>
      </p:grpSp>
      <p:pic>
        <p:nvPicPr>
          <p:cNvPr id="2050" name="Picture 16">
            <a:extLst>
              <a:ext uri="{FF2B5EF4-FFF2-40B4-BE49-F238E27FC236}">
                <a16:creationId xmlns:a16="http://schemas.microsoft.com/office/drawing/2014/main" id="{501C2219-87A2-8508-84F0-73C9DB26A6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2327" y="3160120"/>
            <a:ext cx="528315" cy="718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図 1111">
            <a:extLst>
              <a:ext uri="{FF2B5EF4-FFF2-40B4-BE49-F238E27FC236}">
                <a16:creationId xmlns:a16="http://schemas.microsoft.com/office/drawing/2014/main" id="{844B161E-58D8-09ED-5BD7-0D650A2D9E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56" y="4893327"/>
            <a:ext cx="1006631" cy="75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" name="テキスト ボックス 77">
            <a:extLst>
              <a:ext uri="{FF2B5EF4-FFF2-40B4-BE49-F238E27FC236}">
                <a16:creationId xmlns:a16="http://schemas.microsoft.com/office/drawing/2014/main" id="{77E7B52D-0AA2-4C06-0F74-6D7117F481BF}"/>
              </a:ext>
            </a:extLst>
          </p:cNvPr>
          <p:cNvSpPr txBox="1"/>
          <p:nvPr/>
        </p:nvSpPr>
        <p:spPr>
          <a:xfrm>
            <a:off x="4623143" y="2423521"/>
            <a:ext cx="27629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600" b="1" dirty="0">
                <a:latin typeface="+mn-ea"/>
              </a:rPr>
              <a:t>RTX</a:t>
            </a:r>
            <a:r>
              <a:rPr lang="ja-JP" altLang="en-US" sz="1600" b="1" dirty="0">
                <a:latin typeface="+mn-ea"/>
              </a:rPr>
              <a:t> </a:t>
            </a:r>
            <a:r>
              <a:rPr lang="en-US" altLang="ja-JP" sz="1600" b="1" dirty="0">
                <a:latin typeface="+mn-ea"/>
              </a:rPr>
              <a:t>PRO 4500 Blackwell</a:t>
            </a:r>
          </a:p>
          <a:p>
            <a:r>
              <a:rPr lang="ja-JP" altLang="en-US" sz="1600" b="1" dirty="0">
                <a:latin typeface="+mn-ea"/>
              </a:rPr>
              <a:t>搭載モデル</a:t>
            </a:r>
            <a:endParaRPr lang="en-US" altLang="ja-JP" sz="1600" b="1" dirty="0">
              <a:latin typeface="+mn-ea"/>
            </a:endParaRPr>
          </a:p>
        </p:txBody>
      </p:sp>
      <p:pic>
        <p:nvPicPr>
          <p:cNvPr id="84" name="図 83">
            <a:extLst>
              <a:ext uri="{FF2B5EF4-FFF2-40B4-BE49-F238E27FC236}">
                <a16:creationId xmlns:a16="http://schemas.microsoft.com/office/drawing/2014/main" id="{35578B08-5D43-E555-2E2A-7827193242A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402" y="5060141"/>
            <a:ext cx="1880248" cy="1290917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63D25E61-F0EF-E2D4-829A-7554F73D4C8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307" y="3509345"/>
            <a:ext cx="957729" cy="957729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0138A1B2-3BF3-BF05-E6A8-2F0A6E8E851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868" y="3992592"/>
            <a:ext cx="957729" cy="957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2138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2060"/>
        </a:solidFill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1213</TotalTime>
  <Words>480</Words>
  <Application>Microsoft Office PowerPoint</Application>
  <PresentationFormat>ユーザー設定</PresentationFormat>
  <Paragraphs>74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5" baseType="lpstr">
      <vt:lpstr>3ds</vt:lpstr>
      <vt:lpstr>Yu Gothic UI</vt:lpstr>
      <vt:lpstr>ヒラギノ角ゴ4</vt:lpstr>
      <vt:lpstr>ヒラギノ角ゴ5</vt:lpstr>
      <vt:lpstr>ヒラギノ角ゴ6</vt:lpstr>
      <vt:lpstr>ヒラギノ角ゴ7</vt:lpstr>
      <vt:lpstr>ヒラギノ角ゴ8</vt:lpstr>
      <vt:lpstr>メイリオ</vt:lpstr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Mitsuyama</dc:creator>
  <cp:lastModifiedBy>圭祐 根尾</cp:lastModifiedBy>
  <cp:revision>17</cp:revision>
  <dcterms:created xsi:type="dcterms:W3CDTF">2025-02-18T01:46:40Z</dcterms:created>
  <dcterms:modified xsi:type="dcterms:W3CDTF">2026-05-22T01:29:13Z</dcterms:modified>
</cp:coreProperties>
</file>