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367C"/>
    <a:srgbClr val="F4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1" d="100"/>
          <a:sy n="71" d="100"/>
        </p:scale>
        <p:origin x="3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11.jpeg"/><Relationship Id="rId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F1FC2F42-0AC4-98F5-8BDD-FED6F1ED222E}"/>
              </a:ext>
            </a:extLst>
          </p:cNvPr>
          <p:cNvGrpSpPr>
            <a:grpSpLocks noChangeAspect="1"/>
          </p:cNvGrpSpPr>
          <p:nvPr/>
        </p:nvGrpSpPr>
        <p:grpSpPr>
          <a:xfrm>
            <a:off x="400947" y="8795788"/>
            <a:ext cx="2571747" cy="820941"/>
            <a:chOff x="1398587" y="4151084"/>
            <a:chExt cx="4762500" cy="1520261"/>
          </a:xfrm>
        </p:grpSpPr>
        <p:pic>
          <p:nvPicPr>
            <p:cNvPr id="46" name="図 45">
              <a:extLst>
                <a:ext uri="{FF2B5EF4-FFF2-40B4-BE49-F238E27FC236}">
                  <a16:creationId xmlns:a16="http://schemas.microsoft.com/office/drawing/2014/main" id="{92464DF5-C15B-8E82-F5D1-89E887298C9E}"/>
                </a:ext>
              </a:extLst>
            </p:cNvPr>
            <p:cNvPicPr>
              <a:picLocks noChangeAspect="1"/>
            </p:cNvPicPr>
            <p:nvPr/>
          </p:nvPicPr>
          <p:blipFill>
            <a:blip r:embed="rId2">
              <a:extLst>
                <a:ext uri="{28A0092B-C50C-407E-A947-70E740481C1C}">
                  <a14:useLocalDpi xmlns:a14="http://schemas.microsoft.com/office/drawing/2010/main" val="0"/>
                </a:ext>
              </a:extLst>
            </a:blip>
            <a:srcRect t="8187" b="38610"/>
            <a:stretch>
              <a:fillRect/>
            </a:stretch>
          </p:blipFill>
          <p:spPr>
            <a:xfrm>
              <a:off x="1398587" y="4151084"/>
              <a:ext cx="4762500" cy="1520261"/>
            </a:xfrm>
            <a:prstGeom prst="rect">
              <a:avLst/>
            </a:prstGeom>
          </p:spPr>
        </p:pic>
        <p:sp>
          <p:nvSpPr>
            <p:cNvPr id="47" name="正方形/長方形 46">
              <a:extLst>
                <a:ext uri="{FF2B5EF4-FFF2-40B4-BE49-F238E27FC236}">
                  <a16:creationId xmlns:a16="http://schemas.microsoft.com/office/drawing/2014/main" id="{2C304C63-04A3-1A9E-7CE0-4D09809D3F2D}"/>
                </a:ext>
              </a:extLst>
            </p:cNvPr>
            <p:cNvSpPr/>
            <p:nvPr/>
          </p:nvSpPr>
          <p:spPr>
            <a:xfrm>
              <a:off x="4685578" y="5345906"/>
              <a:ext cx="1321522" cy="294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7E1991B1-5C57-98DD-6F9F-F03B55E7F909}"/>
              </a:ext>
            </a:extLst>
          </p:cNvPr>
          <p:cNvGrpSpPr>
            <a:grpSpLocks noChangeAspect="1"/>
          </p:cNvGrpSpPr>
          <p:nvPr/>
        </p:nvGrpSpPr>
        <p:grpSpPr>
          <a:xfrm>
            <a:off x="2685178" y="2995707"/>
            <a:ext cx="2047874" cy="653712"/>
            <a:chOff x="1398587" y="4151084"/>
            <a:chExt cx="4762500" cy="1520261"/>
          </a:xfrm>
        </p:grpSpPr>
        <p:pic>
          <p:nvPicPr>
            <p:cNvPr id="40" name="図 39">
              <a:extLst>
                <a:ext uri="{FF2B5EF4-FFF2-40B4-BE49-F238E27FC236}">
                  <a16:creationId xmlns:a16="http://schemas.microsoft.com/office/drawing/2014/main" id="{4AC951F7-F419-3992-9055-AA0036919009}"/>
                </a:ext>
              </a:extLst>
            </p:cNvPr>
            <p:cNvPicPr>
              <a:picLocks noChangeAspect="1"/>
            </p:cNvPicPr>
            <p:nvPr/>
          </p:nvPicPr>
          <p:blipFill>
            <a:blip r:embed="rId2">
              <a:extLst>
                <a:ext uri="{28A0092B-C50C-407E-A947-70E740481C1C}">
                  <a14:useLocalDpi xmlns:a14="http://schemas.microsoft.com/office/drawing/2010/main" val="0"/>
                </a:ext>
              </a:extLst>
            </a:blip>
            <a:srcRect t="8187" b="38610"/>
            <a:stretch>
              <a:fillRect/>
            </a:stretch>
          </p:blipFill>
          <p:spPr>
            <a:xfrm>
              <a:off x="1398587" y="4151084"/>
              <a:ext cx="4762500" cy="1520261"/>
            </a:xfrm>
            <a:prstGeom prst="rect">
              <a:avLst/>
            </a:prstGeom>
          </p:spPr>
        </p:pic>
        <p:sp>
          <p:nvSpPr>
            <p:cNvPr id="42" name="正方形/長方形 41">
              <a:extLst>
                <a:ext uri="{FF2B5EF4-FFF2-40B4-BE49-F238E27FC236}">
                  <a16:creationId xmlns:a16="http://schemas.microsoft.com/office/drawing/2014/main" id="{631C0226-B62F-918C-03C0-2C5ED0CF1C4D}"/>
                </a:ext>
              </a:extLst>
            </p:cNvPr>
            <p:cNvSpPr/>
            <p:nvPr/>
          </p:nvSpPr>
          <p:spPr>
            <a:xfrm>
              <a:off x="4685578" y="5345906"/>
              <a:ext cx="1321522" cy="294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a:extLst>
              <a:ext uri="{FF2B5EF4-FFF2-40B4-BE49-F238E27FC236}">
                <a16:creationId xmlns:a16="http://schemas.microsoft.com/office/drawing/2014/main" id="{5310112E-BD4F-BFF5-9936-22B712C833E6}"/>
              </a:ext>
            </a:extLst>
          </p:cNvPr>
          <p:cNvSpPr txBox="1"/>
          <p:nvPr/>
        </p:nvSpPr>
        <p:spPr>
          <a:xfrm>
            <a:off x="4733052" y="3032762"/>
            <a:ext cx="2710835" cy="646331"/>
          </a:xfrm>
          <a:prstGeom prst="rect">
            <a:avLst/>
          </a:prstGeom>
          <a:noFill/>
          <a:ln>
            <a:noFill/>
          </a:ln>
        </p:spPr>
        <p:txBody>
          <a:bodyPr wrap="square" rtlCol="0">
            <a:spAutoFit/>
          </a:bodyPr>
          <a:lstStyle/>
          <a:p>
            <a:pPr algn="l">
              <a:buNone/>
            </a:pPr>
            <a:r>
              <a:rPr lang="en-US" altLang="ja-JP" sz="900" b="1" dirty="0">
                <a:solidFill>
                  <a:sysClr val="windowText" lastClr="000000"/>
                </a:solidFill>
                <a:latin typeface="+mn-ea"/>
                <a:cs typeface="Segoe UI" panose="020B0502040204020203" pitchFamily="34" charset="0"/>
              </a:rPr>
              <a:t>Barracuda Virtual Reactor</a:t>
            </a:r>
            <a:r>
              <a:rPr lang="ja-JP" altLang="en-US" sz="900" b="1" dirty="0">
                <a:solidFill>
                  <a:sysClr val="windowText" lastClr="000000"/>
                </a:solidFill>
                <a:latin typeface="+mn-ea"/>
                <a:cs typeface="Segoe UI" panose="020B0502040204020203" pitchFamily="34" charset="0"/>
              </a:rPr>
              <a:t>（</a:t>
            </a:r>
            <a:r>
              <a:rPr lang="en-US" altLang="ja-JP" sz="900" b="1" dirty="0">
                <a:solidFill>
                  <a:sysClr val="windowText" lastClr="000000"/>
                </a:solidFill>
                <a:latin typeface="+mn-ea"/>
                <a:cs typeface="Segoe UI" panose="020B0502040204020203" pitchFamily="34" charset="0"/>
              </a:rPr>
              <a:t>Barracuda</a:t>
            </a:r>
            <a:r>
              <a:rPr lang="ja-JP" altLang="en-US" sz="900" b="1" dirty="0">
                <a:solidFill>
                  <a:sysClr val="windowText" lastClr="000000"/>
                </a:solidFill>
                <a:latin typeface="+mn-ea"/>
                <a:cs typeface="Segoe UI" panose="020B0502040204020203" pitchFamily="34" charset="0"/>
              </a:rPr>
              <a:t>） は、粒子・流体・熱・化学反応が連成する</a:t>
            </a:r>
            <a:r>
              <a:rPr lang="en-US" altLang="ja-JP" sz="900" b="1" dirty="0">
                <a:solidFill>
                  <a:sysClr val="windowText" lastClr="000000"/>
                </a:solidFill>
                <a:latin typeface="+mn-ea"/>
                <a:cs typeface="Segoe UI" panose="020B0502040204020203" pitchFamily="34" charset="0"/>
              </a:rPr>
              <a:t>3</a:t>
            </a:r>
            <a:r>
              <a:rPr lang="ja-JP" altLang="en-US" sz="900" b="1" dirty="0">
                <a:solidFill>
                  <a:sysClr val="windowText" lastClr="000000"/>
                </a:solidFill>
                <a:latin typeface="+mn-ea"/>
                <a:cs typeface="Segoe UI" panose="020B0502040204020203" pitchFamily="34" charset="0"/>
              </a:rPr>
              <a:t>次元混相流現象を比較的短時間で解析できる</a:t>
            </a:r>
            <a:endParaRPr lang="en-US" altLang="ja-JP" sz="900" b="1" dirty="0">
              <a:solidFill>
                <a:sysClr val="windowText" lastClr="000000"/>
              </a:solidFill>
              <a:latin typeface="+mn-ea"/>
              <a:cs typeface="Segoe UI" panose="020B0502040204020203" pitchFamily="34" charset="0"/>
            </a:endParaRPr>
          </a:p>
          <a:p>
            <a:pPr algn="l">
              <a:buNone/>
            </a:pPr>
            <a:r>
              <a:rPr lang="ja-JP" altLang="en-US" sz="900" b="1" dirty="0">
                <a:solidFill>
                  <a:sysClr val="windowText" lastClr="000000"/>
                </a:solidFill>
                <a:latin typeface="+mn-ea"/>
                <a:cs typeface="Segoe UI" panose="020B0502040204020203" pitchFamily="34" charset="0"/>
              </a:rPr>
              <a:t>シミュレーションソフトウェアです。</a:t>
            </a:r>
            <a:endParaRPr lang="en-US" altLang="ja-JP" sz="900" b="1" dirty="0">
              <a:solidFill>
                <a:sysClr val="windowText" lastClr="000000"/>
              </a:solidFill>
              <a:latin typeface="+mn-ea"/>
              <a:cs typeface="Segoe UI" panose="020B0502040204020203" pitchFamily="34" charset="0"/>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96741" y="2666999"/>
            <a:ext cx="4551275" cy="338554"/>
          </a:xfrm>
          <a:prstGeom prst="rect">
            <a:avLst/>
          </a:prstGeom>
          <a:noFill/>
          <a:ln>
            <a:noFill/>
          </a:ln>
        </p:spPr>
        <p:txBody>
          <a:bodyPr wrap="square" rtlCol="0">
            <a:spAutoFit/>
          </a:bodyPr>
          <a:lstStyle/>
          <a:p>
            <a:pPr algn="l">
              <a:buNone/>
            </a:pPr>
            <a:r>
              <a:rPr lang="ja-JP" altLang="en-US" sz="1600" b="1" dirty="0">
                <a:solidFill>
                  <a:srgbClr val="000000"/>
                </a:solidFill>
                <a:latin typeface="+mn-ea"/>
              </a:rPr>
              <a:t>粒子・熱・化学反応を含む</a:t>
            </a:r>
            <a:r>
              <a:rPr lang="en-US" altLang="ja-JP" sz="1600" b="1" dirty="0">
                <a:solidFill>
                  <a:srgbClr val="000000"/>
                </a:solidFill>
                <a:latin typeface="+mn-ea"/>
              </a:rPr>
              <a:t>3D</a:t>
            </a:r>
            <a:r>
              <a:rPr lang="ja-JP" altLang="en-US" sz="1600" b="1" dirty="0">
                <a:solidFill>
                  <a:srgbClr val="000000"/>
                </a:solidFill>
                <a:latin typeface="+mn-ea"/>
              </a:rPr>
              <a:t>混相流解析ソフト</a:t>
            </a:r>
            <a:endParaRPr lang="en-US" altLang="ja-JP" sz="105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4324350" y="3745023"/>
            <a:ext cx="3119538" cy="707886"/>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Barracuda Virtual Reactor</a:t>
            </a:r>
            <a:r>
              <a:rPr lang="ja-JP" altLang="en-US" sz="800" dirty="0">
                <a:solidFill>
                  <a:sysClr val="windowText" lastClr="000000"/>
                </a:solidFill>
                <a:latin typeface="+mn-ea"/>
                <a:cs typeface="Segoe UI" panose="020B0502040204020203" pitchFamily="34" charset="0"/>
              </a:rPr>
              <a:t>（</a:t>
            </a:r>
            <a:r>
              <a:rPr lang="en-US" altLang="ja-JP" sz="800" dirty="0">
                <a:solidFill>
                  <a:sysClr val="windowText" lastClr="000000"/>
                </a:solidFill>
                <a:latin typeface="+mn-ea"/>
                <a:cs typeface="Segoe UI" panose="020B0502040204020203" pitchFamily="34" charset="0"/>
              </a:rPr>
              <a:t>Barracuda</a:t>
            </a:r>
            <a:r>
              <a:rPr lang="ja-JP" altLang="en-US" sz="800" dirty="0">
                <a:solidFill>
                  <a:sysClr val="windowText" lastClr="000000"/>
                </a:solidFill>
                <a:latin typeface="+mn-ea"/>
                <a:cs typeface="Segoe UI" panose="020B0502040204020203" pitchFamily="34" charset="0"/>
              </a:rPr>
              <a:t>） は、</a:t>
            </a:r>
            <a:r>
              <a:rPr lang="en-US" altLang="ja-JP" sz="800" dirty="0">
                <a:solidFill>
                  <a:sysClr val="windowText" lastClr="000000"/>
                </a:solidFill>
                <a:latin typeface="+mn-ea"/>
                <a:cs typeface="Segoe UI" panose="020B0502040204020203" pitchFamily="34" charset="0"/>
              </a:rPr>
              <a:t>MP-PIC</a:t>
            </a:r>
            <a:r>
              <a:rPr lang="ja-JP" altLang="en-US" sz="800" dirty="0">
                <a:solidFill>
                  <a:sysClr val="windowText" lastClr="000000"/>
                </a:solidFill>
                <a:latin typeface="+mn-ea"/>
                <a:cs typeface="Segoe UI" panose="020B0502040204020203" pitchFamily="34" charset="0"/>
              </a:rPr>
              <a:t>法による粒子</a:t>
            </a:r>
            <a:r>
              <a:rPr lang="en-US" altLang="ja-JP" sz="800" dirty="0">
                <a:solidFill>
                  <a:sysClr val="windowText" lastClr="000000"/>
                </a:solidFill>
                <a:latin typeface="+mn-ea"/>
                <a:cs typeface="Segoe UI" panose="020B0502040204020203" pitchFamily="34" charset="0"/>
              </a:rPr>
              <a:t>-</a:t>
            </a:r>
            <a:r>
              <a:rPr lang="ja-JP" altLang="en-US" sz="800" dirty="0">
                <a:solidFill>
                  <a:sysClr val="windowText" lastClr="000000"/>
                </a:solidFill>
                <a:latin typeface="+mn-ea"/>
                <a:cs typeface="Segoe UI" panose="020B0502040204020203" pitchFamily="34" charset="0"/>
              </a:rPr>
              <a:t>流体連成計算と</a:t>
            </a:r>
            <a:r>
              <a:rPr lang="en-US" altLang="ja-JP" sz="800" dirty="0">
                <a:solidFill>
                  <a:sysClr val="windowText" lastClr="000000"/>
                </a:solidFill>
                <a:latin typeface="+mn-ea"/>
                <a:cs typeface="Segoe UI" panose="020B0502040204020203" pitchFamily="34" charset="0"/>
              </a:rPr>
              <a:t>GPU</a:t>
            </a:r>
            <a:r>
              <a:rPr lang="ja-JP" altLang="en-US" sz="800" dirty="0">
                <a:solidFill>
                  <a:sysClr val="windowText" lastClr="000000"/>
                </a:solidFill>
                <a:latin typeface="+mn-ea"/>
                <a:cs typeface="Segoe UI" panose="020B0502040204020203" pitchFamily="34" charset="0"/>
              </a:rPr>
              <a:t>並列計算を活用し、流動床反応炉などの複雑な過渡現象を現実的な計算時間（数時間程度）で再現します。主に化学プラント設計、スケールアップ、最適化、トラブルシューティングに利用されます。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3082491" y="8931854"/>
            <a:ext cx="4146918" cy="646331"/>
          </a:xfrm>
          <a:prstGeom prst="rect">
            <a:avLst/>
          </a:prstGeom>
          <a:noFill/>
        </p:spPr>
        <p:txBody>
          <a:bodyPr wrap="square" rtlCol="0">
            <a:spAutoFit/>
          </a:bodyPr>
          <a:lstStyle/>
          <a:p>
            <a:r>
              <a:rPr kumimoji="1" lang="ja-JP" altLang="en-US" sz="900" dirty="0">
                <a:latin typeface="+mn-ea"/>
              </a:rPr>
              <a:t>■ </a:t>
            </a:r>
            <a:r>
              <a:rPr kumimoji="1" lang="en-US" altLang="ja-JP" sz="900" dirty="0">
                <a:latin typeface="+mn-ea"/>
              </a:rPr>
              <a:t>Barracuda</a:t>
            </a:r>
            <a:r>
              <a:rPr kumimoji="1" lang="ja-JP" altLang="en-US" sz="900" dirty="0">
                <a:latin typeface="+mn-ea"/>
              </a:rPr>
              <a:t>が得意とするシミュレーション</a:t>
            </a:r>
          </a:p>
          <a:p>
            <a:r>
              <a:rPr kumimoji="1" lang="ja-JP" altLang="en-US" sz="900" dirty="0">
                <a:latin typeface="+mn-ea"/>
              </a:rPr>
              <a:t>・実際の粒子数と粒子径分布を用いた粒子</a:t>
            </a:r>
            <a:r>
              <a:rPr kumimoji="1" lang="en-US" altLang="ja-JP" sz="900" dirty="0">
                <a:latin typeface="+mn-ea"/>
              </a:rPr>
              <a:t>-</a:t>
            </a:r>
            <a:r>
              <a:rPr kumimoji="1" lang="ja-JP" altLang="en-US" sz="900" dirty="0">
                <a:latin typeface="+mn-ea"/>
              </a:rPr>
              <a:t>流体連成解析</a:t>
            </a:r>
          </a:p>
          <a:p>
            <a:r>
              <a:rPr kumimoji="1" lang="ja-JP" altLang="en-US" sz="900" dirty="0">
                <a:latin typeface="+mn-ea"/>
              </a:rPr>
              <a:t>・コールド試験</a:t>
            </a:r>
            <a:r>
              <a:rPr kumimoji="1" lang="en-US" altLang="ja-JP" sz="900" dirty="0">
                <a:latin typeface="+mn-ea"/>
              </a:rPr>
              <a:t>/</a:t>
            </a:r>
            <a:r>
              <a:rPr kumimoji="1" lang="ja-JP" altLang="en-US" sz="900" dirty="0">
                <a:latin typeface="+mn-ea"/>
              </a:rPr>
              <a:t>ホット試験</a:t>
            </a:r>
            <a:r>
              <a:rPr kumimoji="1" lang="en-US" altLang="ja-JP" sz="900" dirty="0">
                <a:latin typeface="+mn-ea"/>
              </a:rPr>
              <a:t>/</a:t>
            </a:r>
            <a:r>
              <a:rPr kumimoji="1" lang="ja-JP" altLang="en-US" sz="900" dirty="0">
                <a:latin typeface="+mn-ea"/>
              </a:rPr>
              <a:t>スケールアップの解析</a:t>
            </a:r>
          </a:p>
          <a:p>
            <a:r>
              <a:rPr kumimoji="1" lang="ja-JP" altLang="en-US" sz="900" dirty="0">
                <a:latin typeface="+mn-ea"/>
              </a:rPr>
              <a:t>・化学反応、粒径成長、粒子乾燥、沈殿・再浮遊、エロージョンを伴う解析</a:t>
            </a:r>
            <a:endParaRPr kumimoji="1" lang="en-US" altLang="ja-JP" sz="900" b="1" dirty="0">
              <a:latin typeface="+mn-ea"/>
            </a:endParaRP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544920"/>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9F3C4213-B818-EFAD-0048-BFE217A08E73}"/>
              </a:ext>
            </a:extLst>
          </p:cNvPr>
          <p:cNvSpPr txBox="1"/>
          <p:nvPr/>
        </p:nvSpPr>
        <p:spPr>
          <a:xfrm>
            <a:off x="3263138" y="6646166"/>
            <a:ext cx="4146917" cy="923330"/>
          </a:xfrm>
          <a:prstGeom prst="rect">
            <a:avLst/>
          </a:prstGeom>
          <a:noFill/>
          <a:ln>
            <a:solidFill>
              <a:schemeClr val="bg1">
                <a:lumMod val="75000"/>
              </a:schemeClr>
            </a:solidFill>
          </a:ln>
        </p:spPr>
        <p:txBody>
          <a:bodyPr wrap="square" rtlCol="0">
            <a:spAutoFit/>
          </a:bodyPr>
          <a:lstStyle/>
          <a:p>
            <a:r>
              <a:rPr kumimoji="1" lang="en-US" altLang="ja-JP" sz="900" dirty="0">
                <a:latin typeface="+mn-ea"/>
              </a:rPr>
              <a:t>【</a:t>
            </a:r>
            <a:r>
              <a:rPr kumimoji="1" lang="ja-JP" altLang="en-US" sz="900" dirty="0">
                <a:latin typeface="+mn-ea"/>
              </a:rPr>
              <a:t>主な機能・解析能力</a:t>
            </a:r>
            <a:r>
              <a:rPr kumimoji="1" lang="en-US" altLang="ja-JP" sz="900" dirty="0">
                <a:latin typeface="+mn-ea"/>
              </a:rPr>
              <a:t>】</a:t>
            </a:r>
            <a:r>
              <a:rPr kumimoji="1" lang="ja-JP" altLang="en-US" sz="900" dirty="0">
                <a:latin typeface="+mn-ea"/>
              </a:rPr>
              <a:t>～ 混相流解析 ～</a:t>
            </a:r>
            <a:endParaRPr kumimoji="1" lang="en-US" altLang="ja-JP" sz="900" dirty="0">
              <a:latin typeface="+mn-ea"/>
            </a:endParaRPr>
          </a:p>
          <a:p>
            <a:r>
              <a:rPr kumimoji="1" lang="ja-JP" altLang="en-US" sz="900" dirty="0">
                <a:latin typeface="+mn-ea"/>
              </a:rPr>
              <a:t>・粒子数・粒径分布を考慮した粒子</a:t>
            </a:r>
            <a:r>
              <a:rPr kumimoji="1" lang="en-US" altLang="ja-JP" sz="900" dirty="0">
                <a:latin typeface="+mn-ea"/>
              </a:rPr>
              <a:t>-</a:t>
            </a:r>
            <a:r>
              <a:rPr kumimoji="1" lang="ja-JP" altLang="en-US" sz="900" dirty="0">
                <a:latin typeface="+mn-ea"/>
              </a:rPr>
              <a:t>流体連成解析</a:t>
            </a:r>
            <a:endParaRPr kumimoji="1" lang="en-US" altLang="ja-JP" sz="900" dirty="0">
              <a:latin typeface="+mn-ea"/>
            </a:endParaRPr>
          </a:p>
          <a:p>
            <a:r>
              <a:rPr kumimoji="1" lang="ja-JP" altLang="en-US" sz="900" dirty="0">
                <a:latin typeface="+mn-ea"/>
              </a:rPr>
              <a:t>・熱計算・化学反応・粒径成長・乾燥・沈殿・再浮遊・エロージョン等解析</a:t>
            </a:r>
            <a:endParaRPr kumimoji="1" lang="en-US" altLang="ja-JP" sz="900" dirty="0">
              <a:latin typeface="+mn-ea"/>
            </a:endParaRPr>
          </a:p>
          <a:p>
            <a:r>
              <a:rPr kumimoji="1" lang="ja-JP" altLang="en-US" sz="900" dirty="0">
                <a:latin typeface="+mn-ea"/>
              </a:rPr>
              <a:t>・圧縮性流れ、多成分粒子／液滴、無制限の化学種を扱える</a:t>
            </a:r>
            <a:endParaRPr kumimoji="1" lang="en-US" altLang="ja-JP" sz="900" dirty="0">
              <a:latin typeface="+mn-ea"/>
            </a:endParaRPr>
          </a:p>
          <a:p>
            <a:r>
              <a:rPr kumimoji="1" lang="ja-JP" altLang="en-US" sz="900" dirty="0">
                <a:latin typeface="+mn-ea"/>
              </a:rPr>
              <a:t>・気相</a:t>
            </a:r>
            <a:r>
              <a:rPr kumimoji="1" lang="en-US" altLang="ja-JP" sz="900" dirty="0">
                <a:latin typeface="+mn-ea"/>
              </a:rPr>
              <a:t>-</a:t>
            </a:r>
            <a:r>
              <a:rPr kumimoji="1" lang="ja-JP" altLang="en-US" sz="900" dirty="0">
                <a:latin typeface="+mn-ea"/>
              </a:rPr>
              <a:t>粒子系などを対象とした専用ソルバーを搭載</a:t>
            </a:r>
            <a:endParaRPr kumimoji="1" lang="en-US" altLang="ja-JP" sz="900" dirty="0">
              <a:latin typeface="+mn-ea"/>
            </a:endParaRPr>
          </a:p>
          <a:p>
            <a:r>
              <a:rPr kumimoji="1" lang="ja-JP" altLang="en-US" sz="900" dirty="0">
                <a:latin typeface="+mn-ea"/>
              </a:rPr>
              <a:t>→ 流動層・循環流動床などの実装置挙動を高精度に再現可能</a:t>
            </a:r>
          </a:p>
        </p:txBody>
      </p:sp>
      <p:sp>
        <p:nvSpPr>
          <p:cNvPr id="37" name="テキスト ボックス 36">
            <a:extLst>
              <a:ext uri="{FF2B5EF4-FFF2-40B4-BE49-F238E27FC236}">
                <a16:creationId xmlns:a16="http://schemas.microsoft.com/office/drawing/2014/main" id="{425EC526-27DD-488B-3E73-8B78729DF031}"/>
              </a:ext>
            </a:extLst>
          </p:cNvPr>
          <p:cNvSpPr txBox="1"/>
          <p:nvPr/>
        </p:nvSpPr>
        <p:spPr>
          <a:xfrm>
            <a:off x="3263138" y="7680685"/>
            <a:ext cx="4215261" cy="1200329"/>
          </a:xfrm>
          <a:prstGeom prst="rect">
            <a:avLst/>
          </a:prstGeom>
          <a:noFill/>
        </p:spPr>
        <p:txBody>
          <a:bodyPr wrap="square" rtlCol="0">
            <a:spAutoFit/>
          </a:bodyPr>
          <a:lstStyle/>
          <a:p>
            <a:r>
              <a:rPr kumimoji="1" lang="en-US" altLang="ja-JP" sz="900" dirty="0">
                <a:solidFill>
                  <a:srgbClr val="000099"/>
                </a:solidFill>
                <a:latin typeface="+mn-ea"/>
              </a:rPr>
              <a:t>【</a:t>
            </a:r>
            <a:r>
              <a:rPr kumimoji="1" lang="ja-JP" altLang="en-US" sz="900" dirty="0">
                <a:solidFill>
                  <a:srgbClr val="000099"/>
                </a:solidFill>
                <a:latin typeface="+mn-ea"/>
              </a:rPr>
              <a:t>導入効果・活用価値</a:t>
            </a:r>
            <a:r>
              <a:rPr kumimoji="1" lang="en-US" altLang="ja-JP" sz="900" dirty="0">
                <a:solidFill>
                  <a:srgbClr val="000099"/>
                </a:solidFill>
                <a:latin typeface="+mn-ea"/>
              </a:rPr>
              <a:t>】</a:t>
            </a:r>
          </a:p>
          <a:p>
            <a:r>
              <a:rPr kumimoji="1" lang="ja-JP" altLang="en-US" sz="900" dirty="0">
                <a:solidFill>
                  <a:srgbClr val="000099"/>
                </a:solidFill>
                <a:latin typeface="+mn-ea"/>
              </a:rPr>
              <a:t> </a:t>
            </a:r>
            <a:r>
              <a:rPr kumimoji="1" lang="en-US" altLang="ja-JP" sz="900" dirty="0">
                <a:solidFill>
                  <a:srgbClr val="000099"/>
                </a:solidFill>
                <a:latin typeface="+mn-ea"/>
              </a:rPr>
              <a:t>Barracuda </a:t>
            </a:r>
            <a:r>
              <a:rPr kumimoji="1" lang="ja-JP" altLang="en-US" sz="900" dirty="0">
                <a:solidFill>
                  <a:srgbClr val="000099"/>
                </a:solidFill>
                <a:latin typeface="+mn-ea"/>
              </a:rPr>
              <a:t>のシミュレーションは次の目的で利用されます：</a:t>
            </a:r>
            <a:endParaRPr kumimoji="1" lang="en-US" altLang="ja-JP" sz="900" dirty="0">
              <a:solidFill>
                <a:srgbClr val="000099"/>
              </a:solidFill>
              <a:latin typeface="+mn-ea"/>
            </a:endParaRPr>
          </a:p>
          <a:p>
            <a:r>
              <a:rPr kumimoji="1" lang="ja-JP" altLang="en-US" sz="900" dirty="0">
                <a:solidFill>
                  <a:srgbClr val="000099"/>
                </a:solidFill>
                <a:latin typeface="+mn-ea"/>
              </a:rPr>
              <a:t>・低性能やトラブルの根本原因特定</a:t>
            </a:r>
            <a:endParaRPr kumimoji="1" lang="en-US" altLang="ja-JP" sz="900" dirty="0">
              <a:solidFill>
                <a:srgbClr val="000099"/>
              </a:solidFill>
              <a:latin typeface="+mn-ea"/>
            </a:endParaRPr>
          </a:p>
          <a:p>
            <a:r>
              <a:rPr kumimoji="1" lang="ja-JP" altLang="en-US" sz="900" dirty="0">
                <a:solidFill>
                  <a:srgbClr val="000099"/>
                </a:solidFill>
                <a:latin typeface="+mn-ea"/>
              </a:rPr>
              <a:t>・設計・運転条件変更の仮想検証</a:t>
            </a:r>
            <a:endParaRPr kumimoji="1" lang="en-US" altLang="ja-JP" sz="900" dirty="0">
              <a:solidFill>
                <a:srgbClr val="000099"/>
              </a:solidFill>
              <a:latin typeface="+mn-ea"/>
            </a:endParaRPr>
          </a:p>
          <a:p>
            <a:r>
              <a:rPr kumimoji="1" lang="ja-JP" altLang="en-US" sz="900" dirty="0">
                <a:solidFill>
                  <a:srgbClr val="000099"/>
                </a:solidFill>
                <a:latin typeface="+mn-ea"/>
              </a:rPr>
              <a:t>・エネルギー消費や排出量の最小化</a:t>
            </a:r>
            <a:endParaRPr kumimoji="1" lang="en-US" altLang="ja-JP" sz="900" dirty="0">
              <a:solidFill>
                <a:srgbClr val="000099"/>
              </a:solidFill>
              <a:latin typeface="+mn-ea"/>
            </a:endParaRPr>
          </a:p>
          <a:p>
            <a:r>
              <a:rPr kumimoji="1" lang="ja-JP" altLang="en-US" sz="900" dirty="0">
                <a:solidFill>
                  <a:srgbClr val="000099"/>
                </a:solidFill>
                <a:latin typeface="+mn-ea"/>
              </a:rPr>
              <a:t>・技術開発・商業化・スケールアップの迅速化</a:t>
            </a:r>
            <a:endParaRPr kumimoji="1" lang="en-US" altLang="ja-JP" sz="900" dirty="0">
              <a:solidFill>
                <a:srgbClr val="000099"/>
              </a:solidFill>
              <a:latin typeface="+mn-ea"/>
            </a:endParaRPr>
          </a:p>
          <a:p>
            <a:r>
              <a:rPr kumimoji="1" lang="ja-JP" altLang="en-US" sz="900" dirty="0">
                <a:solidFill>
                  <a:srgbClr val="000099"/>
                </a:solidFill>
                <a:latin typeface="+mn-ea"/>
              </a:rPr>
              <a:t>・稼働率・信頼性・経済性の向上</a:t>
            </a:r>
            <a:endParaRPr kumimoji="1" lang="en-US" altLang="ja-JP" sz="900" dirty="0">
              <a:solidFill>
                <a:srgbClr val="000099"/>
              </a:solidFill>
              <a:latin typeface="+mn-ea"/>
            </a:endParaRPr>
          </a:p>
          <a:p>
            <a:r>
              <a:rPr kumimoji="1" lang="ja-JP" altLang="en-US" sz="900" dirty="0">
                <a:solidFill>
                  <a:srgbClr val="000099"/>
                </a:solidFill>
                <a:latin typeface="+mn-ea"/>
              </a:rPr>
              <a:t>→ 物理試験コスト削減と開発リスク低減を同時に実現するデジタル検証基盤</a:t>
            </a:r>
          </a:p>
        </p:txBody>
      </p:sp>
      <p:pic>
        <p:nvPicPr>
          <p:cNvPr id="6" name="図 5">
            <a:extLst>
              <a:ext uri="{FF2B5EF4-FFF2-40B4-BE49-F238E27FC236}">
                <a16:creationId xmlns:a16="http://schemas.microsoft.com/office/drawing/2014/main" id="{6CDDB631-308C-1E97-F1EC-87901E77688D}"/>
              </a:ext>
            </a:extLst>
          </p:cNvPr>
          <p:cNvPicPr>
            <a:picLocks noChangeAspect="1"/>
          </p:cNvPicPr>
          <p:nvPr/>
        </p:nvPicPr>
        <p:blipFill>
          <a:blip r:embed="rId4">
            <a:extLst>
              <a:ext uri="{28A0092B-C50C-407E-A947-70E740481C1C}">
                <a14:useLocalDpi xmlns:a14="http://schemas.microsoft.com/office/drawing/2010/main" val="0"/>
              </a:ext>
            </a:extLst>
          </a:blip>
          <a:srcRect t="39397"/>
          <a:stretch>
            <a:fillRect/>
          </a:stretch>
        </p:blipFill>
        <p:spPr>
          <a:xfrm>
            <a:off x="59108" y="4661454"/>
            <a:ext cx="7441459" cy="1622904"/>
          </a:xfrm>
          <a:prstGeom prst="rect">
            <a:avLst/>
          </a:prstGeom>
        </p:spPr>
      </p:pic>
      <p:pic>
        <p:nvPicPr>
          <p:cNvPr id="35" name="図 34">
            <a:extLst>
              <a:ext uri="{FF2B5EF4-FFF2-40B4-BE49-F238E27FC236}">
                <a16:creationId xmlns:a16="http://schemas.microsoft.com/office/drawing/2014/main" id="{BAE1398E-5A09-9AD7-D61E-E73374CB3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31" y="2665033"/>
            <a:ext cx="2347815" cy="1787876"/>
          </a:xfrm>
          <a:prstGeom prst="rect">
            <a:avLst/>
          </a:prstGeom>
          <a:ln>
            <a:solidFill>
              <a:schemeClr val="bg1">
                <a:lumMod val="85000"/>
              </a:schemeClr>
            </a:solidFill>
          </a:ln>
        </p:spPr>
      </p:pic>
      <p:pic>
        <p:nvPicPr>
          <p:cNvPr id="51" name="図 50">
            <a:extLst>
              <a:ext uri="{FF2B5EF4-FFF2-40B4-BE49-F238E27FC236}">
                <a16:creationId xmlns:a16="http://schemas.microsoft.com/office/drawing/2014/main" id="{2864434D-7371-2482-8C44-9D102496C0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4418" y="3673790"/>
            <a:ext cx="1370673" cy="779119"/>
          </a:xfrm>
          <a:prstGeom prst="rect">
            <a:avLst/>
          </a:prstGeom>
        </p:spPr>
      </p:pic>
      <p:grpSp>
        <p:nvGrpSpPr>
          <p:cNvPr id="55" name="グループ化 54">
            <a:extLst>
              <a:ext uri="{FF2B5EF4-FFF2-40B4-BE49-F238E27FC236}">
                <a16:creationId xmlns:a16="http://schemas.microsoft.com/office/drawing/2014/main" id="{39705DE6-F6DE-E32C-39FD-3697154CAC18}"/>
              </a:ext>
            </a:extLst>
          </p:cNvPr>
          <p:cNvGrpSpPr/>
          <p:nvPr/>
        </p:nvGrpSpPr>
        <p:grpSpPr>
          <a:xfrm>
            <a:off x="98428" y="6825316"/>
            <a:ext cx="3096000" cy="2021065"/>
            <a:chOff x="60324" y="6501467"/>
            <a:chExt cx="3096000" cy="2021065"/>
          </a:xfrm>
        </p:grpSpPr>
        <p:pic>
          <p:nvPicPr>
            <p:cNvPr id="53" name="図 52">
              <a:extLst>
                <a:ext uri="{FF2B5EF4-FFF2-40B4-BE49-F238E27FC236}">
                  <a16:creationId xmlns:a16="http://schemas.microsoft.com/office/drawing/2014/main" id="{9DD45B6E-0F7E-EFA6-F2E1-97A8E467E55D}"/>
                </a:ext>
              </a:extLst>
            </p:cNvPr>
            <p:cNvPicPr>
              <a:picLocks noChangeAspect="1"/>
            </p:cNvPicPr>
            <p:nvPr/>
          </p:nvPicPr>
          <p:blipFill>
            <a:blip r:embed="rId7">
              <a:extLst>
                <a:ext uri="{28A0092B-C50C-407E-A947-70E740481C1C}">
                  <a14:useLocalDpi xmlns:a14="http://schemas.microsoft.com/office/drawing/2010/main" val="0"/>
                </a:ext>
              </a:extLst>
            </a:blip>
            <a:srcRect t="6539"/>
            <a:stretch>
              <a:fillRect/>
            </a:stretch>
          </p:blipFill>
          <p:spPr>
            <a:xfrm>
              <a:off x="60324" y="6873833"/>
              <a:ext cx="3096000" cy="1648699"/>
            </a:xfrm>
            <a:prstGeom prst="rect">
              <a:avLst/>
            </a:prstGeom>
          </p:spPr>
        </p:pic>
        <p:sp>
          <p:nvSpPr>
            <p:cNvPr id="54" name="テキスト ボックス 53">
              <a:extLst>
                <a:ext uri="{FF2B5EF4-FFF2-40B4-BE49-F238E27FC236}">
                  <a16:creationId xmlns:a16="http://schemas.microsoft.com/office/drawing/2014/main" id="{9D42119E-2E5E-7A0A-C82A-F738BC87F1DF}"/>
                </a:ext>
              </a:extLst>
            </p:cNvPr>
            <p:cNvSpPr txBox="1"/>
            <p:nvPr/>
          </p:nvSpPr>
          <p:spPr>
            <a:xfrm>
              <a:off x="84325" y="6501467"/>
              <a:ext cx="3047999" cy="353943"/>
            </a:xfrm>
            <a:prstGeom prst="rect">
              <a:avLst/>
            </a:prstGeom>
            <a:solidFill>
              <a:schemeClr val="tx1"/>
            </a:solidFill>
            <a:ln>
              <a:noFill/>
            </a:ln>
          </p:spPr>
          <p:txBody>
            <a:bodyPr wrap="square" rtlCol="0">
              <a:spAutoFit/>
            </a:bodyPr>
            <a:lstStyle/>
            <a:p>
              <a:pPr algn="ctr"/>
              <a:r>
                <a:rPr kumimoji="1" lang="ja-JP" altLang="en-US" sz="1000" dirty="0">
                  <a:solidFill>
                    <a:schemeClr val="bg1"/>
                  </a:solidFill>
                  <a:latin typeface="+mn-ea"/>
                </a:rPr>
                <a:t>■ </a:t>
              </a:r>
              <a:r>
                <a:rPr kumimoji="1" lang="en-US" altLang="ja-JP" sz="1000" dirty="0">
                  <a:solidFill>
                    <a:schemeClr val="bg1"/>
                  </a:solidFill>
                  <a:latin typeface="+mn-ea"/>
                </a:rPr>
                <a:t>FCC</a:t>
              </a:r>
              <a:r>
                <a:rPr kumimoji="1" lang="ja-JP" altLang="en-US" sz="1000" dirty="0">
                  <a:solidFill>
                    <a:schemeClr val="bg1"/>
                  </a:solidFill>
                  <a:latin typeface="+mn-ea"/>
                </a:rPr>
                <a:t>触媒再生器の混相流シミュレーション</a:t>
              </a:r>
            </a:p>
            <a:p>
              <a:pPr algn="ctr"/>
              <a:r>
                <a:rPr kumimoji="1" lang="ja-JP" altLang="en-US" sz="700" dirty="0">
                  <a:solidFill>
                    <a:schemeClr val="bg1"/>
                  </a:solidFill>
                  <a:latin typeface="+mn-ea"/>
                </a:rPr>
                <a:t>（左から）触媒密度、触媒温度、酸素モル分率、一酸化炭素 </a:t>
              </a:r>
              <a:r>
                <a:rPr kumimoji="1" lang="en-US" altLang="ja-JP" sz="700" dirty="0">
                  <a:solidFill>
                    <a:schemeClr val="bg1"/>
                  </a:solidFill>
                  <a:latin typeface="+mn-ea"/>
                </a:rPr>
                <a:t>PPM</a:t>
              </a:r>
              <a:endParaRPr kumimoji="1" lang="ja-JP" altLang="en-US" sz="700" dirty="0">
                <a:solidFill>
                  <a:schemeClr val="bg1"/>
                </a:solidFill>
                <a:latin typeface="+mn-ea"/>
              </a:endParaRPr>
            </a:p>
          </p:txBody>
        </p:sp>
      </p:grpSp>
      <p:sp>
        <p:nvSpPr>
          <p:cNvPr id="57" name="テキスト ボックス 56">
            <a:extLst>
              <a:ext uri="{FF2B5EF4-FFF2-40B4-BE49-F238E27FC236}">
                <a16:creationId xmlns:a16="http://schemas.microsoft.com/office/drawing/2014/main" id="{AACF64FA-9DDE-D011-1F6C-EB257387579D}"/>
              </a:ext>
            </a:extLst>
          </p:cNvPr>
          <p:cNvSpPr txBox="1"/>
          <p:nvPr/>
        </p:nvSpPr>
        <p:spPr>
          <a:xfrm>
            <a:off x="113556" y="6379423"/>
            <a:ext cx="2657475" cy="461665"/>
          </a:xfrm>
          <a:prstGeom prst="rect">
            <a:avLst/>
          </a:prstGeom>
          <a:noFill/>
        </p:spPr>
        <p:txBody>
          <a:bodyPr wrap="square" rtlCol="0">
            <a:spAutoFit/>
          </a:bodyPr>
          <a:lstStyle/>
          <a:p>
            <a:r>
              <a:rPr kumimoji="1" lang="en-US" altLang="ja-JP" sz="1400" b="1" dirty="0">
                <a:solidFill>
                  <a:srgbClr val="002060"/>
                </a:solidFill>
                <a:latin typeface="+mn-ea"/>
              </a:rPr>
              <a:t>Barracuda Virtual Reactor</a:t>
            </a:r>
          </a:p>
          <a:p>
            <a:r>
              <a:rPr kumimoji="1" lang="ja-JP" altLang="en-US" sz="900" b="1" dirty="0">
                <a:solidFill>
                  <a:srgbClr val="002060"/>
                </a:solidFill>
                <a:latin typeface="+mn-ea"/>
              </a:rPr>
              <a:t>　　  バラクーダ・バーチャル・リアクター</a:t>
            </a:r>
          </a:p>
        </p:txBody>
      </p:sp>
      <p:grpSp>
        <p:nvGrpSpPr>
          <p:cNvPr id="61" name="グループ化 60">
            <a:extLst>
              <a:ext uri="{FF2B5EF4-FFF2-40B4-BE49-F238E27FC236}">
                <a16:creationId xmlns:a16="http://schemas.microsoft.com/office/drawing/2014/main" id="{5D7EA383-CC94-ADD5-9CD2-F29C1360FFC6}"/>
              </a:ext>
            </a:extLst>
          </p:cNvPr>
          <p:cNvGrpSpPr/>
          <p:nvPr/>
        </p:nvGrpSpPr>
        <p:grpSpPr>
          <a:xfrm>
            <a:off x="0" y="205333"/>
            <a:ext cx="7559675" cy="2355438"/>
            <a:chOff x="0" y="205333"/>
            <a:chExt cx="7559675" cy="2355438"/>
          </a:xfrm>
        </p:grpSpPr>
        <p:grpSp>
          <p:nvGrpSpPr>
            <p:cNvPr id="58" name="グループ化 57">
              <a:extLst>
                <a:ext uri="{FF2B5EF4-FFF2-40B4-BE49-F238E27FC236}">
                  <a16:creationId xmlns:a16="http://schemas.microsoft.com/office/drawing/2014/main" id="{AF12791A-8E48-1080-0006-925A9C3082FE}"/>
                </a:ext>
              </a:extLst>
            </p:cNvPr>
            <p:cNvGrpSpPr/>
            <p:nvPr/>
          </p:nvGrpSpPr>
          <p:grpSpPr>
            <a:xfrm>
              <a:off x="0" y="252000"/>
              <a:ext cx="7559675" cy="2308771"/>
              <a:chOff x="0" y="252000"/>
              <a:chExt cx="7559675" cy="2308771"/>
            </a:xfrm>
          </p:grpSpPr>
          <p:grpSp>
            <p:nvGrpSpPr>
              <p:cNvPr id="18" name="グループ化 17">
                <a:extLst>
                  <a:ext uri="{FF2B5EF4-FFF2-40B4-BE49-F238E27FC236}">
                    <a16:creationId xmlns:a16="http://schemas.microsoft.com/office/drawing/2014/main" id="{C3AEB7EE-85A9-A853-4442-515BB3258EE8}"/>
                  </a:ext>
                </a:extLst>
              </p:cNvPr>
              <p:cNvGrpSpPr/>
              <p:nvPr/>
            </p:nvGrpSpPr>
            <p:grpSpPr>
              <a:xfrm>
                <a:off x="0" y="670203"/>
                <a:ext cx="7559675" cy="835432"/>
                <a:chOff x="0" y="670203"/>
                <a:chExt cx="7559675" cy="835432"/>
              </a:xfrm>
            </p:grpSpPr>
            <p:pic>
              <p:nvPicPr>
                <p:cNvPr id="3" name="図 2">
                  <a:extLst>
                    <a:ext uri="{FF2B5EF4-FFF2-40B4-BE49-F238E27FC236}">
                      <a16:creationId xmlns:a16="http://schemas.microsoft.com/office/drawing/2014/main" id="{E5F895D7-5419-0AE4-5C75-AD0FB5735E59}"/>
                    </a:ext>
                  </a:extLst>
                </p:cNvPr>
                <p:cNvPicPr>
                  <a:picLocks noChangeAspect="1"/>
                </p:cNvPicPr>
                <p:nvPr/>
              </p:nvPicPr>
              <p:blipFill>
                <a:blip r:embed="rId4">
                  <a:extLst>
                    <a:ext uri="{28A0092B-C50C-407E-A947-70E740481C1C}">
                      <a14:useLocalDpi xmlns:a14="http://schemas.microsoft.com/office/drawing/2010/main" val="0"/>
                    </a:ext>
                  </a:extLst>
                </a:blip>
                <a:srcRect l="3946" b="62150"/>
                <a:stretch>
                  <a:fillRect/>
                </a:stretch>
              </p:blipFill>
              <p:spPr>
                <a:xfrm>
                  <a:off x="0" y="670203"/>
                  <a:ext cx="5891524" cy="835432"/>
                </a:xfrm>
                <a:prstGeom prst="rect">
                  <a:avLst/>
                </a:prstGeom>
              </p:spPr>
            </p:pic>
            <p:pic>
              <p:nvPicPr>
                <p:cNvPr id="12" name="図 11">
                  <a:extLst>
                    <a:ext uri="{FF2B5EF4-FFF2-40B4-BE49-F238E27FC236}">
                      <a16:creationId xmlns:a16="http://schemas.microsoft.com/office/drawing/2014/main" id="{18CB2CF2-1174-8997-D431-AE1BECA1FD02}"/>
                    </a:ext>
                  </a:extLst>
                </p:cNvPr>
                <p:cNvPicPr>
                  <a:picLocks noChangeAspect="1"/>
                </p:cNvPicPr>
                <p:nvPr/>
              </p:nvPicPr>
              <p:blipFill>
                <a:blip r:embed="rId4">
                  <a:extLst>
                    <a:ext uri="{28A0092B-C50C-407E-A947-70E740481C1C}">
                      <a14:useLocalDpi xmlns:a14="http://schemas.microsoft.com/office/drawing/2010/main" val="0"/>
                    </a:ext>
                  </a:extLst>
                </a:blip>
                <a:srcRect l="88950" b="62150"/>
                <a:stretch>
                  <a:fillRect/>
                </a:stretch>
              </p:blipFill>
              <p:spPr>
                <a:xfrm>
                  <a:off x="3622239" y="670203"/>
                  <a:ext cx="3937436" cy="835432"/>
                </a:xfrm>
                <a:prstGeom prst="rect">
                  <a:avLst/>
                </a:prstGeom>
              </p:spPr>
            </p:pic>
            <p:pic>
              <p:nvPicPr>
                <p:cNvPr id="17" name="図 16">
                  <a:extLst>
                    <a:ext uri="{FF2B5EF4-FFF2-40B4-BE49-F238E27FC236}">
                      <a16:creationId xmlns:a16="http://schemas.microsoft.com/office/drawing/2014/main" id="{E38FC4F9-A5A9-EB8D-9B7E-1AD0117AF204}"/>
                    </a:ext>
                  </a:extLst>
                </p:cNvPr>
                <p:cNvPicPr>
                  <a:picLocks noChangeAspect="1"/>
                </p:cNvPicPr>
                <p:nvPr/>
              </p:nvPicPr>
              <p:blipFill>
                <a:blip r:embed="rId4">
                  <a:extLst>
                    <a:ext uri="{28A0092B-C50C-407E-A947-70E740481C1C}">
                      <a14:useLocalDpi xmlns:a14="http://schemas.microsoft.com/office/drawing/2010/main" val="0"/>
                    </a:ext>
                  </a:extLst>
                </a:blip>
                <a:srcRect l="88950" b="62150"/>
                <a:stretch>
                  <a:fillRect/>
                </a:stretch>
              </p:blipFill>
              <p:spPr>
                <a:xfrm>
                  <a:off x="3201099" y="1071943"/>
                  <a:ext cx="1241114" cy="263335"/>
                </a:xfrm>
                <a:prstGeom prst="rect">
                  <a:avLst/>
                </a:prstGeom>
              </p:spPr>
            </p:pic>
          </p:grpSp>
          <p:sp>
            <p:nvSpPr>
              <p:cNvPr id="16" name="正方形/長方形 15">
                <a:extLst>
                  <a:ext uri="{FF2B5EF4-FFF2-40B4-BE49-F238E27FC236}">
                    <a16:creationId xmlns:a16="http://schemas.microsoft.com/office/drawing/2014/main" id="{D53A4396-D92F-EE28-0E4D-4D222A5BC2E9}"/>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a:extLst>
                  <a:ext uri="{FF2B5EF4-FFF2-40B4-BE49-F238E27FC236}">
                    <a16:creationId xmlns:a16="http://schemas.microsoft.com/office/drawing/2014/main" id="{55A30514-5112-A5FD-978C-D6C5FC066B72}"/>
                  </a:ext>
                </a:extLst>
              </p:cNvPr>
              <p:cNvCxnSpPr>
                <a:cxnSpLocks/>
              </p:cNvCxnSpPr>
              <p:nvPr/>
            </p:nvCxnSpPr>
            <p:spPr>
              <a:xfrm>
                <a:off x="139790" y="1575745"/>
                <a:ext cx="2948763" cy="0"/>
              </a:xfrm>
              <a:prstGeom prst="line">
                <a:avLst/>
              </a:prstGeom>
              <a:ln w="12700">
                <a:solidFill>
                  <a:schemeClr val="bg1"/>
                </a:solidFill>
              </a:ln>
              <a:effectLst>
                <a:glow rad="508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6249" y="361881"/>
                <a:ext cx="1919994" cy="177855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3758657" y="381982"/>
                <a:ext cx="1852485" cy="1416237"/>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 name="csX0" fmla="*/ 351314 w 4555608"/>
                  <a:gd name="csY0" fmla="*/ 906208 h 3186984"/>
                  <a:gd name="csX1" fmla="*/ 4555608 w 4555608"/>
                  <a:gd name="csY1" fmla="*/ 0 h 3186984"/>
                  <a:gd name="csX2" fmla="*/ 4351707 w 4555608"/>
                  <a:gd name="csY2" fmla="*/ 3186984 h 3186984"/>
                  <a:gd name="csX3" fmla="*/ 0 w 4555608"/>
                  <a:gd name="csY3" fmla="*/ 3091943 h 3186984"/>
                  <a:gd name="csX4" fmla="*/ 351314 w 4555608"/>
                  <a:gd name="csY4" fmla="*/ 906208 h 3186984"/>
                  <a:gd name="csX0" fmla="*/ 351314 w 4499013"/>
                  <a:gd name="csY0" fmla="*/ 923507 h 3204283"/>
                  <a:gd name="csX1" fmla="*/ 4499013 w 4499013"/>
                  <a:gd name="csY1" fmla="*/ 0 h 3204283"/>
                  <a:gd name="csX2" fmla="*/ 4351707 w 4499013"/>
                  <a:gd name="csY2" fmla="*/ 3204283 h 3204283"/>
                  <a:gd name="csX3" fmla="*/ 0 w 4499013"/>
                  <a:gd name="csY3" fmla="*/ 3109242 h 3204283"/>
                  <a:gd name="csX4" fmla="*/ 351314 w 4499013"/>
                  <a:gd name="csY4" fmla="*/ 923507 h 3204283"/>
                  <a:gd name="csX0" fmla="*/ 351314 w 4574473"/>
                  <a:gd name="csY0" fmla="*/ 923507 h 3204283"/>
                  <a:gd name="csX1" fmla="*/ 4574473 w 4574473"/>
                  <a:gd name="csY1" fmla="*/ 0 h 3204283"/>
                  <a:gd name="csX2" fmla="*/ 4351707 w 4574473"/>
                  <a:gd name="csY2" fmla="*/ 3204283 h 3204283"/>
                  <a:gd name="csX3" fmla="*/ 0 w 4574473"/>
                  <a:gd name="csY3" fmla="*/ 3109242 h 3204283"/>
                  <a:gd name="csX4" fmla="*/ 351314 w 4574473"/>
                  <a:gd name="csY4" fmla="*/ 923507 h 3204283"/>
                  <a:gd name="csX0" fmla="*/ 351314 w 4568578"/>
                  <a:gd name="csY0" fmla="*/ 955943 h 3236719"/>
                  <a:gd name="csX1" fmla="*/ 4568578 w 4568578"/>
                  <a:gd name="csY1" fmla="*/ 0 h 3236719"/>
                  <a:gd name="csX2" fmla="*/ 4351707 w 4568578"/>
                  <a:gd name="csY2" fmla="*/ 3236719 h 3236719"/>
                  <a:gd name="csX3" fmla="*/ 0 w 4568578"/>
                  <a:gd name="csY3" fmla="*/ 3141678 h 3236719"/>
                  <a:gd name="csX4" fmla="*/ 351314 w 4568578"/>
                  <a:gd name="csY4" fmla="*/ 955943 h 3236719"/>
                  <a:gd name="csX0" fmla="*/ 327733 w 4568578"/>
                  <a:gd name="csY0" fmla="*/ 966753 h 3236719"/>
                  <a:gd name="csX1" fmla="*/ 4568578 w 4568578"/>
                  <a:gd name="csY1" fmla="*/ 0 h 3236719"/>
                  <a:gd name="csX2" fmla="*/ 4351707 w 4568578"/>
                  <a:gd name="csY2" fmla="*/ 3236719 h 3236719"/>
                  <a:gd name="csX3" fmla="*/ 0 w 4568578"/>
                  <a:gd name="csY3" fmla="*/ 3141678 h 3236719"/>
                  <a:gd name="csX4" fmla="*/ 327733 w 4568578"/>
                  <a:gd name="csY4" fmla="*/ 966753 h 3236719"/>
                  <a:gd name="csX0" fmla="*/ 345420 w 4586265"/>
                  <a:gd name="csY0" fmla="*/ 966753 h 3236719"/>
                  <a:gd name="csX1" fmla="*/ 4586265 w 4586265"/>
                  <a:gd name="csY1" fmla="*/ 0 h 3236719"/>
                  <a:gd name="csX2" fmla="*/ 4369394 w 4586265"/>
                  <a:gd name="csY2" fmla="*/ 3236719 h 3236719"/>
                  <a:gd name="csX3" fmla="*/ 0 w 4586265"/>
                  <a:gd name="csY3" fmla="*/ 3147084 h 3236719"/>
                  <a:gd name="csX4" fmla="*/ 345420 w 4586265"/>
                  <a:gd name="csY4" fmla="*/ 966753 h 3236719"/>
                  <a:gd name="csX0" fmla="*/ 345420 w 4586265"/>
                  <a:gd name="csY0" fmla="*/ 966753 h 3215096"/>
                  <a:gd name="csX1" fmla="*/ 4586265 w 4586265"/>
                  <a:gd name="csY1" fmla="*/ 0 h 3215096"/>
                  <a:gd name="csX2" fmla="*/ 4387077 w 4586265"/>
                  <a:gd name="csY2" fmla="*/ 3215096 h 3215096"/>
                  <a:gd name="csX3" fmla="*/ 0 w 4586265"/>
                  <a:gd name="csY3" fmla="*/ 3147084 h 3215096"/>
                  <a:gd name="csX4" fmla="*/ 345420 w 4586265"/>
                  <a:gd name="csY4" fmla="*/ 966753 h 3215096"/>
                  <a:gd name="csX0" fmla="*/ 345420 w 4586265"/>
                  <a:gd name="csY0" fmla="*/ 966753 h 3215096"/>
                  <a:gd name="csX1" fmla="*/ 4586265 w 4586265"/>
                  <a:gd name="csY1" fmla="*/ 0 h 3215096"/>
                  <a:gd name="csX2" fmla="*/ 4387077 w 4586265"/>
                  <a:gd name="csY2" fmla="*/ 3215096 h 3215096"/>
                  <a:gd name="csX3" fmla="*/ 0 w 4586265"/>
                  <a:gd name="csY3" fmla="*/ 3163300 h 3215096"/>
                  <a:gd name="csX4" fmla="*/ 345420 w 4586265"/>
                  <a:gd name="csY4" fmla="*/ 966753 h 3215096"/>
                </a:gdLst>
                <a:ahLst/>
                <a:cxnLst>
                  <a:cxn ang="0">
                    <a:pos x="csX0" y="csY0"/>
                  </a:cxn>
                  <a:cxn ang="0">
                    <a:pos x="csX1" y="csY1"/>
                  </a:cxn>
                  <a:cxn ang="0">
                    <a:pos x="csX2" y="csY2"/>
                  </a:cxn>
                  <a:cxn ang="0">
                    <a:pos x="csX3" y="csY3"/>
                  </a:cxn>
                  <a:cxn ang="0">
                    <a:pos x="csX4" y="csY4"/>
                  </a:cxn>
                </a:cxnLst>
                <a:rect l="l" t="t" r="r" b="b"/>
                <a:pathLst>
                  <a:path w="4586265" h="3215096">
                    <a:moveTo>
                      <a:pt x="345420" y="966753"/>
                    </a:moveTo>
                    <a:lnTo>
                      <a:pt x="4586265" y="0"/>
                    </a:lnTo>
                    <a:lnTo>
                      <a:pt x="4387077" y="3215096"/>
                    </a:lnTo>
                    <a:lnTo>
                      <a:pt x="0" y="3163300"/>
                    </a:lnTo>
                    <a:lnTo>
                      <a:pt x="345420" y="966753"/>
                    </a:lnTo>
                    <a:close/>
                  </a:path>
                </a:pathLst>
              </a:custGeom>
              <a:blipFill>
                <a:blip r:embed="rId9"/>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latin typeface="ヒラギノ角ゴ6" panose="020B0600000000000000" pitchFamily="50" charset="-128"/>
                    <a:ea typeface="ヒラギノ角ゴ6" panose="020B0600000000000000" pitchFamily="50" charset="-128"/>
                  </a:rPr>
                  <a:t>ソフトウェアの快適な動作に</a:t>
                </a:r>
                <a:endParaRPr kumimoji="1" lang="en-US" altLang="ja-JP" sz="1400" dirty="0">
                  <a:latin typeface="ヒラギノ角ゴ6" panose="020B0600000000000000" pitchFamily="50" charset="-128"/>
                  <a:ea typeface="ヒラギノ角ゴ6" panose="020B0600000000000000" pitchFamily="50" charset="-128"/>
                </a:endParaRPr>
              </a:p>
              <a:p>
                <a:r>
                  <a:rPr kumimoji="1" lang="ja-JP" altLang="en-US" sz="1400" dirty="0">
                    <a:latin typeface="ヒラギノ角ゴ6" panose="020B0600000000000000" pitchFamily="50" charset="-128"/>
                    <a:ea typeface="ヒラギノ角ゴ6" panose="020B0600000000000000" pitchFamily="50" charset="-128"/>
                  </a:rPr>
                  <a:t>お勧めのワークステーション</a:t>
                </a:r>
              </a:p>
            </p:txBody>
          </p:sp>
        </p:grpSp>
        <p:pic>
          <p:nvPicPr>
            <p:cNvPr id="60" name="図 59">
              <a:extLst>
                <a:ext uri="{FF2B5EF4-FFF2-40B4-BE49-F238E27FC236}">
                  <a16:creationId xmlns:a16="http://schemas.microsoft.com/office/drawing/2014/main" id="{C6A3936E-C912-7CD2-1C0A-8BE8A74C79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2470" y="205333"/>
              <a:ext cx="1969134" cy="1969134"/>
            </a:xfrm>
            <a:prstGeom prst="rect">
              <a:avLst/>
            </a:prstGeom>
          </p:spPr>
        </p:pic>
        <p:pic>
          <p:nvPicPr>
            <p:cNvPr id="1026" name="図 155">
              <a:extLst>
                <a:ext uri="{FF2B5EF4-FFF2-40B4-BE49-F238E27FC236}">
                  <a16:creationId xmlns:a16="http://schemas.microsoft.com/office/drawing/2014/main" id="{9531E60D-4096-5DF7-8F97-6CAD9F4754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3550" y="1492750"/>
              <a:ext cx="698522" cy="6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ja-JP" sz="3600" kern="10" dirty="0">
                <a:solidFill>
                  <a:srgbClr val="404040"/>
                </a:solidFill>
                <a:latin typeface="ヒラギノ角ゴ5" panose="020B0500000000000000" pitchFamily="50" charset="-128"/>
                <a:ea typeface="ヒラギノ角ゴ5" panose="020B0500000000000000" pitchFamily="50" charset="-128"/>
              </a:rPr>
              <a:t>https://mfrdx.applied-g.com/</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09602"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dirty="0">
                <a:ln>
                  <a:noFill/>
                </a:ln>
                <a:solidFill>
                  <a:srgbClr val="272727"/>
                </a:solidFill>
                <a:effectLst/>
                <a:latin typeface="ヒラギノ角ゴ6" panose="020B0600000000000000" pitchFamily="50" charset="-128"/>
                <a:ea typeface="ヒラギノ角ゴ6" panose="020B0600000000000000" pitchFamily="50" charset="-128"/>
              </a:rPr>
              <a:t>アプライド 製造業</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13795"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2" y="9230108"/>
            <a:ext cx="666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a:cxnSpLocks/>
          </p:cNvCxnSpPr>
          <p:nvPr/>
        </p:nvCxnSpPr>
        <p:spPr>
          <a:xfrm>
            <a:off x="442183" y="8391576"/>
            <a:ext cx="6665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26523"/>
            <a:ext cx="6670190" cy="2077492"/>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mn-ea"/>
              <a:cs typeface="Segoe UI" panose="020B0502040204020203" pitchFamily="34" charset="0"/>
            </a:endParaRPr>
          </a:p>
          <a:p>
            <a:r>
              <a:rPr kumimoji="1" lang="en-US" altLang="ja-JP" sz="1200" b="1" dirty="0">
                <a:solidFill>
                  <a:srgbClr val="1C1C1C"/>
                </a:solidFill>
                <a:latin typeface="+mn-ea"/>
                <a:cs typeface="Segoe UI" panose="020B0502040204020203" pitchFamily="34" charset="0"/>
              </a:rPr>
              <a:t>Barracuda Virtual Reactor</a:t>
            </a:r>
            <a:r>
              <a:rPr kumimoji="1" lang="ja-JP" altLang="en-US" sz="1200" b="1" dirty="0">
                <a:solidFill>
                  <a:srgbClr val="1C1C1C"/>
                </a:solidFill>
                <a:latin typeface="+mn-ea"/>
                <a:cs typeface="Segoe UI" panose="020B0502040204020203" pitchFamily="34" charset="0"/>
              </a:rPr>
              <a:t> 推奨モデル（パフォーマンス）スペック</a:t>
            </a:r>
            <a:endParaRPr kumimoji="1" lang="en-US" altLang="ja-JP" sz="1200" b="1" dirty="0">
              <a:solidFill>
                <a:srgbClr val="1C1C1C"/>
              </a:solidFill>
              <a:latin typeface="+mn-ea"/>
              <a:cs typeface="Segoe UI" panose="020B0502040204020203" pitchFamily="34" charset="0"/>
            </a:endParaRPr>
          </a:p>
          <a:p>
            <a:r>
              <a:rPr kumimoji="1" lang="en-US" altLang="ja-JP" sz="1200" b="1" dirty="0">
                <a:solidFill>
                  <a:srgbClr val="1C1C1C"/>
                </a:solidFill>
                <a:latin typeface="+mn-ea"/>
                <a:cs typeface="Segoe UI" panose="020B0502040204020203" pitchFamily="34" charset="0"/>
              </a:rPr>
              <a:t>■ OS</a:t>
            </a:r>
            <a:r>
              <a:rPr kumimoji="1" lang="ja-JP" altLang="en-US" sz="1200" b="1" dirty="0">
                <a:solidFill>
                  <a:srgbClr val="1C1C1C"/>
                </a:solidFill>
                <a:latin typeface="+mn-ea"/>
                <a:cs typeface="Segoe UI" panose="020B0502040204020203" pitchFamily="34" charset="0"/>
              </a:rPr>
              <a:t>：</a:t>
            </a:r>
            <a:r>
              <a:rPr kumimoji="1" lang="en-US" altLang="ja-JP" sz="1200" b="1" dirty="0">
                <a:solidFill>
                  <a:srgbClr val="1C1C1C"/>
                </a:solidFill>
                <a:latin typeface="+mn-ea"/>
                <a:cs typeface="Segoe UI" panose="020B0502040204020203" pitchFamily="34" charset="0"/>
              </a:rPr>
              <a:t>Windows 11</a:t>
            </a:r>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Pro</a:t>
            </a:r>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64bit</a:t>
            </a:r>
          </a:p>
          <a:p>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CPU</a:t>
            </a:r>
            <a:r>
              <a:rPr kumimoji="1" lang="ja-JP" altLang="en-US" sz="1200" b="1" dirty="0">
                <a:solidFill>
                  <a:srgbClr val="1C1C1C"/>
                </a:solidFill>
                <a:latin typeface="+mn-ea"/>
                <a:cs typeface="Segoe UI" panose="020B0502040204020203" pitchFamily="34" charset="0"/>
              </a:rPr>
              <a:t>：</a:t>
            </a:r>
            <a:r>
              <a:rPr kumimoji="1" lang="en-US" altLang="ja-JP" sz="1200" b="1" dirty="0">
                <a:solidFill>
                  <a:srgbClr val="1C1C1C"/>
                </a:solidFill>
                <a:latin typeface="+mn-ea"/>
                <a:cs typeface="Segoe UI" panose="020B0502040204020203" pitchFamily="34" charset="0"/>
              </a:rPr>
              <a:t>intel Core Ultra 9 285K  24C(P8+E16) 24T/P3.7-5.5GHz/L2:40MB/L3:36MB </a:t>
            </a:r>
          </a:p>
          <a:p>
            <a:r>
              <a:rPr kumimoji="1" lang="en-US" altLang="ja-JP" sz="1200" b="1" dirty="0">
                <a:solidFill>
                  <a:srgbClr val="1C1C1C"/>
                </a:solidFill>
                <a:latin typeface="+mn-ea"/>
                <a:cs typeface="Segoe UI" panose="020B0502040204020203" pitchFamily="34" charset="0"/>
              </a:rPr>
              <a:t>■ CPU</a:t>
            </a:r>
            <a:r>
              <a:rPr kumimoji="1" lang="ja-JP" altLang="en-US" sz="1200" b="1" dirty="0">
                <a:solidFill>
                  <a:srgbClr val="1C1C1C"/>
                </a:solidFill>
                <a:latin typeface="+mn-ea"/>
                <a:cs typeface="Segoe UI" panose="020B0502040204020203" pitchFamily="34" charset="0"/>
              </a:rPr>
              <a:t>ファン：簡易水冷式クーラー（水冷一体型</a:t>
            </a:r>
            <a:r>
              <a:rPr kumimoji="1" lang="en-US" altLang="ja-JP" sz="1200" b="1" dirty="0">
                <a:solidFill>
                  <a:srgbClr val="1C1C1C"/>
                </a:solidFill>
                <a:latin typeface="+mn-ea"/>
                <a:cs typeface="Segoe UI" panose="020B0502040204020203" pitchFamily="34" charset="0"/>
              </a:rPr>
              <a:t>/360mm</a:t>
            </a:r>
            <a:r>
              <a:rPr kumimoji="1" lang="ja-JP" altLang="en-US" sz="1200" b="1" dirty="0">
                <a:solidFill>
                  <a:srgbClr val="1C1C1C"/>
                </a:solidFill>
                <a:latin typeface="+mn-ea"/>
                <a:cs typeface="Segoe UI" panose="020B0502040204020203" pitchFamily="34" charset="0"/>
              </a:rPr>
              <a:t>ラジエター</a:t>
            </a:r>
            <a:r>
              <a:rPr kumimoji="1" lang="en-US" altLang="ja-JP" sz="1200" b="1" dirty="0">
                <a:solidFill>
                  <a:srgbClr val="1C1C1C"/>
                </a:solidFill>
                <a:latin typeface="+mn-ea"/>
                <a:cs typeface="Segoe UI" panose="020B0502040204020203" pitchFamily="34" charset="0"/>
              </a:rPr>
              <a:t>/120mmFAN×3</a:t>
            </a:r>
            <a:r>
              <a:rPr kumimoji="1" lang="ja-JP" altLang="en-US" sz="1200" b="1" dirty="0">
                <a:solidFill>
                  <a:srgbClr val="1C1C1C"/>
                </a:solidFill>
                <a:latin typeface="+mn-ea"/>
                <a:cs typeface="Segoe UI" panose="020B0502040204020203" pitchFamily="34" charset="0"/>
              </a:rPr>
              <a:t>）</a:t>
            </a:r>
          </a:p>
          <a:p>
            <a:r>
              <a:rPr kumimoji="1" lang="ja-JP" altLang="en-US" sz="1200" b="1" dirty="0">
                <a:solidFill>
                  <a:srgbClr val="1C1C1C"/>
                </a:solidFill>
                <a:latin typeface="+mn-ea"/>
                <a:cs typeface="Segoe UI" panose="020B0502040204020203" pitchFamily="34" charset="0"/>
              </a:rPr>
              <a:t>■ メモリ：</a:t>
            </a:r>
            <a:r>
              <a:rPr kumimoji="1" lang="en-US" altLang="ja-JP" sz="1200" b="1" dirty="0">
                <a:solidFill>
                  <a:srgbClr val="1C1C1C"/>
                </a:solidFill>
                <a:latin typeface="+mn-ea"/>
                <a:cs typeface="Segoe UI" panose="020B0502040204020203" pitchFamily="34" charset="0"/>
              </a:rPr>
              <a:t>128GB(32GB×4)</a:t>
            </a:r>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DDR5</a:t>
            </a:r>
            <a:r>
              <a:rPr lang="en-US" altLang="ja-JP" sz="1200" b="1" dirty="0">
                <a:solidFill>
                  <a:srgbClr val="1C1C1C"/>
                </a:solidFill>
                <a:latin typeface="+mn-ea"/>
                <a:cs typeface="Segoe UI" panose="020B0502040204020203" pitchFamily="34" charset="0"/>
              </a:rPr>
              <a:t>-5600</a:t>
            </a:r>
            <a:r>
              <a:rPr lang="ja-JP" altLang="en-US" sz="1200" b="1" dirty="0">
                <a:solidFill>
                  <a:srgbClr val="1C1C1C"/>
                </a:solidFill>
                <a:latin typeface="+mn-ea"/>
                <a:cs typeface="Segoe UI" panose="020B0502040204020203" pitchFamily="34" charset="0"/>
              </a:rPr>
              <a:t>（</a:t>
            </a:r>
            <a:r>
              <a:rPr lang="en-US" altLang="ja-JP" sz="1200" b="1" dirty="0">
                <a:solidFill>
                  <a:srgbClr val="1C1C1C"/>
                </a:solidFill>
                <a:latin typeface="+mn-ea"/>
                <a:cs typeface="Segoe UI" panose="020B0502040204020203" pitchFamily="34" charset="0"/>
              </a:rPr>
              <a:t>PC5-44800</a:t>
            </a:r>
            <a:r>
              <a:rPr lang="ja-JP" altLang="en-US" sz="1200" b="1" dirty="0">
                <a:solidFill>
                  <a:srgbClr val="1C1C1C"/>
                </a:solidFill>
                <a:latin typeface="+mn-ea"/>
                <a:cs typeface="Segoe UI" panose="020B0502040204020203" pitchFamily="34" charset="0"/>
              </a:rPr>
              <a:t>）</a:t>
            </a:r>
            <a:endParaRPr lang="en-US" altLang="ja-JP" sz="1200" b="1" dirty="0">
              <a:solidFill>
                <a:srgbClr val="1C1C1C"/>
              </a:solidFill>
              <a:latin typeface="+mn-ea"/>
              <a:cs typeface="Segoe UI" panose="020B0502040204020203" pitchFamily="34" charset="0"/>
            </a:endParaRPr>
          </a:p>
          <a:p>
            <a:r>
              <a:rPr kumimoji="1" lang="ja-JP" altLang="en-US" sz="1200" b="1" dirty="0">
                <a:solidFill>
                  <a:srgbClr val="1C1C1C"/>
                </a:solidFill>
                <a:latin typeface="+mn-ea"/>
                <a:cs typeface="Segoe UI" panose="020B0502040204020203" pitchFamily="34" charset="0"/>
              </a:rPr>
              <a:t>■ ストレージ：</a:t>
            </a:r>
            <a:r>
              <a:rPr kumimoji="1" lang="en-US" altLang="ja-JP" sz="1200" b="1" dirty="0">
                <a:solidFill>
                  <a:srgbClr val="1C1C1C"/>
                </a:solidFill>
                <a:latin typeface="+mn-ea"/>
                <a:cs typeface="Segoe UI" panose="020B0502040204020203" pitchFamily="34" charset="0"/>
              </a:rPr>
              <a:t>SSD 4TB (M.2 </a:t>
            </a:r>
            <a:r>
              <a:rPr kumimoji="1" lang="en-US" altLang="ja-JP" sz="1200" b="1" dirty="0" err="1">
                <a:solidFill>
                  <a:srgbClr val="1C1C1C"/>
                </a:solidFill>
                <a:latin typeface="+mn-ea"/>
                <a:cs typeface="Segoe UI" panose="020B0502040204020203" pitchFamily="34" charset="0"/>
              </a:rPr>
              <a:t>NVMe</a:t>
            </a:r>
            <a:r>
              <a:rPr kumimoji="1" lang="en-US" altLang="ja-JP" sz="1200" b="1" dirty="0">
                <a:solidFill>
                  <a:srgbClr val="1C1C1C"/>
                </a:solidFill>
                <a:latin typeface="+mn-ea"/>
                <a:cs typeface="Segoe UI" panose="020B0502040204020203" pitchFamily="34" charset="0"/>
              </a:rPr>
              <a:t>) +</a:t>
            </a:r>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HDD 12TB×2</a:t>
            </a:r>
            <a:r>
              <a:rPr kumimoji="1" lang="ja-JP" altLang="en-US" sz="1200" b="1" dirty="0">
                <a:solidFill>
                  <a:srgbClr val="1C1C1C"/>
                </a:solidFill>
                <a:latin typeface="+mn-ea"/>
                <a:cs typeface="Segoe UI" panose="020B0502040204020203" pitchFamily="34" charset="0"/>
              </a:rPr>
              <a:t> </a:t>
            </a:r>
            <a:endParaRPr kumimoji="1" lang="en-US" altLang="ja-JP" sz="1200" b="1" dirty="0">
              <a:solidFill>
                <a:srgbClr val="1C1C1C"/>
              </a:solidFill>
              <a:latin typeface="+mn-ea"/>
              <a:cs typeface="Segoe UI" panose="020B0502040204020203" pitchFamily="34" charset="0"/>
            </a:endParaRPr>
          </a:p>
          <a:p>
            <a:r>
              <a:rPr kumimoji="1" lang="en-US" altLang="ja-JP" sz="1200" b="1" dirty="0">
                <a:solidFill>
                  <a:srgbClr val="1C1C1C"/>
                </a:solidFill>
                <a:latin typeface="+mn-ea"/>
                <a:cs typeface="Segoe UI" panose="020B0502040204020203" pitchFamily="34" charset="0"/>
              </a:rPr>
              <a:t>■ GPU</a:t>
            </a:r>
            <a:r>
              <a:rPr kumimoji="1" lang="ja-JP" altLang="en-US" sz="1200" b="1" dirty="0">
                <a:solidFill>
                  <a:srgbClr val="1C1C1C"/>
                </a:solidFill>
                <a:latin typeface="+mn-ea"/>
                <a:cs typeface="Segoe UI" panose="020B0502040204020203" pitchFamily="34" charset="0"/>
              </a:rPr>
              <a:t>：</a:t>
            </a:r>
            <a:r>
              <a:rPr kumimoji="1" lang="en-US" altLang="ja-JP" sz="1200" b="1" dirty="0">
                <a:solidFill>
                  <a:srgbClr val="1C1C1C"/>
                </a:solidFill>
                <a:latin typeface="+mn-ea"/>
                <a:cs typeface="Segoe UI" panose="020B0502040204020203" pitchFamily="34" charset="0"/>
              </a:rPr>
              <a:t>NVIDIA RTX PRO 6000 Blackwell Max-Q Workstation Edition</a:t>
            </a:r>
            <a:r>
              <a:rPr kumimoji="1" lang="ja-JP" altLang="en-US" sz="1200" b="1" dirty="0">
                <a:solidFill>
                  <a:srgbClr val="1C1C1C"/>
                </a:solidFill>
                <a:latin typeface="+mn-ea"/>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96GB-GDDR7</a:t>
            </a:r>
          </a:p>
          <a:p>
            <a:r>
              <a:rPr kumimoji="1" lang="en-US" altLang="ja-JP" sz="1200" b="1" dirty="0">
                <a:solidFill>
                  <a:srgbClr val="1C1C1C"/>
                </a:solidFill>
                <a:latin typeface="+mn-ea"/>
                <a:cs typeface="Segoe UI" panose="020B0502040204020203" pitchFamily="34" charset="0"/>
              </a:rPr>
              <a:t>■ </a:t>
            </a:r>
            <a:r>
              <a:rPr kumimoji="1" lang="ja-JP" altLang="en-US" sz="1200" b="1" dirty="0">
                <a:solidFill>
                  <a:srgbClr val="1C1C1C"/>
                </a:solidFill>
                <a:latin typeface="+mn-ea"/>
                <a:cs typeface="Segoe UI" panose="020B0502040204020203" pitchFamily="34" charset="0"/>
              </a:rPr>
              <a:t>電源：</a:t>
            </a:r>
            <a:r>
              <a:rPr kumimoji="1" lang="en-US" altLang="ja-JP" sz="1200" b="1" dirty="0">
                <a:solidFill>
                  <a:srgbClr val="1C1C1C"/>
                </a:solidFill>
                <a:latin typeface="+mn-ea"/>
                <a:cs typeface="Segoe UI" panose="020B0502040204020203" pitchFamily="34" charset="0"/>
              </a:rPr>
              <a:t>1200W   80PLUS</a:t>
            </a:r>
            <a:r>
              <a:rPr lang="en-US" altLang="ja-JP" sz="1200" b="1" dirty="0">
                <a:solidFill>
                  <a:srgbClr val="1C1C1C"/>
                </a:solidFill>
                <a:latin typeface="+mn-ea"/>
                <a:cs typeface="Segoe UI" panose="020B0502040204020203" pitchFamily="34" charset="0"/>
              </a:rPr>
              <a:t> GOLD</a:t>
            </a:r>
            <a:r>
              <a:rPr kumimoji="1" lang="ja-JP" altLang="en-US" sz="1200" b="1" dirty="0">
                <a:solidFill>
                  <a:srgbClr val="1C1C1C"/>
                </a:solidFill>
                <a:latin typeface="+mn-ea"/>
                <a:cs typeface="Segoe UI" panose="020B0502040204020203" pitchFamily="34" charset="0"/>
              </a:rPr>
              <a:t>認証 </a:t>
            </a:r>
            <a:endParaRPr kumimoji="1" lang="en-US" altLang="ja-JP" sz="1200" b="1" dirty="0">
              <a:solidFill>
                <a:srgbClr val="1C1C1C"/>
              </a:solidFill>
              <a:latin typeface="+mn-ea"/>
              <a:cs typeface="Segoe UI" panose="020B0502040204020203" pitchFamily="34" charset="0"/>
            </a:endParaRPr>
          </a:p>
          <a:p>
            <a:r>
              <a:rPr kumimoji="1" lang="en-US" altLang="ja-JP" sz="1200" b="1" dirty="0">
                <a:solidFill>
                  <a:srgbClr val="1C1C1C"/>
                </a:solidFill>
                <a:latin typeface="+mn-ea"/>
                <a:cs typeface="Segoe UI" panose="020B0502040204020203" pitchFamily="34" charset="0"/>
              </a:rPr>
              <a:t>■ </a:t>
            </a:r>
            <a:r>
              <a:rPr kumimoji="1" lang="ja-JP" altLang="en-US" sz="1200" b="1" dirty="0">
                <a:solidFill>
                  <a:srgbClr val="1C1C1C"/>
                </a:solidFill>
                <a:latin typeface="+mn-ea"/>
                <a:cs typeface="Segoe UI" panose="020B0502040204020203" pitchFamily="34" charset="0"/>
              </a:rPr>
              <a:t>保証：</a:t>
            </a:r>
            <a:r>
              <a:rPr kumimoji="1" lang="en-US" altLang="ja-JP" sz="1200" b="1" dirty="0">
                <a:solidFill>
                  <a:srgbClr val="1C1C1C"/>
                </a:solidFill>
                <a:latin typeface="+mn-ea"/>
                <a:cs typeface="Segoe UI" panose="020B0502040204020203" pitchFamily="34" charset="0"/>
              </a:rPr>
              <a:t>3</a:t>
            </a:r>
            <a:r>
              <a:rPr kumimoji="1" lang="ja-JP" altLang="en-US" sz="1200" b="1" dirty="0">
                <a:solidFill>
                  <a:srgbClr val="1C1C1C"/>
                </a:solidFill>
                <a:latin typeface="+mn-ea"/>
                <a:cs typeface="Segoe UI" panose="020B0502040204020203" pitchFamily="34" charset="0"/>
              </a:rPr>
              <a:t>年間センドバックハードウェア保証</a:t>
            </a:r>
            <a:endParaRPr kumimoji="1" lang="en-US" altLang="ja-JP" sz="1200" b="1" dirty="0">
              <a:solidFill>
                <a:srgbClr val="1C1C1C"/>
              </a:solidFill>
              <a:latin typeface="+mn-ea"/>
              <a:cs typeface="Segoe UI" panose="020B0502040204020203" pitchFamily="34" charset="0"/>
            </a:endParaRPr>
          </a:p>
          <a:p>
            <a:endParaRPr kumimoji="1" lang="en-US" altLang="ja-JP" sz="900" b="1" dirty="0">
              <a:solidFill>
                <a:srgbClr val="1C1C1C"/>
              </a:solidFill>
              <a:latin typeface="+mn-ea"/>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399806" y="8429800"/>
            <a:ext cx="3169857" cy="830997"/>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 ワークステーション</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mn-ea"/>
                <a:cs typeface="Segoe UI" panose="020B0502040204020203" pitchFamily="34" charset="0"/>
              </a:rPr>
              <a:t>Barracuda Virtual Reactor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p>
          <a:p>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r>
              <a:rPr kumimoji="1" lang="ja-JP" altLang="en-US" sz="1200" b="1" dirty="0">
                <a:solidFill>
                  <a:srgbClr val="1C1C1C"/>
                </a:solidFill>
                <a:latin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Type-Creator-9</a:t>
            </a: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399806" y="7931408"/>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F479A9FD-247E-3B1D-D559-A90B150C7754}"/>
              </a:ext>
            </a:extLst>
          </p:cNvPr>
          <p:cNvSpPr txBox="1"/>
          <p:nvPr/>
        </p:nvSpPr>
        <p:spPr>
          <a:xfrm>
            <a:off x="3463384" y="8438383"/>
            <a:ext cx="342678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3,280,000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644233" y="8539314"/>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sp>
        <p:nvSpPr>
          <p:cNvPr id="82" name="正方形/長方形 81">
            <a:extLst>
              <a:ext uri="{FF2B5EF4-FFF2-40B4-BE49-F238E27FC236}">
                <a16:creationId xmlns:a16="http://schemas.microsoft.com/office/drawing/2014/main" id="{A3BF84D9-2B23-12BA-88B0-CF82139D7373}"/>
              </a:ext>
            </a:extLst>
          </p:cNvPr>
          <p:cNvSpPr/>
          <p:nvPr/>
        </p:nvSpPr>
        <p:spPr>
          <a:xfrm>
            <a:off x="437905" y="4596532"/>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05945"/>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171407"/>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33303"/>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52298" y="3435711"/>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52298" y="3736325"/>
            <a:ext cx="2229737"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18295"/>
            <a:ext cx="1411203" cy="942848"/>
          </a:xfrm>
          <a:prstGeom prst="rect">
            <a:avLst/>
          </a:prstGeom>
        </p:spPr>
      </p:pic>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dirty="0">
                <a:latin typeface="ヒラギノ角ゴ6" panose="020B0600000000000000" pitchFamily="50" charset="-128"/>
                <a:ea typeface="ヒラギノ角ゴ6" panose="020B0600000000000000" pitchFamily="50" charset="-128"/>
              </a:rPr>
              <a:t>高性能</a:t>
            </a:r>
            <a:r>
              <a:rPr lang="en-US" altLang="ja-JP" sz="1600" dirty="0">
                <a:latin typeface="ヒラギノ角ゴ6" panose="020B0600000000000000" pitchFamily="50" charset="-128"/>
                <a:ea typeface="ヒラギノ角ゴ6" panose="020B0600000000000000" pitchFamily="50" charset="-128"/>
              </a:rPr>
              <a:t>CPU</a:t>
            </a:r>
            <a:r>
              <a:rPr lang="ja-JP" altLang="en-US" sz="1600" dirty="0">
                <a:latin typeface="ヒラギノ角ゴ6" panose="020B0600000000000000" pitchFamily="50" charset="-128"/>
                <a:ea typeface="ヒラギノ角ゴ6" panose="020B0600000000000000" pitchFamily="50" charset="-128"/>
              </a:rPr>
              <a:t>マルチコア並列計算と高速</a:t>
            </a:r>
            <a:endParaRPr lang="en-US" altLang="ja-JP" sz="1600" dirty="0">
              <a:latin typeface="ヒラギノ角ゴ6" panose="020B0600000000000000" pitchFamily="50" charset="-128"/>
              <a:ea typeface="ヒラギノ角ゴ6" panose="020B0600000000000000" pitchFamily="50" charset="-128"/>
            </a:endParaRPr>
          </a:p>
          <a:p>
            <a:r>
              <a:rPr lang="ja-JP" altLang="en-US" sz="1600" dirty="0">
                <a:latin typeface="ヒラギノ角ゴ6" panose="020B0600000000000000" pitchFamily="50" charset="-128"/>
                <a:ea typeface="ヒラギノ角ゴ6" panose="020B0600000000000000" pitchFamily="50" charset="-128"/>
              </a:rPr>
              <a:t>ストレージ構成で設計者</a:t>
            </a:r>
            <a:r>
              <a:rPr lang="en-US" altLang="ja-JP" sz="1600" dirty="0">
                <a:latin typeface="ヒラギノ角ゴ6" panose="020B0600000000000000" pitchFamily="50" charset="-128"/>
                <a:ea typeface="ヒラギノ角ゴ6" panose="020B0600000000000000" pitchFamily="50" charset="-128"/>
              </a:rPr>
              <a:t>CAE</a:t>
            </a:r>
            <a:r>
              <a:rPr lang="ja-JP" altLang="en-US" sz="1600" dirty="0">
                <a:latin typeface="ヒラギノ角ゴ6" panose="020B0600000000000000" pitchFamily="50" charset="-128"/>
                <a:ea typeface="ヒラギノ角ゴ6" panose="020B0600000000000000" pitchFamily="50" charset="-128"/>
              </a:rPr>
              <a:t>の時短最適</a:t>
            </a:r>
            <a:endParaRPr lang="en-US" altLang="ja-JP" sz="1600" dirty="0">
              <a:latin typeface="ヒラギノ角ゴ6" panose="020B0600000000000000" pitchFamily="50" charset="-128"/>
              <a:ea typeface="ヒラギノ角ゴ6" panose="020B0600000000000000" pitchFamily="50" charset="-128"/>
            </a:endParaRPr>
          </a:p>
        </p:txBody>
      </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A3801BA4-D053-7577-98DB-4159F02E7129}"/>
              </a:ext>
            </a:extLst>
          </p:cNvPr>
          <p:cNvGrpSpPr/>
          <p:nvPr/>
        </p:nvGrpSpPr>
        <p:grpSpPr>
          <a:xfrm>
            <a:off x="0" y="205333"/>
            <a:ext cx="7559675" cy="2355438"/>
            <a:chOff x="0" y="205333"/>
            <a:chExt cx="7559675" cy="2355438"/>
          </a:xfrm>
        </p:grpSpPr>
        <p:grpSp>
          <p:nvGrpSpPr>
            <p:cNvPr id="10" name="グループ化 9">
              <a:extLst>
                <a:ext uri="{FF2B5EF4-FFF2-40B4-BE49-F238E27FC236}">
                  <a16:creationId xmlns:a16="http://schemas.microsoft.com/office/drawing/2014/main" id="{EB89D324-E41A-274E-DAAF-E806AA6E4B41}"/>
                </a:ext>
              </a:extLst>
            </p:cNvPr>
            <p:cNvGrpSpPr/>
            <p:nvPr/>
          </p:nvGrpSpPr>
          <p:grpSpPr>
            <a:xfrm>
              <a:off x="0" y="252000"/>
              <a:ext cx="7559675" cy="2308771"/>
              <a:chOff x="0" y="252000"/>
              <a:chExt cx="7559675" cy="2308771"/>
            </a:xfrm>
          </p:grpSpPr>
          <p:grpSp>
            <p:nvGrpSpPr>
              <p:cNvPr id="14" name="グループ化 13">
                <a:extLst>
                  <a:ext uri="{FF2B5EF4-FFF2-40B4-BE49-F238E27FC236}">
                    <a16:creationId xmlns:a16="http://schemas.microsoft.com/office/drawing/2014/main" id="{027235D7-FFB8-A961-6E34-E10F83A9D43E}"/>
                  </a:ext>
                </a:extLst>
              </p:cNvPr>
              <p:cNvGrpSpPr/>
              <p:nvPr/>
            </p:nvGrpSpPr>
            <p:grpSpPr>
              <a:xfrm>
                <a:off x="0" y="670203"/>
                <a:ext cx="7559675" cy="835432"/>
                <a:chOff x="0" y="670203"/>
                <a:chExt cx="7559675" cy="835432"/>
              </a:xfrm>
            </p:grpSpPr>
            <p:pic>
              <p:nvPicPr>
                <p:cNvPr id="58" name="図 57">
                  <a:extLst>
                    <a:ext uri="{FF2B5EF4-FFF2-40B4-BE49-F238E27FC236}">
                      <a16:creationId xmlns:a16="http://schemas.microsoft.com/office/drawing/2014/main" id="{FA278EE4-9E95-F867-7E6F-F874A979319A}"/>
                    </a:ext>
                  </a:extLst>
                </p:cNvPr>
                <p:cNvPicPr>
                  <a:picLocks noChangeAspect="1"/>
                </p:cNvPicPr>
                <p:nvPr/>
              </p:nvPicPr>
              <p:blipFill>
                <a:blip r:embed="rId6">
                  <a:extLst>
                    <a:ext uri="{28A0092B-C50C-407E-A947-70E740481C1C}">
                      <a14:useLocalDpi xmlns:a14="http://schemas.microsoft.com/office/drawing/2010/main" val="0"/>
                    </a:ext>
                  </a:extLst>
                </a:blip>
                <a:srcRect l="3946" b="62150"/>
                <a:stretch>
                  <a:fillRect/>
                </a:stretch>
              </p:blipFill>
              <p:spPr>
                <a:xfrm>
                  <a:off x="0" y="670203"/>
                  <a:ext cx="5891524" cy="835432"/>
                </a:xfrm>
                <a:prstGeom prst="rect">
                  <a:avLst/>
                </a:prstGeom>
              </p:spPr>
            </p:pic>
            <p:pic>
              <p:nvPicPr>
                <p:cNvPr id="85" name="図 84">
                  <a:extLst>
                    <a:ext uri="{FF2B5EF4-FFF2-40B4-BE49-F238E27FC236}">
                      <a16:creationId xmlns:a16="http://schemas.microsoft.com/office/drawing/2014/main" id="{85FCF363-66BD-7BC3-3E0A-C65E3F2022A6}"/>
                    </a:ext>
                  </a:extLst>
                </p:cNvPr>
                <p:cNvPicPr>
                  <a:picLocks noChangeAspect="1"/>
                </p:cNvPicPr>
                <p:nvPr/>
              </p:nvPicPr>
              <p:blipFill>
                <a:blip r:embed="rId6">
                  <a:extLst>
                    <a:ext uri="{28A0092B-C50C-407E-A947-70E740481C1C}">
                      <a14:useLocalDpi xmlns:a14="http://schemas.microsoft.com/office/drawing/2010/main" val="0"/>
                    </a:ext>
                  </a:extLst>
                </a:blip>
                <a:srcRect l="88950" b="62150"/>
                <a:stretch>
                  <a:fillRect/>
                </a:stretch>
              </p:blipFill>
              <p:spPr>
                <a:xfrm>
                  <a:off x="3622239" y="670203"/>
                  <a:ext cx="3937436" cy="835432"/>
                </a:xfrm>
                <a:prstGeom prst="rect">
                  <a:avLst/>
                </a:prstGeom>
              </p:spPr>
            </p:pic>
            <p:pic>
              <p:nvPicPr>
                <p:cNvPr id="87" name="図 86">
                  <a:extLst>
                    <a:ext uri="{FF2B5EF4-FFF2-40B4-BE49-F238E27FC236}">
                      <a16:creationId xmlns:a16="http://schemas.microsoft.com/office/drawing/2014/main" id="{71817A56-C507-C562-D117-6E18DCB6FC72}"/>
                    </a:ext>
                  </a:extLst>
                </p:cNvPr>
                <p:cNvPicPr>
                  <a:picLocks noChangeAspect="1"/>
                </p:cNvPicPr>
                <p:nvPr/>
              </p:nvPicPr>
              <p:blipFill>
                <a:blip r:embed="rId6">
                  <a:extLst>
                    <a:ext uri="{28A0092B-C50C-407E-A947-70E740481C1C}">
                      <a14:useLocalDpi xmlns:a14="http://schemas.microsoft.com/office/drawing/2010/main" val="0"/>
                    </a:ext>
                  </a:extLst>
                </a:blip>
                <a:srcRect l="88950" b="62150"/>
                <a:stretch>
                  <a:fillRect/>
                </a:stretch>
              </p:blipFill>
              <p:spPr>
                <a:xfrm>
                  <a:off x="3201099" y="1071943"/>
                  <a:ext cx="1241114" cy="263335"/>
                </a:xfrm>
                <a:prstGeom prst="rect">
                  <a:avLst/>
                </a:prstGeom>
              </p:spPr>
            </p:pic>
          </p:grpSp>
          <p:sp>
            <p:nvSpPr>
              <p:cNvPr id="15" name="正方形/長方形 14">
                <a:extLst>
                  <a:ext uri="{FF2B5EF4-FFF2-40B4-BE49-F238E27FC236}">
                    <a16:creationId xmlns:a16="http://schemas.microsoft.com/office/drawing/2014/main" id="{4C452C69-C504-A2B3-E572-54F366BA08EE}"/>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5EAC7142-D74E-F394-534A-8C45C49B7324}"/>
                  </a:ext>
                </a:extLst>
              </p:cNvPr>
              <p:cNvCxnSpPr>
                <a:cxnSpLocks/>
              </p:cNvCxnSpPr>
              <p:nvPr/>
            </p:nvCxnSpPr>
            <p:spPr>
              <a:xfrm>
                <a:off x="139790" y="1575745"/>
                <a:ext cx="2948763" cy="0"/>
              </a:xfrm>
              <a:prstGeom prst="line">
                <a:avLst/>
              </a:prstGeom>
              <a:ln w="12700">
                <a:solidFill>
                  <a:schemeClr val="bg1"/>
                </a:solidFill>
              </a:ln>
              <a:effectLst>
                <a:glow rad="508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BB80ED6A-EE8B-6F1C-7C70-21DFDA22DBAC}"/>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8" name="図 17">
                <a:extLst>
                  <a:ext uri="{FF2B5EF4-FFF2-40B4-BE49-F238E27FC236}">
                    <a16:creationId xmlns:a16="http://schemas.microsoft.com/office/drawing/2014/main" id="{9470D8CB-1EA8-C5B9-6705-E4F77BF1AC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6249" y="361881"/>
                <a:ext cx="1919994" cy="1778551"/>
              </a:xfrm>
              <a:prstGeom prst="rect">
                <a:avLst/>
              </a:prstGeom>
            </p:spPr>
          </p:pic>
          <p:sp>
            <p:nvSpPr>
              <p:cNvPr id="19" name="正方形/長方形 1073">
                <a:extLst>
                  <a:ext uri="{FF2B5EF4-FFF2-40B4-BE49-F238E27FC236}">
                    <a16:creationId xmlns:a16="http://schemas.microsoft.com/office/drawing/2014/main" id="{AB60A752-0935-C051-3C1C-2DA0EFD49C88}"/>
                  </a:ext>
                </a:extLst>
              </p:cNvPr>
              <p:cNvSpPr/>
              <p:nvPr/>
            </p:nvSpPr>
            <p:spPr>
              <a:xfrm>
                <a:off x="3758657" y="381982"/>
                <a:ext cx="1852485" cy="1416237"/>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 name="csX0" fmla="*/ 351314 w 4555608"/>
                  <a:gd name="csY0" fmla="*/ 906208 h 3186984"/>
                  <a:gd name="csX1" fmla="*/ 4555608 w 4555608"/>
                  <a:gd name="csY1" fmla="*/ 0 h 3186984"/>
                  <a:gd name="csX2" fmla="*/ 4351707 w 4555608"/>
                  <a:gd name="csY2" fmla="*/ 3186984 h 3186984"/>
                  <a:gd name="csX3" fmla="*/ 0 w 4555608"/>
                  <a:gd name="csY3" fmla="*/ 3091943 h 3186984"/>
                  <a:gd name="csX4" fmla="*/ 351314 w 4555608"/>
                  <a:gd name="csY4" fmla="*/ 906208 h 3186984"/>
                  <a:gd name="csX0" fmla="*/ 351314 w 4499013"/>
                  <a:gd name="csY0" fmla="*/ 923507 h 3204283"/>
                  <a:gd name="csX1" fmla="*/ 4499013 w 4499013"/>
                  <a:gd name="csY1" fmla="*/ 0 h 3204283"/>
                  <a:gd name="csX2" fmla="*/ 4351707 w 4499013"/>
                  <a:gd name="csY2" fmla="*/ 3204283 h 3204283"/>
                  <a:gd name="csX3" fmla="*/ 0 w 4499013"/>
                  <a:gd name="csY3" fmla="*/ 3109242 h 3204283"/>
                  <a:gd name="csX4" fmla="*/ 351314 w 4499013"/>
                  <a:gd name="csY4" fmla="*/ 923507 h 3204283"/>
                  <a:gd name="csX0" fmla="*/ 351314 w 4574473"/>
                  <a:gd name="csY0" fmla="*/ 923507 h 3204283"/>
                  <a:gd name="csX1" fmla="*/ 4574473 w 4574473"/>
                  <a:gd name="csY1" fmla="*/ 0 h 3204283"/>
                  <a:gd name="csX2" fmla="*/ 4351707 w 4574473"/>
                  <a:gd name="csY2" fmla="*/ 3204283 h 3204283"/>
                  <a:gd name="csX3" fmla="*/ 0 w 4574473"/>
                  <a:gd name="csY3" fmla="*/ 3109242 h 3204283"/>
                  <a:gd name="csX4" fmla="*/ 351314 w 4574473"/>
                  <a:gd name="csY4" fmla="*/ 923507 h 3204283"/>
                  <a:gd name="csX0" fmla="*/ 351314 w 4568578"/>
                  <a:gd name="csY0" fmla="*/ 955943 h 3236719"/>
                  <a:gd name="csX1" fmla="*/ 4568578 w 4568578"/>
                  <a:gd name="csY1" fmla="*/ 0 h 3236719"/>
                  <a:gd name="csX2" fmla="*/ 4351707 w 4568578"/>
                  <a:gd name="csY2" fmla="*/ 3236719 h 3236719"/>
                  <a:gd name="csX3" fmla="*/ 0 w 4568578"/>
                  <a:gd name="csY3" fmla="*/ 3141678 h 3236719"/>
                  <a:gd name="csX4" fmla="*/ 351314 w 4568578"/>
                  <a:gd name="csY4" fmla="*/ 955943 h 3236719"/>
                  <a:gd name="csX0" fmla="*/ 327733 w 4568578"/>
                  <a:gd name="csY0" fmla="*/ 966753 h 3236719"/>
                  <a:gd name="csX1" fmla="*/ 4568578 w 4568578"/>
                  <a:gd name="csY1" fmla="*/ 0 h 3236719"/>
                  <a:gd name="csX2" fmla="*/ 4351707 w 4568578"/>
                  <a:gd name="csY2" fmla="*/ 3236719 h 3236719"/>
                  <a:gd name="csX3" fmla="*/ 0 w 4568578"/>
                  <a:gd name="csY3" fmla="*/ 3141678 h 3236719"/>
                  <a:gd name="csX4" fmla="*/ 327733 w 4568578"/>
                  <a:gd name="csY4" fmla="*/ 966753 h 3236719"/>
                  <a:gd name="csX0" fmla="*/ 345420 w 4586265"/>
                  <a:gd name="csY0" fmla="*/ 966753 h 3236719"/>
                  <a:gd name="csX1" fmla="*/ 4586265 w 4586265"/>
                  <a:gd name="csY1" fmla="*/ 0 h 3236719"/>
                  <a:gd name="csX2" fmla="*/ 4369394 w 4586265"/>
                  <a:gd name="csY2" fmla="*/ 3236719 h 3236719"/>
                  <a:gd name="csX3" fmla="*/ 0 w 4586265"/>
                  <a:gd name="csY3" fmla="*/ 3147084 h 3236719"/>
                  <a:gd name="csX4" fmla="*/ 345420 w 4586265"/>
                  <a:gd name="csY4" fmla="*/ 966753 h 3236719"/>
                  <a:gd name="csX0" fmla="*/ 345420 w 4586265"/>
                  <a:gd name="csY0" fmla="*/ 966753 h 3215096"/>
                  <a:gd name="csX1" fmla="*/ 4586265 w 4586265"/>
                  <a:gd name="csY1" fmla="*/ 0 h 3215096"/>
                  <a:gd name="csX2" fmla="*/ 4387077 w 4586265"/>
                  <a:gd name="csY2" fmla="*/ 3215096 h 3215096"/>
                  <a:gd name="csX3" fmla="*/ 0 w 4586265"/>
                  <a:gd name="csY3" fmla="*/ 3147084 h 3215096"/>
                  <a:gd name="csX4" fmla="*/ 345420 w 4586265"/>
                  <a:gd name="csY4" fmla="*/ 966753 h 3215096"/>
                  <a:gd name="csX0" fmla="*/ 345420 w 4586265"/>
                  <a:gd name="csY0" fmla="*/ 966753 h 3215096"/>
                  <a:gd name="csX1" fmla="*/ 4586265 w 4586265"/>
                  <a:gd name="csY1" fmla="*/ 0 h 3215096"/>
                  <a:gd name="csX2" fmla="*/ 4387077 w 4586265"/>
                  <a:gd name="csY2" fmla="*/ 3215096 h 3215096"/>
                  <a:gd name="csX3" fmla="*/ 0 w 4586265"/>
                  <a:gd name="csY3" fmla="*/ 3163300 h 3215096"/>
                  <a:gd name="csX4" fmla="*/ 345420 w 4586265"/>
                  <a:gd name="csY4" fmla="*/ 966753 h 3215096"/>
                </a:gdLst>
                <a:ahLst/>
                <a:cxnLst>
                  <a:cxn ang="0">
                    <a:pos x="csX0" y="csY0"/>
                  </a:cxn>
                  <a:cxn ang="0">
                    <a:pos x="csX1" y="csY1"/>
                  </a:cxn>
                  <a:cxn ang="0">
                    <a:pos x="csX2" y="csY2"/>
                  </a:cxn>
                  <a:cxn ang="0">
                    <a:pos x="csX3" y="csY3"/>
                  </a:cxn>
                  <a:cxn ang="0">
                    <a:pos x="csX4" y="csY4"/>
                  </a:cxn>
                </a:cxnLst>
                <a:rect l="l" t="t" r="r" b="b"/>
                <a:pathLst>
                  <a:path w="4586265" h="3215096">
                    <a:moveTo>
                      <a:pt x="345420" y="966753"/>
                    </a:moveTo>
                    <a:lnTo>
                      <a:pt x="4586265" y="0"/>
                    </a:lnTo>
                    <a:lnTo>
                      <a:pt x="4387077" y="3215096"/>
                    </a:lnTo>
                    <a:lnTo>
                      <a:pt x="0" y="3163300"/>
                    </a:lnTo>
                    <a:lnTo>
                      <a:pt x="345420" y="966753"/>
                    </a:lnTo>
                    <a:close/>
                  </a:path>
                </a:pathLst>
              </a:custGeom>
              <a:blipFill>
                <a:blip r:embed="rId8"/>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Picture 14">
                <a:extLst>
                  <a:ext uri="{FF2B5EF4-FFF2-40B4-BE49-F238E27FC236}">
                    <a16:creationId xmlns:a16="http://schemas.microsoft.com/office/drawing/2014/main" id="{8340EAC5-9C38-7248-8BD1-A05AAB4236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549FC9AA-46F2-D562-FB49-055380819D9B}"/>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latin typeface="ヒラギノ角ゴ6" panose="020B0600000000000000" pitchFamily="50" charset="-128"/>
                    <a:ea typeface="ヒラギノ角ゴ6" panose="020B0600000000000000" pitchFamily="50" charset="-128"/>
                  </a:rPr>
                  <a:t>ソフトウェアの快適な動作に</a:t>
                </a:r>
                <a:endParaRPr kumimoji="1" lang="en-US" altLang="ja-JP" sz="1400" dirty="0">
                  <a:latin typeface="ヒラギノ角ゴ6" panose="020B0600000000000000" pitchFamily="50" charset="-128"/>
                  <a:ea typeface="ヒラギノ角ゴ6" panose="020B0600000000000000" pitchFamily="50" charset="-128"/>
                </a:endParaRPr>
              </a:p>
              <a:p>
                <a:r>
                  <a:rPr kumimoji="1" lang="ja-JP" altLang="en-US" sz="1400" dirty="0">
                    <a:latin typeface="ヒラギノ角ゴ6" panose="020B0600000000000000" pitchFamily="50" charset="-128"/>
                    <a:ea typeface="ヒラギノ角ゴ6" panose="020B0600000000000000" pitchFamily="50" charset="-128"/>
                  </a:rPr>
                  <a:t>お勧めのワークステーション</a:t>
                </a:r>
              </a:p>
            </p:txBody>
          </p:sp>
        </p:grpSp>
        <p:pic>
          <p:nvPicPr>
            <p:cNvPr id="12" name="図 11">
              <a:extLst>
                <a:ext uri="{FF2B5EF4-FFF2-40B4-BE49-F238E27FC236}">
                  <a16:creationId xmlns:a16="http://schemas.microsoft.com/office/drawing/2014/main" id="{02F9FE7E-EA4A-9D0E-744B-8A76703689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2470" y="205333"/>
              <a:ext cx="1969134" cy="1969134"/>
            </a:xfrm>
            <a:prstGeom prst="rect">
              <a:avLst/>
            </a:prstGeom>
          </p:spPr>
        </p:pic>
        <p:pic>
          <p:nvPicPr>
            <p:cNvPr id="13" name="図 155">
              <a:extLst>
                <a:ext uri="{FF2B5EF4-FFF2-40B4-BE49-F238E27FC236}">
                  <a16:creationId xmlns:a16="http://schemas.microsoft.com/office/drawing/2014/main" id="{8F4EC5F5-68E7-CEEA-01CB-E0AE272F70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3550" y="1492750"/>
              <a:ext cx="698522" cy="6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グループ化 89">
            <a:extLst>
              <a:ext uri="{FF2B5EF4-FFF2-40B4-BE49-F238E27FC236}">
                <a16:creationId xmlns:a16="http://schemas.microsoft.com/office/drawing/2014/main" id="{AB32F5C3-17BD-6AE1-BD0F-3EDAF8930D16}"/>
              </a:ext>
            </a:extLst>
          </p:cNvPr>
          <p:cNvGrpSpPr>
            <a:grpSpLocks noChangeAspect="1"/>
          </p:cNvGrpSpPr>
          <p:nvPr/>
        </p:nvGrpSpPr>
        <p:grpSpPr>
          <a:xfrm>
            <a:off x="4530476" y="2805570"/>
            <a:ext cx="2855621" cy="2880000"/>
            <a:chOff x="5236172" y="2899568"/>
            <a:chExt cx="1969134" cy="1985939"/>
          </a:xfrm>
        </p:grpSpPr>
        <p:pic>
          <p:nvPicPr>
            <p:cNvPr id="88" name="図 87">
              <a:extLst>
                <a:ext uri="{FF2B5EF4-FFF2-40B4-BE49-F238E27FC236}">
                  <a16:creationId xmlns:a16="http://schemas.microsoft.com/office/drawing/2014/main" id="{C5865EEB-287B-6A06-112D-83B02A4E1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6172" y="2899568"/>
              <a:ext cx="1969134" cy="1969134"/>
            </a:xfrm>
            <a:prstGeom prst="rect">
              <a:avLst/>
            </a:prstGeom>
          </p:spPr>
        </p:pic>
        <p:pic>
          <p:nvPicPr>
            <p:cNvPr id="89" name="図 155">
              <a:extLst>
                <a:ext uri="{FF2B5EF4-FFF2-40B4-BE49-F238E27FC236}">
                  <a16:creationId xmlns:a16="http://schemas.microsoft.com/office/drawing/2014/main" id="{AA65332E-B36D-9A7C-3BB6-7EDD944272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7252" y="4186985"/>
              <a:ext cx="698522" cy="6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テキスト ボックス 90">
            <a:extLst>
              <a:ext uri="{FF2B5EF4-FFF2-40B4-BE49-F238E27FC236}">
                <a16:creationId xmlns:a16="http://schemas.microsoft.com/office/drawing/2014/main" id="{28E92E49-BD3C-EBF8-ECE7-7DE64E62B0B2}"/>
              </a:ext>
            </a:extLst>
          </p:cNvPr>
          <p:cNvSpPr txBox="1"/>
          <p:nvPr/>
        </p:nvSpPr>
        <p:spPr>
          <a:xfrm>
            <a:off x="1925404" y="4684317"/>
            <a:ext cx="2353250" cy="523220"/>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PRO 6000</a:t>
            </a:r>
          </a:p>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Blackwell 96GB </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92" name="テキスト ボックス 91">
            <a:extLst>
              <a:ext uri="{FF2B5EF4-FFF2-40B4-BE49-F238E27FC236}">
                <a16:creationId xmlns:a16="http://schemas.microsoft.com/office/drawing/2014/main" id="{0D00E6E2-DB26-490F-DCEF-315298C4BF24}"/>
              </a:ext>
            </a:extLst>
          </p:cNvPr>
          <p:cNvSpPr txBox="1"/>
          <p:nvPr/>
        </p:nvSpPr>
        <p:spPr>
          <a:xfrm>
            <a:off x="1925404" y="5161148"/>
            <a:ext cx="2353250" cy="461665"/>
          </a:xfrm>
          <a:prstGeom prst="rect">
            <a:avLst/>
          </a:prstGeom>
          <a:noFill/>
        </p:spPr>
        <p:txBody>
          <a:bodyPr wrap="square">
            <a:spAutoFit/>
          </a:bodyPr>
          <a:lstStyle/>
          <a:p>
            <a:r>
              <a:rPr lang="en-US" altLang="ja-JP" sz="800" dirty="0">
                <a:latin typeface="游ゴシック" panose="020B0400000000000000" pitchFamily="50" charset="-128"/>
                <a:ea typeface="游ゴシック" panose="020B0400000000000000" pitchFamily="50" charset="-128"/>
              </a:rPr>
              <a:t>NVIDIA Blackwell</a:t>
            </a:r>
            <a:r>
              <a:rPr lang="ja-JP" altLang="en-US" sz="800" dirty="0">
                <a:latin typeface="游ゴシック" panose="020B0400000000000000" pitchFamily="50" charset="-128"/>
                <a:ea typeface="游ゴシック" panose="020B0400000000000000" pitchFamily="50" charset="-128"/>
              </a:rPr>
              <a:t>アーキテクチャと</a:t>
            </a:r>
            <a:r>
              <a:rPr lang="en-US" altLang="ja-JP" sz="800" dirty="0">
                <a:latin typeface="游ゴシック" panose="020B0400000000000000" pitchFamily="50" charset="-128"/>
                <a:ea typeface="游ゴシック" panose="020B0400000000000000" pitchFamily="50" charset="-128"/>
              </a:rPr>
              <a:t>96GB GDDR7</a:t>
            </a:r>
            <a:r>
              <a:rPr lang="ja-JP" altLang="en-US" sz="800" dirty="0">
                <a:latin typeface="游ゴシック" panose="020B0400000000000000" pitchFamily="50" charset="-128"/>
                <a:ea typeface="游ゴシック" panose="020B0400000000000000" pitchFamily="50" charset="-128"/>
              </a:rPr>
              <a:t>メモリを搭載！ 比類なき速度、精度、効率を提供するハイエンドグラフィックボード</a:t>
            </a:r>
          </a:p>
        </p:txBody>
      </p:sp>
      <p:pic>
        <p:nvPicPr>
          <p:cNvPr id="95" name="図 94">
            <a:extLst>
              <a:ext uri="{FF2B5EF4-FFF2-40B4-BE49-F238E27FC236}">
                <a16:creationId xmlns:a16="http://schemas.microsoft.com/office/drawing/2014/main" id="{D564D1FC-41CB-4473-C4C9-472C6CE3A6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2142" y="4699067"/>
            <a:ext cx="1311302" cy="901520"/>
          </a:xfrm>
          <a:prstGeom prst="rect">
            <a:avLst/>
          </a:prstGeom>
        </p:spPr>
      </p:pic>
      <p:pic>
        <p:nvPicPr>
          <p:cNvPr id="86" name="図 85">
            <a:extLst>
              <a:ext uri="{FF2B5EF4-FFF2-40B4-BE49-F238E27FC236}">
                <a16:creationId xmlns:a16="http://schemas.microsoft.com/office/drawing/2014/main" id="{5796BD0D-D523-0A2E-656E-7CF3C847477B}"/>
              </a:ext>
            </a:extLst>
          </p:cNvPr>
          <p:cNvPicPr>
            <a:picLocks noChangeAspect="1"/>
          </p:cNvPicPr>
          <p:nvPr/>
        </p:nvPicPr>
        <p:blipFill>
          <a:blip r:embed="rId13">
            <a:extLst>
              <a:ext uri="{28A0092B-C50C-407E-A947-70E740481C1C}">
                <a14:useLocalDpi xmlns:a14="http://schemas.microsoft.com/office/drawing/2010/main" val="0"/>
              </a:ext>
            </a:extLst>
          </a:blip>
          <a:srcRect l="22099" t="13500" r="22874" b="13154"/>
          <a:stretch>
            <a:fillRect/>
          </a:stretch>
        </p:blipFill>
        <p:spPr>
          <a:xfrm>
            <a:off x="6272914" y="7365099"/>
            <a:ext cx="598333" cy="449397"/>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2025</TotalTime>
  <Words>724</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A-OTF 新ゴ Pro H</vt:lpstr>
      <vt:lpstr>Yu Gothic UI</vt:lpstr>
      <vt:lpstr>ヒラギノ角ゴ4</vt:lpstr>
      <vt:lpstr>ヒラギノ角ゴ5</vt:lpstr>
      <vt:lpstr>ヒラギノ角ゴ6</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46</cp:revision>
  <dcterms:created xsi:type="dcterms:W3CDTF">2025-02-18T01:46:40Z</dcterms:created>
  <dcterms:modified xsi:type="dcterms:W3CDTF">2026-02-07T10:42:27Z</dcterms:modified>
</cp:coreProperties>
</file>