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367C"/>
    <a:srgbClr val="F4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1" d="100"/>
          <a:sy n="71" d="100"/>
        </p:scale>
        <p:origin x="34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2026/2/7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2026/2/7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3.jpeg"/><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g"/><Relationship Id="rId11" Type="http://schemas.openxmlformats.org/officeDocument/2006/relationships/image" Target="../media/image5.png"/><Relationship Id="rId5" Type="http://schemas.openxmlformats.org/officeDocument/2006/relationships/image" Target="../media/image15.jpg"/><Relationship Id="rId10" Type="http://schemas.openxmlformats.org/officeDocument/2006/relationships/image" Target="../media/image4.jpeg"/><Relationship Id="rId4" Type="http://schemas.openxmlformats.org/officeDocument/2006/relationships/image" Target="../media/image14.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56" name="テキスト ボックス 55">
            <a:extLst>
              <a:ext uri="{FF2B5EF4-FFF2-40B4-BE49-F238E27FC236}">
                <a16:creationId xmlns:a16="http://schemas.microsoft.com/office/drawing/2014/main" id="{5310112E-BD4F-BFF5-9936-22B712C833E6}"/>
              </a:ext>
            </a:extLst>
          </p:cNvPr>
          <p:cNvSpPr txBox="1"/>
          <p:nvPr/>
        </p:nvSpPr>
        <p:spPr>
          <a:xfrm>
            <a:off x="4685578" y="3032762"/>
            <a:ext cx="2758309" cy="646331"/>
          </a:xfrm>
          <a:prstGeom prst="rect">
            <a:avLst/>
          </a:prstGeom>
          <a:noFill/>
          <a:ln>
            <a:noFill/>
          </a:ln>
        </p:spPr>
        <p:txBody>
          <a:bodyPr wrap="square" rtlCol="0">
            <a:spAutoFit/>
          </a:bodyPr>
          <a:lstStyle/>
          <a:p>
            <a:pPr algn="l">
              <a:buNone/>
            </a:pPr>
            <a:r>
              <a:rPr lang="en-US" altLang="ja-JP" sz="900" b="1" dirty="0" err="1">
                <a:solidFill>
                  <a:sysClr val="windowText" lastClr="000000"/>
                </a:solidFill>
                <a:latin typeface="+mn-ea"/>
                <a:cs typeface="Segoe UI" panose="020B0502040204020203" pitchFamily="34" charset="0"/>
              </a:rPr>
              <a:t>AnyBody</a:t>
            </a:r>
            <a:r>
              <a:rPr lang="ja-JP" altLang="en-US" sz="900" b="1" dirty="0">
                <a:solidFill>
                  <a:sysClr val="windowText" lastClr="000000"/>
                </a:solidFill>
                <a:latin typeface="+mn-ea"/>
                <a:cs typeface="Segoe UI" panose="020B0502040204020203" pitchFamily="34" charset="0"/>
              </a:rPr>
              <a:t>は、世界中で利用されている筋骨格メカニクス解析ソフトウェアです。人体モデルに動作を与えた際の筋活動量・筋力・関節力・関節モーメントなどを逆動力学解析により算出できます。</a:t>
            </a:r>
            <a:endParaRPr lang="en-US" altLang="ja-JP" sz="900" b="1" dirty="0">
              <a:solidFill>
                <a:sysClr val="windowText" lastClr="000000"/>
              </a:solidFill>
              <a:latin typeface="+mn-ea"/>
              <a:cs typeface="Segoe UI" panose="020B0502040204020203" pitchFamily="34" charset="0"/>
            </a:endParaRPr>
          </a:p>
        </p:txBody>
      </p: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96741" y="2666999"/>
            <a:ext cx="4551275" cy="369332"/>
          </a:xfrm>
          <a:prstGeom prst="rect">
            <a:avLst/>
          </a:prstGeom>
          <a:noFill/>
          <a:ln>
            <a:noFill/>
          </a:ln>
        </p:spPr>
        <p:txBody>
          <a:bodyPr wrap="square" rtlCol="0">
            <a:spAutoFit/>
          </a:bodyPr>
          <a:lstStyle/>
          <a:p>
            <a:pPr algn="l">
              <a:buNone/>
            </a:pPr>
            <a:r>
              <a:rPr lang="ja-JP" altLang="en-US" b="1" dirty="0">
                <a:solidFill>
                  <a:srgbClr val="000000"/>
                </a:solidFill>
                <a:latin typeface="+mn-ea"/>
              </a:rPr>
              <a:t>筋骨格モデリング シミュレーション</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724650" y="3662801"/>
            <a:ext cx="4719237" cy="830997"/>
          </a:xfrm>
          <a:prstGeom prst="rect">
            <a:avLst/>
          </a:prstGeom>
          <a:noFill/>
          <a:ln w="6350">
            <a:solidFill>
              <a:schemeClr val="bg1">
                <a:lumMod val="75000"/>
              </a:schemeClr>
            </a:solidFill>
          </a:ln>
        </p:spPr>
        <p:txBody>
          <a:bodyPr wrap="square" rtlCol="0">
            <a:spAutoFit/>
          </a:bodyPr>
          <a:lstStyle/>
          <a:p>
            <a:pPr algn="l">
              <a:buNone/>
            </a:pPr>
            <a:r>
              <a:rPr lang="ja-JP" altLang="en-US" sz="800" dirty="0">
                <a:solidFill>
                  <a:sysClr val="windowText" lastClr="000000"/>
                </a:solidFill>
                <a:latin typeface="+mn-ea"/>
                <a:cs typeface="Segoe UI" panose="020B0502040204020203" pitchFamily="34" charset="0"/>
              </a:rPr>
              <a:t>ヒト筋骨格モデルに動作を与えた際、人体各部に作用する力（筋活動量、筋力・拮抗筋力、腱の弾性エネルギ、関節力・関節モーメントなど）を逆動力学解析で算出します。検体解剖に基づく詳細な人体モデルが提供され、モデル拡大</a:t>
            </a:r>
            <a:r>
              <a:rPr lang="en-US" altLang="ja-JP" sz="800" dirty="0">
                <a:solidFill>
                  <a:sysClr val="windowText" lastClr="000000"/>
                </a:solidFill>
                <a:latin typeface="+mn-ea"/>
                <a:cs typeface="Segoe UI" panose="020B0502040204020203" pitchFamily="34" charset="0"/>
              </a:rPr>
              <a:t>/</a:t>
            </a:r>
            <a:r>
              <a:rPr lang="ja-JP" altLang="en-US" sz="800" dirty="0">
                <a:solidFill>
                  <a:sysClr val="windowText" lastClr="000000"/>
                </a:solidFill>
                <a:latin typeface="+mn-ea"/>
                <a:cs typeface="Segoe UI" panose="020B0502040204020203" pitchFamily="34" charset="0"/>
              </a:rPr>
              <a:t>縮小スケーリングのほか、 </a:t>
            </a:r>
            <a:r>
              <a:rPr lang="en-US" altLang="ja-JP" sz="800" dirty="0">
                <a:solidFill>
                  <a:sysClr val="windowText" lastClr="000000"/>
                </a:solidFill>
                <a:latin typeface="+mn-ea"/>
                <a:cs typeface="Segoe UI" panose="020B0502040204020203" pitchFamily="34" charset="0"/>
              </a:rPr>
              <a:t>MRI/CT</a:t>
            </a:r>
            <a:r>
              <a:rPr lang="ja-JP" altLang="en-US" sz="800" dirty="0">
                <a:solidFill>
                  <a:sysClr val="windowText" lastClr="000000"/>
                </a:solidFill>
                <a:latin typeface="+mn-ea"/>
                <a:cs typeface="Segoe UI" panose="020B0502040204020203" pitchFamily="34" charset="0"/>
              </a:rPr>
              <a:t>で測定した骨形状を用いた解析がおこなえ、</a:t>
            </a:r>
            <a:r>
              <a:rPr lang="en-US" altLang="ja-JP" sz="800" dirty="0">
                <a:solidFill>
                  <a:sysClr val="windowText" lastClr="000000"/>
                </a:solidFill>
                <a:latin typeface="+mn-ea"/>
                <a:cs typeface="Segoe UI" panose="020B0502040204020203" pitchFamily="34" charset="0"/>
              </a:rPr>
              <a:t>CAD</a:t>
            </a:r>
            <a:r>
              <a:rPr lang="ja-JP" altLang="en-US" sz="800" dirty="0">
                <a:solidFill>
                  <a:sysClr val="windowText" lastClr="000000"/>
                </a:solidFill>
                <a:latin typeface="+mn-ea"/>
                <a:cs typeface="Segoe UI" panose="020B0502040204020203" pitchFamily="34" charset="0"/>
              </a:rPr>
              <a:t>データをモデルに組み込んで工業製品や運動器具、義肢装具やインプラントの人体への影響が評価できます。動作は関節角度入力とモーションキャプチャ計測データに対応し、出力データが自在にカスタマイズできる自由度の高い解析ソフトウェアです。</a:t>
            </a:r>
            <a:endParaRPr lang="en-US" altLang="ja-JP" sz="8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370731" y="9634330"/>
            <a:ext cx="6810131" cy="697162"/>
            <a:chOff x="370731" y="9621078"/>
            <a:chExt cx="6810131"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378813" y="9621078"/>
              <a:ext cx="68020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2542646" y="8881054"/>
            <a:ext cx="4744090" cy="646331"/>
          </a:xfrm>
          <a:prstGeom prst="rect">
            <a:avLst/>
          </a:prstGeom>
          <a:noFill/>
        </p:spPr>
        <p:txBody>
          <a:bodyPr wrap="square" rtlCol="0">
            <a:spAutoFit/>
          </a:bodyPr>
          <a:lstStyle/>
          <a:p>
            <a:r>
              <a:rPr kumimoji="1" lang="ja-JP" altLang="en-US" sz="900" dirty="0">
                <a:latin typeface="+mn-ea"/>
              </a:rPr>
              <a:t>■ </a:t>
            </a:r>
            <a:r>
              <a:rPr kumimoji="1" lang="en-US" altLang="ja-JP" sz="900" dirty="0" err="1">
                <a:latin typeface="+mn-ea"/>
              </a:rPr>
              <a:t>AnyBody</a:t>
            </a:r>
            <a:r>
              <a:rPr kumimoji="1" lang="en-US" altLang="ja-JP" sz="900" dirty="0">
                <a:latin typeface="+mn-ea"/>
              </a:rPr>
              <a:t> </a:t>
            </a:r>
            <a:r>
              <a:rPr kumimoji="1" lang="ja-JP" altLang="en-US" sz="900" b="1" dirty="0">
                <a:latin typeface="+mn-ea"/>
              </a:rPr>
              <a:t>機能</a:t>
            </a:r>
            <a:endParaRPr kumimoji="1" lang="en-US" altLang="ja-JP" sz="900" b="1" dirty="0">
              <a:latin typeface="+mn-ea"/>
            </a:endParaRPr>
          </a:p>
          <a:p>
            <a:r>
              <a:rPr lang="en-US" altLang="ja-JP" sz="900" dirty="0" err="1">
                <a:latin typeface="+mn-ea"/>
              </a:rPr>
              <a:t>AnyBody</a:t>
            </a:r>
            <a:r>
              <a:rPr lang="en-US" altLang="ja-JP" sz="900" dirty="0">
                <a:latin typeface="+mn-ea"/>
              </a:rPr>
              <a:t> Model</a:t>
            </a:r>
            <a:r>
              <a:rPr lang="ja-JP" altLang="en-US" sz="900" dirty="0">
                <a:latin typeface="+mn-ea"/>
              </a:rPr>
              <a:t>レポジトリ（</a:t>
            </a:r>
            <a:r>
              <a:rPr lang="en-US" altLang="ja-JP" sz="900" dirty="0" err="1">
                <a:latin typeface="+mn-ea"/>
              </a:rPr>
              <a:t>AnyBody</a:t>
            </a:r>
            <a:r>
              <a:rPr lang="en-US" altLang="ja-JP" sz="900" dirty="0">
                <a:latin typeface="+mn-ea"/>
              </a:rPr>
              <a:t> Managed Model Repository</a:t>
            </a:r>
            <a:r>
              <a:rPr lang="ja-JP" altLang="en-US" sz="900" dirty="0">
                <a:latin typeface="+mn-ea"/>
              </a:rPr>
              <a:t>：</a:t>
            </a:r>
            <a:r>
              <a:rPr lang="en-US" altLang="ja-JP" sz="900" dirty="0">
                <a:latin typeface="+mn-ea"/>
              </a:rPr>
              <a:t>AMMR</a:t>
            </a:r>
            <a:r>
              <a:rPr lang="ja-JP" altLang="en-US" sz="900" dirty="0">
                <a:latin typeface="+mn-ea"/>
              </a:rPr>
              <a:t>）と</a:t>
            </a:r>
            <a:endParaRPr lang="en-US" altLang="ja-JP" sz="900" dirty="0">
              <a:latin typeface="+mn-ea"/>
            </a:endParaRPr>
          </a:p>
          <a:p>
            <a:r>
              <a:rPr lang="ja-JP" altLang="en-US" sz="900" dirty="0">
                <a:latin typeface="+mn-ea"/>
              </a:rPr>
              <a:t>その実行ソルバーである </a:t>
            </a:r>
            <a:r>
              <a:rPr lang="en-US" altLang="ja-JP" sz="900" dirty="0" err="1">
                <a:latin typeface="+mn-ea"/>
              </a:rPr>
              <a:t>AnyBody</a:t>
            </a:r>
            <a:r>
              <a:rPr lang="en-US" altLang="ja-JP" sz="900" dirty="0">
                <a:latin typeface="+mn-ea"/>
              </a:rPr>
              <a:t> Modeling System</a:t>
            </a:r>
            <a:r>
              <a:rPr lang="ja-JP" altLang="en-US" sz="900" dirty="0">
                <a:latin typeface="+mn-ea"/>
              </a:rPr>
              <a:t>（</a:t>
            </a:r>
            <a:r>
              <a:rPr lang="en-US" altLang="ja-JP" sz="900" dirty="0">
                <a:latin typeface="+mn-ea"/>
              </a:rPr>
              <a:t>AMS</a:t>
            </a:r>
            <a:r>
              <a:rPr lang="ja-JP" altLang="en-US" sz="900" dirty="0">
                <a:latin typeface="+mn-ea"/>
              </a:rPr>
              <a:t>）から構成</a:t>
            </a:r>
            <a:endParaRPr lang="en-US" altLang="ja-JP" sz="900" dirty="0">
              <a:latin typeface="+mn-ea"/>
            </a:endParaRPr>
          </a:p>
          <a:p>
            <a:r>
              <a:rPr lang="en-US" altLang="ja-JP" sz="900" dirty="0">
                <a:latin typeface="+mn-ea"/>
              </a:rPr>
              <a:t>AMMR</a:t>
            </a:r>
            <a:r>
              <a:rPr lang="ja-JP" altLang="en-US" sz="900" dirty="0">
                <a:latin typeface="+mn-ea"/>
              </a:rPr>
              <a:t>は、</a:t>
            </a:r>
            <a:r>
              <a:rPr lang="en-US" altLang="ja-JP" sz="900" dirty="0">
                <a:latin typeface="+mn-ea"/>
              </a:rPr>
              <a:t>AMS</a:t>
            </a:r>
            <a:r>
              <a:rPr lang="ja-JP" altLang="en-US" sz="900" dirty="0">
                <a:latin typeface="+mn-ea"/>
              </a:rPr>
              <a:t>ですぐに使用可能な筋骨格モデルとサンプルのオープンライブラリ</a:t>
            </a:r>
            <a:endParaRPr kumimoji="1" lang="en-US" altLang="ja-JP" sz="900" b="1" dirty="0">
              <a:latin typeface="+mn-ea"/>
            </a:endParaRPr>
          </a:p>
        </p:txBody>
      </p:sp>
      <p:sp>
        <p:nvSpPr>
          <p:cNvPr id="31" name="正方形/長方形 30">
            <a:extLst>
              <a:ext uri="{FF2B5EF4-FFF2-40B4-BE49-F238E27FC236}">
                <a16:creationId xmlns:a16="http://schemas.microsoft.com/office/drawing/2014/main" id="{A9B1DEE2-2CF7-C90A-5A2B-A5BA8E3ED805}"/>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DBB5415F-2979-8FF7-70F7-CA90F9D765F3}"/>
              </a:ext>
            </a:extLst>
          </p:cNvPr>
          <p:cNvCxnSpPr>
            <a:cxnSpLocks/>
          </p:cNvCxnSpPr>
          <p:nvPr/>
        </p:nvCxnSpPr>
        <p:spPr>
          <a:xfrm>
            <a:off x="52701" y="4544920"/>
            <a:ext cx="745427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1" name="グループ化 40">
            <a:extLst>
              <a:ext uri="{FF2B5EF4-FFF2-40B4-BE49-F238E27FC236}">
                <a16:creationId xmlns:a16="http://schemas.microsoft.com/office/drawing/2014/main" id="{8BF369C4-2203-982A-DCD6-16C3A20F9130}"/>
              </a:ext>
            </a:extLst>
          </p:cNvPr>
          <p:cNvGrpSpPr/>
          <p:nvPr/>
        </p:nvGrpSpPr>
        <p:grpSpPr>
          <a:xfrm>
            <a:off x="0" y="252000"/>
            <a:ext cx="7559676" cy="2308771"/>
            <a:chOff x="0" y="252000"/>
            <a:chExt cx="7559676" cy="2308771"/>
          </a:xfrm>
        </p:grpSpPr>
        <p:sp>
          <p:nvSpPr>
            <p:cNvPr id="16" name="正方形/長方形 15">
              <a:extLst>
                <a:ext uri="{FF2B5EF4-FFF2-40B4-BE49-F238E27FC236}">
                  <a16:creationId xmlns:a16="http://schemas.microsoft.com/office/drawing/2014/main" id="{D53A4396-D92F-EE28-0E4D-4D222A5BC2E9}"/>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グループ化 38">
              <a:extLst>
                <a:ext uri="{FF2B5EF4-FFF2-40B4-BE49-F238E27FC236}">
                  <a16:creationId xmlns:a16="http://schemas.microsoft.com/office/drawing/2014/main" id="{265DC2D0-8070-BD71-2900-E109D6990A59}"/>
                </a:ext>
              </a:extLst>
            </p:cNvPr>
            <p:cNvGrpSpPr/>
            <p:nvPr/>
          </p:nvGrpSpPr>
          <p:grpSpPr>
            <a:xfrm>
              <a:off x="1604" y="252000"/>
              <a:ext cx="7558072" cy="1959193"/>
              <a:chOff x="1604" y="252000"/>
              <a:chExt cx="7558072" cy="1959193"/>
            </a:xfrm>
          </p:grpSpPr>
          <p:grpSp>
            <p:nvGrpSpPr>
              <p:cNvPr id="25" name="グループ化 24">
                <a:extLst>
                  <a:ext uri="{FF2B5EF4-FFF2-40B4-BE49-F238E27FC236}">
                    <a16:creationId xmlns:a16="http://schemas.microsoft.com/office/drawing/2014/main" id="{8C6F80DB-267D-11CA-6EFD-E5F48A492FB4}"/>
                  </a:ext>
                </a:extLst>
              </p:cNvPr>
              <p:cNvGrpSpPr/>
              <p:nvPr/>
            </p:nvGrpSpPr>
            <p:grpSpPr>
              <a:xfrm>
                <a:off x="1604" y="656284"/>
                <a:ext cx="7558072" cy="839936"/>
                <a:chOff x="1604" y="656284"/>
                <a:chExt cx="7558072" cy="839936"/>
              </a:xfrm>
            </p:grpSpPr>
            <p:pic>
              <p:nvPicPr>
                <p:cNvPr id="23" name="図 22">
                  <a:extLst>
                    <a:ext uri="{FF2B5EF4-FFF2-40B4-BE49-F238E27FC236}">
                      <a16:creationId xmlns:a16="http://schemas.microsoft.com/office/drawing/2014/main" id="{AE19F94C-A29D-0A67-5273-77BAB2C1B29A}"/>
                    </a:ext>
                  </a:extLst>
                </p:cNvPr>
                <p:cNvPicPr>
                  <a:picLocks noChangeAspect="1"/>
                </p:cNvPicPr>
                <p:nvPr/>
              </p:nvPicPr>
              <p:blipFill>
                <a:blip r:embed="rId3">
                  <a:extLst>
                    <a:ext uri="{28A0092B-C50C-407E-A947-70E740481C1C}">
                      <a14:useLocalDpi xmlns:a14="http://schemas.microsoft.com/office/drawing/2010/main" val="0"/>
                    </a:ext>
                  </a:extLst>
                </a:blip>
                <a:srcRect l="68100" r="23718"/>
                <a:stretch>
                  <a:fillRect/>
                </a:stretch>
              </p:blipFill>
              <p:spPr>
                <a:xfrm>
                  <a:off x="1604" y="660677"/>
                  <a:ext cx="5183085" cy="835543"/>
                </a:xfrm>
                <a:prstGeom prst="rect">
                  <a:avLst/>
                </a:prstGeom>
              </p:spPr>
            </p:pic>
            <p:grpSp>
              <p:nvGrpSpPr>
                <p:cNvPr id="21" name="グループ化 20">
                  <a:extLst>
                    <a:ext uri="{FF2B5EF4-FFF2-40B4-BE49-F238E27FC236}">
                      <a16:creationId xmlns:a16="http://schemas.microsoft.com/office/drawing/2014/main" id="{03E82888-D786-FD99-42A6-0397A5C81970}"/>
                    </a:ext>
                  </a:extLst>
                </p:cNvPr>
                <p:cNvGrpSpPr/>
                <p:nvPr/>
              </p:nvGrpSpPr>
              <p:grpSpPr>
                <a:xfrm>
                  <a:off x="174812" y="656284"/>
                  <a:ext cx="7384864" cy="835543"/>
                  <a:chOff x="1" y="656284"/>
                  <a:chExt cx="7384864" cy="835543"/>
                </a:xfrm>
              </p:grpSpPr>
              <p:pic>
                <p:nvPicPr>
                  <p:cNvPr id="7" name="図 6">
                    <a:extLst>
                      <a:ext uri="{FF2B5EF4-FFF2-40B4-BE49-F238E27FC236}">
                        <a16:creationId xmlns:a16="http://schemas.microsoft.com/office/drawing/2014/main" id="{6767D390-872E-F6A6-78AF-22C46DD54238}"/>
                      </a:ext>
                    </a:extLst>
                  </p:cNvPr>
                  <p:cNvPicPr>
                    <a:picLocks noChangeAspect="1"/>
                  </p:cNvPicPr>
                  <p:nvPr/>
                </p:nvPicPr>
                <p:blipFill>
                  <a:blip r:embed="rId3">
                    <a:extLst>
                      <a:ext uri="{28A0092B-C50C-407E-A947-70E740481C1C}">
                        <a14:useLocalDpi xmlns:a14="http://schemas.microsoft.com/office/drawing/2010/main" val="0"/>
                      </a:ext>
                    </a:extLst>
                  </a:blip>
                  <a:srcRect r="2313"/>
                  <a:stretch>
                    <a:fillRect/>
                  </a:stretch>
                </p:blipFill>
                <p:spPr>
                  <a:xfrm>
                    <a:off x="1" y="656284"/>
                    <a:ext cx="7384864" cy="835543"/>
                  </a:xfrm>
                  <a:prstGeom prst="rect">
                    <a:avLst/>
                  </a:prstGeom>
                </p:spPr>
              </p:pic>
              <p:pic>
                <p:nvPicPr>
                  <p:cNvPr id="20" name="図 19">
                    <a:extLst>
                      <a:ext uri="{FF2B5EF4-FFF2-40B4-BE49-F238E27FC236}">
                        <a16:creationId xmlns:a16="http://schemas.microsoft.com/office/drawing/2014/main" id="{B268D621-1E21-EAC1-DDEB-F3B1A2F1F901}"/>
                      </a:ext>
                    </a:extLst>
                  </p:cNvPr>
                  <p:cNvPicPr>
                    <a:picLocks noChangeAspect="1"/>
                  </p:cNvPicPr>
                  <p:nvPr/>
                </p:nvPicPr>
                <p:blipFill>
                  <a:blip r:embed="rId3">
                    <a:extLst>
                      <a:ext uri="{28A0092B-C50C-407E-A947-70E740481C1C}">
                        <a14:useLocalDpi xmlns:a14="http://schemas.microsoft.com/office/drawing/2010/main" val="0"/>
                      </a:ext>
                    </a:extLst>
                  </a:blip>
                  <a:srcRect l="68100" r="24087"/>
                  <a:stretch>
                    <a:fillRect/>
                  </a:stretch>
                </p:blipFill>
                <p:spPr>
                  <a:xfrm>
                    <a:off x="2287696" y="656284"/>
                    <a:ext cx="5097168" cy="835543"/>
                  </a:xfrm>
                  <a:prstGeom prst="rect">
                    <a:avLst/>
                  </a:prstGeom>
                </p:spPr>
              </p:pic>
            </p:grpSp>
          </p:grpSp>
          <p:cxnSp>
            <p:nvCxnSpPr>
              <p:cNvPr id="4" name="直線コネクタ 3">
                <a:extLst>
                  <a:ext uri="{FF2B5EF4-FFF2-40B4-BE49-F238E27FC236}">
                    <a16:creationId xmlns:a16="http://schemas.microsoft.com/office/drawing/2014/main" id="{55A30514-5112-A5FD-978C-D6C5FC066B72}"/>
                  </a:ext>
                </a:extLst>
              </p:cNvPr>
              <p:cNvCxnSpPr>
                <a:cxnSpLocks/>
              </p:cNvCxnSpPr>
              <p:nvPr/>
            </p:nvCxnSpPr>
            <p:spPr>
              <a:xfrm>
                <a:off x="139790" y="1575745"/>
                <a:ext cx="2774749" cy="0"/>
              </a:xfrm>
              <a:prstGeom prst="line">
                <a:avLst/>
              </a:prstGeom>
              <a:ln w="12700">
                <a:solidFill>
                  <a:schemeClr val="bg1"/>
                </a:solidFill>
              </a:ln>
              <a:effectLst>
                <a:glow rad="508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07853A7D-BDAD-98AE-1BAC-4E2CE1B6DE75}"/>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14" name="図 13">
                <a:extLst>
                  <a:ext uri="{FF2B5EF4-FFF2-40B4-BE49-F238E27FC236}">
                    <a16:creationId xmlns:a16="http://schemas.microsoft.com/office/drawing/2014/main" id="{5CBF651B-5178-74E3-DF77-126EF26FA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249" y="361881"/>
                <a:ext cx="1919994" cy="1778551"/>
              </a:xfrm>
              <a:prstGeom prst="rect">
                <a:avLst/>
              </a:prstGeom>
            </p:spPr>
          </p:pic>
          <p:sp>
            <p:nvSpPr>
              <p:cNvPr id="15" name="正方形/長方形 1073">
                <a:extLst>
                  <a:ext uri="{FF2B5EF4-FFF2-40B4-BE49-F238E27FC236}">
                    <a16:creationId xmlns:a16="http://schemas.microsoft.com/office/drawing/2014/main" id="{D033F328-5E6B-4ABA-27DF-A99FC7AE51F5}"/>
                  </a:ext>
                </a:extLst>
              </p:cNvPr>
              <p:cNvSpPr/>
              <p:nvPr/>
            </p:nvSpPr>
            <p:spPr>
              <a:xfrm>
                <a:off x="3765802" y="403891"/>
                <a:ext cx="1840102" cy="1403854"/>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5"/>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Picture 14">
                <a:extLst>
                  <a:ext uri="{FF2B5EF4-FFF2-40B4-BE49-F238E27FC236}">
                    <a16:creationId xmlns:a16="http://schemas.microsoft.com/office/drawing/2014/main" id="{F3353460-9915-588E-9213-60BE18C84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A07B3D79-F196-6F02-55D1-B2D7C71E15FF}"/>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5" panose="020B0500000000000000" pitchFamily="50" charset="-128"/>
                    <a:ea typeface="ヒラギノ角ゴ5" panose="020B05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5" panose="020B0500000000000000" pitchFamily="50" charset="-128"/>
                  <a:ea typeface="ヒラギノ角ゴ5" panose="020B05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5" panose="020B0500000000000000" pitchFamily="50" charset="-128"/>
                    <a:ea typeface="ヒラギノ角ゴ5" panose="020B0500000000000000" pitchFamily="50" charset="-128"/>
                  </a:rPr>
                  <a:t>お勧めのワークステーション</a:t>
                </a:r>
              </a:p>
            </p:txBody>
          </p:sp>
          <p:pic>
            <p:nvPicPr>
              <p:cNvPr id="24" name="図 23">
                <a:extLst>
                  <a:ext uri="{FF2B5EF4-FFF2-40B4-BE49-F238E27FC236}">
                    <a16:creationId xmlns:a16="http://schemas.microsoft.com/office/drawing/2014/main" id="{6A64F626-DD44-8FFB-1409-C7311042DEDB}"/>
                  </a:ext>
                </a:extLst>
              </p:cNvPr>
              <p:cNvPicPr>
                <a:picLocks noChangeAspect="1"/>
              </p:cNvPicPr>
              <p:nvPr/>
            </p:nvPicPr>
            <p:blipFill>
              <a:blip r:embed="rId7"/>
              <a:stretch>
                <a:fillRect/>
              </a:stretch>
            </p:blipFill>
            <p:spPr>
              <a:xfrm>
                <a:off x="5621189" y="313204"/>
                <a:ext cx="1883700" cy="1883700"/>
              </a:xfrm>
              <a:prstGeom prst="rect">
                <a:avLst/>
              </a:prstGeom>
            </p:spPr>
          </p:pic>
        </p:grpSp>
      </p:grpSp>
      <p:pic>
        <p:nvPicPr>
          <p:cNvPr id="11" name="図 10">
            <a:extLst>
              <a:ext uri="{FF2B5EF4-FFF2-40B4-BE49-F238E27FC236}">
                <a16:creationId xmlns:a16="http://schemas.microsoft.com/office/drawing/2014/main" id="{5C4A3A19-7961-27D0-C0F0-584A2F22DC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0" y="4604740"/>
            <a:ext cx="7348017" cy="1923963"/>
          </a:xfrm>
          <a:prstGeom prst="rect">
            <a:avLst/>
          </a:prstGeom>
        </p:spPr>
      </p:pic>
      <p:pic>
        <p:nvPicPr>
          <p:cNvPr id="13" name="図 12">
            <a:extLst>
              <a:ext uri="{FF2B5EF4-FFF2-40B4-BE49-F238E27FC236}">
                <a16:creationId xmlns:a16="http://schemas.microsoft.com/office/drawing/2014/main" id="{A881C683-45CA-513A-57A5-52A51127A8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939" y="8891630"/>
            <a:ext cx="2269707" cy="583461"/>
          </a:xfrm>
          <a:prstGeom prst="rect">
            <a:avLst/>
          </a:prstGeom>
        </p:spPr>
      </p:pic>
      <p:pic>
        <p:nvPicPr>
          <p:cNvPr id="28" name="図 27">
            <a:extLst>
              <a:ext uri="{FF2B5EF4-FFF2-40B4-BE49-F238E27FC236}">
                <a16:creationId xmlns:a16="http://schemas.microsoft.com/office/drawing/2014/main" id="{1D2A712C-14BB-E9E4-B8CD-64968ECB15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978" y="6490908"/>
            <a:ext cx="2789851" cy="2146039"/>
          </a:xfrm>
          <a:prstGeom prst="rect">
            <a:avLst/>
          </a:prstGeom>
        </p:spPr>
      </p:pic>
      <p:pic>
        <p:nvPicPr>
          <p:cNvPr id="30" name="図 29">
            <a:extLst>
              <a:ext uri="{FF2B5EF4-FFF2-40B4-BE49-F238E27FC236}">
                <a16:creationId xmlns:a16="http://schemas.microsoft.com/office/drawing/2014/main" id="{C6344322-0ED9-E42A-3883-FFEB9C3BE99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3578" y="2650722"/>
            <a:ext cx="2322717" cy="1757036"/>
          </a:xfrm>
          <a:prstGeom prst="rect">
            <a:avLst/>
          </a:prstGeom>
        </p:spPr>
      </p:pic>
      <p:pic>
        <p:nvPicPr>
          <p:cNvPr id="32" name="図 31">
            <a:extLst>
              <a:ext uri="{FF2B5EF4-FFF2-40B4-BE49-F238E27FC236}">
                <a16:creationId xmlns:a16="http://schemas.microsoft.com/office/drawing/2014/main" id="{4D84AF6E-5909-FC07-C2B4-C2965801D4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96741" y="3101775"/>
            <a:ext cx="1888837" cy="485553"/>
          </a:xfrm>
          <a:prstGeom prst="rect">
            <a:avLst/>
          </a:prstGeom>
        </p:spPr>
      </p:pic>
      <p:pic>
        <p:nvPicPr>
          <p:cNvPr id="34" name="図 33">
            <a:extLst>
              <a:ext uri="{FF2B5EF4-FFF2-40B4-BE49-F238E27FC236}">
                <a16:creationId xmlns:a16="http://schemas.microsoft.com/office/drawing/2014/main" id="{071D42EB-0689-11A8-6FFB-79DAEB893B23}"/>
              </a:ext>
            </a:extLst>
          </p:cNvPr>
          <p:cNvPicPr>
            <a:picLocks noChangeAspect="1"/>
          </p:cNvPicPr>
          <p:nvPr/>
        </p:nvPicPr>
        <p:blipFill>
          <a:blip r:embed="rId12">
            <a:alphaModFix amt="36000"/>
            <a:extLst>
              <a:ext uri="{28A0092B-C50C-407E-A947-70E740481C1C}">
                <a14:useLocalDpi xmlns:a14="http://schemas.microsoft.com/office/drawing/2010/main" val="0"/>
              </a:ext>
            </a:extLst>
          </a:blip>
          <a:srcRect r="66447"/>
          <a:stretch>
            <a:fillRect/>
          </a:stretch>
        </p:blipFill>
        <p:spPr>
          <a:xfrm>
            <a:off x="6190146" y="7023327"/>
            <a:ext cx="1150551" cy="1790700"/>
          </a:xfrm>
          <a:prstGeom prst="rect">
            <a:avLst/>
          </a:prstGeom>
        </p:spPr>
      </p:pic>
      <p:sp>
        <p:nvSpPr>
          <p:cNvPr id="36" name="テキスト ボックス 35">
            <a:extLst>
              <a:ext uri="{FF2B5EF4-FFF2-40B4-BE49-F238E27FC236}">
                <a16:creationId xmlns:a16="http://schemas.microsoft.com/office/drawing/2014/main" id="{9F3C4213-B818-EFAD-0048-BFE217A08E73}"/>
              </a:ext>
            </a:extLst>
          </p:cNvPr>
          <p:cNvSpPr txBox="1"/>
          <p:nvPr/>
        </p:nvSpPr>
        <p:spPr>
          <a:xfrm>
            <a:off x="3101253" y="6517352"/>
            <a:ext cx="4239444" cy="1323439"/>
          </a:xfrm>
          <a:prstGeom prst="rect">
            <a:avLst/>
          </a:prstGeom>
          <a:noFill/>
          <a:ln>
            <a:solidFill>
              <a:schemeClr val="bg1">
                <a:lumMod val="75000"/>
              </a:schemeClr>
            </a:solidFill>
          </a:ln>
        </p:spPr>
        <p:txBody>
          <a:bodyPr wrap="square" rtlCol="0">
            <a:spAutoFit/>
          </a:bodyPr>
          <a:lstStyle/>
          <a:p>
            <a:r>
              <a:rPr kumimoji="1" lang="en-US" altLang="ja-JP" sz="1000" dirty="0">
                <a:latin typeface="+mn-ea"/>
              </a:rPr>
              <a:t>【</a:t>
            </a:r>
            <a:r>
              <a:rPr kumimoji="1" lang="ja-JP" altLang="en-US" sz="1000" dirty="0">
                <a:latin typeface="+mn-ea"/>
              </a:rPr>
              <a:t>特徴</a:t>
            </a:r>
            <a:r>
              <a:rPr kumimoji="1" lang="en-US" altLang="ja-JP" sz="1000" dirty="0">
                <a:latin typeface="+mn-ea"/>
              </a:rPr>
              <a:t>】</a:t>
            </a:r>
          </a:p>
          <a:p>
            <a:r>
              <a:rPr kumimoji="1" lang="ja-JP" altLang="en-US" sz="1000" dirty="0">
                <a:latin typeface="+mn-ea"/>
              </a:rPr>
              <a:t>・解剖学的データに基づく詳細な人体モデルを提供</a:t>
            </a:r>
            <a:endParaRPr kumimoji="1" lang="en-US" altLang="ja-JP" sz="1000" dirty="0">
              <a:latin typeface="+mn-ea"/>
            </a:endParaRPr>
          </a:p>
          <a:p>
            <a:r>
              <a:rPr kumimoji="1" lang="ja-JP" altLang="en-US" sz="1000" dirty="0">
                <a:latin typeface="+mn-ea"/>
              </a:rPr>
              <a:t>・モデルのスケーリング（拡大・縮小）が可能</a:t>
            </a:r>
            <a:endParaRPr kumimoji="1" lang="en-US" altLang="ja-JP" sz="1000" dirty="0">
              <a:latin typeface="+mn-ea"/>
            </a:endParaRPr>
          </a:p>
          <a:p>
            <a:r>
              <a:rPr kumimoji="1" lang="ja-JP" altLang="en-US" sz="1000" dirty="0">
                <a:latin typeface="+mn-ea"/>
              </a:rPr>
              <a:t>・</a:t>
            </a:r>
            <a:r>
              <a:rPr kumimoji="1" lang="en-US" altLang="ja-JP" sz="1000" dirty="0">
                <a:latin typeface="+mn-ea"/>
              </a:rPr>
              <a:t>MRI</a:t>
            </a:r>
            <a:r>
              <a:rPr kumimoji="1" lang="ja-JP" altLang="en-US" sz="1000" dirty="0">
                <a:latin typeface="+mn-ea"/>
              </a:rPr>
              <a:t>／</a:t>
            </a:r>
            <a:r>
              <a:rPr kumimoji="1" lang="en-US" altLang="ja-JP" sz="1000" dirty="0">
                <a:latin typeface="+mn-ea"/>
              </a:rPr>
              <a:t>CT</a:t>
            </a:r>
            <a:r>
              <a:rPr kumimoji="1" lang="ja-JP" altLang="en-US" sz="1000" dirty="0">
                <a:latin typeface="+mn-ea"/>
              </a:rPr>
              <a:t>で取得した骨形状を用いた解析に対応</a:t>
            </a:r>
            <a:endParaRPr kumimoji="1" lang="en-US" altLang="ja-JP" sz="1000" dirty="0">
              <a:latin typeface="+mn-ea"/>
            </a:endParaRPr>
          </a:p>
          <a:p>
            <a:r>
              <a:rPr kumimoji="1" lang="ja-JP" altLang="en-US" sz="1000" dirty="0">
                <a:latin typeface="+mn-ea"/>
              </a:rPr>
              <a:t>・</a:t>
            </a:r>
            <a:r>
              <a:rPr kumimoji="1" lang="en-US" altLang="ja-JP" sz="1000" dirty="0">
                <a:latin typeface="+mn-ea"/>
              </a:rPr>
              <a:t>CAD</a:t>
            </a:r>
            <a:r>
              <a:rPr kumimoji="1" lang="ja-JP" altLang="en-US" sz="1000" dirty="0">
                <a:latin typeface="+mn-ea"/>
              </a:rPr>
              <a:t>データ組込、製品・義肢・インプラントの人体影響を評価</a:t>
            </a:r>
            <a:endParaRPr kumimoji="1" lang="en-US" altLang="ja-JP" sz="1000" dirty="0">
              <a:latin typeface="+mn-ea"/>
            </a:endParaRPr>
          </a:p>
          <a:p>
            <a:r>
              <a:rPr kumimoji="1" lang="ja-JP" altLang="en-US" sz="1000" dirty="0">
                <a:latin typeface="+mn-ea"/>
              </a:rPr>
              <a:t>・モーションキャプチャや関節角度入力に対応</a:t>
            </a:r>
            <a:endParaRPr kumimoji="1" lang="en-US" altLang="ja-JP" sz="1000" dirty="0">
              <a:latin typeface="+mn-ea"/>
            </a:endParaRPr>
          </a:p>
          <a:p>
            <a:r>
              <a:rPr kumimoji="1" lang="ja-JP" altLang="en-US" sz="1000" dirty="0">
                <a:latin typeface="+mn-ea"/>
              </a:rPr>
              <a:t>・出力データの自由度が高くカスタマイズ可能</a:t>
            </a:r>
            <a:endParaRPr kumimoji="1" lang="en-US" altLang="ja-JP" sz="1000" dirty="0">
              <a:latin typeface="+mn-ea"/>
            </a:endParaRPr>
          </a:p>
          <a:p>
            <a:r>
              <a:rPr kumimoji="1" lang="ja-JP" altLang="en-US" sz="1000" dirty="0">
                <a:latin typeface="+mn-ea"/>
              </a:rPr>
              <a:t>医療・スポーツ・製品設計など幅広い分野で利用</a:t>
            </a:r>
          </a:p>
        </p:txBody>
      </p:sp>
      <p:sp>
        <p:nvSpPr>
          <p:cNvPr id="37" name="テキスト ボックス 36">
            <a:extLst>
              <a:ext uri="{FF2B5EF4-FFF2-40B4-BE49-F238E27FC236}">
                <a16:creationId xmlns:a16="http://schemas.microsoft.com/office/drawing/2014/main" id="{425EC526-27DD-488B-3E73-8B78729DF031}"/>
              </a:ext>
            </a:extLst>
          </p:cNvPr>
          <p:cNvSpPr txBox="1"/>
          <p:nvPr/>
        </p:nvSpPr>
        <p:spPr>
          <a:xfrm>
            <a:off x="3139353" y="7879080"/>
            <a:ext cx="2996469" cy="923330"/>
          </a:xfrm>
          <a:prstGeom prst="rect">
            <a:avLst/>
          </a:prstGeom>
          <a:noFill/>
        </p:spPr>
        <p:txBody>
          <a:bodyPr wrap="square" rtlCol="0">
            <a:spAutoFit/>
          </a:bodyPr>
          <a:lstStyle/>
          <a:p>
            <a:r>
              <a:rPr kumimoji="1" lang="ja-JP" altLang="en-US" sz="900" dirty="0">
                <a:solidFill>
                  <a:srgbClr val="000099"/>
                </a:solidFill>
                <a:latin typeface="+mn-ea"/>
              </a:rPr>
              <a:t>◆ </a:t>
            </a:r>
            <a:r>
              <a:rPr kumimoji="1" lang="en-US" altLang="ja-JP" sz="900" dirty="0" err="1">
                <a:solidFill>
                  <a:srgbClr val="000099"/>
                </a:solidFill>
                <a:latin typeface="+mn-ea"/>
              </a:rPr>
              <a:t>AnyBody</a:t>
            </a:r>
            <a:r>
              <a:rPr kumimoji="1" lang="ja-JP" altLang="en-US" sz="900" dirty="0">
                <a:solidFill>
                  <a:srgbClr val="000099"/>
                </a:solidFill>
                <a:latin typeface="+mn-ea"/>
              </a:rPr>
              <a:t>は、</a:t>
            </a:r>
            <a:endParaRPr kumimoji="1" lang="en-US" altLang="ja-JP" sz="900" dirty="0">
              <a:solidFill>
                <a:srgbClr val="000099"/>
              </a:solidFill>
              <a:latin typeface="+mn-ea"/>
            </a:endParaRPr>
          </a:p>
          <a:p>
            <a:r>
              <a:rPr kumimoji="1" lang="ja-JP" altLang="en-US" sz="900" dirty="0">
                <a:solidFill>
                  <a:srgbClr val="000099"/>
                </a:solidFill>
                <a:latin typeface="+mn-ea"/>
              </a:rPr>
              <a:t>・人体筋骨格の力学挙動を高精度に解析</a:t>
            </a:r>
            <a:endParaRPr kumimoji="1" lang="en-US" altLang="ja-JP" sz="900" dirty="0">
              <a:solidFill>
                <a:srgbClr val="000099"/>
              </a:solidFill>
              <a:latin typeface="+mn-ea"/>
            </a:endParaRPr>
          </a:p>
          <a:p>
            <a:r>
              <a:rPr kumimoji="1" lang="ja-JP" altLang="en-US" sz="900" dirty="0">
                <a:solidFill>
                  <a:srgbClr val="000099"/>
                </a:solidFill>
                <a:latin typeface="+mn-ea"/>
              </a:rPr>
              <a:t>・人間工学・製品設計・医療評価に応用可能</a:t>
            </a:r>
            <a:endParaRPr kumimoji="1" lang="en-US" altLang="ja-JP" sz="900" dirty="0">
              <a:solidFill>
                <a:srgbClr val="000099"/>
              </a:solidFill>
              <a:latin typeface="+mn-ea"/>
            </a:endParaRPr>
          </a:p>
          <a:p>
            <a:r>
              <a:rPr kumimoji="1" lang="ja-JP" altLang="en-US" sz="900" dirty="0">
                <a:solidFill>
                  <a:srgbClr val="000099"/>
                </a:solidFill>
                <a:latin typeface="+mn-ea"/>
              </a:rPr>
              <a:t>・最適化・動作推定まで対応する高度バイオメカ</a:t>
            </a:r>
            <a:r>
              <a:rPr kumimoji="1" lang="en-US" altLang="ja-JP" sz="900" dirty="0">
                <a:solidFill>
                  <a:srgbClr val="000099"/>
                </a:solidFill>
                <a:latin typeface="+mn-ea"/>
              </a:rPr>
              <a:t>CAE</a:t>
            </a:r>
          </a:p>
          <a:p>
            <a:r>
              <a:rPr kumimoji="1" lang="ja-JP" altLang="en-US" sz="900" dirty="0">
                <a:solidFill>
                  <a:srgbClr val="000099"/>
                </a:solidFill>
                <a:latin typeface="+mn-ea"/>
              </a:rPr>
              <a:t>上記特徴の 人体中心設計（</a:t>
            </a:r>
            <a:r>
              <a:rPr kumimoji="1" lang="en-US" altLang="ja-JP" sz="900" dirty="0">
                <a:solidFill>
                  <a:srgbClr val="000099"/>
                </a:solidFill>
                <a:latin typeface="+mn-ea"/>
              </a:rPr>
              <a:t>Human-Centered </a:t>
            </a:r>
            <a:r>
              <a:rPr kumimoji="1" lang="ja-JP" altLang="en-US" sz="900" dirty="0">
                <a:solidFill>
                  <a:srgbClr val="000099"/>
                </a:solidFill>
                <a:latin typeface="+mn-ea"/>
              </a:rPr>
              <a:t>　　</a:t>
            </a:r>
            <a:endParaRPr kumimoji="1" lang="en-US" altLang="ja-JP" sz="900" dirty="0">
              <a:solidFill>
                <a:srgbClr val="000099"/>
              </a:solidFill>
              <a:latin typeface="+mn-ea"/>
            </a:endParaRPr>
          </a:p>
          <a:p>
            <a:r>
              <a:rPr kumimoji="1" lang="ja-JP" altLang="en-US" sz="900" dirty="0">
                <a:solidFill>
                  <a:srgbClr val="000099"/>
                </a:solidFill>
                <a:latin typeface="+mn-ea"/>
              </a:rPr>
              <a:t> </a:t>
            </a:r>
            <a:r>
              <a:rPr kumimoji="1" lang="en-US" altLang="ja-JP" sz="900" dirty="0">
                <a:solidFill>
                  <a:srgbClr val="000099"/>
                </a:solidFill>
                <a:latin typeface="+mn-ea"/>
              </a:rPr>
              <a:t>Design</a:t>
            </a:r>
            <a:r>
              <a:rPr kumimoji="1" lang="ja-JP" altLang="en-US" sz="900" dirty="0">
                <a:solidFill>
                  <a:srgbClr val="000099"/>
                </a:solidFill>
                <a:latin typeface="+mn-ea"/>
              </a:rPr>
              <a:t>）を支援する代表的シミュレーションツール</a:t>
            </a:r>
          </a:p>
        </p:txBody>
      </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ja-JP" sz="3600" kern="10" dirty="0">
                <a:solidFill>
                  <a:srgbClr val="404040"/>
                </a:solidFill>
                <a:latin typeface="ヒラギノ角ゴ5" panose="020B0500000000000000" pitchFamily="50" charset="-128"/>
                <a:ea typeface="ヒラギノ角ゴ5" panose="020B0500000000000000" pitchFamily="50" charset="-128"/>
              </a:rPr>
              <a:t>https://mfrdx.applied-g.com/</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09602"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dirty="0">
                <a:ln>
                  <a:noFill/>
                </a:ln>
                <a:solidFill>
                  <a:srgbClr val="272727"/>
                </a:solidFill>
                <a:effectLst/>
                <a:latin typeface="ヒラギノ角ゴ6" panose="020B0600000000000000" pitchFamily="50" charset="-128"/>
                <a:ea typeface="ヒラギノ角ゴ6" panose="020B0600000000000000" pitchFamily="50" charset="-128"/>
              </a:rPr>
              <a:t>アプライド 製造業</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13795"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230108"/>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391576"/>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893758"/>
            <a:ext cx="6524625" cy="1938992"/>
          </a:xfrm>
          <a:prstGeom prst="rect">
            <a:avLst/>
          </a:prstGeom>
          <a:solidFill>
            <a:schemeClr val="accent3">
              <a:lumMod val="20000"/>
              <a:lumOff val="80000"/>
            </a:schemeClr>
          </a:solidFill>
        </p:spPr>
        <p:txBody>
          <a:bodyPr wrap="square">
            <a:spAutoFit/>
          </a:bodyPr>
          <a:lstStyle/>
          <a:p>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err="1">
                <a:solidFill>
                  <a:srgbClr val="1C1C1C"/>
                </a:solidFill>
                <a:latin typeface="游ゴシック" panose="020B0400000000000000" pitchFamily="50" charset="-128"/>
                <a:cs typeface="Segoe UI" panose="020B0502040204020203" pitchFamily="34" charset="0"/>
              </a:rPr>
              <a:t>AnyBody</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推奨モデル（スタンダードクラス）スペック</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intel Core Ultra 7 265 20C(P8+E12) 20T/P2.4-5.2GHz/L2:36MB/L3:30MB </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cs typeface="Segoe UI" panose="020B0502040204020203" pitchFamily="34" charset="0"/>
              </a:rPr>
              <a:t>32GB(16GB×2)</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cs typeface="Segoe UI" panose="020B0502040204020203" pitchFamily="34" charset="0"/>
              </a:rPr>
              <a:t>）</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ストレージ：</a:t>
            </a:r>
            <a:r>
              <a:rPr kumimoji="1" lang="en-US" altLang="ja-JP" sz="1200" b="1" dirty="0">
                <a:solidFill>
                  <a:srgbClr val="1C1C1C"/>
                </a:solidFill>
                <a:latin typeface="游ゴシック" panose="020B0400000000000000" pitchFamily="50" charset="-128"/>
                <a:cs typeface="Segoe UI" panose="020B0502040204020203" pitchFamily="34" charset="0"/>
              </a:rPr>
              <a:t>SSD 1TB (M.2 </a:t>
            </a:r>
            <a:r>
              <a:rPr kumimoji="1" lang="en-US" altLang="ja-JP" sz="1200" b="1" dirty="0" err="1">
                <a:solidFill>
                  <a:srgbClr val="1C1C1C"/>
                </a:solidFill>
                <a:latin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cs typeface="Segoe UI" panose="020B0502040204020203" pitchFamily="34" charset="0"/>
              </a:rPr>
              <a:t>) </a:t>
            </a:r>
          </a:p>
          <a:p>
            <a:r>
              <a:rPr kumimoji="1" lang="en-US" altLang="ja-JP" sz="1200" b="1" dirty="0">
                <a:solidFill>
                  <a:srgbClr val="1C1C1C"/>
                </a:solidFill>
                <a:latin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NVIDIA  RTX  PRO 2000  Blackwell  16GB-GDDR7  4352</a:t>
            </a:r>
            <a:r>
              <a:rPr kumimoji="1" lang="ja-JP" altLang="en-US" sz="1200" b="1" dirty="0">
                <a:solidFill>
                  <a:srgbClr val="1C1C1C"/>
                </a:solidFill>
                <a:latin typeface="游ゴシック" panose="020B0400000000000000" pitchFamily="50" charset="-128"/>
                <a:cs typeface="Segoe UI" panose="020B0502040204020203" pitchFamily="34" charset="0"/>
              </a:rPr>
              <a:t>コア</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cs typeface="Segoe UI" panose="020B0502040204020203" pitchFamily="34" charset="0"/>
              </a:rPr>
              <a:t>650W   80PLUS</a:t>
            </a:r>
            <a:r>
              <a:rPr lang="en-US" altLang="ja-JP" sz="1200" b="1" dirty="0">
                <a:solidFill>
                  <a:srgbClr val="1C1C1C"/>
                </a:solidFill>
                <a:latin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cs typeface="Segoe UI" panose="020B0502040204020203" pitchFamily="34" charset="0"/>
              </a:rPr>
              <a:t>認証 </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endParaRPr kumimoji="1" lang="en-US" altLang="ja-JP" sz="1200" b="1" dirty="0">
              <a:solidFill>
                <a:srgbClr val="1C1C1C"/>
              </a:solidFill>
              <a:latin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64410" y="8496288"/>
            <a:ext cx="341423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err="1">
                <a:solidFill>
                  <a:srgbClr val="1C1C1C"/>
                </a:solidFill>
                <a:latin typeface="游ゴシック" panose="020B0400000000000000" pitchFamily="50" charset="-128"/>
                <a:cs typeface="Segoe UI" panose="020B0502040204020203" pitchFamily="34" charset="0"/>
              </a:rPr>
              <a:t>AnyBody</a:t>
            </a:r>
            <a:r>
              <a:rPr lang="ja-JP" altLang="en-US" sz="1200" b="1" dirty="0">
                <a:latin typeface="+mn-ea"/>
              </a:rPr>
              <a:t>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Type-TU2-7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891067"/>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438383"/>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450,000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grpSp>
        <p:nvGrpSpPr>
          <p:cNvPr id="81" name="グループ化 80">
            <a:extLst>
              <a:ext uri="{FF2B5EF4-FFF2-40B4-BE49-F238E27FC236}">
                <a16:creationId xmlns:a16="http://schemas.microsoft.com/office/drawing/2014/main" id="{1E3028D3-9C9C-7086-40B1-CAD956602C1D}"/>
              </a:ext>
            </a:extLst>
          </p:cNvPr>
          <p:cNvGrpSpPr/>
          <p:nvPr/>
        </p:nvGrpSpPr>
        <p:grpSpPr>
          <a:xfrm>
            <a:off x="395288" y="3171407"/>
            <a:ext cx="3991267" cy="2529978"/>
            <a:chOff x="395288" y="3211163"/>
            <a:chExt cx="3991267" cy="2529978"/>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63628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4570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1116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7305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47546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Ultra7</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77608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2407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 1TB M.2 </a:t>
              </a:r>
              <a:r>
                <a:rPr kumimoji="1" lang="en-US" altLang="ja-JP" sz="14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24687"/>
              <a:ext cx="2353250" cy="646331"/>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高速 </a:t>
              </a:r>
              <a:r>
                <a:rPr lang="en-US" altLang="ja-JP" sz="900" dirty="0">
                  <a:latin typeface="游ゴシック" panose="020B0400000000000000" pitchFamily="50" charset="-128"/>
                </a:rPr>
                <a:t>SSD 1TB M.2 </a:t>
              </a:r>
              <a:r>
                <a:rPr lang="en-US" altLang="ja-JP" sz="900" dirty="0" err="1">
                  <a:latin typeface="游ゴシック" panose="020B0400000000000000" pitchFamily="50" charset="-128"/>
                </a:rPr>
                <a:t>NVMe</a:t>
              </a:r>
              <a:r>
                <a:rPr lang="ja-JP" altLang="en-US" sz="900" dirty="0">
                  <a:latin typeface="游ゴシック" panose="020B0400000000000000" pitchFamily="50" charset="-128"/>
                </a:rPr>
                <a:t> </a:t>
              </a:r>
              <a:r>
                <a:rPr lang="en-US" altLang="ja-JP" sz="900" dirty="0" err="1">
                  <a:latin typeface="游ゴシック" panose="020B0400000000000000" pitchFamily="50" charset="-128"/>
                </a:rPr>
                <a:t>WesternDigital</a:t>
              </a:r>
              <a:r>
                <a:rPr lang="ja-JP" altLang="en-US" sz="900" dirty="0">
                  <a:latin typeface="游ゴシック" panose="020B0400000000000000" pitchFamily="50" charset="-128"/>
                </a:rPr>
                <a:t>製</a:t>
              </a:r>
              <a:r>
                <a:rPr lang="en-US" altLang="ja-JP" sz="900" dirty="0">
                  <a:latin typeface="游ゴシック" panose="020B0400000000000000" pitchFamily="50" charset="-128"/>
                </a:rPr>
                <a:t> </a:t>
              </a:r>
              <a:r>
                <a:rPr lang="ja-JP" altLang="en-US" sz="900" dirty="0">
                  <a:latin typeface="游ゴシック" panose="020B0400000000000000" pitchFamily="50" charset="-128"/>
                </a:rPr>
                <a:t> </a:t>
              </a:r>
              <a:r>
                <a:rPr lang="en-US" altLang="ja-JP" sz="900" dirty="0">
                  <a:latin typeface="游ゴシック" panose="020B0400000000000000" pitchFamily="50" charset="-128"/>
                </a:rPr>
                <a:t>WDS100T5B0E</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採用！クリエイター、プロフェッショナルユースに最適なストレージでデータ解析を最適化</a:t>
              </a:r>
              <a:endParaRPr lang="en-US" altLang="ja-JP" sz="9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458051"/>
              <a:ext cx="1411203" cy="942848"/>
            </a:xfrm>
            <a:prstGeom prst="rect">
              <a:avLst/>
            </a:prstGeom>
          </p:spPr>
        </p:pic>
      </p:grpSp>
      <p:sp>
        <p:nvSpPr>
          <p:cNvPr id="57" name="テキスト ボックス 56">
            <a:extLst>
              <a:ext uri="{FF2B5EF4-FFF2-40B4-BE49-F238E27FC236}">
                <a16:creationId xmlns:a16="http://schemas.microsoft.com/office/drawing/2014/main" id="{16FDEB35-F4AB-F67F-E652-5B5BA02ADEA2}"/>
              </a:ext>
            </a:extLst>
          </p:cNvPr>
          <p:cNvSpPr txBox="1"/>
          <p:nvPr/>
        </p:nvSpPr>
        <p:spPr>
          <a:xfrm>
            <a:off x="368136" y="2610572"/>
            <a:ext cx="4030355" cy="584775"/>
          </a:xfrm>
          <a:prstGeom prst="rect">
            <a:avLst/>
          </a:prstGeom>
          <a:noFill/>
        </p:spPr>
        <p:txBody>
          <a:bodyPr wrap="square">
            <a:spAutoFit/>
          </a:bodyPr>
          <a:lstStyle/>
          <a:p>
            <a:r>
              <a:rPr lang="ja-JP" altLang="en-US" sz="1600" dirty="0">
                <a:latin typeface="ヒラギノ角ゴ6" panose="020B0600000000000000" pitchFamily="50" charset="-128"/>
                <a:ea typeface="ヒラギノ角ゴ6" panose="020B0600000000000000" pitchFamily="50" charset="-128"/>
              </a:rPr>
              <a:t>高性能</a:t>
            </a:r>
            <a:r>
              <a:rPr lang="en-US" altLang="ja-JP" sz="1600" dirty="0">
                <a:latin typeface="ヒラギノ角ゴ6" panose="020B0600000000000000" pitchFamily="50" charset="-128"/>
                <a:ea typeface="ヒラギノ角ゴ6" panose="020B0600000000000000" pitchFamily="50" charset="-128"/>
              </a:rPr>
              <a:t>CPU</a:t>
            </a:r>
            <a:r>
              <a:rPr lang="ja-JP" altLang="en-US" sz="1600" dirty="0">
                <a:latin typeface="ヒラギノ角ゴ6" panose="020B0600000000000000" pitchFamily="50" charset="-128"/>
                <a:ea typeface="ヒラギノ角ゴ6" panose="020B0600000000000000" pitchFamily="50" charset="-128"/>
              </a:rPr>
              <a:t>マルチコア並列計算と高速</a:t>
            </a:r>
            <a:endParaRPr lang="en-US" altLang="ja-JP" sz="1600" dirty="0">
              <a:latin typeface="ヒラギノ角ゴ6" panose="020B0600000000000000" pitchFamily="50" charset="-128"/>
              <a:ea typeface="ヒラギノ角ゴ6" panose="020B0600000000000000" pitchFamily="50" charset="-128"/>
            </a:endParaRPr>
          </a:p>
          <a:p>
            <a:r>
              <a:rPr lang="ja-JP" altLang="en-US" sz="1600" dirty="0">
                <a:latin typeface="ヒラギノ角ゴ6" panose="020B0600000000000000" pitchFamily="50" charset="-128"/>
                <a:ea typeface="ヒラギノ角ゴ6" panose="020B0600000000000000" pitchFamily="50" charset="-128"/>
              </a:rPr>
              <a:t>ストレージ構成で設計者</a:t>
            </a:r>
            <a:r>
              <a:rPr lang="en-US" altLang="ja-JP" sz="1600" dirty="0">
                <a:latin typeface="ヒラギノ角ゴ6" panose="020B0600000000000000" pitchFamily="50" charset="-128"/>
                <a:ea typeface="ヒラギノ角ゴ6" panose="020B0600000000000000" pitchFamily="50" charset="-128"/>
              </a:rPr>
              <a:t>CAE</a:t>
            </a:r>
            <a:r>
              <a:rPr lang="ja-JP" altLang="en-US" sz="1600" dirty="0">
                <a:latin typeface="ヒラギノ角ゴ6" panose="020B0600000000000000" pitchFamily="50" charset="-128"/>
                <a:ea typeface="ヒラギノ角ゴ6" panose="020B0600000000000000" pitchFamily="50" charset="-128"/>
              </a:rPr>
              <a:t>の時短最適</a:t>
            </a:r>
            <a:endParaRPr lang="en-US" altLang="ja-JP" sz="1600" dirty="0">
              <a:latin typeface="ヒラギノ角ゴ6" panose="020B0600000000000000" pitchFamily="50" charset="-128"/>
              <a:ea typeface="ヒラギノ角ゴ6" panose="020B0600000000000000" pitchFamily="50" charset="-128"/>
            </a:endParaRPr>
          </a:p>
        </p:txBody>
      </p:sp>
      <p:sp>
        <p:nvSpPr>
          <p:cNvPr id="83" name="正方形/長方形 82">
            <a:extLst>
              <a:ext uri="{FF2B5EF4-FFF2-40B4-BE49-F238E27FC236}">
                <a16:creationId xmlns:a16="http://schemas.microsoft.com/office/drawing/2014/main" id="{279BC9BD-0CEC-14AA-5ACB-A10886207527}"/>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E92C9605-9FBF-00FE-93B2-AA2930553947}"/>
              </a:ext>
            </a:extLst>
          </p:cNvPr>
          <p:cNvPicPr>
            <a:picLocks noChangeAspect="1"/>
          </p:cNvPicPr>
          <p:nvPr/>
        </p:nvPicPr>
        <p:blipFill>
          <a:blip r:embed="rId6">
            <a:extLst>
              <a:ext uri="{28A0092B-C50C-407E-A947-70E740481C1C}">
                <a14:useLocalDpi xmlns:a14="http://schemas.microsoft.com/office/drawing/2010/main" val="0"/>
              </a:ext>
            </a:extLst>
          </a:blip>
          <a:srcRect t="21493" b="20996"/>
          <a:stretch>
            <a:fillRect/>
          </a:stretch>
        </p:blipFill>
        <p:spPr>
          <a:xfrm>
            <a:off x="569890" y="4854389"/>
            <a:ext cx="1299070" cy="560338"/>
          </a:xfrm>
          <a:prstGeom prst="rect">
            <a:avLst/>
          </a:prstGeom>
        </p:spPr>
      </p:pic>
      <p:pic>
        <p:nvPicPr>
          <p:cNvPr id="9" name="図 8">
            <a:extLst>
              <a:ext uri="{FF2B5EF4-FFF2-40B4-BE49-F238E27FC236}">
                <a16:creationId xmlns:a16="http://schemas.microsoft.com/office/drawing/2014/main" id="{D4B002AA-604B-FE9D-3574-CDD91F2BAE2B}"/>
              </a:ext>
            </a:extLst>
          </p:cNvPr>
          <p:cNvPicPr>
            <a:picLocks noChangeAspect="1"/>
          </p:cNvPicPr>
          <p:nvPr/>
        </p:nvPicPr>
        <p:blipFill>
          <a:blip r:embed="rId7"/>
          <a:stretch>
            <a:fillRect/>
          </a:stretch>
        </p:blipFill>
        <p:spPr>
          <a:xfrm>
            <a:off x="4633930" y="3031729"/>
            <a:ext cx="2599533" cy="2599533"/>
          </a:xfrm>
          <a:prstGeom prst="rect">
            <a:avLst/>
          </a:prstGeom>
        </p:spPr>
      </p:pic>
      <p:grpSp>
        <p:nvGrpSpPr>
          <p:cNvPr id="62" name="グループ化 61">
            <a:extLst>
              <a:ext uri="{FF2B5EF4-FFF2-40B4-BE49-F238E27FC236}">
                <a16:creationId xmlns:a16="http://schemas.microsoft.com/office/drawing/2014/main" id="{19B22D6B-5632-7CEC-9E42-7B15E1A1BA10}"/>
              </a:ext>
            </a:extLst>
          </p:cNvPr>
          <p:cNvGrpSpPr/>
          <p:nvPr/>
        </p:nvGrpSpPr>
        <p:grpSpPr>
          <a:xfrm>
            <a:off x="0" y="252000"/>
            <a:ext cx="7559676" cy="2308771"/>
            <a:chOff x="0" y="252000"/>
            <a:chExt cx="7559676" cy="2308771"/>
          </a:xfrm>
        </p:grpSpPr>
        <p:sp>
          <p:nvSpPr>
            <p:cNvPr id="63" name="正方形/長方形 62">
              <a:extLst>
                <a:ext uri="{FF2B5EF4-FFF2-40B4-BE49-F238E27FC236}">
                  <a16:creationId xmlns:a16="http://schemas.microsoft.com/office/drawing/2014/main" id="{C973F22E-6094-B44D-61D5-473FC5A3D5AC}"/>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4" name="グループ化 63">
              <a:extLst>
                <a:ext uri="{FF2B5EF4-FFF2-40B4-BE49-F238E27FC236}">
                  <a16:creationId xmlns:a16="http://schemas.microsoft.com/office/drawing/2014/main" id="{98B5D83C-1CDD-261B-0AE8-5FD167FFCD34}"/>
                </a:ext>
              </a:extLst>
            </p:cNvPr>
            <p:cNvGrpSpPr/>
            <p:nvPr/>
          </p:nvGrpSpPr>
          <p:grpSpPr>
            <a:xfrm>
              <a:off x="1604" y="252000"/>
              <a:ext cx="7558072" cy="1959193"/>
              <a:chOff x="1604" y="252000"/>
              <a:chExt cx="7558072" cy="1959193"/>
            </a:xfrm>
          </p:grpSpPr>
          <p:grpSp>
            <p:nvGrpSpPr>
              <p:cNvPr id="65" name="グループ化 64">
                <a:extLst>
                  <a:ext uri="{FF2B5EF4-FFF2-40B4-BE49-F238E27FC236}">
                    <a16:creationId xmlns:a16="http://schemas.microsoft.com/office/drawing/2014/main" id="{3E457C23-D610-A9D7-060C-33A9F3585DB2}"/>
                  </a:ext>
                </a:extLst>
              </p:cNvPr>
              <p:cNvGrpSpPr/>
              <p:nvPr/>
            </p:nvGrpSpPr>
            <p:grpSpPr>
              <a:xfrm>
                <a:off x="1604" y="656284"/>
                <a:ext cx="7558072" cy="839936"/>
                <a:chOff x="1604" y="656284"/>
                <a:chExt cx="7558072" cy="839936"/>
              </a:xfrm>
            </p:grpSpPr>
            <p:pic>
              <p:nvPicPr>
                <p:cNvPr id="77" name="図 76">
                  <a:extLst>
                    <a:ext uri="{FF2B5EF4-FFF2-40B4-BE49-F238E27FC236}">
                      <a16:creationId xmlns:a16="http://schemas.microsoft.com/office/drawing/2014/main" id="{3E84C1D6-5220-52A6-5EF5-60C550E1FD9A}"/>
                    </a:ext>
                  </a:extLst>
                </p:cNvPr>
                <p:cNvPicPr>
                  <a:picLocks noChangeAspect="1"/>
                </p:cNvPicPr>
                <p:nvPr/>
              </p:nvPicPr>
              <p:blipFill>
                <a:blip r:embed="rId8">
                  <a:extLst>
                    <a:ext uri="{28A0092B-C50C-407E-A947-70E740481C1C}">
                      <a14:useLocalDpi xmlns:a14="http://schemas.microsoft.com/office/drawing/2010/main" val="0"/>
                    </a:ext>
                  </a:extLst>
                </a:blip>
                <a:srcRect l="68100" r="23718"/>
                <a:stretch>
                  <a:fillRect/>
                </a:stretch>
              </p:blipFill>
              <p:spPr>
                <a:xfrm>
                  <a:off x="1604" y="660677"/>
                  <a:ext cx="5183085" cy="835543"/>
                </a:xfrm>
                <a:prstGeom prst="rect">
                  <a:avLst/>
                </a:prstGeom>
              </p:spPr>
            </p:pic>
            <p:grpSp>
              <p:nvGrpSpPr>
                <p:cNvPr id="78" name="グループ化 77">
                  <a:extLst>
                    <a:ext uri="{FF2B5EF4-FFF2-40B4-BE49-F238E27FC236}">
                      <a16:creationId xmlns:a16="http://schemas.microsoft.com/office/drawing/2014/main" id="{E299A142-4C29-63A2-83E0-6EBCE369F725}"/>
                    </a:ext>
                  </a:extLst>
                </p:cNvPr>
                <p:cNvGrpSpPr/>
                <p:nvPr/>
              </p:nvGrpSpPr>
              <p:grpSpPr>
                <a:xfrm>
                  <a:off x="174812" y="656284"/>
                  <a:ext cx="7384864" cy="835543"/>
                  <a:chOff x="1" y="656284"/>
                  <a:chExt cx="7384864" cy="835543"/>
                </a:xfrm>
              </p:grpSpPr>
              <p:pic>
                <p:nvPicPr>
                  <p:cNvPr id="80" name="図 79">
                    <a:extLst>
                      <a:ext uri="{FF2B5EF4-FFF2-40B4-BE49-F238E27FC236}">
                        <a16:creationId xmlns:a16="http://schemas.microsoft.com/office/drawing/2014/main" id="{1866940C-A1FB-1FEC-AF6A-432DC0DFDACD}"/>
                      </a:ext>
                    </a:extLst>
                  </p:cNvPr>
                  <p:cNvPicPr>
                    <a:picLocks noChangeAspect="1"/>
                  </p:cNvPicPr>
                  <p:nvPr/>
                </p:nvPicPr>
                <p:blipFill>
                  <a:blip r:embed="rId8">
                    <a:extLst>
                      <a:ext uri="{28A0092B-C50C-407E-A947-70E740481C1C}">
                        <a14:useLocalDpi xmlns:a14="http://schemas.microsoft.com/office/drawing/2010/main" val="0"/>
                      </a:ext>
                    </a:extLst>
                  </a:blip>
                  <a:srcRect r="2313"/>
                  <a:stretch>
                    <a:fillRect/>
                  </a:stretch>
                </p:blipFill>
                <p:spPr>
                  <a:xfrm>
                    <a:off x="1" y="656284"/>
                    <a:ext cx="7384864" cy="835543"/>
                  </a:xfrm>
                  <a:prstGeom prst="rect">
                    <a:avLst/>
                  </a:prstGeom>
                </p:spPr>
              </p:pic>
              <p:pic>
                <p:nvPicPr>
                  <p:cNvPr id="84" name="図 83">
                    <a:extLst>
                      <a:ext uri="{FF2B5EF4-FFF2-40B4-BE49-F238E27FC236}">
                        <a16:creationId xmlns:a16="http://schemas.microsoft.com/office/drawing/2014/main" id="{AB908F06-A698-68CC-0F2F-9F1C8EE55E80}"/>
                      </a:ext>
                    </a:extLst>
                  </p:cNvPr>
                  <p:cNvPicPr>
                    <a:picLocks noChangeAspect="1"/>
                  </p:cNvPicPr>
                  <p:nvPr/>
                </p:nvPicPr>
                <p:blipFill>
                  <a:blip r:embed="rId8">
                    <a:extLst>
                      <a:ext uri="{28A0092B-C50C-407E-A947-70E740481C1C}">
                        <a14:useLocalDpi xmlns:a14="http://schemas.microsoft.com/office/drawing/2010/main" val="0"/>
                      </a:ext>
                    </a:extLst>
                  </a:blip>
                  <a:srcRect l="68100" r="24087"/>
                  <a:stretch>
                    <a:fillRect/>
                  </a:stretch>
                </p:blipFill>
                <p:spPr>
                  <a:xfrm>
                    <a:off x="2287696" y="656284"/>
                    <a:ext cx="5097168" cy="835543"/>
                  </a:xfrm>
                  <a:prstGeom prst="rect">
                    <a:avLst/>
                  </a:prstGeom>
                </p:spPr>
              </p:pic>
            </p:grpSp>
          </p:grpSp>
          <p:cxnSp>
            <p:nvCxnSpPr>
              <p:cNvPr id="66" name="直線コネクタ 65">
                <a:extLst>
                  <a:ext uri="{FF2B5EF4-FFF2-40B4-BE49-F238E27FC236}">
                    <a16:creationId xmlns:a16="http://schemas.microsoft.com/office/drawing/2014/main" id="{338EC010-95DC-1A23-447F-22369F3AC89D}"/>
                  </a:ext>
                </a:extLst>
              </p:cNvPr>
              <p:cNvCxnSpPr>
                <a:cxnSpLocks/>
              </p:cNvCxnSpPr>
              <p:nvPr/>
            </p:nvCxnSpPr>
            <p:spPr>
              <a:xfrm>
                <a:off x="139790" y="1575745"/>
                <a:ext cx="2774749" cy="0"/>
              </a:xfrm>
              <a:prstGeom prst="line">
                <a:avLst/>
              </a:prstGeom>
              <a:ln w="12700">
                <a:solidFill>
                  <a:schemeClr val="bg1"/>
                </a:solidFill>
              </a:ln>
              <a:effectLst>
                <a:glow rad="508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9523EB6E-CE12-C6E6-AE95-2D2BD9E9D417}"/>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69" name="図 68">
                <a:extLst>
                  <a:ext uri="{FF2B5EF4-FFF2-40B4-BE49-F238E27FC236}">
                    <a16:creationId xmlns:a16="http://schemas.microsoft.com/office/drawing/2014/main" id="{6DA0C42E-D7BC-2826-0B87-C6CC63F4A4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6249" y="361881"/>
                <a:ext cx="1919994" cy="1778551"/>
              </a:xfrm>
              <a:prstGeom prst="rect">
                <a:avLst/>
              </a:prstGeom>
            </p:spPr>
          </p:pic>
          <p:sp>
            <p:nvSpPr>
              <p:cNvPr id="71" name="正方形/長方形 1073">
                <a:extLst>
                  <a:ext uri="{FF2B5EF4-FFF2-40B4-BE49-F238E27FC236}">
                    <a16:creationId xmlns:a16="http://schemas.microsoft.com/office/drawing/2014/main" id="{84939C88-4E41-DE21-6EBC-A77EEE9F0DCA}"/>
                  </a:ext>
                </a:extLst>
              </p:cNvPr>
              <p:cNvSpPr/>
              <p:nvPr/>
            </p:nvSpPr>
            <p:spPr>
              <a:xfrm>
                <a:off x="3765802" y="403891"/>
                <a:ext cx="1840102" cy="1403854"/>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10"/>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2" name="Picture 14">
                <a:extLst>
                  <a:ext uri="{FF2B5EF4-FFF2-40B4-BE49-F238E27FC236}">
                    <a16:creationId xmlns:a16="http://schemas.microsoft.com/office/drawing/2014/main" id="{91475A49-E4AB-2D4A-1A72-A7457010FA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テキスト ボックス 74">
                <a:extLst>
                  <a:ext uri="{FF2B5EF4-FFF2-40B4-BE49-F238E27FC236}">
                    <a16:creationId xmlns:a16="http://schemas.microsoft.com/office/drawing/2014/main" id="{8B12270E-DF93-8BB1-9A73-FFDAFBA1B9DB}"/>
                  </a:ext>
                </a:extLst>
              </p:cNvPr>
              <p:cNvSpPr txBox="1"/>
              <p:nvPr/>
            </p:nvSpPr>
            <p:spPr>
              <a:xfrm>
                <a:off x="446953" y="1687973"/>
                <a:ext cx="2641600" cy="523220"/>
              </a:xfrm>
              <a:prstGeom prst="rect">
                <a:avLst/>
              </a:prstGeom>
              <a:noFill/>
            </p:spPr>
            <p:txBody>
              <a:bodyPr wrap="square" rtlCol="0">
                <a:spAutoFit/>
              </a:bodyPr>
              <a:lstStyle/>
              <a:p>
                <a:r>
                  <a:rPr kumimoji="1" lang="ja-JP" altLang="en-US" sz="1400" dirty="0">
                    <a:effectLst>
                      <a:outerShdw blurRad="215900" dist="38100" dir="2700000" algn="tl" rotWithShape="0">
                        <a:schemeClr val="bg1">
                          <a:alpha val="30000"/>
                        </a:schemeClr>
                      </a:outerShdw>
                    </a:effectLst>
                    <a:latin typeface="ヒラギノ角ゴ5" panose="020B0500000000000000" pitchFamily="50" charset="-128"/>
                    <a:ea typeface="ヒラギノ角ゴ5" panose="020B0500000000000000" pitchFamily="50" charset="-128"/>
                  </a:rPr>
                  <a:t>ソフトウェアの快適な動作に</a:t>
                </a:r>
                <a:endParaRPr kumimoji="1" lang="en-US" altLang="ja-JP" sz="1400" dirty="0">
                  <a:effectLst>
                    <a:outerShdw blurRad="215900" dist="38100" dir="2700000" algn="tl" rotWithShape="0">
                      <a:schemeClr val="bg1">
                        <a:alpha val="30000"/>
                      </a:schemeClr>
                    </a:outerShdw>
                  </a:effectLst>
                  <a:latin typeface="ヒラギノ角ゴ5" panose="020B0500000000000000" pitchFamily="50" charset="-128"/>
                  <a:ea typeface="ヒラギノ角ゴ5" panose="020B0500000000000000" pitchFamily="50" charset="-128"/>
                </a:endParaRPr>
              </a:p>
              <a:p>
                <a:r>
                  <a:rPr kumimoji="1" lang="ja-JP" altLang="en-US" sz="1400" dirty="0">
                    <a:effectLst>
                      <a:outerShdw blurRad="215900" dist="38100" dir="2700000" algn="tl" rotWithShape="0">
                        <a:schemeClr val="bg1">
                          <a:alpha val="30000"/>
                        </a:schemeClr>
                      </a:outerShdw>
                    </a:effectLst>
                    <a:latin typeface="ヒラギノ角ゴ5" panose="020B0500000000000000" pitchFamily="50" charset="-128"/>
                    <a:ea typeface="ヒラギノ角ゴ5" panose="020B0500000000000000" pitchFamily="50" charset="-128"/>
                  </a:rPr>
                  <a:t>お勧めのワークステーション</a:t>
                </a:r>
              </a:p>
            </p:txBody>
          </p:sp>
          <p:pic>
            <p:nvPicPr>
              <p:cNvPr id="76" name="図 75">
                <a:extLst>
                  <a:ext uri="{FF2B5EF4-FFF2-40B4-BE49-F238E27FC236}">
                    <a16:creationId xmlns:a16="http://schemas.microsoft.com/office/drawing/2014/main" id="{6696A41E-3B6E-84E4-54EA-CFF40C4F5D4B}"/>
                  </a:ext>
                </a:extLst>
              </p:cNvPr>
              <p:cNvPicPr>
                <a:picLocks noChangeAspect="1"/>
              </p:cNvPicPr>
              <p:nvPr/>
            </p:nvPicPr>
            <p:blipFill>
              <a:blip r:embed="rId7"/>
              <a:stretch>
                <a:fillRect/>
              </a:stretch>
            </p:blipFill>
            <p:spPr>
              <a:xfrm>
                <a:off x="5621189" y="313204"/>
                <a:ext cx="1883700" cy="1883700"/>
              </a:xfrm>
              <a:prstGeom prst="rect">
                <a:avLst/>
              </a:prstGeom>
            </p:spPr>
          </p:pic>
        </p:grpSp>
      </p:grpSp>
      <p:pic>
        <p:nvPicPr>
          <p:cNvPr id="86" name="図 85">
            <a:extLst>
              <a:ext uri="{FF2B5EF4-FFF2-40B4-BE49-F238E27FC236}">
                <a16:creationId xmlns:a16="http://schemas.microsoft.com/office/drawing/2014/main" id="{5796BD0D-D523-0A2E-656E-7CF3C847477B}"/>
              </a:ext>
            </a:extLst>
          </p:cNvPr>
          <p:cNvPicPr>
            <a:picLocks noChangeAspect="1"/>
          </p:cNvPicPr>
          <p:nvPr/>
        </p:nvPicPr>
        <p:blipFill>
          <a:blip r:embed="rId12">
            <a:extLst>
              <a:ext uri="{28A0092B-C50C-407E-A947-70E740481C1C}">
                <a14:useLocalDpi xmlns:a14="http://schemas.microsoft.com/office/drawing/2010/main" val="0"/>
              </a:ext>
            </a:extLst>
          </a:blip>
          <a:srcRect l="22099" t="13500" r="22874" b="13154"/>
          <a:stretch>
            <a:fillRect/>
          </a:stretch>
        </p:blipFill>
        <p:spPr>
          <a:xfrm>
            <a:off x="5709602" y="6847526"/>
            <a:ext cx="598333" cy="449397"/>
          </a:xfrm>
          <a:prstGeom prst="rect">
            <a:avLst/>
          </a:prstGeom>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1944</TotalTime>
  <Words>701</Words>
  <Application>Microsoft Office PowerPoint</Application>
  <PresentationFormat>ユーザー設定</PresentationFormat>
  <Paragraphs>75</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A-OTF 新ゴ Pro H</vt:lpstr>
      <vt:lpstr>Yu Gothic UI</vt:lpstr>
      <vt:lpstr>ヒラギノ角ゴ4</vt:lpstr>
      <vt:lpstr>ヒラギノ角ゴ5</vt:lpstr>
      <vt:lpstr>ヒラギノ角ゴ6</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45</cp:revision>
  <dcterms:created xsi:type="dcterms:W3CDTF">2025-02-18T01:46:40Z</dcterms:created>
  <dcterms:modified xsi:type="dcterms:W3CDTF">2026-02-07T10:45:09Z</dcterms:modified>
</cp:coreProperties>
</file>