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3FB"/>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E80BA-D79B-4187-86FD-7AFA130648CD}" v="3" dt="2026-02-08T07:47:37.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61" d="100"/>
          <a:sy n="61" d="100"/>
        </p:scale>
        <p:origin x="258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2026/2/13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3DD53B2-0D15-C365-82EC-00C8AE801E38}"/>
              </a:ext>
            </a:extLst>
          </p:cNvPr>
          <p:cNvSpPr/>
          <p:nvPr/>
        </p:nvSpPr>
        <p:spPr>
          <a:xfrm>
            <a:off x="410371" y="3162901"/>
            <a:ext cx="6796877" cy="157009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6ED04B88-6AFA-C984-8FA5-1AE6D4DDFE9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489"/>
          <a:stretch>
            <a:fillRect/>
          </a:stretch>
        </p:blipFill>
        <p:spPr>
          <a:xfrm>
            <a:off x="0" y="0"/>
            <a:ext cx="7559675" cy="3005434"/>
          </a:xfrm>
          <a:prstGeom prst="rect">
            <a:avLst/>
          </a:prstGeom>
        </p:spPr>
      </p:pic>
      <p:sp>
        <p:nvSpPr>
          <p:cNvPr id="11" name="テキスト ボックス 10">
            <a:extLst>
              <a:ext uri="{FF2B5EF4-FFF2-40B4-BE49-F238E27FC236}">
                <a16:creationId xmlns:a16="http://schemas.microsoft.com/office/drawing/2014/main" id="{AB77EAB6-5A52-003C-7B5D-9C96760CC769}"/>
              </a:ext>
            </a:extLst>
          </p:cNvPr>
          <p:cNvSpPr txBox="1"/>
          <p:nvPr/>
        </p:nvSpPr>
        <p:spPr>
          <a:xfrm>
            <a:off x="692496" y="729017"/>
            <a:ext cx="6174682" cy="635087"/>
          </a:xfrm>
          <a:custGeom>
            <a:avLst/>
            <a:gdLst/>
            <a:ahLst/>
            <a:cxnLst/>
            <a:rect l="l" t="t" r="r" b="b"/>
            <a:pathLst>
              <a:path w="5814014" h="597991">
                <a:moveTo>
                  <a:pt x="5069204" y="116532"/>
                </a:moveTo>
                <a:lnTo>
                  <a:pt x="4981023" y="358006"/>
                </a:lnTo>
                <a:lnTo>
                  <a:pt x="5152175" y="358006"/>
                </a:lnTo>
                <a:close/>
                <a:moveTo>
                  <a:pt x="2749122" y="99045"/>
                </a:moveTo>
                <a:lnTo>
                  <a:pt x="2749122" y="518740"/>
                </a:lnTo>
                <a:lnTo>
                  <a:pt x="2881207" y="518740"/>
                </a:lnTo>
                <a:cubicBezTo>
                  <a:pt x="2906260" y="518740"/>
                  <a:pt x="2926847" y="516136"/>
                  <a:pt x="2942970" y="510927"/>
                </a:cubicBezTo>
                <a:cubicBezTo>
                  <a:pt x="2971744" y="501253"/>
                  <a:pt x="2995308" y="482649"/>
                  <a:pt x="3013664" y="455116"/>
                </a:cubicBezTo>
                <a:cubicBezTo>
                  <a:pt x="3028299" y="433040"/>
                  <a:pt x="3038840" y="404763"/>
                  <a:pt x="3045290" y="370284"/>
                </a:cubicBezTo>
                <a:cubicBezTo>
                  <a:pt x="3049010" y="349696"/>
                  <a:pt x="3050871" y="330597"/>
                  <a:pt x="3050871" y="312985"/>
                </a:cubicBezTo>
                <a:cubicBezTo>
                  <a:pt x="3050871" y="245268"/>
                  <a:pt x="3037414" y="192682"/>
                  <a:pt x="3010501" y="155227"/>
                </a:cubicBezTo>
                <a:cubicBezTo>
                  <a:pt x="2983588" y="117772"/>
                  <a:pt x="2940242" y="99045"/>
                  <a:pt x="2880463" y="99045"/>
                </a:cubicBezTo>
                <a:close/>
                <a:moveTo>
                  <a:pt x="3673717" y="86394"/>
                </a:moveTo>
                <a:cubicBezTo>
                  <a:pt x="3617162" y="86394"/>
                  <a:pt x="3571025" y="105804"/>
                  <a:pt x="3535306" y="144623"/>
                </a:cubicBezTo>
                <a:cubicBezTo>
                  <a:pt x="3499588" y="183443"/>
                  <a:pt x="3481728" y="240680"/>
                  <a:pt x="3481728" y="316334"/>
                </a:cubicBezTo>
                <a:cubicBezTo>
                  <a:pt x="3481728" y="376857"/>
                  <a:pt x="3497045" y="427893"/>
                  <a:pt x="3527679" y="469441"/>
                </a:cubicBezTo>
                <a:cubicBezTo>
                  <a:pt x="3558313" y="510989"/>
                  <a:pt x="3607984" y="531763"/>
                  <a:pt x="3676693" y="531763"/>
                </a:cubicBezTo>
                <a:cubicBezTo>
                  <a:pt x="3741930" y="531763"/>
                  <a:pt x="3789120" y="508384"/>
                  <a:pt x="3818266" y="461627"/>
                </a:cubicBezTo>
                <a:cubicBezTo>
                  <a:pt x="3847411" y="414870"/>
                  <a:pt x="3861984" y="361106"/>
                  <a:pt x="3861984" y="300335"/>
                </a:cubicBezTo>
                <a:cubicBezTo>
                  <a:pt x="3861984" y="236091"/>
                  <a:pt x="3845179" y="184373"/>
                  <a:pt x="3811569" y="145182"/>
                </a:cubicBezTo>
                <a:cubicBezTo>
                  <a:pt x="3777958" y="105990"/>
                  <a:pt x="3732007" y="86394"/>
                  <a:pt x="3673717" y="86394"/>
                </a:cubicBezTo>
                <a:close/>
                <a:moveTo>
                  <a:pt x="5346322" y="35421"/>
                </a:moveTo>
                <a:lnTo>
                  <a:pt x="5438967" y="35421"/>
                </a:lnTo>
                <a:lnTo>
                  <a:pt x="5578493" y="244524"/>
                </a:lnTo>
                <a:lnTo>
                  <a:pt x="5716904" y="35421"/>
                </a:lnTo>
                <a:lnTo>
                  <a:pt x="5805084" y="35421"/>
                </a:lnTo>
                <a:lnTo>
                  <a:pt x="5621654" y="301823"/>
                </a:lnTo>
                <a:lnTo>
                  <a:pt x="5814014" y="581992"/>
                </a:lnTo>
                <a:lnTo>
                  <a:pt x="5722113" y="581992"/>
                </a:lnTo>
                <a:lnTo>
                  <a:pt x="5574773" y="357262"/>
                </a:lnTo>
                <a:lnTo>
                  <a:pt x="5423340" y="581992"/>
                </a:lnTo>
                <a:lnTo>
                  <a:pt x="5334043" y="581992"/>
                </a:lnTo>
                <a:lnTo>
                  <a:pt x="5529752" y="301823"/>
                </a:lnTo>
                <a:close/>
                <a:moveTo>
                  <a:pt x="5030508" y="35421"/>
                </a:moveTo>
                <a:lnTo>
                  <a:pt x="5114224" y="35421"/>
                </a:lnTo>
                <a:lnTo>
                  <a:pt x="5312538" y="581992"/>
                </a:lnTo>
                <a:lnTo>
                  <a:pt x="5231426" y="581992"/>
                </a:lnTo>
                <a:lnTo>
                  <a:pt x="5175988" y="418281"/>
                </a:lnTo>
                <a:lnTo>
                  <a:pt x="4959815" y="418281"/>
                </a:lnTo>
                <a:lnTo>
                  <a:pt x="4900656" y="581992"/>
                </a:lnTo>
                <a:lnTo>
                  <a:pt x="4824753" y="581992"/>
                </a:lnTo>
                <a:close/>
                <a:moveTo>
                  <a:pt x="4231599" y="35421"/>
                </a:moveTo>
                <a:lnTo>
                  <a:pt x="4337639" y="35421"/>
                </a:lnTo>
                <a:lnTo>
                  <a:pt x="4494652" y="497532"/>
                </a:lnTo>
                <a:lnTo>
                  <a:pt x="4650550" y="35421"/>
                </a:lnTo>
                <a:lnTo>
                  <a:pt x="4755474" y="35421"/>
                </a:lnTo>
                <a:lnTo>
                  <a:pt x="4755474" y="581992"/>
                </a:lnTo>
                <a:lnTo>
                  <a:pt x="4685152" y="581992"/>
                </a:lnTo>
                <a:lnTo>
                  <a:pt x="4685152" y="259407"/>
                </a:lnTo>
                <a:cubicBezTo>
                  <a:pt x="4685152" y="248245"/>
                  <a:pt x="4685400" y="229765"/>
                  <a:pt x="4685897" y="203969"/>
                </a:cubicBezTo>
                <a:cubicBezTo>
                  <a:pt x="4686393" y="178172"/>
                  <a:pt x="4686641" y="150515"/>
                  <a:pt x="4686641" y="120997"/>
                </a:cubicBezTo>
                <a:lnTo>
                  <a:pt x="4530743" y="581992"/>
                </a:lnTo>
                <a:lnTo>
                  <a:pt x="4457445" y="581992"/>
                </a:lnTo>
                <a:lnTo>
                  <a:pt x="4300432" y="120997"/>
                </a:lnTo>
                <a:lnTo>
                  <a:pt x="4300432" y="137740"/>
                </a:lnTo>
                <a:cubicBezTo>
                  <a:pt x="4300432" y="151135"/>
                  <a:pt x="4300742" y="171537"/>
                  <a:pt x="4301362" y="198946"/>
                </a:cubicBezTo>
                <a:cubicBezTo>
                  <a:pt x="4301982" y="226355"/>
                  <a:pt x="4302292" y="246509"/>
                  <a:pt x="4302292" y="259407"/>
                </a:cubicBezTo>
                <a:lnTo>
                  <a:pt x="4302292" y="581992"/>
                </a:lnTo>
                <a:lnTo>
                  <a:pt x="4231599" y="581992"/>
                </a:lnTo>
                <a:close/>
                <a:moveTo>
                  <a:pt x="3240552" y="35421"/>
                </a:moveTo>
                <a:lnTo>
                  <a:pt x="3315338" y="35421"/>
                </a:lnTo>
                <a:lnTo>
                  <a:pt x="3315338" y="581992"/>
                </a:lnTo>
                <a:lnTo>
                  <a:pt x="3240552" y="581992"/>
                </a:lnTo>
                <a:close/>
                <a:moveTo>
                  <a:pt x="2674708" y="35421"/>
                </a:moveTo>
                <a:lnTo>
                  <a:pt x="2896090" y="35421"/>
                </a:lnTo>
                <a:cubicBezTo>
                  <a:pt x="2971248" y="35421"/>
                  <a:pt x="3029539" y="62086"/>
                  <a:pt x="3070963" y="115416"/>
                </a:cubicBezTo>
                <a:cubicBezTo>
                  <a:pt x="3107922" y="163537"/>
                  <a:pt x="3126401" y="225177"/>
                  <a:pt x="3126401" y="300335"/>
                </a:cubicBezTo>
                <a:cubicBezTo>
                  <a:pt x="3126401" y="358378"/>
                  <a:pt x="3115487" y="410840"/>
                  <a:pt x="3093659" y="457721"/>
                </a:cubicBezTo>
                <a:cubicBezTo>
                  <a:pt x="3055212" y="540568"/>
                  <a:pt x="2989107" y="581992"/>
                  <a:pt x="2895345" y="581992"/>
                </a:cubicBezTo>
                <a:lnTo>
                  <a:pt x="2674708" y="581992"/>
                </a:lnTo>
                <a:close/>
                <a:moveTo>
                  <a:pt x="2124118" y="35421"/>
                </a:moveTo>
                <a:lnTo>
                  <a:pt x="2199276" y="35421"/>
                </a:lnTo>
                <a:lnTo>
                  <a:pt x="2199276" y="373261"/>
                </a:lnTo>
                <a:cubicBezTo>
                  <a:pt x="2199276" y="412948"/>
                  <a:pt x="2206718" y="445938"/>
                  <a:pt x="2221601" y="472231"/>
                </a:cubicBezTo>
                <a:cubicBezTo>
                  <a:pt x="2243677" y="511919"/>
                  <a:pt x="2280884" y="531763"/>
                  <a:pt x="2333222" y="531763"/>
                </a:cubicBezTo>
                <a:cubicBezTo>
                  <a:pt x="2395978" y="531763"/>
                  <a:pt x="2438642" y="510307"/>
                  <a:pt x="2461214" y="467394"/>
                </a:cubicBezTo>
                <a:cubicBezTo>
                  <a:pt x="2473368" y="444078"/>
                  <a:pt x="2479445" y="412700"/>
                  <a:pt x="2479445" y="373261"/>
                </a:cubicBezTo>
                <a:lnTo>
                  <a:pt x="2479445" y="35421"/>
                </a:lnTo>
                <a:lnTo>
                  <a:pt x="2554604" y="35421"/>
                </a:lnTo>
                <a:lnTo>
                  <a:pt x="2554604" y="342379"/>
                </a:lnTo>
                <a:cubicBezTo>
                  <a:pt x="2554604" y="409600"/>
                  <a:pt x="2545550" y="461317"/>
                  <a:pt x="2527442" y="497532"/>
                </a:cubicBezTo>
                <a:cubicBezTo>
                  <a:pt x="2494204" y="563513"/>
                  <a:pt x="2431448" y="596503"/>
                  <a:pt x="2339175" y="596503"/>
                </a:cubicBezTo>
                <a:cubicBezTo>
                  <a:pt x="2246901" y="596503"/>
                  <a:pt x="2184270" y="563513"/>
                  <a:pt x="2151279" y="497532"/>
                </a:cubicBezTo>
                <a:cubicBezTo>
                  <a:pt x="2133172" y="461317"/>
                  <a:pt x="2124118" y="409600"/>
                  <a:pt x="2124118" y="342379"/>
                </a:cubicBezTo>
                <a:close/>
                <a:moveTo>
                  <a:pt x="1606420" y="35421"/>
                </a:moveTo>
                <a:lnTo>
                  <a:pt x="2049927" y="35421"/>
                </a:lnTo>
                <a:lnTo>
                  <a:pt x="2049927" y="100533"/>
                </a:lnTo>
                <a:lnTo>
                  <a:pt x="1865753" y="100533"/>
                </a:lnTo>
                <a:lnTo>
                  <a:pt x="1865753" y="581992"/>
                </a:lnTo>
                <a:lnTo>
                  <a:pt x="1790594" y="581992"/>
                </a:lnTo>
                <a:lnTo>
                  <a:pt x="1790594" y="100533"/>
                </a:lnTo>
                <a:lnTo>
                  <a:pt x="1606420" y="100533"/>
                </a:lnTo>
                <a:close/>
                <a:moveTo>
                  <a:pt x="1339720" y="21654"/>
                </a:moveTo>
                <a:cubicBezTo>
                  <a:pt x="1397018" y="21654"/>
                  <a:pt x="1445698" y="35483"/>
                  <a:pt x="1485757" y="63140"/>
                </a:cubicBezTo>
                <a:cubicBezTo>
                  <a:pt x="1525817" y="90797"/>
                  <a:pt x="1545847" y="135012"/>
                  <a:pt x="1545847" y="195783"/>
                </a:cubicBezTo>
                <a:lnTo>
                  <a:pt x="1476269" y="195783"/>
                </a:lnTo>
                <a:cubicBezTo>
                  <a:pt x="1472549" y="166514"/>
                  <a:pt x="1464611" y="144065"/>
                  <a:pt x="1452457" y="128438"/>
                </a:cubicBezTo>
                <a:cubicBezTo>
                  <a:pt x="1429885" y="99913"/>
                  <a:pt x="1391561" y="85650"/>
                  <a:pt x="1337487" y="85650"/>
                </a:cubicBezTo>
                <a:cubicBezTo>
                  <a:pt x="1293831" y="85650"/>
                  <a:pt x="1262453" y="94828"/>
                  <a:pt x="1243353" y="113183"/>
                </a:cubicBezTo>
                <a:cubicBezTo>
                  <a:pt x="1224254" y="131539"/>
                  <a:pt x="1214704" y="152871"/>
                  <a:pt x="1214704" y="177180"/>
                </a:cubicBezTo>
                <a:cubicBezTo>
                  <a:pt x="1214704" y="203969"/>
                  <a:pt x="1225866" y="223564"/>
                  <a:pt x="1248190" y="235967"/>
                </a:cubicBezTo>
                <a:cubicBezTo>
                  <a:pt x="1262825" y="243904"/>
                  <a:pt x="1295939" y="253826"/>
                  <a:pt x="1347533" y="265732"/>
                </a:cubicBezTo>
                <a:lnTo>
                  <a:pt x="1424180" y="283220"/>
                </a:lnTo>
                <a:cubicBezTo>
                  <a:pt x="1461138" y="291653"/>
                  <a:pt x="1489664" y="303187"/>
                  <a:pt x="1509756" y="317822"/>
                </a:cubicBezTo>
                <a:cubicBezTo>
                  <a:pt x="1544482" y="343371"/>
                  <a:pt x="1561846" y="380454"/>
                  <a:pt x="1561846" y="429071"/>
                </a:cubicBezTo>
                <a:cubicBezTo>
                  <a:pt x="1561846" y="489595"/>
                  <a:pt x="1539831" y="532879"/>
                  <a:pt x="1495803" y="558924"/>
                </a:cubicBezTo>
                <a:cubicBezTo>
                  <a:pt x="1451775" y="584969"/>
                  <a:pt x="1400615" y="597991"/>
                  <a:pt x="1342324" y="597991"/>
                </a:cubicBezTo>
                <a:cubicBezTo>
                  <a:pt x="1274359" y="597991"/>
                  <a:pt x="1221153" y="580628"/>
                  <a:pt x="1182706" y="545901"/>
                </a:cubicBezTo>
                <a:cubicBezTo>
                  <a:pt x="1144259" y="511423"/>
                  <a:pt x="1125407" y="464666"/>
                  <a:pt x="1126151" y="405631"/>
                </a:cubicBezTo>
                <a:lnTo>
                  <a:pt x="1195728" y="405631"/>
                </a:lnTo>
                <a:cubicBezTo>
                  <a:pt x="1197465" y="436637"/>
                  <a:pt x="1204782" y="461813"/>
                  <a:pt x="1217680" y="481161"/>
                </a:cubicBezTo>
                <a:cubicBezTo>
                  <a:pt x="1242237" y="517376"/>
                  <a:pt x="1285521" y="535483"/>
                  <a:pt x="1347533" y="535483"/>
                </a:cubicBezTo>
                <a:cubicBezTo>
                  <a:pt x="1375314" y="535483"/>
                  <a:pt x="1400615" y="531515"/>
                  <a:pt x="1423435" y="523577"/>
                </a:cubicBezTo>
                <a:cubicBezTo>
                  <a:pt x="1467588" y="508198"/>
                  <a:pt x="1489664" y="480665"/>
                  <a:pt x="1489664" y="440977"/>
                </a:cubicBezTo>
                <a:cubicBezTo>
                  <a:pt x="1489664" y="411212"/>
                  <a:pt x="1480362" y="390004"/>
                  <a:pt x="1461759" y="377353"/>
                </a:cubicBezTo>
                <a:cubicBezTo>
                  <a:pt x="1442907" y="364951"/>
                  <a:pt x="1413389" y="354161"/>
                  <a:pt x="1373206" y="344983"/>
                </a:cubicBezTo>
                <a:lnTo>
                  <a:pt x="1299164" y="328240"/>
                </a:lnTo>
                <a:cubicBezTo>
                  <a:pt x="1250795" y="317326"/>
                  <a:pt x="1216564" y="305296"/>
                  <a:pt x="1196472" y="292149"/>
                </a:cubicBezTo>
                <a:cubicBezTo>
                  <a:pt x="1161746" y="269329"/>
                  <a:pt x="1144383" y="235223"/>
                  <a:pt x="1144383" y="189830"/>
                </a:cubicBezTo>
                <a:cubicBezTo>
                  <a:pt x="1144383" y="140717"/>
                  <a:pt x="1161374" y="100409"/>
                  <a:pt x="1195356" y="68907"/>
                </a:cubicBezTo>
                <a:cubicBezTo>
                  <a:pt x="1229339" y="37405"/>
                  <a:pt x="1277460" y="21654"/>
                  <a:pt x="1339720" y="21654"/>
                </a:cubicBezTo>
                <a:close/>
                <a:moveTo>
                  <a:pt x="3669252" y="20538"/>
                </a:moveTo>
                <a:cubicBezTo>
                  <a:pt x="3765742" y="20538"/>
                  <a:pt x="3837180" y="51544"/>
                  <a:pt x="3883564" y="113556"/>
                </a:cubicBezTo>
                <a:cubicBezTo>
                  <a:pt x="3919779" y="161925"/>
                  <a:pt x="3937886" y="223812"/>
                  <a:pt x="3937886" y="299219"/>
                </a:cubicBezTo>
                <a:cubicBezTo>
                  <a:pt x="3937886" y="380826"/>
                  <a:pt x="3917175" y="448667"/>
                  <a:pt x="3875751" y="502741"/>
                </a:cubicBezTo>
                <a:cubicBezTo>
                  <a:pt x="3827134" y="566241"/>
                  <a:pt x="3757804" y="597991"/>
                  <a:pt x="3667763" y="597991"/>
                </a:cubicBezTo>
                <a:cubicBezTo>
                  <a:pt x="3583676" y="597991"/>
                  <a:pt x="3517571" y="570210"/>
                  <a:pt x="3469450" y="514647"/>
                </a:cubicBezTo>
                <a:cubicBezTo>
                  <a:pt x="3426538" y="461069"/>
                  <a:pt x="3405082" y="393352"/>
                  <a:pt x="3405082" y="311497"/>
                </a:cubicBezTo>
                <a:cubicBezTo>
                  <a:pt x="3405082" y="237579"/>
                  <a:pt x="3423437" y="174327"/>
                  <a:pt x="3460148" y="121741"/>
                </a:cubicBezTo>
                <a:cubicBezTo>
                  <a:pt x="3507277" y="54272"/>
                  <a:pt x="3576978" y="20538"/>
                  <a:pt x="3669252" y="20538"/>
                </a:cubicBezTo>
                <a:close/>
                <a:moveTo>
                  <a:pt x="0" y="14510"/>
                </a:moveTo>
                <a:lnTo>
                  <a:pt x="52246" y="14510"/>
                </a:lnTo>
                <a:lnTo>
                  <a:pt x="212585" y="501958"/>
                </a:lnTo>
                <a:lnTo>
                  <a:pt x="371843" y="14510"/>
                </a:lnTo>
                <a:lnTo>
                  <a:pt x="424090" y="14510"/>
                </a:lnTo>
                <a:lnTo>
                  <a:pt x="239607" y="562942"/>
                </a:lnTo>
                <a:lnTo>
                  <a:pt x="184477" y="562942"/>
                </a:lnTo>
                <a:close/>
                <a:moveTo>
                  <a:pt x="737522" y="0"/>
                </a:moveTo>
                <a:cubicBezTo>
                  <a:pt x="794805" y="0"/>
                  <a:pt x="843424" y="14156"/>
                  <a:pt x="883379" y="42468"/>
                </a:cubicBezTo>
                <a:cubicBezTo>
                  <a:pt x="922854" y="71524"/>
                  <a:pt x="948488" y="115357"/>
                  <a:pt x="960282" y="173966"/>
                </a:cubicBezTo>
                <a:lnTo>
                  <a:pt x="908791" y="173966"/>
                </a:lnTo>
                <a:cubicBezTo>
                  <a:pt x="899427" y="132216"/>
                  <a:pt x="879500" y="100158"/>
                  <a:pt x="849009" y="77791"/>
                </a:cubicBezTo>
                <a:cubicBezTo>
                  <a:pt x="818523" y="55177"/>
                  <a:pt x="782874" y="43869"/>
                  <a:pt x="742062" y="43869"/>
                </a:cubicBezTo>
                <a:cubicBezTo>
                  <a:pt x="672683" y="44365"/>
                  <a:pt x="622029" y="68571"/>
                  <a:pt x="590101" y="116487"/>
                </a:cubicBezTo>
                <a:cubicBezTo>
                  <a:pt x="558157" y="164154"/>
                  <a:pt x="542433" y="227464"/>
                  <a:pt x="542929" y="306417"/>
                </a:cubicBezTo>
                <a:cubicBezTo>
                  <a:pt x="542929" y="368483"/>
                  <a:pt x="559874" y="421364"/>
                  <a:pt x="593763" y="465059"/>
                </a:cubicBezTo>
                <a:cubicBezTo>
                  <a:pt x="627168" y="509750"/>
                  <a:pt x="674394" y="532591"/>
                  <a:pt x="735441" y="533584"/>
                </a:cubicBezTo>
                <a:cubicBezTo>
                  <a:pt x="765485" y="533584"/>
                  <a:pt x="795288" y="526251"/>
                  <a:pt x="824848" y="511585"/>
                </a:cubicBezTo>
                <a:cubicBezTo>
                  <a:pt x="853928" y="496671"/>
                  <a:pt x="877601" y="471938"/>
                  <a:pt x="895867" y="437386"/>
                </a:cubicBezTo>
                <a:cubicBezTo>
                  <a:pt x="911506" y="402834"/>
                  <a:pt x="919077" y="364927"/>
                  <a:pt x="918581" y="323666"/>
                </a:cubicBezTo>
                <a:lnTo>
                  <a:pt x="739406" y="323666"/>
                </a:lnTo>
                <a:lnTo>
                  <a:pt x="739406" y="279831"/>
                </a:lnTo>
                <a:lnTo>
                  <a:pt x="965973" y="279831"/>
                </a:lnTo>
                <a:lnTo>
                  <a:pt x="965973" y="562942"/>
                </a:lnTo>
                <a:lnTo>
                  <a:pt x="923627" y="562942"/>
                </a:lnTo>
                <a:lnTo>
                  <a:pt x="923627" y="469436"/>
                </a:lnTo>
                <a:cubicBezTo>
                  <a:pt x="906035" y="502349"/>
                  <a:pt x="881695" y="528456"/>
                  <a:pt x="850608" y="547757"/>
                </a:cubicBezTo>
                <a:cubicBezTo>
                  <a:pt x="818556" y="567058"/>
                  <a:pt x="776624" y="576957"/>
                  <a:pt x="724813" y="577453"/>
                </a:cubicBezTo>
                <a:cubicBezTo>
                  <a:pt x="656128" y="577453"/>
                  <a:pt x="600579" y="553020"/>
                  <a:pt x="558167" y="504155"/>
                </a:cubicBezTo>
                <a:cubicBezTo>
                  <a:pt x="514305" y="455538"/>
                  <a:pt x="492134" y="382736"/>
                  <a:pt x="491653" y="285750"/>
                </a:cubicBezTo>
                <a:cubicBezTo>
                  <a:pt x="491653" y="202902"/>
                  <a:pt x="511751" y="135061"/>
                  <a:pt x="551946" y="82227"/>
                </a:cubicBezTo>
                <a:cubicBezTo>
                  <a:pt x="592382" y="28401"/>
                  <a:pt x="654240" y="992"/>
                  <a:pt x="737522" y="0"/>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6000" kern="100" dirty="0">
              <a:solidFill>
                <a:schemeClr val="bg1"/>
              </a:solidFill>
              <a:effectLst/>
              <a:latin typeface="Helvetica" pitchFamily="2" charset="0"/>
              <a:ea typeface="A-OTF 新ゴ Pro H" panose="020B0800000000000000"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8BC7B00-4B08-64AF-2F3A-D5F8EC8D1730}"/>
              </a:ext>
            </a:extLst>
          </p:cNvPr>
          <p:cNvSpPr txBox="1"/>
          <p:nvPr/>
        </p:nvSpPr>
        <p:spPr>
          <a:xfrm>
            <a:off x="-1" y="363118"/>
            <a:ext cx="7559675" cy="307777"/>
          </a:xfrm>
          <a:prstGeom prst="rect">
            <a:avLst/>
          </a:prstGeom>
          <a:noFill/>
          <a:ln>
            <a:noFill/>
          </a:ln>
        </p:spPr>
        <p:txBody>
          <a:bodyPr wrap="square" rtlCol="0">
            <a:spAutoFit/>
          </a:bodyPr>
          <a:lstStyle/>
          <a:p>
            <a:pPr algn="ctr"/>
            <a:r>
              <a:rPr lang="ja-JP" altLang="en-US" sz="1400" kern="100" dirty="0">
                <a:solidFill>
                  <a:schemeClr val="bg1"/>
                </a:solidFill>
                <a:effectLst>
                  <a:glow rad="101600">
                    <a:schemeClr val="tx1">
                      <a:alpha val="60000"/>
                    </a:schemeClr>
                  </a:glow>
                </a:effectLst>
                <a:latin typeface="A-OTF 新ゴ Pro B" panose="020B0700000000000000" pitchFamily="50" charset="-128"/>
                <a:ea typeface="A-OTF 新ゴ Pro B" panose="020B0700000000000000" pitchFamily="50" charset="-128"/>
                <a:cs typeface="Times New Roman" panose="02020603050405020304" pitchFamily="18" charset="0"/>
              </a:rPr>
              <a:t>産業用</a:t>
            </a:r>
            <a:r>
              <a:rPr lang="en-US" altLang="ja-JP" sz="1400" kern="100" dirty="0">
                <a:solidFill>
                  <a:schemeClr val="bg1"/>
                </a:solidFill>
                <a:effectLst>
                  <a:glow rad="101600">
                    <a:schemeClr val="tx1">
                      <a:alpha val="60000"/>
                    </a:schemeClr>
                  </a:glow>
                </a:effectLst>
                <a:latin typeface="A-OTF 新ゴ Pro B" panose="020B0700000000000000" pitchFamily="50" charset="-128"/>
                <a:ea typeface="A-OTF 新ゴ Pro B" panose="020B0700000000000000" pitchFamily="50" charset="-128"/>
                <a:cs typeface="Times New Roman" panose="02020603050405020304" pitchFamily="18" charset="0"/>
              </a:rPr>
              <a:t>CT</a:t>
            </a:r>
            <a:r>
              <a:rPr lang="ja-JP" altLang="en-US" sz="1400" kern="100" dirty="0">
                <a:solidFill>
                  <a:schemeClr val="bg1"/>
                </a:solidFill>
                <a:effectLst>
                  <a:glow rad="101600">
                    <a:schemeClr val="tx1">
                      <a:alpha val="60000"/>
                    </a:schemeClr>
                  </a:glow>
                </a:effectLst>
                <a:latin typeface="A-OTF 新ゴ Pro B" panose="020B0700000000000000" pitchFamily="50" charset="-128"/>
                <a:ea typeface="A-OTF 新ゴ Pro B" panose="020B0700000000000000" pitchFamily="50" charset="-128"/>
                <a:cs typeface="Times New Roman" panose="02020603050405020304" pitchFamily="18" charset="0"/>
              </a:rPr>
              <a:t>データの解析・可視化を行う</a:t>
            </a:r>
            <a:r>
              <a:rPr lang="en-US" altLang="ja-JP" sz="1400" kern="100" dirty="0">
                <a:solidFill>
                  <a:schemeClr val="bg1"/>
                </a:solidFill>
                <a:effectLst>
                  <a:glow rad="101600">
                    <a:schemeClr val="tx1">
                      <a:alpha val="60000"/>
                    </a:schemeClr>
                  </a:glow>
                </a:effectLst>
                <a:latin typeface="A-OTF 新ゴ Pro B" panose="020B0700000000000000" pitchFamily="50" charset="-128"/>
                <a:ea typeface="A-OTF 新ゴ Pro B" panose="020B0700000000000000" pitchFamily="50" charset="-128"/>
                <a:cs typeface="Times New Roman" panose="02020603050405020304" pitchFamily="18" charset="0"/>
              </a:rPr>
              <a:t>3</a:t>
            </a:r>
            <a:r>
              <a:rPr lang="ja-JP" altLang="en-US" sz="1400" kern="100" dirty="0">
                <a:solidFill>
                  <a:schemeClr val="bg1"/>
                </a:solidFill>
                <a:effectLst>
                  <a:glow rad="101600">
                    <a:schemeClr val="tx1">
                      <a:alpha val="60000"/>
                    </a:schemeClr>
                  </a:glow>
                </a:effectLst>
                <a:latin typeface="A-OTF 新ゴ Pro B" panose="020B0700000000000000" pitchFamily="50" charset="-128"/>
                <a:ea typeface="A-OTF 新ゴ Pro B" panose="020B0700000000000000" pitchFamily="50" charset="-128"/>
                <a:cs typeface="Times New Roman" panose="02020603050405020304" pitchFamily="18" charset="0"/>
              </a:rPr>
              <a:t>次元画像解析ソフト</a:t>
            </a:r>
          </a:p>
        </p:txBody>
      </p:sp>
      <p:sp>
        <p:nvSpPr>
          <p:cNvPr id="13" name="正方形/長方形 12">
            <a:extLst>
              <a:ext uri="{FF2B5EF4-FFF2-40B4-BE49-F238E27FC236}">
                <a16:creationId xmlns:a16="http://schemas.microsoft.com/office/drawing/2014/main" id="{89B95E4B-2246-7E01-0224-C250EE912A2B}"/>
              </a:ext>
            </a:extLst>
          </p:cNvPr>
          <p:cNvSpPr/>
          <p:nvPr/>
        </p:nvSpPr>
        <p:spPr>
          <a:xfrm>
            <a:off x="525035" y="1462455"/>
            <a:ext cx="6536979" cy="977049"/>
          </a:xfrm>
          <a:prstGeom prst="rect">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F2F86C0-D9EA-8665-B521-1F87D4FA4FD7}"/>
              </a:ext>
            </a:extLst>
          </p:cNvPr>
          <p:cNvSpPr txBox="1"/>
          <p:nvPr/>
        </p:nvSpPr>
        <p:spPr>
          <a:xfrm>
            <a:off x="600076" y="1505245"/>
            <a:ext cx="6434564" cy="900246"/>
          </a:xfrm>
          <a:prstGeom prst="rect">
            <a:avLst/>
          </a:prstGeom>
          <a:noFill/>
          <a:ln>
            <a:noFill/>
          </a:ln>
        </p:spPr>
        <p:txBody>
          <a:bodyPr wrap="square" rtlCol="0">
            <a:spAutoFit/>
          </a:bodyPr>
          <a:lstStyle/>
          <a:p>
            <a:pPr algn="ctr"/>
            <a:r>
              <a:rPr lang="en-US" altLang="ja-JP"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VGSTUDIO MAX </a:t>
            </a:r>
            <a:r>
              <a:rPr lang="ja-JP" altLang="en-US"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は、産業用 </a:t>
            </a:r>
            <a:r>
              <a:rPr lang="en-US" altLang="ja-JP"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CT </a:t>
            </a:r>
            <a:r>
              <a:rPr lang="ja-JP" altLang="en-US"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データの解析・可視化を行う最高品質のソフトウェアです。</a:t>
            </a:r>
            <a:r>
              <a:rPr lang="en-US" altLang="ja-JP"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3D </a:t>
            </a:r>
            <a:r>
              <a:rPr lang="ja-JP" altLang="en-US"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回転のオプション機能で任意の断面を可視化できます。また、座標計測モジュールを用いた精度の高い面や </a:t>
            </a:r>
            <a:r>
              <a:rPr lang="en-US" altLang="ja-JP"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ROI </a:t>
            </a:r>
            <a:r>
              <a:rPr lang="ja-JP" altLang="en-US"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の定義、ボリュームデータを領域ごとに素早く分割するセグメンテーション機能、複数の </a:t>
            </a:r>
            <a:r>
              <a:rPr lang="en-US" altLang="ja-JP"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ROI </a:t>
            </a:r>
            <a:r>
              <a:rPr lang="ja-JP" altLang="en-US" sz="1050" b="1" kern="100" dirty="0">
                <a:effectLst/>
                <a:latin typeface="A-OTF 新ゴ Pro DB" panose="020B0600000000000000" pitchFamily="50" charset="-128"/>
                <a:ea typeface="A-OTF 新ゴ Pro DB" panose="020B0600000000000000" pitchFamily="50" charset="-128"/>
                <a:cs typeface="Times New Roman" panose="02020603050405020304" pitchFamily="18" charset="0"/>
              </a:rPr>
              <a:t>における密度・体積の数値化が可能です。オプションモジュールとして、「欠陥・介在物解析」機能が付属しており、試料中のボイドの位置や数、径を簡単に把握することが出来ます。</a:t>
            </a:r>
          </a:p>
        </p:txBody>
      </p:sp>
      <p:sp>
        <p:nvSpPr>
          <p:cNvPr id="16" name="テキスト ボックス 15">
            <a:extLst>
              <a:ext uri="{FF2B5EF4-FFF2-40B4-BE49-F238E27FC236}">
                <a16:creationId xmlns:a16="http://schemas.microsoft.com/office/drawing/2014/main" id="{4DD542C8-0558-048F-6465-7B0EE4B641B0}"/>
              </a:ext>
            </a:extLst>
          </p:cNvPr>
          <p:cNvSpPr txBox="1"/>
          <p:nvPr/>
        </p:nvSpPr>
        <p:spPr>
          <a:xfrm>
            <a:off x="-1" y="2484702"/>
            <a:ext cx="7559675" cy="307777"/>
          </a:xfrm>
          <a:prstGeom prst="rect">
            <a:avLst/>
          </a:prstGeom>
          <a:noFill/>
          <a:ln>
            <a:noFill/>
          </a:ln>
        </p:spPr>
        <p:txBody>
          <a:bodyPr wrap="square" rtlCol="0">
            <a:spAutoFit/>
          </a:bodyPr>
          <a:lstStyle/>
          <a:p>
            <a:pPr algn="ctr"/>
            <a:r>
              <a:rPr lang="ja-JP" altLang="en-US" sz="1400" kern="100" dirty="0">
                <a:solidFill>
                  <a:schemeClr val="bg1"/>
                </a:solidFill>
                <a:effectLst>
                  <a:glow rad="101600">
                    <a:schemeClr val="tx1">
                      <a:alpha val="60000"/>
                    </a:schemeClr>
                  </a:glow>
                </a:effectLst>
                <a:latin typeface="A-OTF 新ゴ Pro B" panose="020B0700000000000000" pitchFamily="50" charset="-128"/>
                <a:ea typeface="A-OTF 新ゴ Pro B" panose="020B0700000000000000" pitchFamily="50" charset="-128"/>
                <a:cs typeface="Times New Roman" panose="02020603050405020304" pitchFamily="18" charset="0"/>
              </a:rPr>
              <a:t>ソフトウェアの詳細とご利用にお勧めのワークステーションのご案内</a:t>
            </a:r>
          </a:p>
        </p:txBody>
      </p:sp>
      <p:pic>
        <p:nvPicPr>
          <p:cNvPr id="33" name="図 32">
            <a:extLst>
              <a:ext uri="{FF2B5EF4-FFF2-40B4-BE49-F238E27FC236}">
                <a16:creationId xmlns:a16="http://schemas.microsoft.com/office/drawing/2014/main" id="{5A827CB1-E114-1AF6-5E6B-8C469CB50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285" y="6873440"/>
            <a:ext cx="1096963" cy="804897"/>
          </a:xfrm>
          <a:prstGeom prst="rect">
            <a:avLst/>
          </a:prstGeom>
        </p:spPr>
      </p:pic>
      <p:pic>
        <p:nvPicPr>
          <p:cNvPr id="34" name="図 33">
            <a:extLst>
              <a:ext uri="{FF2B5EF4-FFF2-40B4-BE49-F238E27FC236}">
                <a16:creationId xmlns:a16="http://schemas.microsoft.com/office/drawing/2014/main" id="{0E076CF3-4DA7-3638-8E00-293AECDC1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6674" y="6873440"/>
            <a:ext cx="1096963" cy="804897"/>
          </a:xfrm>
          <a:prstGeom prst="rect">
            <a:avLst/>
          </a:prstGeom>
        </p:spPr>
      </p:pic>
      <p:pic>
        <p:nvPicPr>
          <p:cNvPr id="35" name="図 34">
            <a:extLst>
              <a:ext uri="{FF2B5EF4-FFF2-40B4-BE49-F238E27FC236}">
                <a16:creationId xmlns:a16="http://schemas.microsoft.com/office/drawing/2014/main" id="{2AC45E40-0FC0-1185-472C-9016719D13AC}"/>
              </a:ext>
            </a:extLst>
          </p:cNvPr>
          <p:cNvPicPr>
            <a:picLocks noChangeAspect="1"/>
          </p:cNvPicPr>
          <p:nvPr/>
        </p:nvPicPr>
        <p:blipFill>
          <a:blip r:embed="rId6">
            <a:extLst>
              <a:ext uri="{28A0092B-C50C-407E-A947-70E740481C1C}">
                <a14:useLocalDpi xmlns:a14="http://schemas.microsoft.com/office/drawing/2010/main" val="0"/>
              </a:ext>
            </a:extLst>
          </a:blip>
          <a:srcRect b="17250"/>
          <a:stretch>
            <a:fillRect/>
          </a:stretch>
        </p:blipFill>
        <p:spPr>
          <a:xfrm>
            <a:off x="6110285" y="5839893"/>
            <a:ext cx="1096963" cy="907737"/>
          </a:xfrm>
          <a:prstGeom prst="rect">
            <a:avLst/>
          </a:prstGeom>
        </p:spPr>
      </p:pic>
      <p:pic>
        <p:nvPicPr>
          <p:cNvPr id="36" name="図 35">
            <a:extLst>
              <a:ext uri="{FF2B5EF4-FFF2-40B4-BE49-F238E27FC236}">
                <a16:creationId xmlns:a16="http://schemas.microsoft.com/office/drawing/2014/main" id="{8AAA5A76-E14B-B31C-F49D-50E0D9767E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6674" y="5839893"/>
            <a:ext cx="1096963" cy="907737"/>
          </a:xfrm>
          <a:prstGeom prst="rect">
            <a:avLst/>
          </a:prstGeom>
        </p:spPr>
      </p:pic>
      <p:pic>
        <p:nvPicPr>
          <p:cNvPr id="37" name="図 36">
            <a:extLst>
              <a:ext uri="{FF2B5EF4-FFF2-40B4-BE49-F238E27FC236}">
                <a16:creationId xmlns:a16="http://schemas.microsoft.com/office/drawing/2014/main" id="{C72A01A3-BBDD-9A09-1ED2-2E432106A9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0285" y="4916288"/>
            <a:ext cx="1096963" cy="804897"/>
          </a:xfrm>
          <a:prstGeom prst="rect">
            <a:avLst/>
          </a:prstGeom>
        </p:spPr>
      </p:pic>
      <p:pic>
        <p:nvPicPr>
          <p:cNvPr id="38" name="図 37">
            <a:extLst>
              <a:ext uri="{FF2B5EF4-FFF2-40B4-BE49-F238E27FC236}">
                <a16:creationId xmlns:a16="http://schemas.microsoft.com/office/drawing/2014/main" id="{81D09081-96F4-34F1-A290-B279394BB1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674" y="4918393"/>
            <a:ext cx="1096963" cy="804897"/>
          </a:xfrm>
          <a:prstGeom prst="rect">
            <a:avLst/>
          </a:prstGeom>
        </p:spPr>
      </p:pic>
      <p:sp>
        <p:nvSpPr>
          <p:cNvPr id="43" name="テキスト ボックス 42">
            <a:extLst>
              <a:ext uri="{FF2B5EF4-FFF2-40B4-BE49-F238E27FC236}">
                <a16:creationId xmlns:a16="http://schemas.microsoft.com/office/drawing/2014/main" id="{8F1BB9CB-2F80-C514-D84D-6BB3C1878BE5}"/>
              </a:ext>
            </a:extLst>
          </p:cNvPr>
          <p:cNvSpPr txBox="1"/>
          <p:nvPr/>
        </p:nvSpPr>
        <p:spPr>
          <a:xfrm>
            <a:off x="276226" y="5186672"/>
            <a:ext cx="2330448" cy="523220"/>
          </a:xfrm>
          <a:prstGeom prst="rect">
            <a:avLst/>
          </a:prstGeom>
          <a:noFill/>
          <a:ln>
            <a:noFill/>
          </a:ln>
        </p:spPr>
        <p:txBody>
          <a:bodyPr wrap="square" rtlCol="0">
            <a:spAutoFit/>
          </a:bodyPr>
          <a:lstStyle/>
          <a:p>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空間分解能とグレイバリューコントラスト分解能をモニタリングすることで、長期間にわたる</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CT</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スキャンのデータ品質を監視します。これにより、解析結果と計測結果で一貫して品質を高く保てるようになります。</a:t>
            </a:r>
          </a:p>
        </p:txBody>
      </p:sp>
      <p:sp>
        <p:nvSpPr>
          <p:cNvPr id="44" name="テキスト ボックス 43">
            <a:extLst>
              <a:ext uri="{FF2B5EF4-FFF2-40B4-BE49-F238E27FC236}">
                <a16:creationId xmlns:a16="http://schemas.microsoft.com/office/drawing/2014/main" id="{A6C033EE-C4C2-2EC3-CE54-234885213121}"/>
              </a:ext>
            </a:extLst>
          </p:cNvPr>
          <p:cNvSpPr txBox="1"/>
          <p:nvPr/>
        </p:nvSpPr>
        <p:spPr>
          <a:xfrm>
            <a:off x="276226" y="4904237"/>
            <a:ext cx="2330448" cy="276999"/>
          </a:xfrm>
          <a:prstGeom prst="rect">
            <a:avLst/>
          </a:prstGeom>
          <a:noFill/>
          <a:ln>
            <a:noFill/>
          </a:ln>
        </p:spPr>
        <p:txBody>
          <a:bodyPr wrap="square" rtlCol="0">
            <a:spAutoFit/>
          </a:bodyPr>
          <a:lstStyle/>
          <a:p>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データ品質解析</a:t>
            </a:r>
          </a:p>
        </p:txBody>
      </p:sp>
      <p:sp>
        <p:nvSpPr>
          <p:cNvPr id="45" name="テキスト ボックス 44">
            <a:extLst>
              <a:ext uri="{FF2B5EF4-FFF2-40B4-BE49-F238E27FC236}">
                <a16:creationId xmlns:a16="http://schemas.microsoft.com/office/drawing/2014/main" id="{B71BC9EA-2616-050B-A474-75E0A34CACEF}"/>
              </a:ext>
            </a:extLst>
          </p:cNvPr>
          <p:cNvSpPr txBox="1"/>
          <p:nvPr/>
        </p:nvSpPr>
        <p:spPr>
          <a:xfrm>
            <a:off x="3779837" y="5186672"/>
            <a:ext cx="2330448" cy="523220"/>
          </a:xfrm>
          <a:prstGeom prst="rect">
            <a:avLst/>
          </a:prstGeom>
          <a:noFill/>
          <a:ln>
            <a:noFill/>
          </a:ln>
        </p:spPr>
        <p:txBody>
          <a:bodyPr wrap="square" rtlCol="0">
            <a:spAutoFit/>
          </a:bodyPr>
          <a:lstStyle/>
          <a:p>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VG</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ソフトウェアでデータを魅力的な</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3D</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および</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2D</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の可視化に変換します。魅力的なアニメーションと展開ビューで同僚、意思決定者、一般ユーザーに印象的な影響を与えましょう。制限は</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RAM</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だけです。</a:t>
            </a:r>
          </a:p>
        </p:txBody>
      </p:sp>
      <p:sp>
        <p:nvSpPr>
          <p:cNvPr id="46" name="テキスト ボックス 45">
            <a:extLst>
              <a:ext uri="{FF2B5EF4-FFF2-40B4-BE49-F238E27FC236}">
                <a16:creationId xmlns:a16="http://schemas.microsoft.com/office/drawing/2014/main" id="{FA34FB26-57E1-EF77-F42C-3CC19BEEEFD4}"/>
              </a:ext>
            </a:extLst>
          </p:cNvPr>
          <p:cNvSpPr txBox="1"/>
          <p:nvPr/>
        </p:nvSpPr>
        <p:spPr>
          <a:xfrm>
            <a:off x="3779837" y="4904237"/>
            <a:ext cx="2330448" cy="276999"/>
          </a:xfrm>
          <a:prstGeom prst="rect">
            <a:avLst/>
          </a:prstGeom>
          <a:noFill/>
          <a:ln>
            <a:noFill/>
          </a:ln>
        </p:spPr>
        <p:txBody>
          <a:bodyPr wrap="square" rtlCol="0">
            <a:spAutoFit/>
          </a:bodyPr>
          <a:lstStyle/>
          <a:p>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可視化とアニメーション</a:t>
            </a:r>
          </a:p>
        </p:txBody>
      </p:sp>
      <p:sp>
        <p:nvSpPr>
          <p:cNvPr id="47" name="テキスト ボックス 46">
            <a:extLst>
              <a:ext uri="{FF2B5EF4-FFF2-40B4-BE49-F238E27FC236}">
                <a16:creationId xmlns:a16="http://schemas.microsoft.com/office/drawing/2014/main" id="{1A8C84C1-EE2E-CD90-27B6-55B05BE10266}"/>
              </a:ext>
            </a:extLst>
          </p:cNvPr>
          <p:cNvSpPr txBox="1"/>
          <p:nvPr/>
        </p:nvSpPr>
        <p:spPr>
          <a:xfrm>
            <a:off x="276226" y="6149793"/>
            <a:ext cx="2330448" cy="630942"/>
          </a:xfrm>
          <a:prstGeom prst="rect">
            <a:avLst/>
          </a:prstGeom>
          <a:noFill/>
          <a:ln>
            <a:noFill/>
          </a:ln>
        </p:spPr>
        <p:txBody>
          <a:bodyPr wrap="square" rtlCol="0">
            <a:spAutoFit/>
          </a:bodyPr>
          <a:lstStyle/>
          <a:p>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全ての</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CT</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ベースの計測は、ボクセルモデルでの正確な面の定義に依存し、測定の不確かさを低減します。面の定義機能により、サブボクセル精度で局所的に適応することにより測定の不確かさを最小限に抑え、ボクセルよりも小さい詳細を測定できるようになります。</a:t>
            </a:r>
          </a:p>
        </p:txBody>
      </p:sp>
      <p:sp>
        <p:nvSpPr>
          <p:cNvPr id="48" name="テキスト ボックス 47">
            <a:extLst>
              <a:ext uri="{FF2B5EF4-FFF2-40B4-BE49-F238E27FC236}">
                <a16:creationId xmlns:a16="http://schemas.microsoft.com/office/drawing/2014/main" id="{0A0AC77F-E6F4-8839-9CA8-863CED302D4B}"/>
              </a:ext>
            </a:extLst>
          </p:cNvPr>
          <p:cNvSpPr txBox="1"/>
          <p:nvPr/>
        </p:nvSpPr>
        <p:spPr>
          <a:xfrm>
            <a:off x="276226" y="5867358"/>
            <a:ext cx="2330448" cy="276999"/>
          </a:xfrm>
          <a:prstGeom prst="rect">
            <a:avLst/>
          </a:prstGeom>
          <a:noFill/>
          <a:ln>
            <a:noFill/>
          </a:ln>
        </p:spPr>
        <p:txBody>
          <a:bodyPr wrap="square" rtlCol="0">
            <a:spAutoFit/>
          </a:bodyPr>
          <a:lstStyle/>
          <a:p>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面の定義</a:t>
            </a:r>
          </a:p>
        </p:txBody>
      </p:sp>
      <p:sp>
        <p:nvSpPr>
          <p:cNvPr id="49" name="テキスト ボックス 48">
            <a:extLst>
              <a:ext uri="{FF2B5EF4-FFF2-40B4-BE49-F238E27FC236}">
                <a16:creationId xmlns:a16="http://schemas.microsoft.com/office/drawing/2014/main" id="{A933E81E-A166-5F46-B8AC-854659EFCE78}"/>
              </a:ext>
            </a:extLst>
          </p:cNvPr>
          <p:cNvSpPr txBox="1"/>
          <p:nvPr/>
        </p:nvSpPr>
        <p:spPr>
          <a:xfrm>
            <a:off x="3741737" y="6149793"/>
            <a:ext cx="2330448" cy="630942"/>
          </a:xfrm>
          <a:prstGeom prst="rect">
            <a:avLst/>
          </a:prstGeom>
          <a:noFill/>
          <a:ln>
            <a:noFill/>
          </a:ln>
        </p:spPr>
        <p:txBody>
          <a:bodyPr wrap="square" rtlCol="0">
            <a:spAutoFit/>
          </a:bodyPr>
          <a:lstStyle/>
          <a:p>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シンプル</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3-2-1</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アライメントやシンプルアライメントを含む基本的なアライメント機能を提供し、正確に位置を決められるようにします。また、距離、ポリラインの長さ、角度の計測インスツルメントなどの基本的なリファレンス計測ツールを提供します。</a:t>
            </a:r>
          </a:p>
        </p:txBody>
      </p:sp>
      <p:sp>
        <p:nvSpPr>
          <p:cNvPr id="50" name="テキスト ボックス 49">
            <a:extLst>
              <a:ext uri="{FF2B5EF4-FFF2-40B4-BE49-F238E27FC236}">
                <a16:creationId xmlns:a16="http://schemas.microsoft.com/office/drawing/2014/main" id="{76D4384D-C34F-739B-A00B-46DFA3220062}"/>
              </a:ext>
            </a:extLst>
          </p:cNvPr>
          <p:cNvSpPr txBox="1"/>
          <p:nvPr/>
        </p:nvSpPr>
        <p:spPr>
          <a:xfrm>
            <a:off x="3741737" y="5867358"/>
            <a:ext cx="2330448" cy="276999"/>
          </a:xfrm>
          <a:prstGeom prst="rect">
            <a:avLst/>
          </a:prstGeom>
          <a:noFill/>
          <a:ln>
            <a:noFill/>
          </a:ln>
        </p:spPr>
        <p:txBody>
          <a:bodyPr wrap="square" rtlCol="0">
            <a:spAutoFit/>
          </a:bodyPr>
          <a:lstStyle/>
          <a:p>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基本アライメント・ツール</a:t>
            </a:r>
          </a:p>
        </p:txBody>
      </p:sp>
      <p:sp>
        <p:nvSpPr>
          <p:cNvPr id="54" name="テキスト ボックス 53">
            <a:extLst>
              <a:ext uri="{FF2B5EF4-FFF2-40B4-BE49-F238E27FC236}">
                <a16:creationId xmlns:a16="http://schemas.microsoft.com/office/drawing/2014/main" id="{5FBB17C3-2793-0A9F-B176-9383A9F1722D}"/>
              </a:ext>
            </a:extLst>
          </p:cNvPr>
          <p:cNvSpPr txBox="1"/>
          <p:nvPr/>
        </p:nvSpPr>
        <p:spPr>
          <a:xfrm>
            <a:off x="276226" y="7142381"/>
            <a:ext cx="2330448" cy="523220"/>
          </a:xfrm>
          <a:prstGeom prst="rect">
            <a:avLst/>
          </a:prstGeom>
          <a:noFill/>
          <a:ln>
            <a:noFill/>
          </a:ln>
        </p:spPr>
        <p:txBody>
          <a:bodyPr wrap="square" rtlCol="0">
            <a:spAutoFit/>
          </a:bodyPr>
          <a:lstStyle/>
          <a:p>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手動選択やドローツール、ならびに半自動ツールを使い、さまざまなコンポーネントやマテリアルで構成される関心領域（</a:t>
            </a:r>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ROI</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）ごとにデータセットを分解します。</a:t>
            </a:r>
          </a:p>
        </p:txBody>
      </p:sp>
      <p:sp>
        <p:nvSpPr>
          <p:cNvPr id="55" name="テキスト ボックス 54">
            <a:extLst>
              <a:ext uri="{FF2B5EF4-FFF2-40B4-BE49-F238E27FC236}">
                <a16:creationId xmlns:a16="http://schemas.microsoft.com/office/drawing/2014/main" id="{7C2D1DA7-4A6C-05A5-1777-08A78F0B174D}"/>
              </a:ext>
            </a:extLst>
          </p:cNvPr>
          <p:cNvSpPr txBox="1"/>
          <p:nvPr/>
        </p:nvSpPr>
        <p:spPr>
          <a:xfrm>
            <a:off x="276226" y="6859946"/>
            <a:ext cx="2330448" cy="276999"/>
          </a:xfrm>
          <a:prstGeom prst="rect">
            <a:avLst/>
          </a:prstGeom>
          <a:noFill/>
          <a:ln>
            <a:noFill/>
          </a:ln>
        </p:spPr>
        <p:txBody>
          <a:bodyPr wrap="square" rtlCol="0">
            <a:spAutoFit/>
          </a:bodyPr>
          <a:lstStyle/>
          <a:p>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セグメンテーション</a:t>
            </a:r>
          </a:p>
        </p:txBody>
      </p:sp>
      <p:sp>
        <p:nvSpPr>
          <p:cNvPr id="56" name="テキスト ボックス 55">
            <a:extLst>
              <a:ext uri="{FF2B5EF4-FFF2-40B4-BE49-F238E27FC236}">
                <a16:creationId xmlns:a16="http://schemas.microsoft.com/office/drawing/2014/main" id="{6948FA1B-3194-5CAB-3A4D-84C32A8EF7C2}"/>
              </a:ext>
            </a:extLst>
          </p:cNvPr>
          <p:cNvSpPr txBox="1"/>
          <p:nvPr/>
        </p:nvSpPr>
        <p:spPr>
          <a:xfrm>
            <a:off x="3741737" y="7142381"/>
            <a:ext cx="2330448" cy="630942"/>
          </a:xfrm>
          <a:prstGeom prst="rect">
            <a:avLst/>
          </a:prstGeom>
          <a:noFill/>
          <a:ln>
            <a:noFill/>
          </a:ln>
        </p:spPr>
        <p:txBody>
          <a:bodyPr wrap="square" rtlCol="0">
            <a:spAutoFit/>
          </a:bodyPr>
          <a:lstStyle/>
          <a:p>
            <a:r>
              <a:rPr lang="en-US" altLang="ja-JP"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VG</a:t>
            </a:r>
            <a:r>
              <a:rPr lang="ja-JP" altLang="en-US" sz="700" b="1"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ソフトウェアではインサイトに富んだグラフィックや詳細なレポートを含む、即時に実行可能な結果を提供します。標準形式で画像、ヒストグラム、データテーブルを書き出し、カスタマイズできる検査レポートを作成します。</a:t>
            </a:r>
          </a:p>
        </p:txBody>
      </p:sp>
      <p:sp>
        <p:nvSpPr>
          <p:cNvPr id="57" name="テキスト ボックス 56">
            <a:extLst>
              <a:ext uri="{FF2B5EF4-FFF2-40B4-BE49-F238E27FC236}">
                <a16:creationId xmlns:a16="http://schemas.microsoft.com/office/drawing/2014/main" id="{3BB6A239-898C-6A51-0137-FC100D98FC32}"/>
              </a:ext>
            </a:extLst>
          </p:cNvPr>
          <p:cNvSpPr txBox="1"/>
          <p:nvPr/>
        </p:nvSpPr>
        <p:spPr>
          <a:xfrm>
            <a:off x="3741737" y="6859946"/>
            <a:ext cx="2330448" cy="276999"/>
          </a:xfrm>
          <a:prstGeom prst="rect">
            <a:avLst/>
          </a:prstGeom>
          <a:noFill/>
          <a:ln>
            <a:noFill/>
          </a:ln>
        </p:spPr>
        <p:txBody>
          <a:bodyPr wrap="square" rtlCol="0">
            <a:spAutoFit/>
          </a:bodyPr>
          <a:lstStyle/>
          <a:p>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レポート</a:t>
            </a:r>
          </a:p>
        </p:txBody>
      </p:sp>
      <p:sp>
        <p:nvSpPr>
          <p:cNvPr id="10" name="正方形/長方形 9">
            <a:extLst>
              <a:ext uri="{FF2B5EF4-FFF2-40B4-BE49-F238E27FC236}">
                <a16:creationId xmlns:a16="http://schemas.microsoft.com/office/drawing/2014/main" id="{7B0BAF4D-5140-D876-DB23-90C2D1728D76}"/>
              </a:ext>
            </a:extLst>
          </p:cNvPr>
          <p:cNvSpPr/>
          <p:nvPr/>
        </p:nvSpPr>
        <p:spPr>
          <a:xfrm>
            <a:off x="3892550" y="3249920"/>
            <a:ext cx="3256754" cy="13672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6B15847-633D-A1FD-3B21-4C760BBB5993}"/>
              </a:ext>
            </a:extLst>
          </p:cNvPr>
          <p:cNvSpPr txBox="1"/>
          <p:nvPr/>
        </p:nvSpPr>
        <p:spPr>
          <a:xfrm>
            <a:off x="4177507" y="3409663"/>
            <a:ext cx="2759074" cy="276999"/>
          </a:xfrm>
          <a:prstGeom prst="rect">
            <a:avLst/>
          </a:prstGeom>
          <a:solidFill>
            <a:schemeClr val="accent6">
              <a:lumMod val="20000"/>
              <a:lumOff val="80000"/>
            </a:schemeClr>
          </a:solidFill>
          <a:ln>
            <a:noFill/>
          </a:ln>
        </p:spPr>
        <p:txBody>
          <a:bodyPr wrap="square" rtlCol="0">
            <a:spAutoFit/>
          </a:bodyPr>
          <a:lstStyle/>
          <a:p>
            <a:pPr algn="ctr"/>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バイオ（生物・医療・創薬）</a:t>
            </a:r>
          </a:p>
        </p:txBody>
      </p:sp>
      <p:sp>
        <p:nvSpPr>
          <p:cNvPr id="6" name="テキスト ボックス 5">
            <a:extLst>
              <a:ext uri="{FF2B5EF4-FFF2-40B4-BE49-F238E27FC236}">
                <a16:creationId xmlns:a16="http://schemas.microsoft.com/office/drawing/2014/main" id="{2446B392-3861-53F4-FD80-D2D21D3E22D1}"/>
              </a:ext>
            </a:extLst>
          </p:cNvPr>
          <p:cNvSpPr txBox="1"/>
          <p:nvPr/>
        </p:nvSpPr>
        <p:spPr>
          <a:xfrm>
            <a:off x="4177507" y="3790119"/>
            <a:ext cx="2759074" cy="276999"/>
          </a:xfrm>
          <a:prstGeom prst="rect">
            <a:avLst/>
          </a:prstGeom>
          <a:solidFill>
            <a:schemeClr val="accent2">
              <a:lumMod val="20000"/>
              <a:lumOff val="80000"/>
            </a:schemeClr>
          </a:solidFill>
          <a:ln>
            <a:noFill/>
          </a:ln>
        </p:spPr>
        <p:txBody>
          <a:bodyPr wrap="square" rtlCol="0">
            <a:spAutoFit/>
          </a:bodyPr>
          <a:lstStyle/>
          <a:p>
            <a:pPr algn="ctr"/>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マテリアル（科学・材料・素材）</a:t>
            </a:r>
          </a:p>
        </p:txBody>
      </p:sp>
      <p:sp>
        <p:nvSpPr>
          <p:cNvPr id="7" name="テキスト ボックス 6">
            <a:extLst>
              <a:ext uri="{FF2B5EF4-FFF2-40B4-BE49-F238E27FC236}">
                <a16:creationId xmlns:a16="http://schemas.microsoft.com/office/drawing/2014/main" id="{A954093B-9D90-D4B4-B50F-65B758AA9161}"/>
              </a:ext>
            </a:extLst>
          </p:cNvPr>
          <p:cNvSpPr txBox="1"/>
          <p:nvPr/>
        </p:nvSpPr>
        <p:spPr>
          <a:xfrm>
            <a:off x="4177507" y="4155113"/>
            <a:ext cx="2759074" cy="276999"/>
          </a:xfrm>
          <a:prstGeom prst="rect">
            <a:avLst/>
          </a:prstGeom>
          <a:solidFill>
            <a:schemeClr val="accent5">
              <a:lumMod val="20000"/>
              <a:lumOff val="80000"/>
            </a:schemeClr>
          </a:solidFill>
          <a:ln>
            <a:noFill/>
          </a:ln>
        </p:spPr>
        <p:txBody>
          <a:bodyPr wrap="square" rtlCol="0">
            <a:spAutoFit/>
          </a:bodyPr>
          <a:lstStyle/>
          <a:p>
            <a:pPr algn="ctr"/>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工業（電池・自動車・鋳造）</a:t>
            </a:r>
          </a:p>
        </p:txBody>
      </p:sp>
      <p:sp>
        <p:nvSpPr>
          <p:cNvPr id="8" name="正方形/長方形 7">
            <a:extLst>
              <a:ext uri="{FF2B5EF4-FFF2-40B4-BE49-F238E27FC236}">
                <a16:creationId xmlns:a16="http://schemas.microsoft.com/office/drawing/2014/main" id="{3DEDDAED-FAFF-3AF7-459A-DF45AA9DF2BB}"/>
              </a:ext>
            </a:extLst>
          </p:cNvPr>
          <p:cNvSpPr/>
          <p:nvPr/>
        </p:nvSpPr>
        <p:spPr>
          <a:xfrm>
            <a:off x="4120356" y="4112316"/>
            <a:ext cx="2874169" cy="3631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BBB746E-C35D-9F0E-1FCC-097A63C3DC4E}"/>
              </a:ext>
            </a:extLst>
          </p:cNvPr>
          <p:cNvSpPr txBox="1"/>
          <p:nvPr/>
        </p:nvSpPr>
        <p:spPr>
          <a:xfrm>
            <a:off x="481413" y="3229036"/>
            <a:ext cx="3353193" cy="461665"/>
          </a:xfrm>
          <a:prstGeom prst="rect">
            <a:avLst/>
          </a:prstGeom>
          <a:noFill/>
          <a:ln>
            <a:noFill/>
          </a:ln>
        </p:spPr>
        <p:txBody>
          <a:bodyPr wrap="square" rtlCol="0">
            <a:spAutoFit/>
          </a:bodyPr>
          <a:lstStyle/>
          <a:p>
            <a:r>
              <a:rPr lang="en-US" altLang="ja-JP"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VG Studio</a:t>
            </a:r>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は、主に工業製品の</a:t>
            </a:r>
            <a:r>
              <a:rPr lang="en-US" altLang="ja-JP"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3D</a:t>
            </a:r>
            <a:r>
              <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計測など生産ラインに近い場所で活用されています</a:t>
            </a:r>
            <a:r>
              <a:rPr lang="ja-JP" altLang="en-US" sz="1200" kern="100" dirty="0">
                <a:latin typeface="A-OTF 新ゴ Pro B" panose="020B0700000000000000" pitchFamily="50" charset="-128"/>
                <a:ea typeface="A-OTF 新ゴ Pro B" panose="020B0700000000000000" pitchFamily="50" charset="-128"/>
                <a:cs typeface="Times New Roman" panose="02020603050405020304" pitchFamily="18" charset="0"/>
              </a:rPr>
              <a:t>。</a:t>
            </a:r>
            <a:endParaRPr lang="ja-JP" altLang="en-US" sz="1200" kern="100" dirty="0">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cxnSp>
        <p:nvCxnSpPr>
          <p:cNvPr id="18" name="直線コネクタ 17">
            <a:extLst>
              <a:ext uri="{FF2B5EF4-FFF2-40B4-BE49-F238E27FC236}">
                <a16:creationId xmlns:a16="http://schemas.microsoft.com/office/drawing/2014/main" id="{A4A2E730-6C6A-F124-A349-DF3BE9F56D95}"/>
              </a:ext>
            </a:extLst>
          </p:cNvPr>
          <p:cNvCxnSpPr/>
          <p:nvPr/>
        </p:nvCxnSpPr>
        <p:spPr>
          <a:xfrm>
            <a:off x="568129" y="3707592"/>
            <a:ext cx="317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A4F55B07-A804-A1BC-D7B8-1C9EE0A8CB4A}"/>
              </a:ext>
            </a:extLst>
          </p:cNvPr>
          <p:cNvSpPr txBox="1"/>
          <p:nvPr/>
        </p:nvSpPr>
        <p:spPr>
          <a:xfrm>
            <a:off x="482205" y="3759142"/>
            <a:ext cx="3297631" cy="923330"/>
          </a:xfrm>
          <a:prstGeom prst="rect">
            <a:avLst/>
          </a:prstGeom>
          <a:noFill/>
          <a:ln>
            <a:noFill/>
          </a:ln>
        </p:spPr>
        <p:txBody>
          <a:bodyPr wrap="square" rtlCol="0">
            <a:spAutoFit/>
          </a:bodyPr>
          <a:lstStyle/>
          <a:p>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同じ</a:t>
            </a:r>
            <a:r>
              <a:rPr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rPr>
              <a:t>3D</a:t>
            </a:r>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画像解析ソフトでも、研究開発寄りでバイオやマテリアルを得意としている</a:t>
            </a:r>
            <a:r>
              <a:rPr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rPr>
              <a:t>Dragonfly</a:t>
            </a:r>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や、</a:t>
            </a:r>
            <a:r>
              <a:rPr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rPr>
              <a:t>Amira</a:t>
            </a:r>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a:t>
            </a:r>
            <a:r>
              <a:rPr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rPr>
              <a:t>3D Slicer</a:t>
            </a:r>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などのソフトがある中で、</a:t>
            </a:r>
            <a:r>
              <a:rPr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rPr>
              <a:t>VG Studio</a:t>
            </a:r>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は産業向けのソフトウェアです。産業用アプリケーションの広い範囲をカバーする多様なモジュールを提供しており、あらゆる産業用</a:t>
            </a:r>
            <a:r>
              <a:rPr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rPr>
              <a:t>CT</a:t>
            </a:r>
            <a:r>
              <a:rPr lang="ja-JP" altLang="en-US" sz="900" kern="100" dirty="0">
                <a:latin typeface="A-OTF 新ゴ Pro M" panose="020B0500000000000000" pitchFamily="50" charset="-128"/>
                <a:ea typeface="A-OTF 新ゴ Pro M" panose="020B0500000000000000" pitchFamily="50" charset="-128"/>
                <a:cs typeface="Times New Roman" panose="02020603050405020304" pitchFamily="18" charset="0"/>
              </a:rPr>
              <a:t>の出力を処理することができます。</a:t>
            </a:r>
            <a:endParaRPr lang="ja-JP" altLang="en-US" sz="900" kern="100" dirty="0">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117" name="四角形: 角を丸くする 116">
            <a:extLst>
              <a:ext uri="{FF2B5EF4-FFF2-40B4-BE49-F238E27FC236}">
                <a16:creationId xmlns:a16="http://schemas.microsoft.com/office/drawing/2014/main" id="{DECC8360-3215-5298-6433-A8E264FCFBB4}"/>
              </a:ext>
            </a:extLst>
          </p:cNvPr>
          <p:cNvSpPr/>
          <p:nvPr/>
        </p:nvSpPr>
        <p:spPr>
          <a:xfrm>
            <a:off x="441385" y="8598995"/>
            <a:ext cx="350159" cy="26234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419CEB69-4BB9-2F39-BE3F-E87DB8D83E5A}"/>
              </a:ext>
            </a:extLst>
          </p:cNvPr>
          <p:cNvGrpSpPr/>
          <p:nvPr/>
        </p:nvGrpSpPr>
        <p:grpSpPr>
          <a:xfrm>
            <a:off x="511487" y="8647546"/>
            <a:ext cx="212539" cy="160653"/>
            <a:chOff x="1802295" y="957660"/>
            <a:chExt cx="2195716" cy="1659691"/>
          </a:xfrm>
          <a:solidFill>
            <a:schemeClr val="bg1"/>
          </a:solidFill>
        </p:grpSpPr>
        <p:sp>
          <p:nvSpPr>
            <p:cNvPr id="119" name="テキスト ボックス 118">
              <a:extLst>
                <a:ext uri="{FF2B5EF4-FFF2-40B4-BE49-F238E27FC236}">
                  <a16:creationId xmlns:a16="http://schemas.microsoft.com/office/drawing/2014/main" id="{EC0D3607-B352-6B06-1A4D-A09700B0695B}"/>
                </a:ext>
              </a:extLst>
            </p:cNvPr>
            <p:cNvSpPr txBox="1"/>
            <p:nvPr/>
          </p:nvSpPr>
          <p:spPr>
            <a:xfrm>
              <a:off x="1802295"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20" name="テキスト ボックス 119">
              <a:extLst>
                <a:ext uri="{FF2B5EF4-FFF2-40B4-BE49-F238E27FC236}">
                  <a16:creationId xmlns:a16="http://schemas.microsoft.com/office/drawing/2014/main" id="{A79CD6F4-511E-FF49-D0CF-77CCFC143235}"/>
                </a:ext>
              </a:extLst>
            </p:cNvPr>
            <p:cNvSpPr txBox="1"/>
            <p:nvPr/>
          </p:nvSpPr>
          <p:spPr>
            <a:xfrm>
              <a:off x="2040741" y="1547626"/>
              <a:ext cx="1692134" cy="1069725"/>
            </a:xfrm>
            <a:custGeom>
              <a:avLst/>
              <a:gdLst/>
              <a:ahLst/>
              <a:cxnLst/>
              <a:rect l="l" t="t" r="r" b="b"/>
              <a:pathLst>
                <a:path w="788194" h="498277">
                  <a:moveTo>
                    <a:pt x="183356" y="94655"/>
                  </a:moveTo>
                  <a:cubicBezTo>
                    <a:pt x="130175" y="95052"/>
                    <a:pt x="103585" y="125809"/>
                    <a:pt x="103585" y="186928"/>
                  </a:cubicBezTo>
                  <a:cubicBezTo>
                    <a:pt x="103585" y="207566"/>
                    <a:pt x="103585" y="228203"/>
                    <a:pt x="103585" y="248841"/>
                  </a:cubicBezTo>
                  <a:cubicBezTo>
                    <a:pt x="103585" y="269478"/>
                    <a:pt x="103585" y="290116"/>
                    <a:pt x="103585" y="310753"/>
                  </a:cubicBezTo>
                  <a:cubicBezTo>
                    <a:pt x="103585" y="372666"/>
                    <a:pt x="130373" y="403622"/>
                    <a:pt x="183952" y="403622"/>
                  </a:cubicBezTo>
                  <a:cubicBezTo>
                    <a:pt x="201811" y="403622"/>
                    <a:pt x="219670"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6" y="94655"/>
                    <a:pt x="254596" y="94655"/>
                    <a:pt x="237530" y="94655"/>
                  </a:cubicBezTo>
                  <a:cubicBezTo>
                    <a:pt x="219273" y="94655"/>
                    <a:pt x="201216" y="94655"/>
                    <a:pt x="183356" y="94655"/>
                  </a:cubicBezTo>
                  <a:close/>
                  <a:moveTo>
                    <a:pt x="575072" y="0"/>
                  </a:moveTo>
                  <a:lnTo>
                    <a:pt x="684609" y="0"/>
                  </a:lnTo>
                  <a:lnTo>
                    <a:pt x="788194" y="0"/>
                  </a:lnTo>
                  <a:lnTo>
                    <a:pt x="788194" y="498277"/>
                  </a:lnTo>
                  <a:lnTo>
                    <a:pt x="684609" y="498277"/>
                  </a:lnTo>
                  <a:lnTo>
                    <a:pt x="684609" y="94655"/>
                  </a:lnTo>
                  <a:lnTo>
                    <a:pt x="575072" y="94655"/>
                  </a:ln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5" y="498277"/>
                    <a:pt x="268883" y="498277"/>
                    <a:pt x="237530" y="498277"/>
                  </a:cubicBezTo>
                  <a:cubicBezTo>
                    <a:pt x="205383" y="498277"/>
                    <a:pt x="173633" y="498277"/>
                    <a:pt x="142280" y="498277"/>
                  </a:cubicBezTo>
                  <a:cubicBezTo>
                    <a:pt x="47427" y="498277"/>
                    <a:pt x="0" y="448270"/>
                    <a:pt x="0" y="348258"/>
                  </a:cubicBezTo>
                  <a:cubicBezTo>
                    <a:pt x="0" y="314523"/>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sp>
        <p:nvSpPr>
          <p:cNvPr id="121" name="四角形: 角を丸くする 120">
            <a:extLst>
              <a:ext uri="{FF2B5EF4-FFF2-40B4-BE49-F238E27FC236}">
                <a16:creationId xmlns:a16="http://schemas.microsoft.com/office/drawing/2014/main" id="{86A4E83B-34A2-7291-BDF6-DAC3E65A0D6D}"/>
              </a:ext>
            </a:extLst>
          </p:cNvPr>
          <p:cNvSpPr/>
          <p:nvPr/>
        </p:nvSpPr>
        <p:spPr>
          <a:xfrm>
            <a:off x="2162208" y="8598995"/>
            <a:ext cx="350159" cy="26234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2" name="グループ化 121">
            <a:extLst>
              <a:ext uri="{FF2B5EF4-FFF2-40B4-BE49-F238E27FC236}">
                <a16:creationId xmlns:a16="http://schemas.microsoft.com/office/drawing/2014/main" id="{8D2133B0-EC25-F4B6-D226-CD783DDAC8CC}"/>
              </a:ext>
            </a:extLst>
          </p:cNvPr>
          <p:cNvGrpSpPr/>
          <p:nvPr/>
        </p:nvGrpSpPr>
        <p:grpSpPr>
          <a:xfrm>
            <a:off x="2230710" y="8647546"/>
            <a:ext cx="213155" cy="160653"/>
            <a:chOff x="8730768" y="957660"/>
            <a:chExt cx="2202074" cy="1659692"/>
          </a:xfrm>
          <a:solidFill>
            <a:schemeClr val="bg1"/>
          </a:solidFill>
        </p:grpSpPr>
        <p:sp>
          <p:nvSpPr>
            <p:cNvPr id="123" name="テキスト ボックス 122">
              <a:extLst>
                <a:ext uri="{FF2B5EF4-FFF2-40B4-BE49-F238E27FC236}">
                  <a16:creationId xmlns:a16="http://schemas.microsoft.com/office/drawing/2014/main" id="{1FF4DBC5-02B8-5680-DA4D-82BCC6DB2582}"/>
                </a:ext>
              </a:extLst>
            </p:cNvPr>
            <p:cNvSpPr txBox="1"/>
            <p:nvPr/>
          </p:nvSpPr>
          <p:spPr>
            <a:xfrm>
              <a:off x="8730768" y="1547626"/>
              <a:ext cx="2202074" cy="1069726"/>
            </a:xfrm>
            <a:custGeom>
              <a:avLst/>
              <a:gdLst/>
              <a:ahLst/>
              <a:cxnLst/>
              <a:rect l="l" t="t" r="r" b="b"/>
              <a:pathLst>
                <a:path w="1025723" h="498277">
                  <a:moveTo>
                    <a:pt x="183356" y="94655"/>
                  </a:moveTo>
                  <a:cubicBezTo>
                    <a:pt x="130175" y="95052"/>
                    <a:pt x="103584" y="125809"/>
                    <a:pt x="103584" y="186928"/>
                  </a:cubicBezTo>
                  <a:cubicBezTo>
                    <a:pt x="103584" y="207566"/>
                    <a:pt x="103584" y="228203"/>
                    <a:pt x="103584" y="248841"/>
                  </a:cubicBezTo>
                  <a:cubicBezTo>
                    <a:pt x="103584" y="269478"/>
                    <a:pt x="103584" y="290116"/>
                    <a:pt x="103584" y="310753"/>
                  </a:cubicBezTo>
                  <a:cubicBezTo>
                    <a:pt x="103584" y="372666"/>
                    <a:pt x="130373" y="403622"/>
                    <a:pt x="183952" y="403622"/>
                  </a:cubicBezTo>
                  <a:cubicBezTo>
                    <a:pt x="201811" y="403622"/>
                    <a:pt x="219671"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7" y="94655"/>
                    <a:pt x="254595" y="94655"/>
                    <a:pt x="237530" y="94655"/>
                  </a:cubicBezTo>
                  <a:cubicBezTo>
                    <a:pt x="219273" y="94655"/>
                    <a:pt x="201216" y="94655"/>
                    <a:pt x="183356" y="94655"/>
                  </a:cubicBezTo>
                  <a:close/>
                  <a:moveTo>
                    <a:pt x="695920" y="0"/>
                  </a:moveTo>
                  <a:cubicBezTo>
                    <a:pt x="726877" y="0"/>
                    <a:pt x="757833" y="0"/>
                    <a:pt x="788789" y="0"/>
                  </a:cubicBezTo>
                  <a:cubicBezTo>
                    <a:pt x="819348" y="0"/>
                    <a:pt x="850106" y="0"/>
                    <a:pt x="881063" y="0"/>
                  </a:cubicBezTo>
                  <a:cubicBezTo>
                    <a:pt x="973931" y="0"/>
                    <a:pt x="1020366" y="38100"/>
                    <a:pt x="1020366" y="114300"/>
                  </a:cubicBezTo>
                  <a:cubicBezTo>
                    <a:pt x="1020366" y="123825"/>
                    <a:pt x="1020366" y="133549"/>
                    <a:pt x="1020366" y="143470"/>
                  </a:cubicBezTo>
                  <a:cubicBezTo>
                    <a:pt x="1020366" y="221258"/>
                    <a:pt x="953691" y="273447"/>
                    <a:pt x="820341" y="300038"/>
                  </a:cubicBezTo>
                  <a:cubicBezTo>
                    <a:pt x="708818" y="322659"/>
                    <a:pt x="653058" y="357188"/>
                    <a:pt x="653058" y="403622"/>
                  </a:cubicBezTo>
                  <a:lnTo>
                    <a:pt x="1025723" y="403622"/>
                  </a:lnTo>
                  <a:lnTo>
                    <a:pt x="1025723" y="498277"/>
                  </a:lnTo>
                  <a:lnTo>
                    <a:pt x="551259" y="498277"/>
                  </a:lnTo>
                  <a:lnTo>
                    <a:pt x="551259" y="403622"/>
                  </a:lnTo>
                  <a:cubicBezTo>
                    <a:pt x="551259" y="305197"/>
                    <a:pt x="618530" y="243284"/>
                    <a:pt x="753070" y="217884"/>
                  </a:cubicBezTo>
                  <a:cubicBezTo>
                    <a:pt x="863401" y="197247"/>
                    <a:pt x="918567" y="172442"/>
                    <a:pt x="918567" y="143470"/>
                  </a:cubicBezTo>
                  <a:cubicBezTo>
                    <a:pt x="918567" y="139502"/>
                    <a:pt x="918567" y="136128"/>
                    <a:pt x="918567" y="133350"/>
                  </a:cubicBezTo>
                  <a:cubicBezTo>
                    <a:pt x="918567" y="107553"/>
                    <a:pt x="905470" y="94655"/>
                    <a:pt x="879277" y="94655"/>
                  </a:cubicBezTo>
                  <a:cubicBezTo>
                    <a:pt x="836017" y="94655"/>
                    <a:pt x="805854" y="94655"/>
                    <a:pt x="788789" y="94655"/>
                  </a:cubicBezTo>
                  <a:cubicBezTo>
                    <a:pt x="770930" y="94655"/>
                    <a:pt x="740370" y="94655"/>
                    <a:pt x="697111" y="94655"/>
                  </a:cubicBezTo>
                  <a:cubicBezTo>
                    <a:pt x="671314" y="95052"/>
                    <a:pt x="658416" y="117475"/>
                    <a:pt x="658416" y="161925"/>
                  </a:cubicBezTo>
                  <a:cubicBezTo>
                    <a:pt x="658416" y="167481"/>
                    <a:pt x="658416" y="173236"/>
                    <a:pt x="658416" y="179189"/>
                  </a:cubicBezTo>
                  <a:lnTo>
                    <a:pt x="556617" y="179189"/>
                  </a:lnTo>
                  <a:cubicBezTo>
                    <a:pt x="556617" y="166886"/>
                    <a:pt x="556617" y="154781"/>
                    <a:pt x="556617" y="142875"/>
                  </a:cubicBezTo>
                  <a:cubicBezTo>
                    <a:pt x="556617" y="47625"/>
                    <a:pt x="603052" y="0"/>
                    <a:pt x="695920" y="0"/>
                  </a:cubicBez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4" y="498277"/>
                    <a:pt x="268882" y="498277"/>
                    <a:pt x="237530" y="498277"/>
                  </a:cubicBezTo>
                  <a:cubicBezTo>
                    <a:pt x="205383" y="498277"/>
                    <a:pt x="173632" y="498277"/>
                    <a:pt x="142280" y="498277"/>
                  </a:cubicBezTo>
                  <a:cubicBezTo>
                    <a:pt x="47426" y="498277"/>
                    <a:pt x="0" y="448270"/>
                    <a:pt x="0" y="348258"/>
                  </a:cubicBezTo>
                  <a:cubicBezTo>
                    <a:pt x="0" y="314524"/>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24" name="テキスト ボックス 123">
              <a:extLst>
                <a:ext uri="{FF2B5EF4-FFF2-40B4-BE49-F238E27FC236}">
                  <a16:creationId xmlns:a16="http://schemas.microsoft.com/office/drawing/2014/main" id="{2C453BB2-CE7C-8844-E9FF-D341B037FD63}"/>
                </a:ext>
              </a:extLst>
            </p:cNvPr>
            <p:cNvSpPr txBox="1"/>
            <p:nvPr/>
          </p:nvSpPr>
          <p:spPr>
            <a:xfrm>
              <a:off x="8737126"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sp>
        <p:nvSpPr>
          <p:cNvPr id="125" name="四角形: 角を丸くする 124">
            <a:extLst>
              <a:ext uri="{FF2B5EF4-FFF2-40B4-BE49-F238E27FC236}">
                <a16:creationId xmlns:a16="http://schemas.microsoft.com/office/drawing/2014/main" id="{27558905-86FD-39D0-1BF8-D9DBB79F02D8}"/>
              </a:ext>
            </a:extLst>
          </p:cNvPr>
          <p:cNvSpPr/>
          <p:nvPr/>
        </p:nvSpPr>
        <p:spPr>
          <a:xfrm>
            <a:off x="3875493" y="8598995"/>
            <a:ext cx="350159" cy="26234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6" name="グループ化 125">
            <a:extLst>
              <a:ext uri="{FF2B5EF4-FFF2-40B4-BE49-F238E27FC236}">
                <a16:creationId xmlns:a16="http://schemas.microsoft.com/office/drawing/2014/main" id="{4E89BEFD-599E-6C50-61BB-3E724F68513C}"/>
              </a:ext>
            </a:extLst>
          </p:cNvPr>
          <p:cNvGrpSpPr/>
          <p:nvPr/>
        </p:nvGrpSpPr>
        <p:grpSpPr>
          <a:xfrm>
            <a:off x="3942169" y="8647546"/>
            <a:ext cx="213155" cy="160653"/>
            <a:chOff x="6260232" y="957660"/>
            <a:chExt cx="2202074" cy="1659692"/>
          </a:xfrm>
          <a:solidFill>
            <a:schemeClr val="bg1"/>
          </a:solidFill>
        </p:grpSpPr>
        <p:sp>
          <p:nvSpPr>
            <p:cNvPr id="127" name="テキスト ボックス 126">
              <a:extLst>
                <a:ext uri="{FF2B5EF4-FFF2-40B4-BE49-F238E27FC236}">
                  <a16:creationId xmlns:a16="http://schemas.microsoft.com/office/drawing/2014/main" id="{A4642764-A70D-1E9D-5C0F-1B1D212CA0D9}"/>
                </a:ext>
              </a:extLst>
            </p:cNvPr>
            <p:cNvSpPr txBox="1"/>
            <p:nvPr/>
          </p:nvSpPr>
          <p:spPr>
            <a:xfrm>
              <a:off x="6260232" y="1547626"/>
              <a:ext cx="2202074" cy="1069726"/>
            </a:xfrm>
            <a:custGeom>
              <a:avLst/>
              <a:gdLst/>
              <a:ahLst/>
              <a:cxnLst/>
              <a:rect l="l" t="t" r="r" b="b"/>
              <a:pathLst>
                <a:path w="1025723" h="498277">
                  <a:moveTo>
                    <a:pt x="183356" y="94655"/>
                  </a:moveTo>
                  <a:cubicBezTo>
                    <a:pt x="130175" y="95052"/>
                    <a:pt x="103584" y="125809"/>
                    <a:pt x="103584" y="186928"/>
                  </a:cubicBezTo>
                  <a:cubicBezTo>
                    <a:pt x="103584" y="207566"/>
                    <a:pt x="103584" y="228203"/>
                    <a:pt x="103584" y="248841"/>
                  </a:cubicBezTo>
                  <a:cubicBezTo>
                    <a:pt x="103584" y="269478"/>
                    <a:pt x="103584" y="290116"/>
                    <a:pt x="103584" y="310753"/>
                  </a:cubicBezTo>
                  <a:cubicBezTo>
                    <a:pt x="103584" y="372666"/>
                    <a:pt x="130373" y="403622"/>
                    <a:pt x="183952" y="403622"/>
                  </a:cubicBezTo>
                  <a:cubicBezTo>
                    <a:pt x="201811" y="403622"/>
                    <a:pt x="219671"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7" y="94655"/>
                    <a:pt x="254595" y="94655"/>
                    <a:pt x="237530" y="94655"/>
                  </a:cubicBezTo>
                  <a:cubicBezTo>
                    <a:pt x="219273" y="94655"/>
                    <a:pt x="201216" y="94655"/>
                    <a:pt x="183356" y="94655"/>
                  </a:cubicBezTo>
                  <a:close/>
                  <a:moveTo>
                    <a:pt x="673298" y="0"/>
                  </a:moveTo>
                  <a:cubicBezTo>
                    <a:pt x="719336" y="0"/>
                    <a:pt x="757833" y="0"/>
                    <a:pt x="788789" y="0"/>
                  </a:cubicBezTo>
                  <a:cubicBezTo>
                    <a:pt x="819745" y="0"/>
                    <a:pt x="858639" y="0"/>
                    <a:pt x="905470" y="0"/>
                  </a:cubicBezTo>
                  <a:cubicBezTo>
                    <a:pt x="982067" y="397"/>
                    <a:pt x="1020366" y="34727"/>
                    <a:pt x="1020366" y="102989"/>
                  </a:cubicBezTo>
                  <a:cubicBezTo>
                    <a:pt x="1020366" y="120055"/>
                    <a:pt x="1020366" y="133549"/>
                    <a:pt x="1020366" y="143470"/>
                  </a:cubicBezTo>
                  <a:cubicBezTo>
                    <a:pt x="1020366" y="181174"/>
                    <a:pt x="1002903" y="212130"/>
                    <a:pt x="967978" y="236339"/>
                  </a:cubicBezTo>
                  <a:cubicBezTo>
                    <a:pt x="1006475" y="258564"/>
                    <a:pt x="1025723" y="293092"/>
                    <a:pt x="1025723" y="339924"/>
                  </a:cubicBezTo>
                  <a:cubicBezTo>
                    <a:pt x="1025723" y="350639"/>
                    <a:pt x="1025723" y="366316"/>
                    <a:pt x="1025723" y="386953"/>
                  </a:cubicBezTo>
                  <a:cubicBezTo>
                    <a:pt x="1025723" y="461169"/>
                    <a:pt x="987425" y="498277"/>
                    <a:pt x="910828" y="498277"/>
                  </a:cubicBezTo>
                  <a:cubicBezTo>
                    <a:pt x="860822" y="498277"/>
                    <a:pt x="820142" y="498277"/>
                    <a:pt x="788789" y="498277"/>
                  </a:cubicBezTo>
                  <a:cubicBezTo>
                    <a:pt x="757039" y="498277"/>
                    <a:pt x="714970" y="498277"/>
                    <a:pt x="662583" y="498277"/>
                  </a:cubicBezTo>
                  <a:cubicBezTo>
                    <a:pt x="588367" y="498277"/>
                    <a:pt x="551259" y="462558"/>
                    <a:pt x="551259" y="391120"/>
                  </a:cubicBezTo>
                  <a:cubicBezTo>
                    <a:pt x="551259" y="357783"/>
                    <a:pt x="551259" y="335558"/>
                    <a:pt x="551259" y="324445"/>
                  </a:cubicBezTo>
                  <a:lnTo>
                    <a:pt x="653058" y="324445"/>
                  </a:lnTo>
                  <a:cubicBezTo>
                    <a:pt x="653058" y="329605"/>
                    <a:pt x="653058" y="342503"/>
                    <a:pt x="653058" y="363141"/>
                  </a:cubicBezTo>
                  <a:cubicBezTo>
                    <a:pt x="653454" y="390128"/>
                    <a:pt x="665758" y="403622"/>
                    <a:pt x="689967" y="403622"/>
                  </a:cubicBezTo>
                  <a:cubicBezTo>
                    <a:pt x="737592" y="403622"/>
                    <a:pt x="770533" y="403622"/>
                    <a:pt x="788789" y="403622"/>
                  </a:cubicBezTo>
                  <a:cubicBezTo>
                    <a:pt x="806648" y="403622"/>
                    <a:pt x="839589" y="403622"/>
                    <a:pt x="887611" y="403622"/>
                  </a:cubicBezTo>
                  <a:cubicBezTo>
                    <a:pt x="911820" y="403225"/>
                    <a:pt x="923925" y="388541"/>
                    <a:pt x="923925" y="359569"/>
                  </a:cubicBezTo>
                  <a:cubicBezTo>
                    <a:pt x="923925" y="350441"/>
                    <a:pt x="923925" y="343892"/>
                    <a:pt x="923925" y="339924"/>
                  </a:cubicBezTo>
                  <a:cubicBezTo>
                    <a:pt x="923925" y="335955"/>
                    <a:pt x="923925" y="332581"/>
                    <a:pt x="923925" y="329803"/>
                  </a:cubicBezTo>
                  <a:cubicBezTo>
                    <a:pt x="923925" y="303609"/>
                    <a:pt x="910233" y="290513"/>
                    <a:pt x="882848" y="290513"/>
                  </a:cubicBezTo>
                  <a:cubicBezTo>
                    <a:pt x="852686" y="290513"/>
                    <a:pt x="829072" y="290513"/>
                    <a:pt x="812006" y="290513"/>
                  </a:cubicBezTo>
                  <a:cubicBezTo>
                    <a:pt x="804068" y="290513"/>
                    <a:pt x="796329" y="290513"/>
                    <a:pt x="788789" y="290513"/>
                  </a:cubicBezTo>
                  <a:lnTo>
                    <a:pt x="677466" y="290513"/>
                  </a:lnTo>
                  <a:lnTo>
                    <a:pt x="677466" y="195858"/>
                  </a:lnTo>
                  <a:lnTo>
                    <a:pt x="788789" y="195858"/>
                  </a:lnTo>
                  <a:cubicBezTo>
                    <a:pt x="820936" y="195858"/>
                    <a:pt x="854472" y="195858"/>
                    <a:pt x="889397" y="195858"/>
                  </a:cubicBezTo>
                  <a:cubicBezTo>
                    <a:pt x="908843" y="195461"/>
                    <a:pt x="918567" y="183753"/>
                    <a:pt x="918567" y="160734"/>
                  </a:cubicBezTo>
                  <a:cubicBezTo>
                    <a:pt x="918567" y="154385"/>
                    <a:pt x="918567" y="148630"/>
                    <a:pt x="918567" y="143470"/>
                  </a:cubicBezTo>
                  <a:cubicBezTo>
                    <a:pt x="918567" y="136724"/>
                    <a:pt x="918567" y="130770"/>
                    <a:pt x="918567" y="125611"/>
                  </a:cubicBezTo>
                  <a:cubicBezTo>
                    <a:pt x="918567" y="104974"/>
                    <a:pt x="910233" y="94655"/>
                    <a:pt x="893564" y="94655"/>
                  </a:cubicBezTo>
                  <a:cubicBezTo>
                    <a:pt x="840780" y="94655"/>
                    <a:pt x="805854" y="94655"/>
                    <a:pt x="788789" y="94655"/>
                  </a:cubicBezTo>
                  <a:cubicBezTo>
                    <a:pt x="770930" y="94655"/>
                    <a:pt x="739775" y="94655"/>
                    <a:pt x="695325" y="94655"/>
                  </a:cubicBezTo>
                  <a:cubicBezTo>
                    <a:pt x="670718" y="94655"/>
                    <a:pt x="658416" y="108942"/>
                    <a:pt x="658416" y="137517"/>
                  </a:cubicBezTo>
                  <a:cubicBezTo>
                    <a:pt x="658416" y="143867"/>
                    <a:pt x="658416" y="150217"/>
                    <a:pt x="658416" y="156567"/>
                  </a:cubicBezTo>
                  <a:lnTo>
                    <a:pt x="556617" y="156567"/>
                  </a:lnTo>
                  <a:cubicBezTo>
                    <a:pt x="556617" y="145852"/>
                    <a:pt x="556617" y="128984"/>
                    <a:pt x="556617" y="105966"/>
                  </a:cubicBezTo>
                  <a:cubicBezTo>
                    <a:pt x="556617" y="35322"/>
                    <a:pt x="595511" y="0"/>
                    <a:pt x="673298" y="0"/>
                  </a:cubicBez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4" y="498277"/>
                    <a:pt x="268882" y="498277"/>
                    <a:pt x="237530" y="498277"/>
                  </a:cubicBezTo>
                  <a:cubicBezTo>
                    <a:pt x="205383" y="498277"/>
                    <a:pt x="173632" y="498277"/>
                    <a:pt x="142280" y="498277"/>
                  </a:cubicBezTo>
                  <a:cubicBezTo>
                    <a:pt x="47426" y="498277"/>
                    <a:pt x="0" y="448270"/>
                    <a:pt x="0" y="348258"/>
                  </a:cubicBezTo>
                  <a:cubicBezTo>
                    <a:pt x="0" y="314524"/>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28" name="テキスト ボックス 127">
              <a:extLst>
                <a:ext uri="{FF2B5EF4-FFF2-40B4-BE49-F238E27FC236}">
                  <a16:creationId xmlns:a16="http://schemas.microsoft.com/office/drawing/2014/main" id="{C73F64FB-1792-2479-224F-CBF2F5B068AD}"/>
                </a:ext>
              </a:extLst>
            </p:cNvPr>
            <p:cNvSpPr txBox="1"/>
            <p:nvPr/>
          </p:nvSpPr>
          <p:spPr>
            <a:xfrm>
              <a:off x="6263411"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sp>
        <p:nvSpPr>
          <p:cNvPr id="129" name="四角形: 角を丸くする 128">
            <a:extLst>
              <a:ext uri="{FF2B5EF4-FFF2-40B4-BE49-F238E27FC236}">
                <a16:creationId xmlns:a16="http://schemas.microsoft.com/office/drawing/2014/main" id="{53274A92-7BD2-4936-58BD-A2A316A57AC6}"/>
              </a:ext>
            </a:extLst>
          </p:cNvPr>
          <p:cNvSpPr/>
          <p:nvPr/>
        </p:nvSpPr>
        <p:spPr>
          <a:xfrm>
            <a:off x="5606496" y="8598995"/>
            <a:ext cx="350159" cy="26234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0" name="グループ化 129">
            <a:extLst>
              <a:ext uri="{FF2B5EF4-FFF2-40B4-BE49-F238E27FC236}">
                <a16:creationId xmlns:a16="http://schemas.microsoft.com/office/drawing/2014/main" id="{0FA553B8-09E7-BDAC-409F-4B7F71287A14}"/>
              </a:ext>
            </a:extLst>
          </p:cNvPr>
          <p:cNvGrpSpPr/>
          <p:nvPr/>
        </p:nvGrpSpPr>
        <p:grpSpPr>
          <a:xfrm>
            <a:off x="5674998" y="8647546"/>
            <a:ext cx="213155" cy="160653"/>
            <a:chOff x="13195063" y="957660"/>
            <a:chExt cx="2202074" cy="1659692"/>
          </a:xfrm>
          <a:solidFill>
            <a:schemeClr val="bg1"/>
          </a:solidFill>
        </p:grpSpPr>
        <p:sp>
          <p:nvSpPr>
            <p:cNvPr id="131" name="テキスト ボックス 130">
              <a:extLst>
                <a:ext uri="{FF2B5EF4-FFF2-40B4-BE49-F238E27FC236}">
                  <a16:creationId xmlns:a16="http://schemas.microsoft.com/office/drawing/2014/main" id="{4D204213-A9D8-0691-66F0-16FF25E5B015}"/>
                </a:ext>
              </a:extLst>
            </p:cNvPr>
            <p:cNvSpPr txBox="1"/>
            <p:nvPr/>
          </p:nvSpPr>
          <p:spPr>
            <a:xfrm>
              <a:off x="13195063" y="1547626"/>
              <a:ext cx="2202074" cy="1069726"/>
            </a:xfrm>
            <a:custGeom>
              <a:avLst/>
              <a:gdLst/>
              <a:ahLst/>
              <a:cxnLst/>
              <a:rect l="l" t="t" r="r" b="b"/>
              <a:pathLst>
                <a:path w="1025723" h="498277">
                  <a:moveTo>
                    <a:pt x="867966" y="126206"/>
                  </a:moveTo>
                  <a:lnTo>
                    <a:pt x="652463" y="325636"/>
                  </a:lnTo>
                  <a:lnTo>
                    <a:pt x="867966" y="325636"/>
                  </a:lnTo>
                  <a:close/>
                  <a:moveTo>
                    <a:pt x="183356" y="94655"/>
                  </a:moveTo>
                  <a:cubicBezTo>
                    <a:pt x="130175" y="95052"/>
                    <a:pt x="103584" y="125809"/>
                    <a:pt x="103584" y="186928"/>
                  </a:cubicBezTo>
                  <a:cubicBezTo>
                    <a:pt x="103584" y="207566"/>
                    <a:pt x="103584" y="228203"/>
                    <a:pt x="103584" y="248841"/>
                  </a:cubicBezTo>
                  <a:cubicBezTo>
                    <a:pt x="103584" y="269478"/>
                    <a:pt x="103584" y="290116"/>
                    <a:pt x="103584" y="310753"/>
                  </a:cubicBezTo>
                  <a:cubicBezTo>
                    <a:pt x="103584" y="372666"/>
                    <a:pt x="130373" y="403622"/>
                    <a:pt x="183952" y="403622"/>
                  </a:cubicBezTo>
                  <a:cubicBezTo>
                    <a:pt x="201811" y="403622"/>
                    <a:pt x="219671"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7" y="94655"/>
                    <a:pt x="254595" y="94655"/>
                    <a:pt x="237530" y="94655"/>
                  </a:cubicBezTo>
                  <a:cubicBezTo>
                    <a:pt x="219273" y="94655"/>
                    <a:pt x="201216" y="94655"/>
                    <a:pt x="183356" y="94655"/>
                  </a:cubicBezTo>
                  <a:close/>
                  <a:moveTo>
                    <a:pt x="860822" y="0"/>
                  </a:moveTo>
                  <a:lnTo>
                    <a:pt x="967978" y="0"/>
                  </a:lnTo>
                  <a:lnTo>
                    <a:pt x="967978" y="325636"/>
                  </a:lnTo>
                  <a:lnTo>
                    <a:pt x="1025723" y="325636"/>
                  </a:lnTo>
                  <a:lnTo>
                    <a:pt x="1025723" y="420291"/>
                  </a:lnTo>
                  <a:lnTo>
                    <a:pt x="967978" y="420291"/>
                  </a:lnTo>
                  <a:lnTo>
                    <a:pt x="967978" y="498277"/>
                  </a:lnTo>
                  <a:lnTo>
                    <a:pt x="867966" y="498277"/>
                  </a:lnTo>
                  <a:lnTo>
                    <a:pt x="867966" y="420291"/>
                  </a:lnTo>
                  <a:lnTo>
                    <a:pt x="545306" y="420291"/>
                  </a:lnTo>
                  <a:lnTo>
                    <a:pt x="545306" y="292299"/>
                  </a:ln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4" y="498277"/>
                    <a:pt x="268882" y="498277"/>
                    <a:pt x="237530" y="498277"/>
                  </a:cubicBezTo>
                  <a:cubicBezTo>
                    <a:pt x="205383" y="498277"/>
                    <a:pt x="173632" y="498277"/>
                    <a:pt x="142280" y="498277"/>
                  </a:cubicBezTo>
                  <a:cubicBezTo>
                    <a:pt x="47426" y="498277"/>
                    <a:pt x="0" y="448270"/>
                    <a:pt x="0" y="348258"/>
                  </a:cubicBezTo>
                  <a:cubicBezTo>
                    <a:pt x="0" y="314524"/>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32" name="テキスト ボックス 131">
              <a:extLst>
                <a:ext uri="{FF2B5EF4-FFF2-40B4-BE49-F238E27FC236}">
                  <a16:creationId xmlns:a16="http://schemas.microsoft.com/office/drawing/2014/main" id="{CE456CED-570A-B972-18E7-7D6E2743E8CF}"/>
                </a:ext>
              </a:extLst>
            </p:cNvPr>
            <p:cNvSpPr txBox="1"/>
            <p:nvPr/>
          </p:nvSpPr>
          <p:spPr>
            <a:xfrm>
              <a:off x="13198242"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pic>
        <p:nvPicPr>
          <p:cNvPr id="133" name="図 132">
            <a:extLst>
              <a:ext uri="{FF2B5EF4-FFF2-40B4-BE49-F238E27FC236}">
                <a16:creationId xmlns:a16="http://schemas.microsoft.com/office/drawing/2014/main" id="{CBECF604-5C71-807A-5626-7AA5C401CE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1327" y="8898001"/>
            <a:ext cx="1584353" cy="1056236"/>
          </a:xfrm>
          <a:prstGeom prst="rect">
            <a:avLst/>
          </a:prstGeom>
        </p:spPr>
      </p:pic>
      <p:sp>
        <p:nvSpPr>
          <p:cNvPr id="134" name="テキスト ボックス 133">
            <a:extLst>
              <a:ext uri="{FF2B5EF4-FFF2-40B4-BE49-F238E27FC236}">
                <a16:creationId xmlns:a16="http://schemas.microsoft.com/office/drawing/2014/main" id="{11697691-D1EF-B61B-0A77-15202D2E5E2A}"/>
              </a:ext>
            </a:extLst>
          </p:cNvPr>
          <p:cNvSpPr txBox="1"/>
          <p:nvPr/>
        </p:nvSpPr>
        <p:spPr>
          <a:xfrm>
            <a:off x="2673203" y="9339662"/>
            <a:ext cx="602764" cy="214504"/>
          </a:xfrm>
          <a:custGeom>
            <a:avLst/>
            <a:gdLst/>
            <a:ahLst/>
            <a:cxnLst/>
            <a:rect l="l" t="t" r="r" b="b"/>
            <a:pathLst>
              <a:path w="1339183" h="476571">
                <a:moveTo>
                  <a:pt x="581888" y="102239"/>
                </a:moveTo>
                <a:lnTo>
                  <a:pt x="581888" y="228192"/>
                </a:lnTo>
                <a:lnTo>
                  <a:pt x="688710" y="228192"/>
                </a:lnTo>
                <a:cubicBezTo>
                  <a:pt x="703795" y="228239"/>
                  <a:pt x="716633" y="223084"/>
                  <a:pt x="727222" y="212729"/>
                </a:cubicBezTo>
                <a:cubicBezTo>
                  <a:pt x="737810" y="202373"/>
                  <a:pt x="743339" y="186535"/>
                  <a:pt x="743807" y="165215"/>
                </a:cubicBezTo>
                <a:cubicBezTo>
                  <a:pt x="743550" y="146109"/>
                  <a:pt x="738443" y="130904"/>
                  <a:pt x="728487" y="119600"/>
                </a:cubicBezTo>
                <a:cubicBezTo>
                  <a:pt x="718530" y="108295"/>
                  <a:pt x="705271" y="102509"/>
                  <a:pt x="688710" y="102239"/>
                </a:cubicBezTo>
                <a:close/>
                <a:moveTo>
                  <a:pt x="924516" y="12393"/>
                </a:moveTo>
                <a:lnTo>
                  <a:pt x="1036841" y="12393"/>
                </a:lnTo>
                <a:lnTo>
                  <a:pt x="1036841" y="294505"/>
                </a:lnTo>
                <a:cubicBezTo>
                  <a:pt x="1037239" y="316457"/>
                  <a:pt x="1042376" y="333808"/>
                  <a:pt x="1052248" y="346560"/>
                </a:cubicBezTo>
                <a:cubicBezTo>
                  <a:pt x="1062121" y="359312"/>
                  <a:pt x="1074337" y="368380"/>
                  <a:pt x="1088894" y="373764"/>
                </a:cubicBezTo>
                <a:cubicBezTo>
                  <a:pt x="1103452" y="379148"/>
                  <a:pt x="1117958" y="381764"/>
                  <a:pt x="1132411" y="381611"/>
                </a:cubicBezTo>
                <a:cubicBezTo>
                  <a:pt x="1143842" y="381868"/>
                  <a:pt x="1156835" y="379668"/>
                  <a:pt x="1171389" y="375013"/>
                </a:cubicBezTo>
                <a:cubicBezTo>
                  <a:pt x="1185944" y="370358"/>
                  <a:pt x="1198687" y="361706"/>
                  <a:pt x="1209618" y="349058"/>
                </a:cubicBezTo>
                <a:cubicBezTo>
                  <a:pt x="1220549" y="336410"/>
                  <a:pt x="1226296" y="318226"/>
                  <a:pt x="1226858" y="294505"/>
                </a:cubicBezTo>
                <a:lnTo>
                  <a:pt x="1226858" y="12393"/>
                </a:lnTo>
                <a:lnTo>
                  <a:pt x="1339183" y="12393"/>
                </a:lnTo>
                <a:lnTo>
                  <a:pt x="1339183" y="288885"/>
                </a:lnTo>
                <a:cubicBezTo>
                  <a:pt x="1338799" y="334889"/>
                  <a:pt x="1329520" y="371663"/>
                  <a:pt x="1311348" y="399207"/>
                </a:cubicBezTo>
                <a:cubicBezTo>
                  <a:pt x="1293176" y="426750"/>
                  <a:pt x="1268414" y="446584"/>
                  <a:pt x="1237064" y="458708"/>
                </a:cubicBezTo>
                <a:cubicBezTo>
                  <a:pt x="1205713" y="470833"/>
                  <a:pt x="1170080" y="476768"/>
                  <a:pt x="1130162" y="476515"/>
                </a:cubicBezTo>
                <a:cubicBezTo>
                  <a:pt x="1100368" y="477132"/>
                  <a:pt x="1069770" y="472653"/>
                  <a:pt x="1038368" y="463076"/>
                </a:cubicBezTo>
                <a:cubicBezTo>
                  <a:pt x="1006967" y="453500"/>
                  <a:pt x="980375" y="435122"/>
                  <a:pt x="958592" y="407942"/>
                </a:cubicBezTo>
                <a:cubicBezTo>
                  <a:pt x="936810" y="380763"/>
                  <a:pt x="925451" y="341077"/>
                  <a:pt x="924516" y="288885"/>
                </a:cubicBezTo>
                <a:close/>
                <a:moveTo>
                  <a:pt x="469002" y="12393"/>
                </a:moveTo>
                <a:lnTo>
                  <a:pt x="704451" y="12393"/>
                </a:lnTo>
                <a:cubicBezTo>
                  <a:pt x="732030" y="12414"/>
                  <a:pt x="757598" y="18238"/>
                  <a:pt x="781154" y="29867"/>
                </a:cubicBezTo>
                <a:cubicBezTo>
                  <a:pt x="804711" y="41495"/>
                  <a:pt x="823741" y="58806"/>
                  <a:pt x="838244" y="81800"/>
                </a:cubicBezTo>
                <a:cubicBezTo>
                  <a:pt x="852748" y="104794"/>
                  <a:pt x="860209" y="133349"/>
                  <a:pt x="860628" y="167464"/>
                </a:cubicBezTo>
                <a:cubicBezTo>
                  <a:pt x="860614" y="195159"/>
                  <a:pt x="854776" y="220329"/>
                  <a:pt x="843112" y="242975"/>
                </a:cubicBezTo>
                <a:cubicBezTo>
                  <a:pt x="831448" y="265622"/>
                  <a:pt x="814040" y="283709"/>
                  <a:pt x="790889" y="297237"/>
                </a:cubicBezTo>
                <a:cubicBezTo>
                  <a:pt x="767738" y="310765"/>
                  <a:pt x="738926" y="317698"/>
                  <a:pt x="704451" y="318038"/>
                </a:cubicBezTo>
                <a:lnTo>
                  <a:pt x="581888" y="318038"/>
                </a:lnTo>
                <a:lnTo>
                  <a:pt x="581888" y="464151"/>
                </a:lnTo>
                <a:lnTo>
                  <a:pt x="469002" y="464151"/>
                </a:lnTo>
                <a:close/>
                <a:moveTo>
                  <a:pt x="209546" y="30"/>
                </a:moveTo>
                <a:cubicBezTo>
                  <a:pt x="234298" y="-421"/>
                  <a:pt x="260475" y="4287"/>
                  <a:pt x="288078" y="14155"/>
                </a:cubicBezTo>
                <a:cubicBezTo>
                  <a:pt x="315680" y="24023"/>
                  <a:pt x="340067" y="41757"/>
                  <a:pt x="361238" y="67357"/>
                </a:cubicBezTo>
                <a:cubicBezTo>
                  <a:pt x="382410" y="92958"/>
                  <a:pt x="395723" y="129131"/>
                  <a:pt x="401180" y="175878"/>
                </a:cubicBezTo>
                <a:lnTo>
                  <a:pt x="288785" y="175878"/>
                </a:lnTo>
                <a:cubicBezTo>
                  <a:pt x="283610" y="145699"/>
                  <a:pt x="273729" y="124550"/>
                  <a:pt x="259142" y="112429"/>
                </a:cubicBezTo>
                <a:cubicBezTo>
                  <a:pt x="244553" y="100309"/>
                  <a:pt x="227647" y="94477"/>
                  <a:pt x="208423" y="94934"/>
                </a:cubicBezTo>
                <a:cubicBezTo>
                  <a:pt x="182177" y="95669"/>
                  <a:pt x="162486" y="104191"/>
                  <a:pt x="149353" y="120499"/>
                </a:cubicBezTo>
                <a:cubicBezTo>
                  <a:pt x="136220" y="136807"/>
                  <a:pt x="127519" y="156488"/>
                  <a:pt x="123252" y="179542"/>
                </a:cubicBezTo>
                <a:cubicBezTo>
                  <a:pt x="118986" y="202595"/>
                  <a:pt x="117029" y="224608"/>
                  <a:pt x="117383" y="245580"/>
                </a:cubicBezTo>
                <a:cubicBezTo>
                  <a:pt x="117189" y="254051"/>
                  <a:pt x="117929" y="265671"/>
                  <a:pt x="119604" y="280439"/>
                </a:cubicBezTo>
                <a:cubicBezTo>
                  <a:pt x="121280" y="295208"/>
                  <a:pt x="125058" y="310359"/>
                  <a:pt x="130940" y="325892"/>
                </a:cubicBezTo>
                <a:cubicBezTo>
                  <a:pt x="136822" y="341424"/>
                  <a:pt x="145975" y="354572"/>
                  <a:pt x="158398" y="365336"/>
                </a:cubicBezTo>
                <a:cubicBezTo>
                  <a:pt x="170822" y="376100"/>
                  <a:pt x="187684" y="381712"/>
                  <a:pt x="208985" y="382173"/>
                </a:cubicBezTo>
                <a:cubicBezTo>
                  <a:pt x="233320" y="381413"/>
                  <a:pt x="251275" y="375063"/>
                  <a:pt x="262851" y="363124"/>
                </a:cubicBezTo>
                <a:cubicBezTo>
                  <a:pt x="274427" y="351184"/>
                  <a:pt x="281976" y="338214"/>
                  <a:pt x="285496" y="324213"/>
                </a:cubicBezTo>
                <a:cubicBezTo>
                  <a:pt x="289018" y="310212"/>
                  <a:pt x="290863" y="299740"/>
                  <a:pt x="291033" y="292797"/>
                </a:cubicBezTo>
                <a:lnTo>
                  <a:pt x="403428" y="292797"/>
                </a:lnTo>
                <a:cubicBezTo>
                  <a:pt x="402878" y="305433"/>
                  <a:pt x="400325" y="320633"/>
                  <a:pt x="395771" y="338396"/>
                </a:cubicBezTo>
                <a:cubicBezTo>
                  <a:pt x="391217" y="356160"/>
                  <a:pt x="381218" y="376555"/>
                  <a:pt x="365776" y="399582"/>
                </a:cubicBezTo>
                <a:cubicBezTo>
                  <a:pt x="353061" y="419002"/>
                  <a:pt x="333954" y="436457"/>
                  <a:pt x="308454" y="451947"/>
                </a:cubicBezTo>
                <a:cubicBezTo>
                  <a:pt x="282955" y="467436"/>
                  <a:pt x="249798" y="475625"/>
                  <a:pt x="208985" y="476515"/>
                </a:cubicBezTo>
                <a:cubicBezTo>
                  <a:pt x="167312" y="476235"/>
                  <a:pt x="130855" y="466437"/>
                  <a:pt x="99614" y="447121"/>
                </a:cubicBezTo>
                <a:cubicBezTo>
                  <a:pt x="68372" y="427806"/>
                  <a:pt x="44030" y="400652"/>
                  <a:pt x="26587" y="365660"/>
                </a:cubicBezTo>
                <a:cubicBezTo>
                  <a:pt x="9143" y="330668"/>
                  <a:pt x="281" y="289517"/>
                  <a:pt x="0" y="242207"/>
                </a:cubicBezTo>
                <a:cubicBezTo>
                  <a:pt x="204" y="195508"/>
                  <a:pt x="8783" y="154010"/>
                  <a:pt x="25734" y="117713"/>
                </a:cubicBezTo>
                <a:cubicBezTo>
                  <a:pt x="42685" y="81416"/>
                  <a:pt x="66785" y="52833"/>
                  <a:pt x="98033" y="31963"/>
                </a:cubicBezTo>
                <a:cubicBezTo>
                  <a:pt x="129281" y="11093"/>
                  <a:pt x="166452" y="449"/>
                  <a:pt x="209546" y="30"/>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35" name="テキスト ボックス 134">
            <a:extLst>
              <a:ext uri="{FF2B5EF4-FFF2-40B4-BE49-F238E27FC236}">
                <a16:creationId xmlns:a16="http://schemas.microsoft.com/office/drawing/2014/main" id="{8F80D810-0D57-95E1-82FF-7D06AE4B799A}"/>
              </a:ext>
            </a:extLst>
          </p:cNvPr>
          <p:cNvSpPr txBox="1"/>
          <p:nvPr/>
        </p:nvSpPr>
        <p:spPr>
          <a:xfrm>
            <a:off x="2498392" y="8615684"/>
            <a:ext cx="1222877" cy="261610"/>
          </a:xfrm>
          <a:prstGeom prst="rect">
            <a:avLst/>
          </a:prstGeom>
          <a:noFill/>
          <a:ln>
            <a:noFill/>
          </a:ln>
        </p:spPr>
        <p:txBody>
          <a:bodyPr wrap="square" rtlCol="0">
            <a:spAutoFit/>
          </a:bodyPr>
          <a:lstStyle/>
          <a:p>
            <a:r>
              <a:rPr kumimoji="1" lang="ja-JP" altLang="en-US"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rPr>
              <a:t>演算処理能力</a:t>
            </a:r>
            <a:endParaRPr kumimoji="1" lang="en-US" altLang="ja-JP"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endParaRPr>
          </a:p>
        </p:txBody>
      </p:sp>
      <p:sp>
        <p:nvSpPr>
          <p:cNvPr id="136" name="テキスト ボックス 135">
            <a:extLst>
              <a:ext uri="{FF2B5EF4-FFF2-40B4-BE49-F238E27FC236}">
                <a16:creationId xmlns:a16="http://schemas.microsoft.com/office/drawing/2014/main" id="{6210D13B-5DD6-CCD4-86F9-86CE1F4AEF45}"/>
              </a:ext>
            </a:extLst>
          </p:cNvPr>
          <p:cNvSpPr txBox="1"/>
          <p:nvPr/>
        </p:nvSpPr>
        <p:spPr>
          <a:xfrm>
            <a:off x="3865808" y="9949462"/>
            <a:ext cx="1584353" cy="523220"/>
          </a:xfrm>
          <a:prstGeom prst="rect">
            <a:avLst/>
          </a:prstGeom>
          <a:noFill/>
          <a:ln>
            <a:noFill/>
          </a:ln>
        </p:spPr>
        <p:txBody>
          <a:bodyPr wrap="square" rtlCol="0">
            <a:spAutoFit/>
          </a:bodyPr>
          <a:lstStyle/>
          <a:p>
            <a:r>
              <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OpenGL4.1</a:t>
            </a:r>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に対応していて、大容量の</a:t>
            </a:r>
            <a:r>
              <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GPU</a:t>
            </a:r>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メモリを内蔵しているグラフィックボードも搭載している必要があります。</a:t>
            </a:r>
            <a:endPar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endParaRPr>
          </a:p>
        </p:txBody>
      </p:sp>
      <p:pic>
        <p:nvPicPr>
          <p:cNvPr id="137" name="図 136">
            <a:extLst>
              <a:ext uri="{FF2B5EF4-FFF2-40B4-BE49-F238E27FC236}">
                <a16:creationId xmlns:a16="http://schemas.microsoft.com/office/drawing/2014/main" id="{CB028DE4-196E-AC08-D385-627F589996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703" y="8898001"/>
            <a:ext cx="1584353" cy="1056236"/>
          </a:xfrm>
          <a:prstGeom prst="rect">
            <a:avLst/>
          </a:prstGeom>
        </p:spPr>
      </p:pic>
      <p:sp>
        <p:nvSpPr>
          <p:cNvPr id="138" name="テキスト ボックス 137">
            <a:extLst>
              <a:ext uri="{FF2B5EF4-FFF2-40B4-BE49-F238E27FC236}">
                <a16:creationId xmlns:a16="http://schemas.microsoft.com/office/drawing/2014/main" id="{126EDF1F-B23E-9AB8-CD5B-CDF5A9EE8449}"/>
              </a:ext>
            </a:extLst>
          </p:cNvPr>
          <p:cNvSpPr txBox="1"/>
          <p:nvPr/>
        </p:nvSpPr>
        <p:spPr>
          <a:xfrm>
            <a:off x="884887" y="9332963"/>
            <a:ext cx="702678" cy="227903"/>
          </a:xfrm>
          <a:custGeom>
            <a:avLst/>
            <a:gdLst/>
            <a:ahLst/>
            <a:cxnLst/>
            <a:rect l="l" t="t" r="r" b="b"/>
            <a:pathLst>
              <a:path w="1561167" h="506339">
                <a:moveTo>
                  <a:pt x="610868" y="20231"/>
                </a:moveTo>
                <a:lnTo>
                  <a:pt x="999192" y="20231"/>
                </a:lnTo>
                <a:lnTo>
                  <a:pt x="999192" y="111271"/>
                </a:lnTo>
                <a:lnTo>
                  <a:pt x="830037" y="111271"/>
                </a:lnTo>
                <a:lnTo>
                  <a:pt x="830037" y="184328"/>
                </a:lnTo>
                <a:lnTo>
                  <a:pt x="1048084" y="184328"/>
                </a:lnTo>
                <a:lnTo>
                  <a:pt x="1048084" y="274806"/>
                </a:lnTo>
                <a:lnTo>
                  <a:pt x="830037" y="274806"/>
                </a:lnTo>
                <a:lnTo>
                  <a:pt x="830037" y="343929"/>
                </a:lnTo>
                <a:cubicBezTo>
                  <a:pt x="829124" y="362720"/>
                  <a:pt x="831934" y="374872"/>
                  <a:pt x="838467" y="380387"/>
                </a:cubicBezTo>
                <a:cubicBezTo>
                  <a:pt x="845000" y="385901"/>
                  <a:pt x="860736" y="388360"/>
                  <a:pt x="885673" y="387763"/>
                </a:cubicBezTo>
                <a:cubicBezTo>
                  <a:pt x="918397" y="387681"/>
                  <a:pt x="946237" y="387142"/>
                  <a:pt x="969196" y="386147"/>
                </a:cubicBezTo>
                <a:cubicBezTo>
                  <a:pt x="992155" y="385152"/>
                  <a:pt x="1011146" y="384192"/>
                  <a:pt x="1026167" y="383267"/>
                </a:cubicBezTo>
                <a:cubicBezTo>
                  <a:pt x="1025612" y="397517"/>
                  <a:pt x="1025223" y="409354"/>
                  <a:pt x="1025001" y="418775"/>
                </a:cubicBezTo>
                <a:cubicBezTo>
                  <a:pt x="1024779" y="428197"/>
                  <a:pt x="1024682" y="437369"/>
                  <a:pt x="1024710" y="446291"/>
                </a:cubicBezTo>
                <a:cubicBezTo>
                  <a:pt x="1024738" y="455213"/>
                  <a:pt x="1024849" y="466051"/>
                  <a:pt x="1025043" y="478803"/>
                </a:cubicBezTo>
                <a:cubicBezTo>
                  <a:pt x="1013228" y="479101"/>
                  <a:pt x="996712" y="479347"/>
                  <a:pt x="975493" y="479540"/>
                </a:cubicBezTo>
                <a:cubicBezTo>
                  <a:pt x="954273" y="479733"/>
                  <a:pt x="931803" y="479768"/>
                  <a:pt x="908082" y="479645"/>
                </a:cubicBezTo>
                <a:cubicBezTo>
                  <a:pt x="884360" y="479523"/>
                  <a:pt x="862838" y="479136"/>
                  <a:pt x="843516" y="478486"/>
                </a:cubicBezTo>
                <a:cubicBezTo>
                  <a:pt x="824194" y="477837"/>
                  <a:pt x="810522" y="476818"/>
                  <a:pt x="802501" y="475431"/>
                </a:cubicBezTo>
                <a:cubicBezTo>
                  <a:pt x="777864" y="470227"/>
                  <a:pt x="760200" y="461714"/>
                  <a:pt x="749509" y="449892"/>
                </a:cubicBezTo>
                <a:cubicBezTo>
                  <a:pt x="738817" y="438070"/>
                  <a:pt x="732309" y="424936"/>
                  <a:pt x="729985" y="410491"/>
                </a:cubicBezTo>
                <a:cubicBezTo>
                  <a:pt x="727661" y="396047"/>
                  <a:pt x="726732" y="382289"/>
                  <a:pt x="727196" y="369217"/>
                </a:cubicBezTo>
                <a:lnTo>
                  <a:pt x="727196" y="274806"/>
                </a:lnTo>
                <a:lnTo>
                  <a:pt x="560852" y="274806"/>
                </a:lnTo>
                <a:lnTo>
                  <a:pt x="560852" y="184328"/>
                </a:lnTo>
                <a:lnTo>
                  <a:pt x="727196" y="184328"/>
                </a:lnTo>
                <a:lnTo>
                  <a:pt x="727196" y="111271"/>
                </a:lnTo>
                <a:lnTo>
                  <a:pt x="610868" y="111271"/>
                </a:lnTo>
                <a:close/>
                <a:moveTo>
                  <a:pt x="319202" y="16297"/>
                </a:moveTo>
                <a:lnTo>
                  <a:pt x="423168" y="61817"/>
                </a:lnTo>
                <a:cubicBezTo>
                  <a:pt x="424994" y="62637"/>
                  <a:pt x="426821" y="63807"/>
                  <a:pt x="428647" y="65329"/>
                </a:cubicBezTo>
                <a:cubicBezTo>
                  <a:pt x="430473" y="66851"/>
                  <a:pt x="431457" y="68865"/>
                  <a:pt x="431597" y="71371"/>
                </a:cubicBezTo>
                <a:cubicBezTo>
                  <a:pt x="431422" y="74953"/>
                  <a:pt x="429525" y="77763"/>
                  <a:pt x="425908" y="79800"/>
                </a:cubicBezTo>
                <a:cubicBezTo>
                  <a:pt x="422290" y="81837"/>
                  <a:pt x="418004" y="83523"/>
                  <a:pt x="413052" y="84858"/>
                </a:cubicBezTo>
                <a:cubicBezTo>
                  <a:pt x="409791" y="92913"/>
                  <a:pt x="404387" y="105401"/>
                  <a:pt x="396838" y="122323"/>
                </a:cubicBezTo>
                <a:cubicBezTo>
                  <a:pt x="389289" y="139245"/>
                  <a:pt x="380055" y="158352"/>
                  <a:pt x="369135" y="179645"/>
                </a:cubicBezTo>
                <a:cubicBezTo>
                  <a:pt x="358215" y="200937"/>
                  <a:pt x="346066" y="222167"/>
                  <a:pt x="332690" y="243335"/>
                </a:cubicBezTo>
                <a:cubicBezTo>
                  <a:pt x="360063" y="268601"/>
                  <a:pt x="379778" y="287895"/>
                  <a:pt x="391837" y="301218"/>
                </a:cubicBezTo>
                <a:cubicBezTo>
                  <a:pt x="403897" y="314542"/>
                  <a:pt x="412655" y="325407"/>
                  <a:pt x="418110" y="333813"/>
                </a:cubicBezTo>
                <a:cubicBezTo>
                  <a:pt x="407585" y="343987"/>
                  <a:pt x="397164" y="354829"/>
                  <a:pt x="386850" y="366337"/>
                </a:cubicBezTo>
                <a:cubicBezTo>
                  <a:pt x="376535" y="377846"/>
                  <a:pt x="362041" y="394729"/>
                  <a:pt x="343367" y="416985"/>
                </a:cubicBezTo>
                <a:cubicBezTo>
                  <a:pt x="338122" y="408743"/>
                  <a:pt x="330348" y="397972"/>
                  <a:pt x="320046" y="384672"/>
                </a:cubicBezTo>
                <a:cubicBezTo>
                  <a:pt x="309742" y="371372"/>
                  <a:pt x="292977" y="352733"/>
                  <a:pt x="269748" y="328755"/>
                </a:cubicBezTo>
                <a:cubicBezTo>
                  <a:pt x="264611" y="335204"/>
                  <a:pt x="253344" y="347595"/>
                  <a:pt x="235947" y="365929"/>
                </a:cubicBezTo>
                <a:cubicBezTo>
                  <a:pt x="218550" y="384262"/>
                  <a:pt x="196626" y="404688"/>
                  <a:pt x="170175" y="427205"/>
                </a:cubicBezTo>
                <a:cubicBezTo>
                  <a:pt x="143725" y="449722"/>
                  <a:pt x="114349" y="470480"/>
                  <a:pt x="82049" y="489480"/>
                </a:cubicBezTo>
                <a:cubicBezTo>
                  <a:pt x="71079" y="474810"/>
                  <a:pt x="57475" y="460035"/>
                  <a:pt x="41236" y="445154"/>
                </a:cubicBezTo>
                <a:cubicBezTo>
                  <a:pt x="24996" y="430274"/>
                  <a:pt x="11252" y="419011"/>
                  <a:pt x="0" y="411366"/>
                </a:cubicBezTo>
                <a:cubicBezTo>
                  <a:pt x="39152" y="392212"/>
                  <a:pt x="74088" y="370529"/>
                  <a:pt x="104809" y="346317"/>
                </a:cubicBezTo>
                <a:cubicBezTo>
                  <a:pt x="135530" y="322105"/>
                  <a:pt x="164847" y="292274"/>
                  <a:pt x="192758" y="256822"/>
                </a:cubicBezTo>
                <a:cubicBezTo>
                  <a:pt x="170947" y="238429"/>
                  <a:pt x="152471" y="223514"/>
                  <a:pt x="137333" y="212075"/>
                </a:cubicBezTo>
                <a:cubicBezTo>
                  <a:pt x="122195" y="200637"/>
                  <a:pt x="106389" y="190076"/>
                  <a:pt x="89916" y="180394"/>
                </a:cubicBezTo>
                <a:lnTo>
                  <a:pt x="148924" y="97784"/>
                </a:lnTo>
                <a:cubicBezTo>
                  <a:pt x="173768" y="114385"/>
                  <a:pt x="193906" y="128247"/>
                  <a:pt x="209336" y="139370"/>
                </a:cubicBezTo>
                <a:cubicBezTo>
                  <a:pt x="224767" y="150492"/>
                  <a:pt x="239847" y="162106"/>
                  <a:pt x="254575" y="174212"/>
                </a:cubicBezTo>
                <a:cubicBezTo>
                  <a:pt x="269175" y="147261"/>
                  <a:pt x="282264" y="120239"/>
                  <a:pt x="293843" y="93147"/>
                </a:cubicBezTo>
                <a:cubicBezTo>
                  <a:pt x="305422" y="66055"/>
                  <a:pt x="313875" y="40439"/>
                  <a:pt x="319202" y="16297"/>
                </a:cubicBezTo>
                <a:close/>
                <a:moveTo>
                  <a:pt x="1179586" y="6744"/>
                </a:moveTo>
                <a:lnTo>
                  <a:pt x="1284113" y="10115"/>
                </a:lnTo>
                <a:cubicBezTo>
                  <a:pt x="1287872" y="9998"/>
                  <a:pt x="1291033" y="10373"/>
                  <a:pt x="1293596" y="11239"/>
                </a:cubicBezTo>
                <a:cubicBezTo>
                  <a:pt x="1296161" y="12106"/>
                  <a:pt x="1297496" y="14166"/>
                  <a:pt x="1297601" y="17421"/>
                </a:cubicBezTo>
                <a:cubicBezTo>
                  <a:pt x="1297671" y="20102"/>
                  <a:pt x="1296687" y="22327"/>
                  <a:pt x="1294650" y="24095"/>
                </a:cubicBezTo>
                <a:cubicBezTo>
                  <a:pt x="1292613" y="25862"/>
                  <a:pt x="1289101" y="27946"/>
                  <a:pt x="1284113" y="30347"/>
                </a:cubicBezTo>
                <a:lnTo>
                  <a:pt x="1284113" y="300656"/>
                </a:lnTo>
                <a:lnTo>
                  <a:pt x="1179586" y="300656"/>
                </a:lnTo>
                <a:close/>
                <a:moveTo>
                  <a:pt x="1440343" y="0"/>
                </a:moveTo>
                <a:lnTo>
                  <a:pt x="1547680" y="4496"/>
                </a:lnTo>
                <a:cubicBezTo>
                  <a:pt x="1552175" y="4730"/>
                  <a:pt x="1555547" y="5385"/>
                  <a:pt x="1557795" y="6463"/>
                </a:cubicBezTo>
                <a:cubicBezTo>
                  <a:pt x="1560043" y="7540"/>
                  <a:pt x="1561167" y="9319"/>
                  <a:pt x="1561167" y="11801"/>
                </a:cubicBezTo>
                <a:cubicBezTo>
                  <a:pt x="1561061" y="15068"/>
                  <a:pt x="1559727" y="17667"/>
                  <a:pt x="1557163" y="19599"/>
                </a:cubicBezTo>
                <a:cubicBezTo>
                  <a:pt x="1554599" y="21531"/>
                  <a:pt x="1551438" y="23427"/>
                  <a:pt x="1547680" y="25289"/>
                </a:cubicBezTo>
                <a:lnTo>
                  <a:pt x="1547680" y="203435"/>
                </a:lnTo>
                <a:cubicBezTo>
                  <a:pt x="1547363" y="280226"/>
                  <a:pt x="1528748" y="343566"/>
                  <a:pt x="1491833" y="393453"/>
                </a:cubicBezTo>
                <a:cubicBezTo>
                  <a:pt x="1454919" y="443340"/>
                  <a:pt x="1401601" y="480968"/>
                  <a:pt x="1331881" y="506339"/>
                </a:cubicBezTo>
                <a:cubicBezTo>
                  <a:pt x="1324892" y="493355"/>
                  <a:pt x="1314987" y="479564"/>
                  <a:pt x="1302167" y="464964"/>
                </a:cubicBezTo>
                <a:cubicBezTo>
                  <a:pt x="1289347" y="450364"/>
                  <a:pt x="1275086" y="436994"/>
                  <a:pt x="1259386" y="424853"/>
                </a:cubicBezTo>
                <a:cubicBezTo>
                  <a:pt x="1313634" y="408746"/>
                  <a:pt x="1353750" y="388009"/>
                  <a:pt x="1379732" y="362640"/>
                </a:cubicBezTo>
                <a:cubicBezTo>
                  <a:pt x="1405715" y="337272"/>
                  <a:pt x="1422519" y="309499"/>
                  <a:pt x="1430143" y="279322"/>
                </a:cubicBezTo>
                <a:cubicBezTo>
                  <a:pt x="1437768" y="249146"/>
                  <a:pt x="1441168" y="218792"/>
                  <a:pt x="1440343" y="18826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39" name="テキスト ボックス 138">
            <a:extLst>
              <a:ext uri="{FF2B5EF4-FFF2-40B4-BE49-F238E27FC236}">
                <a16:creationId xmlns:a16="http://schemas.microsoft.com/office/drawing/2014/main" id="{8E4B6AF3-2C7B-9E16-3972-C302826935DA}"/>
              </a:ext>
            </a:extLst>
          </p:cNvPr>
          <p:cNvSpPr txBox="1"/>
          <p:nvPr/>
        </p:nvSpPr>
        <p:spPr>
          <a:xfrm>
            <a:off x="843986" y="8597513"/>
            <a:ext cx="1213719" cy="261610"/>
          </a:xfrm>
          <a:prstGeom prst="rect">
            <a:avLst/>
          </a:prstGeom>
          <a:noFill/>
          <a:ln>
            <a:noFill/>
          </a:ln>
        </p:spPr>
        <p:txBody>
          <a:bodyPr wrap="square" rtlCol="0">
            <a:spAutoFit/>
          </a:bodyPr>
          <a:lstStyle/>
          <a:p>
            <a:r>
              <a:rPr kumimoji="1" lang="ja-JP" altLang="en-US"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rPr>
              <a:t>大容量メモリ</a:t>
            </a:r>
            <a:endParaRPr kumimoji="1" lang="en-US" altLang="ja-JP"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endParaRPr>
          </a:p>
        </p:txBody>
      </p:sp>
      <p:sp>
        <p:nvSpPr>
          <p:cNvPr id="140" name="テキスト ボックス 139">
            <a:extLst>
              <a:ext uri="{FF2B5EF4-FFF2-40B4-BE49-F238E27FC236}">
                <a16:creationId xmlns:a16="http://schemas.microsoft.com/office/drawing/2014/main" id="{DFA59729-D736-BB1F-BE84-B04C716418AF}"/>
              </a:ext>
            </a:extLst>
          </p:cNvPr>
          <p:cNvSpPr txBox="1"/>
          <p:nvPr/>
        </p:nvSpPr>
        <p:spPr>
          <a:xfrm>
            <a:off x="5580854" y="9949462"/>
            <a:ext cx="1584353" cy="523220"/>
          </a:xfrm>
          <a:prstGeom prst="rect">
            <a:avLst/>
          </a:prstGeom>
          <a:noFill/>
          <a:ln>
            <a:noFill/>
          </a:ln>
        </p:spPr>
        <p:txBody>
          <a:bodyPr wrap="square" rtlCol="0">
            <a:spAutoFit/>
          </a:bodyPr>
          <a:lstStyle/>
          <a:p>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データの保存方法や、使用するモデルサイズによって余裕のあるストレージも必要になります。速度を上げる</a:t>
            </a:r>
            <a:r>
              <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NVMe</a:t>
            </a:r>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もお勧めです。</a:t>
            </a:r>
            <a:endPar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endParaRPr>
          </a:p>
        </p:txBody>
      </p:sp>
      <p:pic>
        <p:nvPicPr>
          <p:cNvPr id="141" name="図 140">
            <a:extLst>
              <a:ext uri="{FF2B5EF4-FFF2-40B4-BE49-F238E27FC236}">
                <a16:creationId xmlns:a16="http://schemas.microsoft.com/office/drawing/2014/main" id="{B705836E-1D18-F618-486F-FEF8BCBDA61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61951" y="8898001"/>
            <a:ext cx="1585620" cy="1056236"/>
          </a:xfrm>
          <a:prstGeom prst="rect">
            <a:avLst/>
          </a:prstGeom>
        </p:spPr>
      </p:pic>
      <p:sp>
        <p:nvSpPr>
          <p:cNvPr id="142" name="テキスト ボックス 141">
            <a:extLst>
              <a:ext uri="{FF2B5EF4-FFF2-40B4-BE49-F238E27FC236}">
                <a16:creationId xmlns:a16="http://schemas.microsoft.com/office/drawing/2014/main" id="{0D542F1A-87FE-8A5A-85B4-C645321D74BA}"/>
              </a:ext>
            </a:extLst>
          </p:cNvPr>
          <p:cNvSpPr txBox="1"/>
          <p:nvPr/>
        </p:nvSpPr>
        <p:spPr>
          <a:xfrm>
            <a:off x="4346563" y="9346359"/>
            <a:ext cx="616393" cy="214507"/>
          </a:xfrm>
          <a:custGeom>
            <a:avLst/>
            <a:gdLst/>
            <a:ahLst/>
            <a:cxnLst/>
            <a:rect l="l" t="t" r="r" b="b"/>
            <a:pathLst>
              <a:path w="1369463" h="476575">
                <a:moveTo>
                  <a:pt x="612168" y="102216"/>
                </a:moveTo>
                <a:lnTo>
                  <a:pt x="612168" y="228169"/>
                </a:lnTo>
                <a:lnTo>
                  <a:pt x="718989" y="228169"/>
                </a:lnTo>
                <a:cubicBezTo>
                  <a:pt x="734075" y="228216"/>
                  <a:pt x="746912" y="223061"/>
                  <a:pt x="757501" y="212706"/>
                </a:cubicBezTo>
                <a:cubicBezTo>
                  <a:pt x="768089" y="202350"/>
                  <a:pt x="773618" y="186512"/>
                  <a:pt x="774087" y="165192"/>
                </a:cubicBezTo>
                <a:cubicBezTo>
                  <a:pt x="773829" y="146086"/>
                  <a:pt x="768722" y="130881"/>
                  <a:pt x="758766" y="119576"/>
                </a:cubicBezTo>
                <a:cubicBezTo>
                  <a:pt x="748810" y="108272"/>
                  <a:pt x="735551" y="102485"/>
                  <a:pt x="718989" y="102216"/>
                </a:cubicBezTo>
                <a:close/>
                <a:moveTo>
                  <a:pt x="954795" y="12370"/>
                </a:moveTo>
                <a:lnTo>
                  <a:pt x="1067120" y="12370"/>
                </a:lnTo>
                <a:lnTo>
                  <a:pt x="1067120" y="294482"/>
                </a:lnTo>
                <a:cubicBezTo>
                  <a:pt x="1067519" y="316434"/>
                  <a:pt x="1072655" y="333785"/>
                  <a:pt x="1082528" y="346537"/>
                </a:cubicBezTo>
                <a:cubicBezTo>
                  <a:pt x="1092400" y="359289"/>
                  <a:pt x="1104616" y="368357"/>
                  <a:pt x="1119174" y="373741"/>
                </a:cubicBezTo>
                <a:cubicBezTo>
                  <a:pt x="1133732" y="379125"/>
                  <a:pt x="1148237" y="381741"/>
                  <a:pt x="1162691" y="381588"/>
                </a:cubicBezTo>
                <a:cubicBezTo>
                  <a:pt x="1174122" y="381845"/>
                  <a:pt x="1187114" y="379645"/>
                  <a:pt x="1201669" y="374990"/>
                </a:cubicBezTo>
                <a:cubicBezTo>
                  <a:pt x="1216223" y="370335"/>
                  <a:pt x="1228966" y="361683"/>
                  <a:pt x="1239897" y="349035"/>
                </a:cubicBezTo>
                <a:cubicBezTo>
                  <a:pt x="1250829" y="336387"/>
                  <a:pt x="1256576" y="318203"/>
                  <a:pt x="1257137" y="294482"/>
                </a:cubicBezTo>
                <a:lnTo>
                  <a:pt x="1257137" y="12370"/>
                </a:lnTo>
                <a:lnTo>
                  <a:pt x="1369463" y="12370"/>
                </a:lnTo>
                <a:lnTo>
                  <a:pt x="1369463" y="288862"/>
                </a:lnTo>
                <a:cubicBezTo>
                  <a:pt x="1369078" y="334866"/>
                  <a:pt x="1359800" y="371640"/>
                  <a:pt x="1341627" y="399184"/>
                </a:cubicBezTo>
                <a:cubicBezTo>
                  <a:pt x="1323455" y="426727"/>
                  <a:pt x="1298694" y="446561"/>
                  <a:pt x="1267343" y="458685"/>
                </a:cubicBezTo>
                <a:cubicBezTo>
                  <a:pt x="1235993" y="470810"/>
                  <a:pt x="1200359" y="476745"/>
                  <a:pt x="1160442" y="476492"/>
                </a:cubicBezTo>
                <a:cubicBezTo>
                  <a:pt x="1130648" y="477109"/>
                  <a:pt x="1100050" y="472629"/>
                  <a:pt x="1068648" y="463053"/>
                </a:cubicBezTo>
                <a:cubicBezTo>
                  <a:pt x="1037246" y="453477"/>
                  <a:pt x="1010654" y="435099"/>
                  <a:pt x="988872" y="407919"/>
                </a:cubicBezTo>
                <a:cubicBezTo>
                  <a:pt x="967089" y="380740"/>
                  <a:pt x="955731" y="341054"/>
                  <a:pt x="954795" y="288862"/>
                </a:cubicBezTo>
                <a:close/>
                <a:moveTo>
                  <a:pt x="499281" y="12370"/>
                </a:moveTo>
                <a:lnTo>
                  <a:pt x="734731" y="12370"/>
                </a:lnTo>
                <a:cubicBezTo>
                  <a:pt x="762310" y="12391"/>
                  <a:pt x="787878" y="18215"/>
                  <a:pt x="811434" y="29844"/>
                </a:cubicBezTo>
                <a:cubicBezTo>
                  <a:pt x="834991" y="41472"/>
                  <a:pt x="854020" y="58783"/>
                  <a:pt x="868524" y="81777"/>
                </a:cubicBezTo>
                <a:cubicBezTo>
                  <a:pt x="883027" y="104771"/>
                  <a:pt x="890488" y="133325"/>
                  <a:pt x="890908" y="167441"/>
                </a:cubicBezTo>
                <a:cubicBezTo>
                  <a:pt x="890894" y="195136"/>
                  <a:pt x="885055" y="220306"/>
                  <a:pt x="873391" y="242952"/>
                </a:cubicBezTo>
                <a:cubicBezTo>
                  <a:pt x="861727" y="265599"/>
                  <a:pt x="844320" y="283686"/>
                  <a:pt x="821169" y="297214"/>
                </a:cubicBezTo>
                <a:cubicBezTo>
                  <a:pt x="798018" y="310742"/>
                  <a:pt x="769206" y="317675"/>
                  <a:pt x="734731" y="318015"/>
                </a:cubicBezTo>
                <a:lnTo>
                  <a:pt x="612168" y="318015"/>
                </a:lnTo>
                <a:lnTo>
                  <a:pt x="612168" y="464128"/>
                </a:lnTo>
                <a:lnTo>
                  <a:pt x="499281" y="464128"/>
                </a:lnTo>
                <a:close/>
                <a:moveTo>
                  <a:pt x="221295" y="7"/>
                </a:moveTo>
                <a:cubicBezTo>
                  <a:pt x="252599" y="-205"/>
                  <a:pt x="282291" y="4961"/>
                  <a:pt x="310369" y="15505"/>
                </a:cubicBezTo>
                <a:cubicBezTo>
                  <a:pt x="338447" y="26049"/>
                  <a:pt x="362409" y="43243"/>
                  <a:pt x="382255" y="67087"/>
                </a:cubicBezTo>
                <a:cubicBezTo>
                  <a:pt x="402100" y="90931"/>
                  <a:pt x="415326" y="122697"/>
                  <a:pt x="421933" y="162385"/>
                </a:cubicBezTo>
                <a:lnTo>
                  <a:pt x="306657" y="162385"/>
                </a:lnTo>
                <a:cubicBezTo>
                  <a:pt x="299835" y="134482"/>
                  <a:pt x="287925" y="116067"/>
                  <a:pt x="270926" y="107140"/>
                </a:cubicBezTo>
                <a:cubicBezTo>
                  <a:pt x="253926" y="98214"/>
                  <a:pt x="237382" y="94137"/>
                  <a:pt x="221295" y="94910"/>
                </a:cubicBezTo>
                <a:cubicBezTo>
                  <a:pt x="192955" y="95452"/>
                  <a:pt x="171199" y="103178"/>
                  <a:pt x="156026" y="118088"/>
                </a:cubicBezTo>
                <a:cubicBezTo>
                  <a:pt x="140853" y="132998"/>
                  <a:pt x="130453" y="151842"/>
                  <a:pt x="124826" y="174620"/>
                </a:cubicBezTo>
                <a:cubicBezTo>
                  <a:pt x="119200" y="197399"/>
                  <a:pt x="116538" y="220861"/>
                  <a:pt x="116839" y="245007"/>
                </a:cubicBezTo>
                <a:cubicBezTo>
                  <a:pt x="116534" y="263493"/>
                  <a:pt x="119078" y="283247"/>
                  <a:pt x="124473" y="304270"/>
                </a:cubicBezTo>
                <a:cubicBezTo>
                  <a:pt x="129867" y="325293"/>
                  <a:pt x="139941" y="343352"/>
                  <a:pt x="154694" y="358448"/>
                </a:cubicBezTo>
                <a:cubicBezTo>
                  <a:pt x="169449" y="373544"/>
                  <a:pt x="190712" y="381445"/>
                  <a:pt x="218487" y="382150"/>
                </a:cubicBezTo>
                <a:cubicBezTo>
                  <a:pt x="229543" y="382126"/>
                  <a:pt x="240424" y="380486"/>
                  <a:pt x="251129" y="377228"/>
                </a:cubicBezTo>
                <a:cubicBezTo>
                  <a:pt x="261835" y="373971"/>
                  <a:pt x="271733" y="369237"/>
                  <a:pt x="280823" y="363026"/>
                </a:cubicBezTo>
                <a:cubicBezTo>
                  <a:pt x="294383" y="353617"/>
                  <a:pt x="303486" y="343609"/>
                  <a:pt x="308131" y="333005"/>
                </a:cubicBezTo>
                <a:cubicBezTo>
                  <a:pt x="312775" y="322400"/>
                  <a:pt x="315841" y="311971"/>
                  <a:pt x="317327" y="301717"/>
                </a:cubicBezTo>
                <a:lnTo>
                  <a:pt x="236458" y="301717"/>
                </a:lnTo>
                <a:lnTo>
                  <a:pt x="236458" y="221425"/>
                </a:lnTo>
                <a:lnTo>
                  <a:pt x="426435" y="221425"/>
                </a:lnTo>
                <a:lnTo>
                  <a:pt x="426435" y="464128"/>
                </a:lnTo>
                <a:lnTo>
                  <a:pt x="349342" y="464128"/>
                </a:lnTo>
                <a:lnTo>
                  <a:pt x="344283" y="417528"/>
                </a:lnTo>
                <a:cubicBezTo>
                  <a:pt x="328191" y="436642"/>
                  <a:pt x="311205" y="450390"/>
                  <a:pt x="293324" y="458771"/>
                </a:cubicBezTo>
                <a:cubicBezTo>
                  <a:pt x="275443" y="467153"/>
                  <a:pt x="258873" y="472290"/>
                  <a:pt x="243613" y="474183"/>
                </a:cubicBezTo>
                <a:cubicBezTo>
                  <a:pt x="228353" y="476076"/>
                  <a:pt x="216608" y="476845"/>
                  <a:pt x="208379" y="476492"/>
                </a:cubicBezTo>
                <a:cubicBezTo>
                  <a:pt x="164965" y="476146"/>
                  <a:pt x="127740" y="466105"/>
                  <a:pt x="96701" y="446370"/>
                </a:cubicBezTo>
                <a:cubicBezTo>
                  <a:pt x="65664" y="426635"/>
                  <a:pt x="41833" y="399281"/>
                  <a:pt x="25209" y="364309"/>
                </a:cubicBezTo>
                <a:cubicBezTo>
                  <a:pt x="8585" y="329336"/>
                  <a:pt x="189" y="288820"/>
                  <a:pt x="19" y="242761"/>
                </a:cubicBezTo>
                <a:cubicBezTo>
                  <a:pt x="-264" y="220533"/>
                  <a:pt x="2653" y="195717"/>
                  <a:pt x="8768" y="168313"/>
                </a:cubicBezTo>
                <a:cubicBezTo>
                  <a:pt x="14883" y="140909"/>
                  <a:pt x="25890" y="114446"/>
                  <a:pt x="41790" y="88924"/>
                </a:cubicBezTo>
                <a:cubicBezTo>
                  <a:pt x="57689" y="63401"/>
                  <a:pt x="80174" y="42348"/>
                  <a:pt x="109245" y="25765"/>
                </a:cubicBezTo>
                <a:cubicBezTo>
                  <a:pt x="138316" y="9181"/>
                  <a:pt x="175666" y="595"/>
                  <a:pt x="221295" y="7"/>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43" name="テキスト ボックス 142">
            <a:extLst>
              <a:ext uri="{FF2B5EF4-FFF2-40B4-BE49-F238E27FC236}">
                <a16:creationId xmlns:a16="http://schemas.microsoft.com/office/drawing/2014/main" id="{5CF57FDE-4EC7-12E5-DF01-D76404140CF4}"/>
              </a:ext>
            </a:extLst>
          </p:cNvPr>
          <p:cNvSpPr txBox="1"/>
          <p:nvPr/>
        </p:nvSpPr>
        <p:spPr>
          <a:xfrm>
            <a:off x="4196412" y="8492422"/>
            <a:ext cx="1213719" cy="430887"/>
          </a:xfrm>
          <a:prstGeom prst="rect">
            <a:avLst/>
          </a:prstGeom>
          <a:noFill/>
          <a:ln>
            <a:noFill/>
          </a:ln>
        </p:spPr>
        <p:txBody>
          <a:bodyPr wrap="square" rtlCol="0">
            <a:spAutoFit/>
          </a:bodyPr>
          <a:lstStyle/>
          <a:p>
            <a:r>
              <a:rPr kumimoji="1" lang="ja-JP" altLang="en-US"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rPr>
              <a:t>グラフィック</a:t>
            </a:r>
            <a:endParaRPr kumimoji="1" lang="en-US" altLang="ja-JP"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endParaRPr>
          </a:p>
          <a:p>
            <a:r>
              <a:rPr kumimoji="1" lang="zh-TW" altLang="en-US"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rPr>
              <a:t>並列処理能力</a:t>
            </a:r>
            <a:endParaRPr kumimoji="1" lang="en-US" altLang="ja-JP"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endParaRPr>
          </a:p>
        </p:txBody>
      </p:sp>
      <p:sp>
        <p:nvSpPr>
          <p:cNvPr id="144" name="テキスト ボックス 143">
            <a:extLst>
              <a:ext uri="{FF2B5EF4-FFF2-40B4-BE49-F238E27FC236}">
                <a16:creationId xmlns:a16="http://schemas.microsoft.com/office/drawing/2014/main" id="{FAC1FD27-3077-C4AE-2FDE-3A1F338775AB}"/>
              </a:ext>
            </a:extLst>
          </p:cNvPr>
          <p:cNvSpPr txBox="1"/>
          <p:nvPr/>
        </p:nvSpPr>
        <p:spPr>
          <a:xfrm>
            <a:off x="412515" y="9949462"/>
            <a:ext cx="1584353" cy="523220"/>
          </a:xfrm>
          <a:prstGeom prst="rect">
            <a:avLst/>
          </a:prstGeom>
          <a:noFill/>
          <a:ln>
            <a:noFill/>
          </a:ln>
        </p:spPr>
        <p:txBody>
          <a:bodyPr wrap="square" rtlCol="0">
            <a:spAutoFit/>
          </a:bodyPr>
          <a:lstStyle/>
          <a:p>
            <a:r>
              <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VG Studio Max</a:t>
            </a:r>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は</a:t>
            </a:r>
            <a:r>
              <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512GB</a:t>
            </a:r>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以上のメインメモリを必要とすることがあるため、それを前提にマザーボードを選ぶ必要があります。</a:t>
            </a:r>
          </a:p>
        </p:txBody>
      </p:sp>
      <p:pic>
        <p:nvPicPr>
          <p:cNvPr id="145" name="図 144">
            <a:extLst>
              <a:ext uri="{FF2B5EF4-FFF2-40B4-BE49-F238E27FC236}">
                <a16:creationId xmlns:a16="http://schemas.microsoft.com/office/drawing/2014/main" id="{E77C5C96-6C21-38C5-43DC-5AF184FC2A74}"/>
              </a:ext>
            </a:extLst>
          </p:cNvPr>
          <p:cNvPicPr>
            <a:picLocks noChangeAspect="1"/>
          </p:cNvPicPr>
          <p:nvPr/>
        </p:nvPicPr>
        <p:blipFill>
          <a:blip r:embed="rId13">
            <a:extLst>
              <a:ext uri="{28A0092B-C50C-407E-A947-70E740481C1C}">
                <a14:useLocalDpi xmlns:a14="http://schemas.microsoft.com/office/drawing/2010/main" val="0"/>
              </a:ext>
            </a:extLst>
          </a:blip>
          <a:srcRect l="8216" r="6339"/>
          <a:stretch/>
        </p:blipFill>
        <p:spPr>
          <a:xfrm>
            <a:off x="5557129" y="8886732"/>
            <a:ext cx="1577077" cy="1062730"/>
          </a:xfrm>
          <a:prstGeom prst="rect">
            <a:avLst/>
          </a:prstGeom>
        </p:spPr>
      </p:pic>
      <p:sp>
        <p:nvSpPr>
          <p:cNvPr id="146" name="テキスト ボックス 145">
            <a:extLst>
              <a:ext uri="{FF2B5EF4-FFF2-40B4-BE49-F238E27FC236}">
                <a16:creationId xmlns:a16="http://schemas.microsoft.com/office/drawing/2014/main" id="{324E677D-1CC7-BD19-33C8-0FC32E9460DC}"/>
              </a:ext>
            </a:extLst>
          </p:cNvPr>
          <p:cNvSpPr txBox="1"/>
          <p:nvPr/>
        </p:nvSpPr>
        <p:spPr>
          <a:xfrm>
            <a:off x="5766924" y="9347498"/>
            <a:ext cx="1243723" cy="239790"/>
          </a:xfrm>
          <a:custGeom>
            <a:avLst/>
            <a:gdLst/>
            <a:ahLst/>
            <a:cxnLst/>
            <a:rect l="l" t="t" r="r" b="b"/>
            <a:pathLst>
              <a:path w="2763231" h="532752">
                <a:moveTo>
                  <a:pt x="1693231" y="223104"/>
                </a:moveTo>
                <a:lnTo>
                  <a:pt x="2182149" y="223104"/>
                </a:lnTo>
                <a:lnTo>
                  <a:pt x="2182149" y="324259"/>
                </a:lnTo>
                <a:lnTo>
                  <a:pt x="1693231" y="324259"/>
                </a:lnTo>
                <a:close/>
                <a:moveTo>
                  <a:pt x="2318147" y="139370"/>
                </a:moveTo>
                <a:cubicBezTo>
                  <a:pt x="2332349" y="145177"/>
                  <a:pt x="2351713" y="154215"/>
                  <a:pt x="2376241" y="166485"/>
                </a:cubicBezTo>
                <a:cubicBezTo>
                  <a:pt x="2400769" y="178755"/>
                  <a:pt x="2427861" y="194818"/>
                  <a:pt x="2457517" y="214674"/>
                </a:cubicBezTo>
                <a:cubicBezTo>
                  <a:pt x="2448186" y="226429"/>
                  <a:pt x="2438749" y="239729"/>
                  <a:pt x="2429207" y="254575"/>
                </a:cubicBezTo>
                <a:cubicBezTo>
                  <a:pt x="2419665" y="269420"/>
                  <a:pt x="2410369" y="284406"/>
                  <a:pt x="2401319" y="299533"/>
                </a:cubicBezTo>
                <a:cubicBezTo>
                  <a:pt x="2377037" y="281432"/>
                  <a:pt x="2352545" y="265791"/>
                  <a:pt x="2327841" y="252608"/>
                </a:cubicBezTo>
                <a:cubicBezTo>
                  <a:pt x="2303137" y="239425"/>
                  <a:pt x="2282298" y="229403"/>
                  <a:pt x="2265321" y="222542"/>
                </a:cubicBezTo>
                <a:close/>
                <a:moveTo>
                  <a:pt x="2702538" y="137684"/>
                </a:moveTo>
                <a:cubicBezTo>
                  <a:pt x="2704317" y="141413"/>
                  <a:pt x="2708064" y="148441"/>
                  <a:pt x="2713777" y="158768"/>
                </a:cubicBezTo>
                <a:cubicBezTo>
                  <a:pt x="2719491" y="169095"/>
                  <a:pt x="2726609" y="180578"/>
                  <a:pt x="2735132" y="193215"/>
                </a:cubicBezTo>
                <a:cubicBezTo>
                  <a:pt x="2743656" y="205853"/>
                  <a:pt x="2753022" y="217502"/>
                  <a:pt x="2763231" y="228162"/>
                </a:cubicBezTo>
                <a:cubicBezTo>
                  <a:pt x="2748713" y="250526"/>
                  <a:pt x="2724299" y="278979"/>
                  <a:pt x="2689987" y="313519"/>
                </a:cubicBezTo>
                <a:cubicBezTo>
                  <a:pt x="2655675" y="348060"/>
                  <a:pt x="2610905" y="383756"/>
                  <a:pt x="2555675" y="420607"/>
                </a:cubicBezTo>
                <a:cubicBezTo>
                  <a:pt x="2500445" y="457458"/>
                  <a:pt x="2434195" y="490531"/>
                  <a:pt x="2356923" y="519827"/>
                </a:cubicBezTo>
                <a:cubicBezTo>
                  <a:pt x="2356431" y="522332"/>
                  <a:pt x="2355448" y="525048"/>
                  <a:pt x="2353973" y="527975"/>
                </a:cubicBezTo>
                <a:cubicBezTo>
                  <a:pt x="2352497" y="530902"/>
                  <a:pt x="2350109" y="532495"/>
                  <a:pt x="2346808" y="532752"/>
                </a:cubicBezTo>
                <a:cubicBezTo>
                  <a:pt x="2344653" y="532752"/>
                  <a:pt x="2342921" y="531909"/>
                  <a:pt x="2341609" y="530223"/>
                </a:cubicBezTo>
                <a:cubicBezTo>
                  <a:pt x="2340298" y="528537"/>
                  <a:pt x="2338847" y="526008"/>
                  <a:pt x="2337254" y="522637"/>
                </a:cubicBezTo>
                <a:lnTo>
                  <a:pt x="2290048" y="423729"/>
                </a:lnTo>
                <a:cubicBezTo>
                  <a:pt x="2344792" y="410748"/>
                  <a:pt x="2398589" y="389442"/>
                  <a:pt x="2451439" y="359810"/>
                </a:cubicBezTo>
                <a:cubicBezTo>
                  <a:pt x="2504289" y="330178"/>
                  <a:pt x="2552550" y="295925"/>
                  <a:pt x="2596220" y="257051"/>
                </a:cubicBezTo>
                <a:cubicBezTo>
                  <a:pt x="2639891" y="218178"/>
                  <a:pt x="2675331" y="178389"/>
                  <a:pt x="2702538" y="137684"/>
                </a:cubicBezTo>
                <a:close/>
                <a:moveTo>
                  <a:pt x="382143" y="45520"/>
                </a:moveTo>
                <a:lnTo>
                  <a:pt x="431597" y="91040"/>
                </a:lnTo>
                <a:cubicBezTo>
                  <a:pt x="427417" y="96671"/>
                  <a:pt x="423695" y="102689"/>
                  <a:pt x="420428" y="109093"/>
                </a:cubicBezTo>
                <a:cubicBezTo>
                  <a:pt x="417161" y="115497"/>
                  <a:pt x="414141" y="122218"/>
                  <a:pt x="411366" y="129254"/>
                </a:cubicBezTo>
                <a:cubicBezTo>
                  <a:pt x="399564" y="157962"/>
                  <a:pt x="388606" y="183157"/>
                  <a:pt x="378490" y="204840"/>
                </a:cubicBezTo>
                <a:cubicBezTo>
                  <a:pt x="368375" y="226523"/>
                  <a:pt x="355730" y="249470"/>
                  <a:pt x="340557" y="273682"/>
                </a:cubicBezTo>
                <a:cubicBezTo>
                  <a:pt x="350902" y="280790"/>
                  <a:pt x="366679" y="292737"/>
                  <a:pt x="387888" y="309523"/>
                </a:cubicBezTo>
                <a:cubicBezTo>
                  <a:pt x="409097" y="326310"/>
                  <a:pt x="430993" y="344626"/>
                  <a:pt x="453576" y="364472"/>
                </a:cubicBezTo>
                <a:cubicBezTo>
                  <a:pt x="476160" y="384318"/>
                  <a:pt x="494683" y="402384"/>
                  <a:pt x="509150" y="418671"/>
                </a:cubicBezTo>
                <a:cubicBezTo>
                  <a:pt x="502513" y="425352"/>
                  <a:pt x="494431" y="434032"/>
                  <a:pt x="484901" y="444709"/>
                </a:cubicBezTo>
                <a:cubicBezTo>
                  <a:pt x="475372" y="455387"/>
                  <a:pt x="465999" y="466189"/>
                  <a:pt x="456782" y="477117"/>
                </a:cubicBezTo>
                <a:cubicBezTo>
                  <a:pt x="447565" y="488044"/>
                  <a:pt x="440106" y="497223"/>
                  <a:pt x="434407" y="504653"/>
                </a:cubicBezTo>
                <a:cubicBezTo>
                  <a:pt x="418720" y="483267"/>
                  <a:pt x="401576" y="462599"/>
                  <a:pt x="382976" y="442649"/>
                </a:cubicBezTo>
                <a:cubicBezTo>
                  <a:pt x="364375" y="422699"/>
                  <a:pt x="346274" y="404778"/>
                  <a:pt x="328673" y="388887"/>
                </a:cubicBezTo>
                <a:cubicBezTo>
                  <a:pt x="311071" y="372995"/>
                  <a:pt x="295925" y="360444"/>
                  <a:pt x="283235" y="351234"/>
                </a:cubicBezTo>
                <a:cubicBezTo>
                  <a:pt x="270872" y="365738"/>
                  <a:pt x="254200" y="382875"/>
                  <a:pt x="233220" y="402645"/>
                </a:cubicBezTo>
                <a:cubicBezTo>
                  <a:pt x="212239" y="422414"/>
                  <a:pt x="188074" y="442090"/>
                  <a:pt x="160725" y="461673"/>
                </a:cubicBezTo>
                <a:cubicBezTo>
                  <a:pt x="133376" y="481255"/>
                  <a:pt x="103965" y="498017"/>
                  <a:pt x="72495" y="511959"/>
                </a:cubicBezTo>
                <a:cubicBezTo>
                  <a:pt x="56935" y="488028"/>
                  <a:pt x="43378" y="469577"/>
                  <a:pt x="31822" y="456605"/>
                </a:cubicBezTo>
                <a:cubicBezTo>
                  <a:pt x="20266" y="443632"/>
                  <a:pt x="9659" y="433048"/>
                  <a:pt x="0" y="424853"/>
                </a:cubicBezTo>
                <a:cubicBezTo>
                  <a:pt x="19873" y="418472"/>
                  <a:pt x="43350" y="408368"/>
                  <a:pt x="70431" y="394541"/>
                </a:cubicBezTo>
                <a:cubicBezTo>
                  <a:pt x="97513" y="380715"/>
                  <a:pt x="125293" y="362673"/>
                  <a:pt x="153771" y="340416"/>
                </a:cubicBezTo>
                <a:cubicBezTo>
                  <a:pt x="182248" y="318160"/>
                  <a:pt x="208518" y="291197"/>
                  <a:pt x="232579" y="259527"/>
                </a:cubicBezTo>
                <a:cubicBezTo>
                  <a:pt x="256640" y="227857"/>
                  <a:pt x="275586" y="190989"/>
                  <a:pt x="289417" y="148923"/>
                </a:cubicBezTo>
                <a:lnTo>
                  <a:pt x="55074" y="148923"/>
                </a:lnTo>
                <a:lnTo>
                  <a:pt x="55074" y="51702"/>
                </a:lnTo>
                <a:lnTo>
                  <a:pt x="339995" y="51702"/>
                </a:lnTo>
                <a:cubicBezTo>
                  <a:pt x="342840" y="51830"/>
                  <a:pt x="348670" y="51573"/>
                  <a:pt x="357487" y="50929"/>
                </a:cubicBezTo>
                <a:cubicBezTo>
                  <a:pt x="366302" y="50285"/>
                  <a:pt x="374521" y="48482"/>
                  <a:pt x="382143" y="45520"/>
                </a:cubicBezTo>
                <a:close/>
                <a:moveTo>
                  <a:pt x="2639597" y="43272"/>
                </a:moveTo>
                <a:cubicBezTo>
                  <a:pt x="2645849" y="48517"/>
                  <a:pt x="2654840" y="56853"/>
                  <a:pt x="2666571" y="68280"/>
                </a:cubicBezTo>
                <a:cubicBezTo>
                  <a:pt x="2678303" y="79707"/>
                  <a:pt x="2688980" y="91414"/>
                  <a:pt x="2698604" y="103403"/>
                </a:cubicBezTo>
                <a:cubicBezTo>
                  <a:pt x="2688992" y="110873"/>
                  <a:pt x="2681241" y="117148"/>
                  <a:pt x="2675352" y="122229"/>
                </a:cubicBezTo>
                <a:cubicBezTo>
                  <a:pt x="2669464" y="127311"/>
                  <a:pt x="2662415" y="133586"/>
                  <a:pt x="2654208" y="141056"/>
                </a:cubicBezTo>
                <a:cubicBezTo>
                  <a:pt x="2646457" y="130987"/>
                  <a:pt x="2637372" y="120356"/>
                  <a:pt x="2626952" y="109164"/>
                </a:cubicBezTo>
                <a:cubicBezTo>
                  <a:pt x="2616532" y="97971"/>
                  <a:pt x="2605761" y="87621"/>
                  <a:pt x="2594638" y="78114"/>
                </a:cubicBezTo>
                <a:close/>
                <a:moveTo>
                  <a:pt x="1194197" y="38214"/>
                </a:moveTo>
                <a:lnTo>
                  <a:pt x="1302096" y="42710"/>
                </a:lnTo>
                <a:cubicBezTo>
                  <a:pt x="1305093" y="42581"/>
                  <a:pt x="1307950" y="42979"/>
                  <a:pt x="1310666" y="43904"/>
                </a:cubicBezTo>
                <a:cubicBezTo>
                  <a:pt x="1313382" y="44829"/>
                  <a:pt x="1314835" y="47054"/>
                  <a:pt x="1315021" y="50578"/>
                </a:cubicBezTo>
                <a:cubicBezTo>
                  <a:pt x="1314764" y="53926"/>
                  <a:pt x="1313171" y="56642"/>
                  <a:pt x="1310245" y="58726"/>
                </a:cubicBezTo>
                <a:cubicBezTo>
                  <a:pt x="1307318" y="60810"/>
                  <a:pt x="1304601" y="62403"/>
                  <a:pt x="1302096" y="63503"/>
                </a:cubicBezTo>
                <a:lnTo>
                  <a:pt x="1302096" y="374275"/>
                </a:lnTo>
                <a:cubicBezTo>
                  <a:pt x="1338895" y="362106"/>
                  <a:pt x="1375506" y="344484"/>
                  <a:pt x="1411931" y="321408"/>
                </a:cubicBezTo>
                <a:cubicBezTo>
                  <a:pt x="1448356" y="298332"/>
                  <a:pt x="1481845" y="273134"/>
                  <a:pt x="1512399" y="245812"/>
                </a:cubicBezTo>
                <a:cubicBezTo>
                  <a:pt x="1542954" y="218490"/>
                  <a:pt x="1567827" y="192376"/>
                  <a:pt x="1587017" y="167468"/>
                </a:cubicBezTo>
                <a:cubicBezTo>
                  <a:pt x="1592543" y="180932"/>
                  <a:pt x="1599193" y="196293"/>
                  <a:pt x="1606967" y="213550"/>
                </a:cubicBezTo>
                <a:cubicBezTo>
                  <a:pt x="1614741" y="230808"/>
                  <a:pt x="1624201" y="250102"/>
                  <a:pt x="1635347" y="271434"/>
                </a:cubicBezTo>
                <a:cubicBezTo>
                  <a:pt x="1600318" y="308174"/>
                  <a:pt x="1565225" y="339471"/>
                  <a:pt x="1530071" y="365325"/>
                </a:cubicBezTo>
                <a:cubicBezTo>
                  <a:pt x="1494916" y="391180"/>
                  <a:pt x="1461947" y="412569"/>
                  <a:pt x="1431163" y="429494"/>
                </a:cubicBezTo>
                <a:cubicBezTo>
                  <a:pt x="1400379" y="446420"/>
                  <a:pt x="1374029" y="459858"/>
                  <a:pt x="1352112" y="469811"/>
                </a:cubicBezTo>
                <a:cubicBezTo>
                  <a:pt x="1346423" y="472524"/>
                  <a:pt x="1337070" y="476839"/>
                  <a:pt x="1324055" y="482757"/>
                </a:cubicBezTo>
                <a:cubicBezTo>
                  <a:pt x="1311039" y="488675"/>
                  <a:pt x="1298148" y="494531"/>
                  <a:pt x="1285382" y="500324"/>
                </a:cubicBezTo>
                <a:cubicBezTo>
                  <a:pt x="1272617" y="506117"/>
                  <a:pt x="1263764" y="510183"/>
                  <a:pt x="1258824" y="512521"/>
                </a:cubicBezTo>
                <a:lnTo>
                  <a:pt x="1190825" y="445084"/>
                </a:lnTo>
                <a:cubicBezTo>
                  <a:pt x="1192195" y="439921"/>
                  <a:pt x="1193108" y="434652"/>
                  <a:pt x="1193565" y="429279"/>
                </a:cubicBezTo>
                <a:cubicBezTo>
                  <a:pt x="1194021" y="423905"/>
                  <a:pt x="1194233" y="419058"/>
                  <a:pt x="1194197" y="414737"/>
                </a:cubicBezTo>
                <a:close/>
                <a:moveTo>
                  <a:pt x="695726" y="21355"/>
                </a:moveTo>
                <a:lnTo>
                  <a:pt x="802500" y="24727"/>
                </a:lnTo>
                <a:cubicBezTo>
                  <a:pt x="806235" y="24586"/>
                  <a:pt x="809303" y="24867"/>
                  <a:pt x="811703" y="25570"/>
                </a:cubicBezTo>
                <a:cubicBezTo>
                  <a:pt x="814103" y="26272"/>
                  <a:pt x="815344" y="28239"/>
                  <a:pt x="815426" y="31470"/>
                </a:cubicBezTo>
                <a:cubicBezTo>
                  <a:pt x="815238" y="34280"/>
                  <a:pt x="813927" y="36669"/>
                  <a:pt x="811492" y="38636"/>
                </a:cubicBezTo>
                <a:cubicBezTo>
                  <a:pt x="809057" y="40603"/>
                  <a:pt x="806621" y="42148"/>
                  <a:pt x="804186" y="43272"/>
                </a:cubicBezTo>
                <a:lnTo>
                  <a:pt x="804186" y="205121"/>
                </a:lnTo>
                <a:lnTo>
                  <a:pt x="832847" y="159601"/>
                </a:lnTo>
                <a:cubicBezTo>
                  <a:pt x="854591" y="169682"/>
                  <a:pt x="877916" y="181615"/>
                  <a:pt x="902824" y="195401"/>
                </a:cubicBezTo>
                <a:cubicBezTo>
                  <a:pt x="927730" y="209186"/>
                  <a:pt x="951889" y="223909"/>
                  <a:pt x="975297" y="239568"/>
                </a:cubicBezTo>
                <a:cubicBezTo>
                  <a:pt x="998706" y="255227"/>
                  <a:pt x="1019034" y="270907"/>
                  <a:pt x="1036282" y="286607"/>
                </a:cubicBezTo>
                <a:cubicBezTo>
                  <a:pt x="1031019" y="294239"/>
                  <a:pt x="1024623" y="303765"/>
                  <a:pt x="1017092" y="315185"/>
                </a:cubicBezTo>
                <a:cubicBezTo>
                  <a:pt x="1009560" y="326604"/>
                  <a:pt x="1002123" y="337962"/>
                  <a:pt x="994779" y="349257"/>
                </a:cubicBezTo>
                <a:cubicBezTo>
                  <a:pt x="987435" y="360552"/>
                  <a:pt x="981413" y="369828"/>
                  <a:pt x="976713" y="377085"/>
                </a:cubicBezTo>
                <a:cubicBezTo>
                  <a:pt x="956152" y="357468"/>
                  <a:pt x="934332" y="339568"/>
                  <a:pt x="911253" y="323385"/>
                </a:cubicBezTo>
                <a:cubicBezTo>
                  <a:pt x="888175" y="307202"/>
                  <a:pt x="866937" y="293549"/>
                  <a:pt x="847542" y="282424"/>
                </a:cubicBezTo>
                <a:cubicBezTo>
                  <a:pt x="828146" y="271299"/>
                  <a:pt x="813695" y="263514"/>
                  <a:pt x="804186" y="259070"/>
                </a:cubicBezTo>
                <a:lnTo>
                  <a:pt x="804186" y="523199"/>
                </a:lnTo>
                <a:lnTo>
                  <a:pt x="695726" y="523199"/>
                </a:lnTo>
                <a:close/>
                <a:moveTo>
                  <a:pt x="2378840" y="10677"/>
                </a:moveTo>
                <a:cubicBezTo>
                  <a:pt x="2401869" y="18100"/>
                  <a:pt x="2426760" y="27841"/>
                  <a:pt x="2453513" y="39900"/>
                </a:cubicBezTo>
                <a:cubicBezTo>
                  <a:pt x="2480265" y="51959"/>
                  <a:pt x="2503892" y="63948"/>
                  <a:pt x="2524392" y="75867"/>
                </a:cubicBezTo>
                <a:cubicBezTo>
                  <a:pt x="2519299" y="82589"/>
                  <a:pt x="2513187" y="91373"/>
                  <a:pt x="2506054" y="102217"/>
                </a:cubicBezTo>
                <a:cubicBezTo>
                  <a:pt x="2498923" y="113061"/>
                  <a:pt x="2492102" y="123843"/>
                  <a:pt x="2485595" y="134562"/>
                </a:cubicBezTo>
                <a:cubicBezTo>
                  <a:pt x="2479087" y="145281"/>
                  <a:pt x="2474223" y="153815"/>
                  <a:pt x="2471004" y="160163"/>
                </a:cubicBezTo>
                <a:cubicBezTo>
                  <a:pt x="2455866" y="150188"/>
                  <a:pt x="2435143" y="138105"/>
                  <a:pt x="2408836" y="123915"/>
                </a:cubicBezTo>
                <a:cubicBezTo>
                  <a:pt x="2382528" y="109726"/>
                  <a:pt x="2355483" y="97643"/>
                  <a:pt x="2327701" y="87668"/>
                </a:cubicBezTo>
                <a:close/>
                <a:moveTo>
                  <a:pt x="2694670" y="0"/>
                </a:moveTo>
                <a:cubicBezTo>
                  <a:pt x="2703521" y="7423"/>
                  <a:pt x="2713496" y="16742"/>
                  <a:pt x="2724596" y="27958"/>
                </a:cubicBezTo>
                <a:cubicBezTo>
                  <a:pt x="2735694" y="39174"/>
                  <a:pt x="2745389" y="49899"/>
                  <a:pt x="2753678" y="60131"/>
                </a:cubicBezTo>
                <a:cubicBezTo>
                  <a:pt x="2735226" y="74181"/>
                  <a:pt x="2720989" y="85982"/>
                  <a:pt x="2710967" y="95536"/>
                </a:cubicBezTo>
                <a:cubicBezTo>
                  <a:pt x="2706671" y="89623"/>
                  <a:pt x="2699951" y="81498"/>
                  <a:pt x="2690806" y="71160"/>
                </a:cubicBezTo>
                <a:cubicBezTo>
                  <a:pt x="2681663" y="60822"/>
                  <a:pt x="2668901" y="48341"/>
                  <a:pt x="2652522" y="33718"/>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47" name="テキスト ボックス 146">
            <a:extLst>
              <a:ext uri="{FF2B5EF4-FFF2-40B4-BE49-F238E27FC236}">
                <a16:creationId xmlns:a16="http://schemas.microsoft.com/office/drawing/2014/main" id="{1310BFB8-00FC-3726-731E-857FBA110B1A}"/>
              </a:ext>
            </a:extLst>
          </p:cNvPr>
          <p:cNvSpPr txBox="1"/>
          <p:nvPr/>
        </p:nvSpPr>
        <p:spPr>
          <a:xfrm>
            <a:off x="5920386" y="8597513"/>
            <a:ext cx="1213719" cy="261610"/>
          </a:xfrm>
          <a:prstGeom prst="rect">
            <a:avLst/>
          </a:prstGeom>
          <a:noFill/>
          <a:ln>
            <a:noFill/>
          </a:ln>
        </p:spPr>
        <p:txBody>
          <a:bodyPr wrap="square" rtlCol="0">
            <a:spAutoFit/>
          </a:bodyPr>
          <a:lstStyle/>
          <a:p>
            <a:r>
              <a:rPr kumimoji="1" lang="ja-JP" altLang="en-US"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rPr>
              <a:t>大容量データ</a:t>
            </a:r>
            <a:endParaRPr kumimoji="1" lang="en-US" altLang="ja-JP" sz="11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endParaRPr>
          </a:p>
        </p:txBody>
      </p:sp>
      <p:sp>
        <p:nvSpPr>
          <p:cNvPr id="148" name="テキスト ボックス 147">
            <a:extLst>
              <a:ext uri="{FF2B5EF4-FFF2-40B4-BE49-F238E27FC236}">
                <a16:creationId xmlns:a16="http://schemas.microsoft.com/office/drawing/2014/main" id="{E7846526-1B86-B33E-FAE7-B3B156C9B932}"/>
              </a:ext>
            </a:extLst>
          </p:cNvPr>
          <p:cNvSpPr txBox="1"/>
          <p:nvPr/>
        </p:nvSpPr>
        <p:spPr>
          <a:xfrm>
            <a:off x="2137550" y="9949462"/>
            <a:ext cx="1584353" cy="523220"/>
          </a:xfrm>
          <a:prstGeom prst="rect">
            <a:avLst/>
          </a:prstGeom>
          <a:noFill/>
          <a:ln>
            <a:noFill/>
          </a:ln>
        </p:spPr>
        <p:txBody>
          <a:bodyPr wrap="square" rtlCol="0">
            <a:spAutoFit/>
          </a:bodyPr>
          <a:lstStyle/>
          <a:p>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マルチコアでの並列計算能力に大きく依存するソフトウェアですので、プロフェッショナル向けのコア数が多い</a:t>
            </a:r>
            <a:r>
              <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CPU</a:t>
            </a:r>
            <a:r>
              <a:rPr kumimoji="1" lang="ja-JP" altLang="en-US"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rPr>
              <a:t>が推奨されます。</a:t>
            </a:r>
            <a:endParaRPr kumimoji="1" lang="en-US" altLang="ja-JP" sz="700" kern="1200" dirty="0">
              <a:effectLst/>
              <a:latin typeface="A-OTF 新ゴ Pro M" panose="020B0500000000000000" pitchFamily="50" charset="-128"/>
              <a:ea typeface="A-OTF 新ゴ Pro M" panose="020B0500000000000000" pitchFamily="50" charset="-128"/>
              <a:cs typeface="LINE Seed Sans ExtraBold" panose="020B0803020203020204" pitchFamily="34" charset="0"/>
            </a:endParaRPr>
          </a:p>
        </p:txBody>
      </p:sp>
      <p:sp>
        <p:nvSpPr>
          <p:cNvPr id="149" name="正方形/長方形 148">
            <a:extLst>
              <a:ext uri="{FF2B5EF4-FFF2-40B4-BE49-F238E27FC236}">
                <a16:creationId xmlns:a16="http://schemas.microsoft.com/office/drawing/2014/main" id="{44DF525C-B239-8159-8A34-89CD7C1F5609}"/>
              </a:ext>
            </a:extLst>
          </p:cNvPr>
          <p:cNvSpPr/>
          <p:nvPr/>
        </p:nvSpPr>
        <p:spPr>
          <a:xfrm>
            <a:off x="2843" y="7987980"/>
            <a:ext cx="7556832" cy="45978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A-OTF 新ゴ Pro B" panose="020B0700000000000000" pitchFamily="50" charset="-128"/>
                <a:ea typeface="A-OTF 新ゴ Pro B" panose="020B0700000000000000" pitchFamily="50" charset="-128"/>
              </a:rPr>
              <a:t>稼働させるハードウェアに必要な条件</a:t>
            </a:r>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cxnSp>
        <p:nvCxnSpPr>
          <p:cNvPr id="324" name="直線コネクタ 323">
            <a:extLst>
              <a:ext uri="{FF2B5EF4-FFF2-40B4-BE49-F238E27FC236}">
                <a16:creationId xmlns:a16="http://schemas.microsoft.com/office/drawing/2014/main" id="{03A0A8BC-1885-28C9-7EB6-89229748DC27}"/>
              </a:ext>
            </a:extLst>
          </p:cNvPr>
          <p:cNvCxnSpPr>
            <a:cxnSpLocks/>
          </p:cNvCxnSpPr>
          <p:nvPr/>
        </p:nvCxnSpPr>
        <p:spPr>
          <a:xfrm>
            <a:off x="251633" y="3766219"/>
            <a:ext cx="684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a:extLst>
              <a:ext uri="{FF2B5EF4-FFF2-40B4-BE49-F238E27FC236}">
                <a16:creationId xmlns:a16="http://schemas.microsoft.com/office/drawing/2014/main" id="{CB264727-370B-080F-EAC3-D56DA8639161}"/>
              </a:ext>
            </a:extLst>
          </p:cNvPr>
          <p:cNvCxnSpPr>
            <a:cxnSpLocks/>
          </p:cNvCxnSpPr>
          <p:nvPr/>
        </p:nvCxnSpPr>
        <p:spPr>
          <a:xfrm>
            <a:off x="251633" y="9477353"/>
            <a:ext cx="684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正方形/長方形 316">
            <a:extLst>
              <a:ext uri="{FF2B5EF4-FFF2-40B4-BE49-F238E27FC236}">
                <a16:creationId xmlns:a16="http://schemas.microsoft.com/office/drawing/2014/main" id="{802CC39F-0AB7-3122-2294-E074ED10BAAD}"/>
              </a:ext>
            </a:extLst>
          </p:cNvPr>
          <p:cNvSpPr/>
          <p:nvPr/>
        </p:nvSpPr>
        <p:spPr>
          <a:xfrm>
            <a:off x="251633" y="1896287"/>
            <a:ext cx="5493241" cy="114371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4" name="図 1451">
            <a:extLst>
              <a:ext uri="{FF2B5EF4-FFF2-40B4-BE49-F238E27FC236}">
                <a16:creationId xmlns:a16="http://schemas.microsoft.com/office/drawing/2014/main" id="{E8439375-4D57-61A4-74B2-33E7B97CE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46" y="981809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テキスト ボックス 214">
            <a:extLst>
              <a:ext uri="{FF2B5EF4-FFF2-40B4-BE49-F238E27FC236}">
                <a16:creationId xmlns:a16="http://schemas.microsoft.com/office/drawing/2014/main" id="{D7EE8F97-D561-037A-5DE4-808407AA2BD9}"/>
              </a:ext>
            </a:extLst>
          </p:cNvPr>
          <p:cNvSpPr txBox="1"/>
          <p:nvPr/>
        </p:nvSpPr>
        <p:spPr>
          <a:xfrm>
            <a:off x="342890" y="1007513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■関東営業所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名古屋市西区上名古屋三丁目</a:t>
            </a:r>
            <a:r>
              <a:rPr lang="en-US" altLang="zh-TW" sz="700" b="1" kern="10" spc="0" dirty="0">
                <a:ln>
                  <a:noFill/>
                </a:ln>
                <a:effectLst/>
                <a:latin typeface="游ゴシック" panose="020B0400000000000000" pitchFamily="50" charset="-128"/>
                <a:ea typeface="游ゴシック" panose="020B0400000000000000" pitchFamily="50" charset="-128"/>
              </a:rPr>
              <a:t>25-28-5F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216" name="テキスト ボックス 215">
            <a:extLst>
              <a:ext uri="{FF2B5EF4-FFF2-40B4-BE49-F238E27FC236}">
                <a16:creationId xmlns:a16="http://schemas.microsoft.com/office/drawing/2014/main" id="{C075E77B-D89B-7E83-109E-4AB044EB68BC}"/>
              </a:ext>
            </a:extLst>
          </p:cNvPr>
          <p:cNvSpPr txBox="1"/>
          <p:nvPr/>
        </p:nvSpPr>
        <p:spPr>
          <a:xfrm>
            <a:off x="3756352" y="10075133"/>
            <a:ext cx="3388587" cy="415498"/>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14-6-5</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a:p>
            <a:pPr algn="l" rtl="0">
              <a:buNone/>
            </a:pPr>
            <a:endParaRPr lang="en-US" altLang="zh-TW" sz="700" b="1" kern="10" spc="0" dirty="0">
              <a:ln>
                <a:noFill/>
              </a:ln>
              <a:effectLst/>
              <a:latin typeface="游ゴシック" panose="020B0400000000000000" pitchFamily="50" charset="-128"/>
              <a:ea typeface="游ゴシック" panose="020B0400000000000000" pitchFamily="50" charset="-128"/>
            </a:endParaRPr>
          </a:p>
        </p:txBody>
      </p:sp>
      <p:sp>
        <p:nvSpPr>
          <p:cNvPr id="217" name="テキスト ボックス 216">
            <a:extLst>
              <a:ext uri="{FF2B5EF4-FFF2-40B4-BE49-F238E27FC236}">
                <a16:creationId xmlns:a16="http://schemas.microsoft.com/office/drawing/2014/main" id="{07ADC437-DD09-8C98-4B3B-FE1A340F33DB}"/>
              </a:ext>
            </a:extLst>
          </p:cNvPr>
          <p:cNvSpPr txBox="1"/>
          <p:nvPr/>
        </p:nvSpPr>
        <p:spPr>
          <a:xfrm>
            <a:off x="1279416" y="983701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sp>
        <p:nvSpPr>
          <p:cNvPr id="272" name="Rectangle 57">
            <a:extLst>
              <a:ext uri="{FF2B5EF4-FFF2-40B4-BE49-F238E27FC236}">
                <a16:creationId xmlns:a16="http://schemas.microsoft.com/office/drawing/2014/main" id="{5D2A5FB3-9C38-0F57-717E-7E302AFA96DA}"/>
              </a:ext>
            </a:extLst>
          </p:cNvPr>
          <p:cNvSpPr>
            <a:spLocks noChangeArrowheads="1"/>
          </p:cNvSpPr>
          <p:nvPr/>
        </p:nvSpPr>
        <p:spPr bwMode="auto">
          <a:xfrm>
            <a:off x="251633" y="447015"/>
            <a:ext cx="7052454" cy="758825"/>
          </a:xfrm>
          <a:prstGeom prst="rect">
            <a:avLst/>
          </a:prstGeom>
          <a:solidFill>
            <a:schemeClr val="accent5">
              <a:lumMod val="50000"/>
            </a:schemeClr>
          </a:solidFill>
          <a:ln>
            <a:noFill/>
          </a:ln>
          <a:effectLst/>
        </p:spPr>
        <p:txBody>
          <a:bodyPr vert="horz" wrap="square" lIns="74295" tIns="8890" rIns="74295" bIns="8890" numCol="1" anchor="t" anchorCtr="0" compatLnSpc="1">
            <a:prstTxWarp prst="textNoShape">
              <a:avLst/>
            </a:prstTxWarp>
          </a:bodyPr>
          <a:lstStyle/>
          <a:p>
            <a:endParaRPr lang="ja-JP" altLang="en-US"/>
          </a:p>
        </p:txBody>
      </p:sp>
      <p:sp>
        <p:nvSpPr>
          <p:cNvPr id="273" name="Rectangle 58">
            <a:extLst>
              <a:ext uri="{FF2B5EF4-FFF2-40B4-BE49-F238E27FC236}">
                <a16:creationId xmlns:a16="http://schemas.microsoft.com/office/drawing/2014/main" id="{72E32F00-77ED-7F0C-8AAB-241BABCA5EE3}"/>
              </a:ext>
            </a:extLst>
          </p:cNvPr>
          <p:cNvSpPr>
            <a:spLocks noChangeArrowheads="1"/>
          </p:cNvSpPr>
          <p:nvPr/>
        </p:nvSpPr>
        <p:spPr bwMode="auto">
          <a:xfrm>
            <a:off x="251633" y="1205840"/>
            <a:ext cx="7052454" cy="319087"/>
          </a:xfrm>
          <a:prstGeom prst="rect">
            <a:avLst/>
          </a:prstGeom>
          <a:solidFill>
            <a:srgbClr val="EBF3FB"/>
          </a:solidFill>
          <a:ln>
            <a:noFill/>
          </a:ln>
          <a:effectLst/>
        </p:spPr>
        <p:txBody>
          <a:bodyPr vert="horz" wrap="square" lIns="74295" tIns="8890" rIns="74295" bIns="8890" numCol="1" anchor="t" anchorCtr="0" compatLnSpc="1">
            <a:prstTxWarp prst="textNoShape">
              <a:avLst/>
            </a:prstTxWarp>
          </a:bodyPr>
          <a:lstStyle/>
          <a:p>
            <a:endParaRPr lang="ja-JP" altLang="en-US"/>
          </a:p>
        </p:txBody>
      </p:sp>
      <p:sp>
        <p:nvSpPr>
          <p:cNvPr id="276" name="Rectangle 57">
            <a:extLst>
              <a:ext uri="{FF2B5EF4-FFF2-40B4-BE49-F238E27FC236}">
                <a16:creationId xmlns:a16="http://schemas.microsoft.com/office/drawing/2014/main" id="{2C47A77F-A862-67DA-0C50-0B6ABC4CCE74}"/>
              </a:ext>
            </a:extLst>
          </p:cNvPr>
          <p:cNvSpPr>
            <a:spLocks noChangeArrowheads="1"/>
          </p:cNvSpPr>
          <p:nvPr/>
        </p:nvSpPr>
        <p:spPr bwMode="auto">
          <a:xfrm>
            <a:off x="4303527" y="608234"/>
            <a:ext cx="2895602" cy="433487"/>
          </a:xfrm>
          <a:prstGeom prst="rect">
            <a:avLst/>
          </a:prstGeom>
          <a:solidFill>
            <a:schemeClr val="bg1"/>
          </a:solidFill>
          <a:ln>
            <a:noFill/>
          </a:ln>
          <a:effectLst/>
        </p:spPr>
        <p:txBody>
          <a:bodyPr vert="horz" wrap="square" lIns="74295" tIns="8890" rIns="74295" bIns="8890" numCol="1" anchor="t" anchorCtr="0" compatLnSpc="1">
            <a:prstTxWarp prst="textNoShape">
              <a:avLst/>
            </a:prstTxWarp>
          </a:bodyPr>
          <a:lstStyle/>
          <a:p>
            <a:endParaRPr lang="ja-JP" altLang="en-US"/>
          </a:p>
        </p:txBody>
      </p:sp>
      <p:sp>
        <p:nvSpPr>
          <p:cNvPr id="277" name="テキスト ボックス 276">
            <a:extLst>
              <a:ext uri="{FF2B5EF4-FFF2-40B4-BE49-F238E27FC236}">
                <a16:creationId xmlns:a16="http://schemas.microsoft.com/office/drawing/2014/main" id="{89626F66-3CE7-829C-5F55-FCC0FF16018B}"/>
              </a:ext>
            </a:extLst>
          </p:cNvPr>
          <p:cNvSpPr txBox="1"/>
          <p:nvPr/>
        </p:nvSpPr>
        <p:spPr>
          <a:xfrm>
            <a:off x="4303527" y="672384"/>
            <a:ext cx="2895601" cy="307777"/>
          </a:xfrm>
          <a:prstGeom prst="rect">
            <a:avLst/>
          </a:prstGeom>
          <a:noFill/>
          <a:ln>
            <a:noFill/>
          </a:ln>
        </p:spPr>
        <p:txBody>
          <a:bodyPr wrap="square" rtlCol="0">
            <a:spAutoFit/>
          </a:bodyPr>
          <a:lstStyle/>
          <a:p>
            <a:pPr algn="ctr"/>
            <a:r>
              <a:rPr lang="en-US" altLang="ja-JP" sz="14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VG</a:t>
            </a:r>
            <a:r>
              <a:rPr lang="ja-JP" altLang="en-US" sz="14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 </a:t>
            </a:r>
            <a:r>
              <a:rPr lang="en-US" altLang="ja-JP" sz="14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STUDIO</a:t>
            </a:r>
            <a:r>
              <a:rPr lang="ja-JP" altLang="en-US" sz="1400" kern="100" dirty="0">
                <a:effectLst/>
                <a:latin typeface="A-OTF 新ゴ Pro B" panose="020B0700000000000000" pitchFamily="50" charset="-128"/>
                <a:ea typeface="A-OTF 新ゴ Pro B" panose="020B0700000000000000" pitchFamily="50" charset="-128"/>
                <a:cs typeface="Times New Roman" panose="02020603050405020304" pitchFamily="18" charset="0"/>
              </a:rPr>
              <a:t> 動作推奨モデル</a:t>
            </a:r>
          </a:p>
        </p:txBody>
      </p:sp>
      <p:sp>
        <p:nvSpPr>
          <p:cNvPr id="278" name="テキスト ボックス 277">
            <a:extLst>
              <a:ext uri="{FF2B5EF4-FFF2-40B4-BE49-F238E27FC236}">
                <a16:creationId xmlns:a16="http://schemas.microsoft.com/office/drawing/2014/main" id="{0DF3F2C1-32A3-00CD-5E67-281BDAC30E2E}"/>
              </a:ext>
            </a:extLst>
          </p:cNvPr>
          <p:cNvSpPr txBox="1"/>
          <p:nvPr/>
        </p:nvSpPr>
        <p:spPr>
          <a:xfrm>
            <a:off x="342890" y="648166"/>
            <a:ext cx="3832127" cy="523220"/>
          </a:xfrm>
          <a:prstGeom prst="rect">
            <a:avLst/>
          </a:prstGeom>
          <a:noFill/>
          <a:ln>
            <a:noFill/>
          </a:ln>
        </p:spPr>
        <p:txBody>
          <a:bodyPr wrap="square" rtlCol="0">
            <a:spAutoFit/>
          </a:bodyPr>
          <a:lstStyle/>
          <a:p>
            <a:pPr algn="ctr"/>
            <a:r>
              <a:rPr lang="en-US" altLang="ja-JP" sz="2800" kern="100" dirty="0">
                <a:solidFill>
                  <a:schemeClr val="bg1"/>
                </a:solidFill>
                <a:effectLst/>
                <a:latin typeface="A-OTF 新ゴ Pro B" panose="020B0700000000000000" pitchFamily="50" charset="-128"/>
                <a:ea typeface="A-OTF 新ゴ Pro B" panose="020B0700000000000000" pitchFamily="50" charset="-128"/>
                <a:cs typeface="Times New Roman" panose="02020603050405020304" pitchFamily="18" charset="0"/>
              </a:rPr>
              <a:t>CERVO Grasta</a:t>
            </a:r>
            <a:endParaRPr lang="ja-JP" altLang="en-US" sz="2800" kern="100" dirty="0">
              <a:solidFill>
                <a:schemeClr val="bg1"/>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279" name="テキスト ボックス 278">
            <a:extLst>
              <a:ext uri="{FF2B5EF4-FFF2-40B4-BE49-F238E27FC236}">
                <a16:creationId xmlns:a16="http://schemas.microsoft.com/office/drawing/2014/main" id="{5377B58B-EEFE-19D2-7EE6-6FDCA17541F6}"/>
              </a:ext>
            </a:extLst>
          </p:cNvPr>
          <p:cNvSpPr txBox="1"/>
          <p:nvPr/>
        </p:nvSpPr>
        <p:spPr>
          <a:xfrm>
            <a:off x="251634" y="1237434"/>
            <a:ext cx="7052454" cy="261610"/>
          </a:xfrm>
          <a:prstGeom prst="rect">
            <a:avLst/>
          </a:prstGeom>
          <a:noFill/>
          <a:ln>
            <a:noFill/>
          </a:ln>
        </p:spPr>
        <p:txBody>
          <a:bodyPr wrap="square" rtlCol="0">
            <a:spAutoFit/>
          </a:bodyPr>
          <a:lstStyle/>
          <a:p>
            <a:pPr algn="ctr"/>
            <a:r>
              <a:rPr lang="ja-JP" altLang="en-US" sz="1050" kern="100" dirty="0">
                <a:solidFill>
                  <a:schemeClr val="accent5">
                    <a:lumMod val="50000"/>
                  </a:schemeClr>
                </a:solidFill>
                <a:effectLst/>
                <a:latin typeface="A-OTF 新ゴ Pro B" panose="020B0700000000000000" pitchFamily="50" charset="-128"/>
                <a:ea typeface="A-OTF 新ゴ Pro B" panose="020B0700000000000000" pitchFamily="50" charset="-128"/>
                <a:cs typeface="Times New Roman" panose="02020603050405020304" pitchFamily="18" charset="0"/>
              </a:rPr>
              <a:t>動作推奨ワークステーション協業リリース</a:t>
            </a:r>
          </a:p>
        </p:txBody>
      </p:sp>
      <p:sp>
        <p:nvSpPr>
          <p:cNvPr id="280" name="テキスト ボックス 279">
            <a:extLst>
              <a:ext uri="{FF2B5EF4-FFF2-40B4-BE49-F238E27FC236}">
                <a16:creationId xmlns:a16="http://schemas.microsoft.com/office/drawing/2014/main" id="{4E9EB73B-A5D5-4172-AF9B-FBCD4D346E7B}"/>
              </a:ext>
            </a:extLst>
          </p:cNvPr>
          <p:cNvSpPr txBox="1"/>
          <p:nvPr/>
        </p:nvSpPr>
        <p:spPr>
          <a:xfrm>
            <a:off x="1727832" y="8061383"/>
            <a:ext cx="3609844" cy="1384995"/>
          </a:xfrm>
          <a:prstGeom prst="rect">
            <a:avLst/>
          </a:prstGeom>
          <a:noFill/>
          <a:ln>
            <a:noFill/>
          </a:ln>
          <a:effectLst>
            <a:glow rad="101600">
              <a:schemeClr val="tx1">
                <a:alpha val="60000"/>
              </a:schemeClr>
            </a:glow>
          </a:effectLst>
        </p:spPr>
        <p:txBody>
          <a:bodyPr wrap="square" rtlCol="0">
            <a:spAutoFit/>
          </a:bodyPr>
          <a:lstStyle/>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Microsoft Windows 11 Pro 64bit</a:t>
            </a:r>
          </a:p>
          <a:p>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【2CPU】Xeon Gold 6548Y+ </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2.50 GHz(</a:t>
            </a:r>
            <a:r>
              <a:rPr lang="ja-JP" altLang="en-US" sz="1050" b="1" dirty="0">
                <a:latin typeface="Yu Gothic UI" panose="020B0500000000000000" pitchFamily="50" charset="-128"/>
                <a:ea typeface="Yu Gothic UI" panose="020B0500000000000000" pitchFamily="50" charset="-128"/>
              </a:rPr>
              <a:t>最大</a:t>
            </a:r>
            <a:r>
              <a:rPr lang="en-US" altLang="ja-JP" sz="1050" b="1" dirty="0">
                <a:latin typeface="Yu Gothic UI" panose="020B0500000000000000" pitchFamily="50" charset="-128"/>
                <a:ea typeface="Yu Gothic UI" panose="020B0500000000000000" pitchFamily="50" charset="-128"/>
              </a:rPr>
              <a:t>4.10 GHz) 32C/64T</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1024GB </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64GB×16</a:t>
            </a:r>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DDR5-5600</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1.92TB M.2 </a:t>
            </a:r>
            <a:r>
              <a:rPr lang="en-US" altLang="ja-JP" sz="1050" b="1" dirty="0" err="1">
                <a:latin typeface="Yu Gothic UI" panose="020B0500000000000000" pitchFamily="50" charset="-128"/>
                <a:ea typeface="Yu Gothic UI" panose="020B0500000000000000" pitchFamily="50" charset="-128"/>
              </a:rPr>
              <a:t>NVMe</a:t>
            </a:r>
            <a:r>
              <a:rPr lang="en-US" altLang="ja-JP" sz="1050" b="1" dirty="0">
                <a:latin typeface="Yu Gothic UI" panose="020B0500000000000000" pitchFamily="50" charset="-128"/>
                <a:ea typeface="Yu Gothic UI" panose="020B0500000000000000" pitchFamily="50" charset="-128"/>
              </a:rPr>
              <a:t> R:5500MB W:2000MB/Sec</a:t>
            </a:r>
          </a:p>
          <a:p>
            <a:r>
              <a:rPr lang="ja-JP" altLang="en-US" sz="1050" b="1" dirty="0">
                <a:latin typeface="Yu Gothic UI" panose="020B0500000000000000" pitchFamily="50" charset="-128"/>
                <a:ea typeface="Yu Gothic UI" panose="020B0500000000000000" pitchFamily="50" charset="-128"/>
              </a:rPr>
              <a:t>■ </a:t>
            </a:r>
            <a:r>
              <a:rPr lang="pt-BR" altLang="ja-JP" sz="1050" b="1" dirty="0">
                <a:latin typeface="Yu Gothic UI" panose="020B0500000000000000" pitchFamily="50" charset="-128"/>
                <a:ea typeface="Yu Gothic UI" panose="020B0500000000000000" pitchFamily="50" charset="-128"/>
              </a:rPr>
              <a:t>NVIDIA RTX</a:t>
            </a:r>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PRO45</a:t>
            </a:r>
            <a:r>
              <a:rPr lang="pt-BR" altLang="ja-JP" sz="1050" b="1" dirty="0">
                <a:latin typeface="Yu Gothic UI" panose="020B0500000000000000" pitchFamily="50" charset="-128"/>
                <a:ea typeface="Yu Gothic UI" panose="020B0500000000000000" pitchFamily="50" charset="-128"/>
              </a:rPr>
              <a:t>00 32GB GDDR7</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3</a:t>
            </a:r>
            <a:r>
              <a:rPr lang="ja-JP" altLang="en-US" sz="1050" b="1" dirty="0">
                <a:latin typeface="Yu Gothic UI" panose="020B0500000000000000" pitchFamily="50" charset="-128"/>
                <a:ea typeface="Yu Gothic UI" panose="020B0500000000000000" pitchFamily="50" charset="-128"/>
              </a:rPr>
              <a:t>年間センドバック方式ハードウェア保証</a:t>
            </a:r>
          </a:p>
          <a:p>
            <a:r>
              <a:rPr lang="ja-JP" altLang="en-US" sz="1050" b="1" dirty="0">
                <a:latin typeface="Yu Gothic UI" panose="020B0500000000000000" pitchFamily="50" charset="-128"/>
                <a:ea typeface="Yu Gothic UI" panose="020B0500000000000000" pitchFamily="50" charset="-128"/>
              </a:rPr>
              <a:t>■</a:t>
            </a:r>
            <a:r>
              <a:rPr lang="zh-TW" altLang="en-US" sz="1050" b="1" dirty="0">
                <a:latin typeface="Yu Gothic UI" panose="020B0500000000000000" pitchFamily="50" charset="-128"/>
                <a:ea typeface="Yu Gothic UI" panose="020B0500000000000000" pitchFamily="50" charset="-128"/>
              </a:rPr>
              <a:t>約（</a:t>
            </a:r>
            <a:r>
              <a:rPr lang="en-US" altLang="zh-TW" sz="1050" b="1" dirty="0">
                <a:latin typeface="Yu Gothic UI" panose="020B0500000000000000" pitchFamily="50" charset="-128"/>
                <a:ea typeface="Yu Gothic UI" panose="020B0500000000000000" pitchFamily="50" charset="-128"/>
              </a:rPr>
              <a:t>W</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176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D</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650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H</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438 mm</a:t>
            </a:r>
            <a:endParaRPr lang="en-US" altLang="ja-JP" sz="1050" b="1" dirty="0">
              <a:latin typeface="Yu Gothic UI" panose="020B0500000000000000" pitchFamily="50" charset="-128"/>
              <a:ea typeface="Yu Gothic UI" panose="020B0500000000000000" pitchFamily="50" charset="-128"/>
            </a:endParaRPr>
          </a:p>
        </p:txBody>
      </p:sp>
      <p:sp>
        <p:nvSpPr>
          <p:cNvPr id="283" name="テキスト ボックス 282">
            <a:extLst>
              <a:ext uri="{FF2B5EF4-FFF2-40B4-BE49-F238E27FC236}">
                <a16:creationId xmlns:a16="http://schemas.microsoft.com/office/drawing/2014/main" id="{CF81AE6B-34D0-2954-685C-8096AFCDB67E}"/>
              </a:ext>
            </a:extLst>
          </p:cNvPr>
          <p:cNvSpPr txBox="1"/>
          <p:nvPr/>
        </p:nvSpPr>
        <p:spPr>
          <a:xfrm>
            <a:off x="1719878" y="7778859"/>
            <a:ext cx="5446030" cy="276999"/>
          </a:xfrm>
          <a:prstGeom prst="rect">
            <a:avLst/>
          </a:prstGeom>
          <a:noFill/>
          <a:ln>
            <a:noFill/>
          </a:ln>
          <a:effectLst>
            <a:glow rad="101600">
              <a:schemeClr val="tx1">
                <a:alpha val="60000"/>
              </a:schemeClr>
            </a:glow>
          </a:effectLst>
        </p:spPr>
        <p:txBody>
          <a:bodyPr wrap="square" rtlCol="0">
            <a:spAutoFit/>
          </a:bodyPr>
          <a:lstStyle/>
          <a:p>
            <a:r>
              <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rPr>
              <a:t>32</a:t>
            </a:r>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コア</a:t>
            </a:r>
            <a:r>
              <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rPr>
              <a:t>CPU2</a:t>
            </a:r>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基</a:t>
            </a:r>
            <a:r>
              <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rPr>
              <a:t>×RTX PRO4500</a:t>
            </a:r>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のハイエンドモデル</a:t>
            </a:r>
            <a:endPar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endParaRPr>
          </a:p>
        </p:txBody>
      </p:sp>
      <p:sp>
        <p:nvSpPr>
          <p:cNvPr id="284" name="テキスト ボックス 283">
            <a:extLst>
              <a:ext uri="{FF2B5EF4-FFF2-40B4-BE49-F238E27FC236}">
                <a16:creationId xmlns:a16="http://schemas.microsoft.com/office/drawing/2014/main" id="{29717481-9751-DBC7-916B-FDD4007995A0}"/>
              </a:ext>
            </a:extLst>
          </p:cNvPr>
          <p:cNvSpPr txBox="1"/>
          <p:nvPr/>
        </p:nvSpPr>
        <p:spPr>
          <a:xfrm>
            <a:off x="1727832" y="6182996"/>
            <a:ext cx="3609844"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Microsoft Windows 11 Pro 64bit</a:t>
            </a:r>
          </a:p>
          <a:p>
            <a:r>
              <a:rPr lang="ja-JP" altLang="en-US" sz="1050" b="1" dirty="0">
                <a:latin typeface="Yu Gothic UI" panose="020B0500000000000000" pitchFamily="50" charset="-128"/>
                <a:ea typeface="Yu Gothic UI" panose="020B0500000000000000" pitchFamily="50" charset="-128"/>
              </a:rPr>
              <a:t>■ </a:t>
            </a:r>
            <a:r>
              <a:rPr lang="de-DE" altLang="ja-JP" sz="1050" b="1" dirty="0">
                <a:latin typeface="Yu Gothic UI" panose="020B0500000000000000" pitchFamily="50" charset="-128"/>
                <a:ea typeface="Yu Gothic UI" panose="020B0500000000000000" pitchFamily="50" charset="-128"/>
              </a:rPr>
              <a:t>Xeon Gold 6542Y 2.90 GHz(</a:t>
            </a:r>
            <a:r>
              <a:rPr lang="ja-JP" altLang="de-DE" sz="1050" b="1" dirty="0">
                <a:latin typeface="Yu Gothic UI" panose="020B0500000000000000" pitchFamily="50" charset="-128"/>
                <a:ea typeface="Yu Gothic UI" panose="020B0500000000000000" pitchFamily="50" charset="-128"/>
              </a:rPr>
              <a:t>最大</a:t>
            </a:r>
            <a:r>
              <a:rPr lang="de-DE" altLang="ja-JP" sz="1050" b="1" dirty="0">
                <a:latin typeface="Yu Gothic UI" panose="020B0500000000000000" pitchFamily="50" charset="-128"/>
                <a:ea typeface="Yu Gothic UI" panose="020B0500000000000000" pitchFamily="50" charset="-128"/>
              </a:rPr>
              <a:t>4.10 GHz) 24C/48T</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512GB</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64GB x8</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DDR5-5600</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1.92TB U.2 </a:t>
            </a:r>
            <a:r>
              <a:rPr lang="en-US" altLang="ja-JP" sz="1050" b="1" dirty="0" err="1">
                <a:latin typeface="Yu Gothic UI" panose="020B0500000000000000" pitchFamily="50" charset="-128"/>
                <a:ea typeface="Yu Gothic UI" panose="020B0500000000000000" pitchFamily="50" charset="-128"/>
              </a:rPr>
              <a:t>NVMe</a:t>
            </a:r>
            <a:r>
              <a:rPr lang="en-US" altLang="ja-JP" sz="1050" b="1" dirty="0">
                <a:latin typeface="Yu Gothic UI" panose="020B0500000000000000" pitchFamily="50" charset="-128"/>
                <a:ea typeface="Yu Gothic UI" panose="020B0500000000000000" pitchFamily="50" charset="-128"/>
              </a:rPr>
              <a:t>-SSD R:6800MB/s | W:2700MB/s</a:t>
            </a:r>
          </a:p>
          <a:p>
            <a:r>
              <a:rPr lang="ja-JP" altLang="en-US" sz="1050" b="1" dirty="0">
                <a:latin typeface="Yu Gothic UI" panose="020B0500000000000000" pitchFamily="50" charset="-128"/>
                <a:ea typeface="Yu Gothic UI" panose="020B0500000000000000" pitchFamily="50" charset="-128"/>
              </a:rPr>
              <a:t>■ </a:t>
            </a:r>
            <a:r>
              <a:rPr lang="pt-BR" altLang="ja-JP" sz="1050" b="1" dirty="0">
                <a:latin typeface="Yu Gothic UI" panose="020B0500000000000000" pitchFamily="50" charset="-128"/>
                <a:ea typeface="Yu Gothic UI" panose="020B0500000000000000" pitchFamily="50" charset="-128"/>
              </a:rPr>
              <a:t>NVIDIA RTX PRO</a:t>
            </a:r>
            <a:r>
              <a:rPr lang="en-US" altLang="ja-JP" sz="1050" b="1" dirty="0">
                <a:latin typeface="Yu Gothic UI" panose="020B0500000000000000" pitchFamily="50" charset="-128"/>
                <a:ea typeface="Yu Gothic UI" panose="020B0500000000000000" pitchFamily="50" charset="-128"/>
              </a:rPr>
              <a:t>4</a:t>
            </a:r>
            <a:r>
              <a:rPr lang="pt-BR" altLang="ja-JP" sz="1050" b="1" dirty="0">
                <a:latin typeface="Yu Gothic UI" panose="020B0500000000000000" pitchFamily="50" charset="-128"/>
                <a:ea typeface="Yu Gothic UI" panose="020B0500000000000000" pitchFamily="50" charset="-128"/>
              </a:rPr>
              <a:t>000 24GB GDDR7</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3</a:t>
            </a:r>
            <a:r>
              <a:rPr lang="ja-JP" altLang="en-US" sz="1050" b="1" dirty="0">
                <a:latin typeface="Yu Gothic UI" panose="020B0500000000000000" pitchFamily="50" charset="-128"/>
                <a:ea typeface="Yu Gothic UI" panose="020B0500000000000000" pitchFamily="50" charset="-128"/>
              </a:rPr>
              <a:t>年間センドバック方式ハードウェア保証</a:t>
            </a:r>
          </a:p>
          <a:p>
            <a:r>
              <a:rPr lang="ja-JP" altLang="en-US" sz="1050" b="1" dirty="0">
                <a:latin typeface="Yu Gothic UI" panose="020B0500000000000000" pitchFamily="50" charset="-128"/>
                <a:ea typeface="Yu Gothic UI" panose="020B0500000000000000" pitchFamily="50" charset="-128"/>
              </a:rPr>
              <a:t>■</a:t>
            </a:r>
            <a:r>
              <a:rPr lang="zh-TW" altLang="en-US" sz="1050" b="1" dirty="0">
                <a:latin typeface="Yu Gothic UI" panose="020B0500000000000000" pitchFamily="50" charset="-128"/>
                <a:ea typeface="Yu Gothic UI" panose="020B0500000000000000" pitchFamily="50" charset="-128"/>
              </a:rPr>
              <a:t>約（</a:t>
            </a:r>
            <a:r>
              <a:rPr lang="en-US" altLang="zh-TW" sz="1050" b="1" dirty="0">
                <a:latin typeface="Yu Gothic UI" panose="020B0500000000000000" pitchFamily="50" charset="-128"/>
                <a:ea typeface="Yu Gothic UI" panose="020B0500000000000000" pitchFamily="50" charset="-128"/>
              </a:rPr>
              <a:t>W</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176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D</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650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H</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438 mm</a:t>
            </a:r>
            <a:endParaRPr lang="en-US" altLang="ja-JP" sz="1050" b="1" dirty="0">
              <a:latin typeface="Yu Gothic UI" panose="020B0500000000000000" pitchFamily="50" charset="-128"/>
              <a:ea typeface="Yu Gothic UI" panose="020B0500000000000000" pitchFamily="50" charset="-128"/>
            </a:endParaRPr>
          </a:p>
        </p:txBody>
      </p:sp>
      <p:sp>
        <p:nvSpPr>
          <p:cNvPr id="285" name="テキスト ボックス 284">
            <a:extLst>
              <a:ext uri="{FF2B5EF4-FFF2-40B4-BE49-F238E27FC236}">
                <a16:creationId xmlns:a16="http://schemas.microsoft.com/office/drawing/2014/main" id="{4846D50B-3E55-AE9A-0142-32197E3D9422}"/>
              </a:ext>
            </a:extLst>
          </p:cNvPr>
          <p:cNvSpPr txBox="1"/>
          <p:nvPr/>
        </p:nvSpPr>
        <p:spPr>
          <a:xfrm>
            <a:off x="4743450" y="7173723"/>
            <a:ext cx="2449971" cy="307777"/>
          </a:xfrm>
          <a:prstGeom prst="rect">
            <a:avLst/>
          </a:prstGeom>
          <a:noFill/>
          <a:ln>
            <a:noFill/>
          </a:ln>
          <a:effectLst>
            <a:glow rad="101600">
              <a:schemeClr val="tx1">
                <a:alpha val="60000"/>
              </a:schemeClr>
            </a:glow>
          </a:effectLst>
        </p:spPr>
        <p:txBody>
          <a:bodyPr wrap="square" rtlCol="0">
            <a:spAutoFit/>
          </a:bodyPr>
          <a:lstStyle/>
          <a:p>
            <a:pPr algn="r"/>
            <a:r>
              <a:rPr lang="ja-JP" altLang="en-US" sz="1400" b="1" dirty="0">
                <a:solidFill>
                  <a:srgbClr val="FF0000"/>
                </a:solidFill>
              </a:rPr>
              <a:t>販売価格</a:t>
            </a:r>
            <a:r>
              <a:rPr lang="en-US" altLang="ja-JP" sz="1400" b="1" dirty="0">
                <a:solidFill>
                  <a:srgbClr val="FF0000"/>
                </a:solidFill>
              </a:rPr>
              <a:t> 3,980,000</a:t>
            </a:r>
            <a:r>
              <a:rPr lang="ja-JP" altLang="en-US" sz="1400" b="1" dirty="0">
                <a:solidFill>
                  <a:srgbClr val="FF0000"/>
                </a:solidFill>
              </a:rPr>
              <a:t>円</a:t>
            </a:r>
            <a:r>
              <a:rPr lang="en-US" altLang="ja-JP" sz="1400" b="1" dirty="0">
                <a:solidFill>
                  <a:srgbClr val="FF0000"/>
                </a:solidFill>
              </a:rPr>
              <a:t>(</a:t>
            </a:r>
            <a:r>
              <a:rPr lang="ja-JP" altLang="en-US" sz="1400" b="1" dirty="0">
                <a:solidFill>
                  <a:srgbClr val="FF0000"/>
                </a:solidFill>
              </a:rPr>
              <a:t>税別</a:t>
            </a:r>
            <a:r>
              <a:rPr lang="en-US" altLang="ja-JP" sz="1400" b="1" dirty="0">
                <a:solidFill>
                  <a:srgbClr val="FF0000"/>
                </a:solidFill>
              </a:rPr>
              <a:t>)</a:t>
            </a:r>
            <a:endParaRPr lang="en-US" altLang="ja-JP" sz="1400" b="1" dirty="0">
              <a:solidFill>
                <a:srgbClr val="FF0000"/>
              </a:solidFill>
              <a:cs typeface="Segoe UI" panose="020B0502040204020203" pitchFamily="34" charset="0"/>
            </a:endParaRPr>
          </a:p>
        </p:txBody>
      </p:sp>
      <p:sp>
        <p:nvSpPr>
          <p:cNvPr id="286" name="テキスト ボックス 285">
            <a:extLst>
              <a:ext uri="{FF2B5EF4-FFF2-40B4-BE49-F238E27FC236}">
                <a16:creationId xmlns:a16="http://schemas.microsoft.com/office/drawing/2014/main" id="{F91DB949-2AA8-ACDF-15F5-097B49FC3EFF}"/>
              </a:ext>
            </a:extLst>
          </p:cNvPr>
          <p:cNvSpPr txBox="1"/>
          <p:nvPr/>
        </p:nvSpPr>
        <p:spPr>
          <a:xfrm>
            <a:off x="4962526" y="6904310"/>
            <a:ext cx="2277406" cy="307777"/>
          </a:xfrm>
          <a:prstGeom prst="rect">
            <a:avLst/>
          </a:prstGeom>
          <a:noFill/>
          <a:ln>
            <a:noFill/>
          </a:ln>
          <a:effectLst>
            <a:glow rad="101600">
              <a:schemeClr val="tx1">
                <a:alpha val="60000"/>
              </a:schemeClr>
            </a:glow>
          </a:effectLst>
        </p:spPr>
        <p:txBody>
          <a:bodyPr wrap="square" rtlCol="0">
            <a:spAutoFit/>
          </a:bodyPr>
          <a:lstStyle/>
          <a:p>
            <a:pPr algn="ctr"/>
            <a:r>
              <a:rPr lang="en-US" altLang="ja-JP" sz="1400" b="1" dirty="0"/>
              <a:t>WST-XS6542YM3Q2TTNVM</a:t>
            </a:r>
            <a:endParaRPr lang="en-US" altLang="ja-JP" sz="1400" b="1" dirty="0">
              <a:effectLst/>
              <a:ea typeface="游ゴシック" panose="020B0400000000000000" pitchFamily="50" charset="-128"/>
              <a:cs typeface="Segoe UI" panose="020B0502040204020203" pitchFamily="34" charset="0"/>
            </a:endParaRPr>
          </a:p>
        </p:txBody>
      </p:sp>
      <p:sp>
        <p:nvSpPr>
          <p:cNvPr id="287" name="テキスト ボックス 286">
            <a:extLst>
              <a:ext uri="{FF2B5EF4-FFF2-40B4-BE49-F238E27FC236}">
                <a16:creationId xmlns:a16="http://schemas.microsoft.com/office/drawing/2014/main" id="{AEB35FC3-FAF8-283B-EB82-1696446220E3}"/>
              </a:ext>
            </a:extLst>
          </p:cNvPr>
          <p:cNvSpPr txBox="1"/>
          <p:nvPr/>
        </p:nvSpPr>
        <p:spPr>
          <a:xfrm>
            <a:off x="1719878" y="5900472"/>
            <a:ext cx="5446030" cy="276999"/>
          </a:xfrm>
          <a:prstGeom prst="rect">
            <a:avLst/>
          </a:prstGeom>
          <a:noFill/>
          <a:ln>
            <a:noFill/>
          </a:ln>
          <a:effectLst>
            <a:glow rad="101600">
              <a:schemeClr val="tx1">
                <a:alpha val="60000"/>
              </a:schemeClr>
            </a:glow>
          </a:effectLst>
        </p:spPr>
        <p:txBody>
          <a:bodyPr wrap="square" rtlCol="0">
            <a:spAutoFit/>
          </a:bodyPr>
          <a:lstStyle/>
          <a:p>
            <a:r>
              <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rPr>
              <a:t>24</a:t>
            </a:r>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コア</a:t>
            </a:r>
            <a:r>
              <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rPr>
              <a:t>CPU×RTX PRO4000</a:t>
            </a:r>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のミドルハイモデル</a:t>
            </a:r>
            <a:endPar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endParaRPr>
          </a:p>
        </p:txBody>
      </p:sp>
      <p:cxnSp>
        <p:nvCxnSpPr>
          <p:cNvPr id="291" name="直線コネクタ 290">
            <a:extLst>
              <a:ext uri="{FF2B5EF4-FFF2-40B4-BE49-F238E27FC236}">
                <a16:creationId xmlns:a16="http://schemas.microsoft.com/office/drawing/2014/main" id="{6C2FB0B5-24B4-AFA5-5941-DDFA1637DC1A}"/>
              </a:ext>
            </a:extLst>
          </p:cNvPr>
          <p:cNvCxnSpPr>
            <a:cxnSpLocks/>
          </p:cNvCxnSpPr>
          <p:nvPr/>
        </p:nvCxnSpPr>
        <p:spPr>
          <a:xfrm>
            <a:off x="420227" y="7559653"/>
            <a:ext cx="66723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テキスト ボックス 297">
            <a:extLst>
              <a:ext uri="{FF2B5EF4-FFF2-40B4-BE49-F238E27FC236}">
                <a16:creationId xmlns:a16="http://schemas.microsoft.com/office/drawing/2014/main" id="{1722D540-DF3C-E2F8-DF0F-9568525989BA}"/>
              </a:ext>
            </a:extLst>
          </p:cNvPr>
          <p:cNvSpPr txBox="1"/>
          <p:nvPr/>
        </p:nvSpPr>
        <p:spPr>
          <a:xfrm>
            <a:off x="1727832" y="4288330"/>
            <a:ext cx="3609844"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Microsoft Windows 11 Pro 64bit</a:t>
            </a:r>
          </a:p>
          <a:p>
            <a:r>
              <a:rPr lang="ja-JP" altLang="en-US" sz="1050" b="1" dirty="0">
                <a:latin typeface="Yu Gothic UI" panose="020B0500000000000000" pitchFamily="50" charset="-128"/>
                <a:ea typeface="Yu Gothic UI" panose="020B0500000000000000" pitchFamily="50" charset="-128"/>
              </a:rPr>
              <a:t>■ </a:t>
            </a:r>
            <a:r>
              <a:rPr lang="de-DE" altLang="ja-JP" sz="1050" b="1" dirty="0">
                <a:latin typeface="Yu Gothic UI" panose="020B0500000000000000" pitchFamily="50" charset="-128"/>
                <a:ea typeface="Yu Gothic UI" panose="020B0500000000000000" pitchFamily="50" charset="-128"/>
              </a:rPr>
              <a:t>Xeon Gold 5515+ 3.20 GHz(</a:t>
            </a:r>
            <a:r>
              <a:rPr lang="ja-JP" altLang="de-DE" sz="1050" b="1" dirty="0">
                <a:latin typeface="Yu Gothic UI" panose="020B0500000000000000" pitchFamily="50" charset="-128"/>
                <a:ea typeface="Yu Gothic UI" panose="020B0500000000000000" pitchFamily="50" charset="-128"/>
              </a:rPr>
              <a:t>最大</a:t>
            </a:r>
            <a:r>
              <a:rPr lang="de-DE" altLang="ja-JP" sz="1050" b="1" dirty="0">
                <a:latin typeface="Yu Gothic UI" panose="020B0500000000000000" pitchFamily="50" charset="-128"/>
                <a:ea typeface="Yu Gothic UI" panose="020B0500000000000000" pitchFamily="50" charset="-128"/>
              </a:rPr>
              <a:t>4.1 GHz) 8C/16T </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256GB</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32GB x8</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DDR5-5600</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1.92TB U.2 </a:t>
            </a:r>
            <a:r>
              <a:rPr lang="en-US" altLang="ja-JP" sz="1050" b="1" dirty="0" err="1">
                <a:latin typeface="Yu Gothic UI" panose="020B0500000000000000" pitchFamily="50" charset="-128"/>
                <a:ea typeface="Yu Gothic UI" panose="020B0500000000000000" pitchFamily="50" charset="-128"/>
              </a:rPr>
              <a:t>NVMe</a:t>
            </a:r>
            <a:r>
              <a:rPr lang="en-US" altLang="ja-JP" sz="1050" b="1" dirty="0">
                <a:latin typeface="Yu Gothic UI" panose="020B0500000000000000" pitchFamily="50" charset="-128"/>
                <a:ea typeface="Yu Gothic UI" panose="020B0500000000000000" pitchFamily="50" charset="-128"/>
              </a:rPr>
              <a:t>-SSD R:6800MB/s | W:2700MB/s</a:t>
            </a:r>
          </a:p>
          <a:p>
            <a:r>
              <a:rPr lang="ja-JP" altLang="en-US" sz="1050" b="1" dirty="0">
                <a:latin typeface="Yu Gothic UI" panose="020B0500000000000000" pitchFamily="50" charset="-128"/>
                <a:ea typeface="Yu Gothic UI" panose="020B0500000000000000" pitchFamily="50" charset="-128"/>
              </a:rPr>
              <a:t>■ </a:t>
            </a:r>
            <a:r>
              <a:rPr lang="pt-BR" altLang="ja-JP" sz="1050" b="1" dirty="0">
                <a:latin typeface="Yu Gothic UI" panose="020B0500000000000000" pitchFamily="50" charset="-128"/>
                <a:ea typeface="Yu Gothic UI" panose="020B0500000000000000" pitchFamily="50" charset="-128"/>
              </a:rPr>
              <a:t>NVIDIA RTX PRO2000 16GB GDDR7</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3</a:t>
            </a:r>
            <a:r>
              <a:rPr lang="ja-JP" altLang="en-US" sz="1050" b="1" dirty="0">
                <a:latin typeface="Yu Gothic UI" panose="020B0500000000000000" pitchFamily="50" charset="-128"/>
                <a:ea typeface="Yu Gothic UI" panose="020B0500000000000000" pitchFamily="50" charset="-128"/>
              </a:rPr>
              <a:t>年間センドバック方式ハードウェア保証</a:t>
            </a:r>
          </a:p>
          <a:p>
            <a:r>
              <a:rPr lang="ja-JP" altLang="en-US" sz="1050" b="1" dirty="0">
                <a:latin typeface="Yu Gothic UI" panose="020B0500000000000000" pitchFamily="50" charset="-128"/>
                <a:ea typeface="Yu Gothic UI" panose="020B0500000000000000" pitchFamily="50" charset="-128"/>
              </a:rPr>
              <a:t>■</a:t>
            </a:r>
            <a:r>
              <a:rPr lang="zh-TW" altLang="en-US" sz="1050" b="1" dirty="0">
                <a:latin typeface="Yu Gothic UI" panose="020B0500000000000000" pitchFamily="50" charset="-128"/>
                <a:ea typeface="Yu Gothic UI" panose="020B0500000000000000" pitchFamily="50" charset="-128"/>
              </a:rPr>
              <a:t>約（</a:t>
            </a:r>
            <a:r>
              <a:rPr lang="en-US" altLang="zh-TW" sz="1050" b="1" dirty="0">
                <a:latin typeface="Yu Gothic UI" panose="020B0500000000000000" pitchFamily="50" charset="-128"/>
                <a:ea typeface="Yu Gothic UI" panose="020B0500000000000000" pitchFamily="50" charset="-128"/>
              </a:rPr>
              <a:t>W</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176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D</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650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H</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438 mm</a:t>
            </a:r>
            <a:endParaRPr lang="en-US" altLang="ja-JP" sz="1050" b="1" dirty="0">
              <a:latin typeface="Yu Gothic UI" panose="020B0500000000000000" pitchFamily="50" charset="-128"/>
              <a:ea typeface="Yu Gothic UI" panose="020B0500000000000000" pitchFamily="50" charset="-128"/>
            </a:endParaRPr>
          </a:p>
        </p:txBody>
      </p:sp>
      <p:sp>
        <p:nvSpPr>
          <p:cNvPr id="299" name="テキスト ボックス 298">
            <a:extLst>
              <a:ext uri="{FF2B5EF4-FFF2-40B4-BE49-F238E27FC236}">
                <a16:creationId xmlns:a16="http://schemas.microsoft.com/office/drawing/2014/main" id="{4802A0B6-DB38-DA06-AAD0-9D70F3986F3B}"/>
              </a:ext>
            </a:extLst>
          </p:cNvPr>
          <p:cNvSpPr txBox="1"/>
          <p:nvPr/>
        </p:nvSpPr>
        <p:spPr>
          <a:xfrm>
            <a:off x="4743450" y="5279057"/>
            <a:ext cx="2449971" cy="307777"/>
          </a:xfrm>
          <a:prstGeom prst="rect">
            <a:avLst/>
          </a:prstGeom>
          <a:noFill/>
          <a:ln>
            <a:noFill/>
          </a:ln>
          <a:effectLst>
            <a:glow rad="101600">
              <a:schemeClr val="tx1">
                <a:alpha val="60000"/>
              </a:schemeClr>
            </a:glow>
          </a:effectLst>
        </p:spPr>
        <p:txBody>
          <a:bodyPr wrap="square" rtlCol="0">
            <a:spAutoFit/>
          </a:bodyPr>
          <a:lstStyle/>
          <a:p>
            <a:pPr algn="r"/>
            <a:r>
              <a:rPr lang="ja-JP" altLang="en-US" sz="1400" b="1" dirty="0">
                <a:solidFill>
                  <a:srgbClr val="FF0000"/>
                </a:solidFill>
                <a:ea typeface="游ゴシック" panose="020B0400000000000000" pitchFamily="50" charset="-128"/>
              </a:rPr>
              <a:t>販売価格</a:t>
            </a:r>
            <a:r>
              <a:rPr lang="en-US" altLang="ja-JP" sz="1400" b="1" dirty="0">
                <a:solidFill>
                  <a:srgbClr val="FF0000"/>
                </a:solidFill>
                <a:ea typeface="游ゴシック" panose="020B0400000000000000" pitchFamily="50" charset="-128"/>
              </a:rPr>
              <a:t> 2,450,000</a:t>
            </a:r>
            <a:r>
              <a:rPr lang="ja-JP" altLang="en-US" sz="1400" b="1" dirty="0">
                <a:solidFill>
                  <a:srgbClr val="FF0000"/>
                </a:solidFill>
                <a:ea typeface="游ゴシック" panose="020B0400000000000000" pitchFamily="50" charset="-128"/>
              </a:rPr>
              <a:t>円</a:t>
            </a:r>
            <a:r>
              <a:rPr lang="en-US" altLang="ja-JP" sz="1400" b="1" dirty="0">
                <a:solidFill>
                  <a:srgbClr val="FF0000"/>
                </a:solidFill>
                <a:ea typeface="游ゴシック" panose="020B0400000000000000" pitchFamily="50" charset="-128"/>
              </a:rPr>
              <a:t>(</a:t>
            </a:r>
            <a:r>
              <a:rPr lang="ja-JP" altLang="en-US" sz="1400" b="1" dirty="0">
                <a:solidFill>
                  <a:srgbClr val="FF0000"/>
                </a:solidFill>
                <a:ea typeface="游ゴシック" panose="020B0400000000000000" pitchFamily="50" charset="-128"/>
              </a:rPr>
              <a:t>税別</a:t>
            </a:r>
            <a:r>
              <a:rPr lang="en-US" altLang="ja-JP" sz="1400" b="1" dirty="0">
                <a:solidFill>
                  <a:srgbClr val="FF0000"/>
                </a:solidFill>
                <a:ea typeface="游ゴシック" panose="020B0400000000000000" pitchFamily="50" charset="-128"/>
              </a:rPr>
              <a:t>)</a:t>
            </a:r>
            <a:endParaRPr lang="en-US" altLang="ja-JP" sz="1400" b="1" dirty="0">
              <a:solidFill>
                <a:srgbClr val="FF0000"/>
              </a:solidFill>
              <a:effectLst/>
              <a:ea typeface="游ゴシック" panose="020B0400000000000000" pitchFamily="50" charset="-128"/>
              <a:cs typeface="Segoe UI" panose="020B0502040204020203" pitchFamily="34" charset="0"/>
            </a:endParaRPr>
          </a:p>
        </p:txBody>
      </p:sp>
      <p:sp>
        <p:nvSpPr>
          <p:cNvPr id="300" name="テキスト ボックス 299">
            <a:extLst>
              <a:ext uri="{FF2B5EF4-FFF2-40B4-BE49-F238E27FC236}">
                <a16:creationId xmlns:a16="http://schemas.microsoft.com/office/drawing/2014/main" id="{F81DAEA4-379F-CAA0-601B-22742B94F681}"/>
              </a:ext>
            </a:extLst>
          </p:cNvPr>
          <p:cNvSpPr txBox="1"/>
          <p:nvPr/>
        </p:nvSpPr>
        <p:spPr>
          <a:xfrm>
            <a:off x="4854116" y="4986180"/>
            <a:ext cx="2449971" cy="307777"/>
          </a:xfrm>
          <a:prstGeom prst="rect">
            <a:avLst/>
          </a:prstGeom>
          <a:noFill/>
          <a:ln>
            <a:noFill/>
          </a:ln>
          <a:effectLst>
            <a:glow rad="101600">
              <a:schemeClr val="tx1">
                <a:alpha val="60000"/>
              </a:schemeClr>
            </a:glow>
          </a:effectLst>
        </p:spPr>
        <p:txBody>
          <a:bodyPr wrap="square" rtlCol="0">
            <a:spAutoFit/>
          </a:bodyPr>
          <a:lstStyle/>
          <a:p>
            <a:pPr algn="ctr"/>
            <a:r>
              <a:rPr lang="en-US" altLang="ja-JP" sz="1400" b="1" dirty="0"/>
              <a:t>WST-XS5515+M3Q2TTNVM</a:t>
            </a:r>
            <a:endParaRPr lang="en-US" altLang="ja-JP" sz="1400" b="1" dirty="0">
              <a:effectLst/>
              <a:ea typeface="游ゴシック" panose="020B0400000000000000" pitchFamily="50" charset="-128"/>
              <a:cs typeface="Segoe UI" panose="020B0502040204020203" pitchFamily="34" charset="0"/>
            </a:endParaRPr>
          </a:p>
        </p:txBody>
      </p:sp>
      <p:sp>
        <p:nvSpPr>
          <p:cNvPr id="301" name="テキスト ボックス 300">
            <a:extLst>
              <a:ext uri="{FF2B5EF4-FFF2-40B4-BE49-F238E27FC236}">
                <a16:creationId xmlns:a16="http://schemas.microsoft.com/office/drawing/2014/main" id="{385751CA-CB2B-F7FB-D55E-3088A8DAB952}"/>
              </a:ext>
            </a:extLst>
          </p:cNvPr>
          <p:cNvSpPr txBox="1"/>
          <p:nvPr/>
        </p:nvSpPr>
        <p:spPr>
          <a:xfrm>
            <a:off x="1727832" y="3998290"/>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大容量メモリでコストパフォーマンス重視モデル</a:t>
            </a:r>
            <a:endPar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endParaRPr>
          </a:p>
        </p:txBody>
      </p:sp>
      <p:pic>
        <p:nvPicPr>
          <p:cNvPr id="303" name="Picture 27">
            <a:extLst>
              <a:ext uri="{FF2B5EF4-FFF2-40B4-BE49-F238E27FC236}">
                <a16:creationId xmlns:a16="http://schemas.microsoft.com/office/drawing/2014/main" id="{755DD53B-465D-334C-2CF7-1DB24C187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032" y="4467013"/>
            <a:ext cx="457684" cy="4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4" name="直線コネクタ 303">
            <a:extLst>
              <a:ext uri="{FF2B5EF4-FFF2-40B4-BE49-F238E27FC236}">
                <a16:creationId xmlns:a16="http://schemas.microsoft.com/office/drawing/2014/main" id="{67138E44-DC8F-E49B-513F-2C67A8299909}"/>
              </a:ext>
            </a:extLst>
          </p:cNvPr>
          <p:cNvCxnSpPr>
            <a:cxnSpLocks/>
          </p:cNvCxnSpPr>
          <p:nvPr/>
        </p:nvCxnSpPr>
        <p:spPr>
          <a:xfrm>
            <a:off x="251633" y="5673692"/>
            <a:ext cx="684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16" name="図 315">
            <a:extLst>
              <a:ext uri="{FF2B5EF4-FFF2-40B4-BE49-F238E27FC236}">
                <a16:creationId xmlns:a16="http://schemas.microsoft.com/office/drawing/2014/main" id="{5AB59C2A-2120-9E84-6860-F50BD6513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874" y="1693973"/>
            <a:ext cx="1355196" cy="1746845"/>
          </a:xfrm>
          <a:prstGeom prst="rect">
            <a:avLst/>
          </a:prstGeom>
        </p:spPr>
      </p:pic>
      <p:pic>
        <p:nvPicPr>
          <p:cNvPr id="314" name="図 313">
            <a:extLst>
              <a:ext uri="{FF2B5EF4-FFF2-40B4-BE49-F238E27FC236}">
                <a16:creationId xmlns:a16="http://schemas.microsoft.com/office/drawing/2014/main" id="{A1A294E9-8F2C-7F21-1021-72C84C52B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527" y="1633216"/>
            <a:ext cx="1910689" cy="1769931"/>
          </a:xfrm>
          <a:prstGeom prst="rect">
            <a:avLst/>
          </a:prstGeom>
        </p:spPr>
      </p:pic>
      <p:sp>
        <p:nvSpPr>
          <p:cNvPr id="318" name="テキスト ボックス 317">
            <a:extLst>
              <a:ext uri="{FF2B5EF4-FFF2-40B4-BE49-F238E27FC236}">
                <a16:creationId xmlns:a16="http://schemas.microsoft.com/office/drawing/2014/main" id="{748AC50D-6BFA-659D-EB70-C8DC213D3565}"/>
              </a:ext>
            </a:extLst>
          </p:cNvPr>
          <p:cNvSpPr txBox="1"/>
          <p:nvPr/>
        </p:nvSpPr>
        <p:spPr>
          <a:xfrm>
            <a:off x="251634" y="1641689"/>
            <a:ext cx="4491816" cy="253916"/>
          </a:xfrm>
          <a:prstGeom prst="rect">
            <a:avLst/>
          </a:prstGeom>
          <a:noFill/>
          <a:ln>
            <a:noFill/>
          </a:ln>
        </p:spPr>
        <p:txBody>
          <a:bodyPr wrap="square" rtlCol="0">
            <a:spAutoFit/>
          </a:bodyPr>
          <a:lstStyle/>
          <a:p>
            <a:r>
              <a:rPr lang="en-US" altLang="ja-JP" sz="1050" kern="100" dirty="0">
                <a:solidFill>
                  <a:schemeClr val="accent5">
                    <a:lumMod val="50000"/>
                  </a:schemeClr>
                </a:solidFill>
                <a:effectLst/>
                <a:latin typeface="A-OTF 新ゴ Pro B" panose="020B0700000000000000" pitchFamily="50" charset="-128"/>
                <a:ea typeface="A-OTF 新ゴ Pro B" panose="020B0700000000000000" pitchFamily="50" charset="-128"/>
                <a:cs typeface="Times New Roman" panose="02020603050405020304" pitchFamily="18" charset="0"/>
              </a:rPr>
              <a:t>VG STUDIO</a:t>
            </a:r>
            <a:r>
              <a:rPr lang="ja-JP" altLang="en-US" sz="1050" kern="100" dirty="0">
                <a:solidFill>
                  <a:schemeClr val="accent5">
                    <a:lumMod val="50000"/>
                  </a:schemeClr>
                </a:solidFill>
                <a:effectLst/>
                <a:latin typeface="A-OTF 新ゴ Pro B" panose="020B0700000000000000" pitchFamily="50" charset="-128"/>
                <a:ea typeface="A-OTF 新ゴ Pro B" panose="020B0700000000000000" pitchFamily="50" charset="-128"/>
                <a:cs typeface="Times New Roman" panose="02020603050405020304" pitchFamily="18" charset="0"/>
              </a:rPr>
              <a:t>をご利用される方のための特別な構成をご用意します。</a:t>
            </a:r>
            <a:endParaRPr lang="en-US" altLang="ja-JP" sz="1050" kern="100" dirty="0">
              <a:solidFill>
                <a:schemeClr val="accent5">
                  <a:lumMod val="50000"/>
                </a:schemeClr>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319" name="テキスト ボックス 318">
            <a:extLst>
              <a:ext uri="{FF2B5EF4-FFF2-40B4-BE49-F238E27FC236}">
                <a16:creationId xmlns:a16="http://schemas.microsoft.com/office/drawing/2014/main" id="{0234444B-1885-46CE-3411-0EB876480007}"/>
              </a:ext>
            </a:extLst>
          </p:cNvPr>
          <p:cNvSpPr txBox="1"/>
          <p:nvPr/>
        </p:nvSpPr>
        <p:spPr>
          <a:xfrm>
            <a:off x="342890" y="482907"/>
            <a:ext cx="3832127" cy="261610"/>
          </a:xfrm>
          <a:prstGeom prst="rect">
            <a:avLst/>
          </a:prstGeom>
          <a:noFill/>
          <a:ln>
            <a:noFill/>
          </a:ln>
        </p:spPr>
        <p:txBody>
          <a:bodyPr wrap="square" rtlCol="0">
            <a:spAutoFit/>
          </a:bodyPr>
          <a:lstStyle/>
          <a:p>
            <a:pPr algn="ctr"/>
            <a:r>
              <a:rPr lang="ja-JP" altLang="en-US" sz="1050" kern="100" dirty="0">
                <a:solidFill>
                  <a:schemeClr val="bg1"/>
                </a:solidFill>
                <a:effectLst/>
                <a:latin typeface="A-OTF 新ゴ Pro B" panose="020B0700000000000000" pitchFamily="50" charset="-128"/>
                <a:ea typeface="A-OTF 新ゴ Pro B" panose="020B0700000000000000" pitchFamily="50" charset="-128"/>
                <a:cs typeface="Times New Roman" panose="02020603050405020304" pitchFamily="18" charset="0"/>
              </a:rPr>
              <a:t>アプライドオリジナル </a:t>
            </a:r>
            <a:r>
              <a:rPr lang="en-US" altLang="ja-JP" sz="1050" kern="100" dirty="0">
                <a:solidFill>
                  <a:schemeClr val="bg1"/>
                </a:solidFill>
                <a:effectLst/>
                <a:latin typeface="A-OTF 新ゴ Pro B" panose="020B0700000000000000" pitchFamily="50" charset="-128"/>
                <a:ea typeface="A-OTF 新ゴ Pro B" panose="020B0700000000000000" pitchFamily="50" charset="-128"/>
                <a:cs typeface="Times New Roman" panose="02020603050405020304" pitchFamily="18" charset="0"/>
              </a:rPr>
              <a:t>Workstation</a:t>
            </a:r>
            <a:endParaRPr lang="ja-JP" altLang="en-US" sz="1050" kern="100" dirty="0">
              <a:solidFill>
                <a:schemeClr val="bg1"/>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326" name="テキスト ボックス 325">
            <a:extLst>
              <a:ext uri="{FF2B5EF4-FFF2-40B4-BE49-F238E27FC236}">
                <a16:creationId xmlns:a16="http://schemas.microsoft.com/office/drawing/2014/main" id="{902B5FD2-2D0D-9E30-E92E-68103D30C113}"/>
              </a:ext>
            </a:extLst>
          </p:cNvPr>
          <p:cNvSpPr txBox="1"/>
          <p:nvPr/>
        </p:nvSpPr>
        <p:spPr>
          <a:xfrm>
            <a:off x="251634" y="1956558"/>
            <a:ext cx="3923383" cy="1015663"/>
          </a:xfrm>
          <a:prstGeom prst="rect">
            <a:avLst/>
          </a:prstGeom>
          <a:noFill/>
          <a:ln>
            <a:noFill/>
          </a:ln>
        </p:spPr>
        <p:txBody>
          <a:bodyPr wrap="square" rtlCol="0">
            <a:spAutoFit/>
          </a:bodyPr>
          <a:lstStyle/>
          <a:p>
            <a:r>
              <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VG STUDIO</a:t>
            </a:r>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はマルチコアかつ高クロックの高性能</a:t>
            </a:r>
            <a:r>
              <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CPU</a:t>
            </a:r>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に加えて、移動現象やメカニカルシミュレーションなどの高度解析を実行するには</a:t>
            </a:r>
            <a:r>
              <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256</a:t>
            </a:r>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a:t>
            </a:r>
            <a:r>
              <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512GB</a:t>
            </a:r>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の大容量メモリも必要となります。</a:t>
            </a:r>
            <a:endPar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endParaRPr>
          </a:p>
          <a:p>
            <a:r>
              <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CT</a:t>
            </a:r>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再構築などの一部の機能では</a:t>
            </a:r>
            <a:r>
              <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GPU</a:t>
            </a:r>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による処理の高速化も期待できます。</a:t>
            </a:r>
            <a:endPar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endParaRPr>
          </a:p>
          <a:p>
            <a:r>
              <a:rPr lang="ja-JP" altLang="en-US" sz="1000" kern="100" dirty="0">
                <a:latin typeface="A-OTF 新ゴ Pro M" panose="020B0500000000000000" pitchFamily="50" charset="-128"/>
                <a:ea typeface="A-OTF 新ゴ Pro M" panose="020B0500000000000000" pitchFamily="50" charset="-128"/>
                <a:cs typeface="Times New Roman" panose="02020603050405020304" pitchFamily="18" charset="0"/>
              </a:rPr>
              <a:t>ご用途とご予算に合わせて最適な構成をご提案いたします。</a:t>
            </a:r>
            <a:endPar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327" name="テキスト ボックス 326">
            <a:extLst>
              <a:ext uri="{FF2B5EF4-FFF2-40B4-BE49-F238E27FC236}">
                <a16:creationId xmlns:a16="http://schemas.microsoft.com/office/drawing/2014/main" id="{F2A67E3C-3FA7-3483-30BA-C6F39E5B7012}"/>
              </a:ext>
            </a:extLst>
          </p:cNvPr>
          <p:cNvSpPr txBox="1"/>
          <p:nvPr/>
        </p:nvSpPr>
        <p:spPr>
          <a:xfrm>
            <a:off x="251634" y="3082754"/>
            <a:ext cx="3923383" cy="553998"/>
          </a:xfrm>
          <a:prstGeom prst="rect">
            <a:avLst/>
          </a:prstGeom>
          <a:noFill/>
          <a:ln>
            <a:noFill/>
          </a:ln>
        </p:spPr>
        <p:txBody>
          <a:bodyPr wrap="square" rtlCol="0">
            <a:spAutoFit/>
          </a:bodyPr>
          <a:lstStyle/>
          <a:p>
            <a:r>
              <a:rPr lang="ja-JP" altLang="en-US"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rPr>
              <a:t>以下の構成は一例です。ストレージやメモリの増設、グラフィックボードの変更、ケースサイズの相談など様々なカスタマイズが可能ですので、ご検討の際は一度お見積りをご相談下さい。</a:t>
            </a:r>
            <a:endParaRPr lang="en-US" altLang="ja-JP" sz="1000" kern="100" dirty="0">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pic>
        <p:nvPicPr>
          <p:cNvPr id="2" name="Picture 1" descr="Picture">
            <a:extLst>
              <a:ext uri="{FF2B5EF4-FFF2-40B4-BE49-F238E27FC236}">
                <a16:creationId xmlns:a16="http://schemas.microsoft.com/office/drawing/2014/main" id="{00000000-0008-0000-0100-00001A020000}"/>
              </a:ext>
            </a:extLst>
          </p:cNvPr>
          <p:cNvPicPr>
            <a:picLocks noChangeAspect="1"/>
          </p:cNvPicPr>
          <p:nvPr/>
        </p:nvPicPr>
        <p:blipFill rotWithShape="1">
          <a:blip r:embed="rId6"/>
          <a:srcRect r="84404"/>
          <a:stretch>
            <a:fillRect/>
          </a:stretch>
        </p:blipFill>
        <p:spPr>
          <a:xfrm>
            <a:off x="479449" y="3911724"/>
            <a:ext cx="1240429" cy="1512340"/>
          </a:xfrm>
          <a:prstGeom prst="rect">
            <a:avLst/>
          </a:prstGeom>
        </p:spPr>
      </p:pic>
      <p:pic>
        <p:nvPicPr>
          <p:cNvPr id="1026" name="図 1111">
            <a:extLst>
              <a:ext uri="{FF2B5EF4-FFF2-40B4-BE49-F238E27FC236}">
                <a16:creationId xmlns:a16="http://schemas.microsoft.com/office/drawing/2014/main" id="{7C691827-08F4-ADAD-0683-A36D365B35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6878" y="4462192"/>
            <a:ext cx="61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7">
            <a:extLst>
              <a:ext uri="{FF2B5EF4-FFF2-40B4-BE49-F238E27FC236}">
                <a16:creationId xmlns:a16="http://schemas.microsoft.com/office/drawing/2014/main" id="{C45A70CD-E0D8-9BE9-DBE2-5F9E851C9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032" y="6372024"/>
            <a:ext cx="457684" cy="4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1111">
            <a:extLst>
              <a:ext uri="{FF2B5EF4-FFF2-40B4-BE49-F238E27FC236}">
                <a16:creationId xmlns:a16="http://schemas.microsoft.com/office/drawing/2014/main" id="{5406DF32-1C09-A440-4CFC-2A153D5D94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6878" y="6367203"/>
            <a:ext cx="61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icture">
            <a:extLst>
              <a:ext uri="{FF2B5EF4-FFF2-40B4-BE49-F238E27FC236}">
                <a16:creationId xmlns:a16="http://schemas.microsoft.com/office/drawing/2014/main" id="{DF79490E-73CD-30E8-2B10-4BC86E180680}"/>
              </a:ext>
            </a:extLst>
          </p:cNvPr>
          <p:cNvPicPr>
            <a:picLocks noChangeAspect="1"/>
          </p:cNvPicPr>
          <p:nvPr/>
        </p:nvPicPr>
        <p:blipFill rotWithShape="1">
          <a:blip r:embed="rId6"/>
          <a:srcRect r="84404"/>
          <a:stretch>
            <a:fillRect/>
          </a:stretch>
        </p:blipFill>
        <p:spPr>
          <a:xfrm>
            <a:off x="479449" y="5826938"/>
            <a:ext cx="1240429" cy="1512340"/>
          </a:xfrm>
          <a:prstGeom prst="rect">
            <a:avLst/>
          </a:prstGeom>
        </p:spPr>
      </p:pic>
      <p:sp>
        <p:nvSpPr>
          <p:cNvPr id="6" name="テキスト ボックス 5">
            <a:extLst>
              <a:ext uri="{FF2B5EF4-FFF2-40B4-BE49-F238E27FC236}">
                <a16:creationId xmlns:a16="http://schemas.microsoft.com/office/drawing/2014/main" id="{08E2D60E-2BA3-A8ED-CA6B-01537F92ADC1}"/>
              </a:ext>
            </a:extLst>
          </p:cNvPr>
          <p:cNvSpPr txBox="1"/>
          <p:nvPr/>
        </p:nvSpPr>
        <p:spPr>
          <a:xfrm>
            <a:off x="4847380" y="9059682"/>
            <a:ext cx="2392552" cy="307777"/>
          </a:xfrm>
          <a:prstGeom prst="rect">
            <a:avLst/>
          </a:prstGeom>
          <a:noFill/>
          <a:ln>
            <a:noFill/>
          </a:ln>
          <a:effectLst>
            <a:glow rad="101600">
              <a:schemeClr val="tx1">
                <a:alpha val="60000"/>
              </a:schemeClr>
            </a:glow>
          </a:effectLst>
        </p:spPr>
        <p:txBody>
          <a:bodyPr wrap="square" rtlCol="0">
            <a:spAutoFit/>
          </a:bodyPr>
          <a:lstStyle/>
          <a:p>
            <a:pPr algn="r"/>
            <a:r>
              <a:rPr lang="ja-JP" altLang="en-US" sz="1400" b="1" dirty="0">
                <a:solidFill>
                  <a:srgbClr val="FF0000"/>
                </a:solidFill>
              </a:rPr>
              <a:t>販売価格</a:t>
            </a:r>
            <a:r>
              <a:rPr lang="en-US" altLang="ja-JP" sz="1400" b="1" dirty="0">
                <a:solidFill>
                  <a:srgbClr val="FF0000"/>
                </a:solidFill>
              </a:rPr>
              <a:t> 7,34,000</a:t>
            </a:r>
            <a:r>
              <a:rPr lang="ja-JP" altLang="en-US" sz="1400" b="1" dirty="0">
                <a:solidFill>
                  <a:srgbClr val="FF0000"/>
                </a:solidFill>
              </a:rPr>
              <a:t>円</a:t>
            </a:r>
            <a:r>
              <a:rPr lang="en-US" altLang="ja-JP" sz="1400" b="1" dirty="0">
                <a:solidFill>
                  <a:srgbClr val="FF0000"/>
                </a:solidFill>
              </a:rPr>
              <a:t>(</a:t>
            </a:r>
            <a:r>
              <a:rPr lang="ja-JP" altLang="en-US" sz="1400" b="1" dirty="0">
                <a:solidFill>
                  <a:srgbClr val="FF0000"/>
                </a:solidFill>
              </a:rPr>
              <a:t>税別</a:t>
            </a:r>
            <a:r>
              <a:rPr lang="en-US" altLang="ja-JP" sz="1400" b="1" dirty="0">
                <a:solidFill>
                  <a:srgbClr val="FF0000"/>
                </a:solidFill>
              </a:rPr>
              <a:t>)</a:t>
            </a:r>
            <a:endParaRPr lang="en-US" altLang="ja-JP" sz="1400" b="1" dirty="0">
              <a:solidFill>
                <a:srgbClr val="FF0000"/>
              </a:solidFill>
              <a:cs typeface="Segoe UI" panose="020B0502040204020203" pitchFamily="34" charset="0"/>
            </a:endParaRPr>
          </a:p>
        </p:txBody>
      </p:sp>
      <p:sp>
        <p:nvSpPr>
          <p:cNvPr id="7" name="テキスト ボックス 6">
            <a:extLst>
              <a:ext uri="{FF2B5EF4-FFF2-40B4-BE49-F238E27FC236}">
                <a16:creationId xmlns:a16="http://schemas.microsoft.com/office/drawing/2014/main" id="{92DA69B4-E1F9-D9D9-30B2-2B480AA296E4}"/>
              </a:ext>
            </a:extLst>
          </p:cNvPr>
          <p:cNvSpPr txBox="1"/>
          <p:nvPr/>
        </p:nvSpPr>
        <p:spPr>
          <a:xfrm>
            <a:off x="4941409" y="8797019"/>
            <a:ext cx="2392552" cy="307777"/>
          </a:xfrm>
          <a:prstGeom prst="rect">
            <a:avLst/>
          </a:prstGeom>
          <a:noFill/>
          <a:ln>
            <a:noFill/>
          </a:ln>
          <a:effectLst>
            <a:glow rad="101600">
              <a:schemeClr val="tx1">
                <a:alpha val="60000"/>
              </a:schemeClr>
            </a:glow>
          </a:effectLst>
        </p:spPr>
        <p:txBody>
          <a:bodyPr wrap="square" rtlCol="0">
            <a:spAutoFit/>
          </a:bodyPr>
          <a:lstStyle/>
          <a:p>
            <a:pPr algn="ctr"/>
            <a:r>
              <a:rPr lang="en-US" altLang="ja-JP" sz="1400" b="1" dirty="0"/>
              <a:t>WST-XS6548Yx2S3A1T9TNVM</a:t>
            </a:r>
            <a:endParaRPr lang="en-US" altLang="ja-JP" sz="1400" b="1" dirty="0">
              <a:effectLst/>
              <a:ea typeface="游ゴシック" panose="020B0400000000000000" pitchFamily="50" charset="-128"/>
              <a:cs typeface="Segoe UI" panose="020B0502040204020203" pitchFamily="34" charset="0"/>
            </a:endParaRPr>
          </a:p>
        </p:txBody>
      </p:sp>
      <p:pic>
        <p:nvPicPr>
          <p:cNvPr id="8" name="Picture 27">
            <a:extLst>
              <a:ext uri="{FF2B5EF4-FFF2-40B4-BE49-F238E27FC236}">
                <a16:creationId xmlns:a16="http://schemas.microsoft.com/office/drawing/2014/main" id="{FE839843-6365-60C3-61D3-6A4E073C2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032" y="8257984"/>
            <a:ext cx="457684" cy="4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111">
            <a:extLst>
              <a:ext uri="{FF2B5EF4-FFF2-40B4-BE49-F238E27FC236}">
                <a16:creationId xmlns:a16="http://schemas.microsoft.com/office/drawing/2014/main" id="{7B50E4D8-6EBF-4AEB-F5CE-1D3E18C6DF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6878" y="8253163"/>
            <a:ext cx="61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B83144DE-0814-46DA-A8A4-E4236548589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86" t="12830" r="21822" b="10671"/>
          <a:stretch/>
        </p:blipFill>
        <p:spPr bwMode="auto">
          <a:xfrm>
            <a:off x="566096" y="7814220"/>
            <a:ext cx="1121295" cy="14110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5">
            <a:extLst>
              <a:ext uri="{FF2B5EF4-FFF2-40B4-BE49-F238E27FC236}">
                <a16:creationId xmlns:a16="http://schemas.microsoft.com/office/drawing/2014/main" id="{4F169164-6029-C2F0-93EA-2971565426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49" y="8760773"/>
            <a:ext cx="415653" cy="4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167</TotalTime>
  <Words>1123</Words>
  <Application>Microsoft Office PowerPoint</Application>
  <PresentationFormat>ユーザー設定</PresentationFormat>
  <Paragraphs>74</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A-OTF ゴシックMB101 Pr6 H</vt:lpstr>
      <vt:lpstr>A-OTF 新ゴ Pro B</vt:lpstr>
      <vt:lpstr>A-OTF 新ゴ Pro DB</vt:lpstr>
      <vt:lpstr>A-OTF 新ゴ Pro H</vt:lpstr>
      <vt:lpstr>A-OTF 新ゴ Pro M</vt:lpstr>
      <vt:lpstr>AR P新藝体U</vt:lpstr>
      <vt:lpstr>Yu Gothic UI</vt:lpstr>
      <vt:lpstr>游ゴシック</vt:lpstr>
      <vt:lpstr>Arial</vt:lpstr>
      <vt:lpstr>Calibri</vt:lpstr>
      <vt:lpstr>Calibri Light</vt:lpstr>
      <vt:lpstr>Helvetica</vt:lpstr>
      <vt:lpstr>Segoe UI</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uno takahiro</cp:lastModifiedBy>
  <cp:revision>15</cp:revision>
  <dcterms:created xsi:type="dcterms:W3CDTF">2025-02-18T01:46:40Z</dcterms:created>
  <dcterms:modified xsi:type="dcterms:W3CDTF">2026-02-13T02:37:48Z</dcterms:modified>
</cp:coreProperties>
</file>