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21"/>
    <a:srgbClr val="538ED2"/>
    <a:srgbClr val="DCBF78"/>
    <a:srgbClr val="014181"/>
    <a:srgbClr val="00B058"/>
    <a:srgbClr val="008087"/>
    <a:srgbClr val="EC822C"/>
    <a:srgbClr val="005776"/>
    <a:srgbClr val="E7F9FF"/>
    <a:srgbClr val="0056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p:cViewPr>
        <p:scale>
          <a:sx n="75" d="100"/>
          <a:sy n="75" d="100"/>
        </p:scale>
        <p:origin x="336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171712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93274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423142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40877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03874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42199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179852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4252789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111176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1155122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143E9B-7526-4C09-9BF3-C432B02C60B4}" type="datetimeFigureOut">
              <a:rPr kumimoji="1" lang="ja-JP" altLang="en-US" smtClean="0"/>
              <a:t>2026/1/27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389028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C1143E9B-7526-4C09-9BF3-C432B02C60B4}" type="datetimeFigureOut">
              <a:rPr kumimoji="1" lang="ja-JP" altLang="en-US" smtClean="0"/>
              <a:t>2026/1/27</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07267F4E-7B46-4888-9109-7843E083CC75}" type="slidenum">
              <a:rPr kumimoji="1" lang="ja-JP" altLang="en-US" smtClean="0"/>
              <a:t>‹#›</a:t>
            </a:fld>
            <a:endParaRPr kumimoji="1" lang="ja-JP" altLang="en-US"/>
          </a:p>
        </p:txBody>
      </p:sp>
    </p:spTree>
    <p:extLst>
      <p:ext uri="{BB962C8B-B14F-4D97-AF65-F5344CB8AC3E}">
        <p14:creationId xmlns:p14="http://schemas.microsoft.com/office/powerpoint/2010/main" val="159475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5A558D7-1101-5C81-2798-FB7AF2BA6864}"/>
              </a:ext>
            </a:extLst>
          </p:cNvPr>
          <p:cNvSpPr/>
          <p:nvPr/>
        </p:nvSpPr>
        <p:spPr>
          <a:xfrm>
            <a:off x="-1" y="10050463"/>
            <a:ext cx="7559675" cy="64135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a:extLst>
              <a:ext uri="{FF2B5EF4-FFF2-40B4-BE49-F238E27FC236}">
                <a16:creationId xmlns:a16="http://schemas.microsoft.com/office/drawing/2014/main" id="{2DADD465-3BCC-A803-D8E8-E2146A6E231B}"/>
              </a:ext>
            </a:extLst>
          </p:cNvPr>
          <p:cNvSpPr/>
          <p:nvPr/>
        </p:nvSpPr>
        <p:spPr>
          <a:xfrm>
            <a:off x="-1" y="9918927"/>
            <a:ext cx="7559675" cy="14605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8725DD76-20C9-5482-ABDF-3D5809A9C57D}"/>
              </a:ext>
            </a:extLst>
          </p:cNvPr>
          <p:cNvSpPr txBox="1"/>
          <p:nvPr/>
        </p:nvSpPr>
        <p:spPr>
          <a:xfrm>
            <a:off x="-1" y="10101395"/>
            <a:ext cx="7559675" cy="276999"/>
          </a:xfrm>
          <a:prstGeom prst="rect">
            <a:avLst/>
          </a:prstGeom>
          <a:noFill/>
          <a:ln>
            <a:noFill/>
          </a:ln>
        </p:spPr>
        <p:txBody>
          <a:bodyPr wrap="square" rtlCol="0">
            <a:spAutoFit/>
          </a:bodyPr>
          <a:lstStyle/>
          <a:p>
            <a:pPr algn="ctr"/>
            <a:r>
              <a:rPr lang="ja-JP" altLang="en-US" sz="1200" dirty="0">
                <a:solidFill>
                  <a:schemeClr val="bg1"/>
                </a:solidFill>
                <a:latin typeface="A-OTF 新ゴ Pro M" panose="020B0500000000000000" pitchFamily="50" charset="-128"/>
                <a:ea typeface="A-OTF 新ゴ Pro M" panose="020B0500000000000000" pitchFamily="50" charset="-128"/>
                <a:cs typeface="Segoe UI" panose="020B0502040204020203" pitchFamily="34" charset="0"/>
              </a:rPr>
              <a:t>アプライドは、</a:t>
            </a:r>
            <a:r>
              <a:rPr lang="en-US" altLang="ja-JP" sz="1200" dirty="0">
                <a:solidFill>
                  <a:schemeClr val="bg1"/>
                </a:solidFill>
                <a:latin typeface="A-OTF 新ゴ Pro M" panose="020B0500000000000000" pitchFamily="50" charset="-128"/>
                <a:ea typeface="A-OTF 新ゴ Pro M" panose="020B0500000000000000" pitchFamily="50" charset="-128"/>
                <a:cs typeface="Segoe UI" panose="020B0502040204020203" pitchFamily="34" charset="0"/>
              </a:rPr>
              <a:t>AI</a:t>
            </a:r>
            <a:r>
              <a:rPr lang="ja-JP" altLang="en-US" sz="1200" dirty="0">
                <a:solidFill>
                  <a:schemeClr val="bg1"/>
                </a:solidFill>
                <a:latin typeface="A-OTF 新ゴ Pro M" panose="020B0500000000000000" pitchFamily="50" charset="-128"/>
                <a:ea typeface="A-OTF 新ゴ Pro M" panose="020B0500000000000000" pitchFamily="50" charset="-128"/>
                <a:cs typeface="Segoe UI" panose="020B0502040204020203" pitchFamily="34" charset="0"/>
              </a:rPr>
              <a:t>を活用した最新のテクノロジーとハードウェアを提供致します。</a:t>
            </a:r>
            <a:endParaRPr lang="en-US" altLang="ja-JP" sz="1200" dirty="0">
              <a:solidFill>
                <a:schemeClr val="bg1"/>
              </a:solidFill>
              <a:latin typeface="A-OTF 新ゴ Pro M" panose="020B0500000000000000" pitchFamily="50" charset="-128"/>
              <a:ea typeface="A-OTF 新ゴ Pro M" panose="020B0500000000000000" pitchFamily="50" charset="-128"/>
              <a:cs typeface="Segoe UI" panose="020B0502040204020203" pitchFamily="34" charset="0"/>
            </a:endParaRPr>
          </a:p>
        </p:txBody>
      </p:sp>
      <p:sp>
        <p:nvSpPr>
          <p:cNvPr id="41" name="正方形/長方形 40">
            <a:extLst>
              <a:ext uri="{FF2B5EF4-FFF2-40B4-BE49-F238E27FC236}">
                <a16:creationId xmlns:a16="http://schemas.microsoft.com/office/drawing/2014/main" id="{64E12D3E-9C22-A644-C899-B3376AC0BB77}"/>
              </a:ext>
            </a:extLst>
          </p:cNvPr>
          <p:cNvSpPr/>
          <p:nvPr/>
        </p:nvSpPr>
        <p:spPr>
          <a:xfrm>
            <a:off x="251634" y="8648988"/>
            <a:ext cx="7052454" cy="1015663"/>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正方形/長方形 43">
            <a:extLst>
              <a:ext uri="{FF2B5EF4-FFF2-40B4-BE49-F238E27FC236}">
                <a16:creationId xmlns:a16="http://schemas.microsoft.com/office/drawing/2014/main" id="{FFA0CFFA-1F04-A8D8-6C77-D20F98FE2CAA}"/>
              </a:ext>
            </a:extLst>
          </p:cNvPr>
          <p:cNvSpPr/>
          <p:nvPr/>
        </p:nvSpPr>
        <p:spPr>
          <a:xfrm>
            <a:off x="251634" y="8640502"/>
            <a:ext cx="7052454" cy="347040"/>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84DE03AC-B2E5-2CD7-6F04-BAE15903008E}"/>
              </a:ext>
            </a:extLst>
          </p:cNvPr>
          <p:cNvSpPr txBox="1"/>
          <p:nvPr/>
        </p:nvSpPr>
        <p:spPr>
          <a:xfrm>
            <a:off x="258323" y="8649474"/>
            <a:ext cx="7052454" cy="338554"/>
          </a:xfrm>
          <a:prstGeom prst="rect">
            <a:avLst/>
          </a:prstGeom>
          <a:solidFill>
            <a:srgbClr val="212121"/>
          </a:solidFill>
          <a:ln>
            <a:solidFill>
              <a:schemeClr val="bg1"/>
            </a:solidFill>
          </a:ln>
        </p:spPr>
        <p:txBody>
          <a:bodyPr wrap="square" rtlCol="0">
            <a:spAutoFit/>
          </a:bodyPr>
          <a:lstStyle/>
          <a:p>
            <a:pPr algn="ctr"/>
            <a:r>
              <a:rPr lang="ja-JP" altLang="en-US" sz="1600" dirty="0">
                <a:solidFill>
                  <a:schemeClr val="bg1"/>
                </a:solidFill>
                <a:latin typeface="A-OTF 新ゴ Pro B" panose="020B0700000000000000" pitchFamily="50" charset="-128"/>
                <a:ea typeface="A-OTF 新ゴ Pro B" panose="020B0700000000000000" pitchFamily="50" charset="-128"/>
                <a:cs typeface="Segoe UI" panose="020B0502040204020203" pitchFamily="34" charset="0"/>
              </a:rPr>
              <a:t>ソフトウェアの快適な動作のためには、</a:t>
            </a:r>
            <a:r>
              <a:rPr lang="en-US" altLang="ja-JP" sz="1600" dirty="0">
                <a:solidFill>
                  <a:schemeClr val="bg1"/>
                </a:solidFill>
                <a:latin typeface="A-OTF 新ゴ Pro B" panose="020B0700000000000000" pitchFamily="50" charset="-128"/>
                <a:ea typeface="A-OTF 新ゴ Pro B" panose="020B0700000000000000" pitchFamily="50" charset="-128"/>
                <a:cs typeface="Segoe UI" panose="020B0502040204020203" pitchFamily="34" charset="0"/>
              </a:rPr>
              <a:t>GPU</a:t>
            </a:r>
            <a:r>
              <a:rPr lang="ja-JP" altLang="en-US" sz="1600" dirty="0">
                <a:solidFill>
                  <a:schemeClr val="bg1"/>
                </a:solidFill>
                <a:latin typeface="A-OTF 新ゴ Pro B" panose="020B0700000000000000" pitchFamily="50" charset="-128"/>
                <a:ea typeface="A-OTF 新ゴ Pro B" panose="020B0700000000000000" pitchFamily="50" charset="-128"/>
                <a:cs typeface="Segoe UI" panose="020B0502040204020203" pitchFamily="34" charset="0"/>
              </a:rPr>
              <a:t>の性能が重要</a:t>
            </a:r>
            <a:r>
              <a:rPr lang="en-US" altLang="ja-JP" sz="1600" dirty="0">
                <a:solidFill>
                  <a:schemeClr val="bg1"/>
                </a:solidFill>
                <a:latin typeface="A-OTF 新ゴ Pro B" panose="020B0700000000000000" pitchFamily="50" charset="-128"/>
                <a:ea typeface="A-OTF 新ゴ Pro B" panose="020B0700000000000000" pitchFamily="50" charset="-128"/>
                <a:cs typeface="Segoe UI" panose="020B0502040204020203" pitchFamily="34" charset="0"/>
              </a:rPr>
              <a:t>!</a:t>
            </a:r>
          </a:p>
        </p:txBody>
      </p:sp>
      <p:sp>
        <p:nvSpPr>
          <p:cNvPr id="46" name="テキスト ボックス 45">
            <a:extLst>
              <a:ext uri="{FF2B5EF4-FFF2-40B4-BE49-F238E27FC236}">
                <a16:creationId xmlns:a16="http://schemas.microsoft.com/office/drawing/2014/main" id="{4A308C76-2735-A196-A21C-99DB8C9FC157}"/>
              </a:ext>
            </a:extLst>
          </p:cNvPr>
          <p:cNvSpPr txBox="1"/>
          <p:nvPr/>
        </p:nvSpPr>
        <p:spPr>
          <a:xfrm>
            <a:off x="1670051" y="9049097"/>
            <a:ext cx="5634036" cy="553998"/>
          </a:xfrm>
          <a:prstGeom prst="rect">
            <a:avLst/>
          </a:prstGeom>
          <a:noFill/>
          <a:ln>
            <a:noFill/>
          </a:ln>
        </p:spPr>
        <p:txBody>
          <a:bodyPr wrap="square" rtlCol="0">
            <a:spAutoFit/>
          </a:bodyPr>
          <a:lstStyle/>
          <a:p>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NVIDIA</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Google DeepMind</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Disney Research</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らが発表した「</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Newton Physics Engine</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」に</a:t>
            </a:r>
            <a:endPar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endParaRPr>
          </a:p>
          <a:p>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おいては、</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GPU</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の性能が極めて重要です。この「</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Newton</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」は、ロボティクスや</a:t>
            </a:r>
            <a:r>
              <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AI</a:t>
            </a:r>
            <a:r>
              <a:rPr lang="ja-JP" altLang="en-US"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rPr>
              <a:t>学習を目的とした、現代的で高速な物理シミュレーションエンジンです。 </a:t>
            </a:r>
            <a:endParaRPr lang="en-US" altLang="ja-JP" sz="1000" dirty="0">
              <a:solidFill>
                <a:sysClr val="windowText" lastClr="000000"/>
              </a:solidFill>
              <a:latin typeface="A-OTF 新ゴ Pro R" panose="020B0400000000000000" pitchFamily="50" charset="-128"/>
              <a:ea typeface="A-OTF 新ゴ Pro R" panose="020B0400000000000000" pitchFamily="50" charset="-128"/>
              <a:cs typeface="Segoe UI" panose="020B0502040204020203" pitchFamily="34" charset="0"/>
            </a:endParaRPr>
          </a:p>
        </p:txBody>
      </p:sp>
      <p:sp>
        <p:nvSpPr>
          <p:cNvPr id="9" name="テキスト ボックス 8">
            <a:extLst>
              <a:ext uri="{FF2B5EF4-FFF2-40B4-BE49-F238E27FC236}">
                <a16:creationId xmlns:a16="http://schemas.microsoft.com/office/drawing/2014/main" id="{3B735FE4-3C28-0752-AD34-887E015C0F58}"/>
              </a:ext>
            </a:extLst>
          </p:cNvPr>
          <p:cNvSpPr txBox="1"/>
          <p:nvPr/>
        </p:nvSpPr>
        <p:spPr>
          <a:xfrm>
            <a:off x="258323" y="2730412"/>
            <a:ext cx="7161380" cy="2277547"/>
          </a:xfrm>
          <a:prstGeom prst="rect">
            <a:avLst/>
          </a:prstGeom>
          <a:noFill/>
        </p:spPr>
        <p:txBody>
          <a:bodyPr wrap="square">
            <a:spAutoFit/>
          </a:bodyPr>
          <a:lstStyle/>
          <a:p>
            <a:r>
              <a:rPr lang="ja-JP" altLang="en-US" sz="1400" b="1" dirty="0"/>
              <a:t>オープン ソース</a:t>
            </a:r>
          </a:p>
          <a:p>
            <a:r>
              <a:rPr lang="en-US" altLang="ja-JP" sz="1000" dirty="0"/>
              <a:t>Newton </a:t>
            </a:r>
            <a:r>
              <a:rPr lang="ja-JP" altLang="en-US" sz="1000" dirty="0"/>
              <a:t>はオープン ソースとして公開する予定であり、ロボティクス コミュニティ全体が自由に活用</a:t>
            </a:r>
            <a:r>
              <a:rPr lang="en-US" altLang="ja-JP" sz="1000" dirty="0"/>
              <a:t>/</a:t>
            </a:r>
            <a:r>
              <a:rPr lang="ja-JP" altLang="en-US" sz="1000" dirty="0"/>
              <a:t>拡張できます。研究者や開発者は、最先端の研究成果を反映させ、自由に配布可能です。</a:t>
            </a:r>
          </a:p>
          <a:p>
            <a:endParaRPr lang="ja-JP" altLang="en-US" sz="1000" dirty="0"/>
          </a:p>
          <a:p>
            <a:r>
              <a:rPr lang="en-US" altLang="ja-JP" sz="1400" b="1" dirty="0"/>
              <a:t>GPU </a:t>
            </a:r>
            <a:r>
              <a:rPr lang="ja-JP" altLang="en-US" sz="1400" b="1" dirty="0"/>
              <a:t>によるアクセラレーション</a:t>
            </a:r>
          </a:p>
          <a:p>
            <a:r>
              <a:rPr lang="en-US" altLang="ja-JP" sz="1000" dirty="0"/>
              <a:t>Newton </a:t>
            </a:r>
            <a:r>
              <a:rPr lang="ja-JP" altLang="en-US" sz="1000" dirty="0"/>
              <a:t>の基盤には </a:t>
            </a:r>
            <a:r>
              <a:rPr lang="en-US" altLang="ja-JP" sz="1000" dirty="0"/>
              <a:t>NVIDIA Warp (CUDA-X </a:t>
            </a:r>
            <a:r>
              <a:rPr lang="ja-JP" altLang="en-US" sz="1000" dirty="0"/>
              <a:t>加速ライブラリ</a:t>
            </a:r>
            <a:r>
              <a:rPr lang="en-US" altLang="ja-JP" sz="1000" dirty="0"/>
              <a:t>) </a:t>
            </a:r>
            <a:r>
              <a:rPr lang="ja-JP" altLang="en-US" sz="1000" dirty="0"/>
              <a:t>が使われており、</a:t>
            </a:r>
            <a:r>
              <a:rPr lang="en-US" altLang="ja-JP" sz="1000" dirty="0"/>
              <a:t>GPU </a:t>
            </a:r>
            <a:r>
              <a:rPr lang="ja-JP" altLang="en-US" sz="1000" dirty="0"/>
              <a:t>加速されたカーネルベースのプログラムを簡単に作成できます。高性能かつ柔軟な物理シミュレーション構築フレームワークとして、</a:t>
            </a:r>
            <a:r>
              <a:rPr lang="en-US" altLang="ja-JP" sz="1000" dirty="0"/>
              <a:t>NVIDIA GPU </a:t>
            </a:r>
            <a:r>
              <a:rPr lang="ja-JP" altLang="en-US" sz="1000" dirty="0"/>
              <a:t>の並列計算能力を活用します</a:t>
            </a:r>
          </a:p>
          <a:p>
            <a:endParaRPr lang="ja-JP" altLang="en-US" sz="1000" dirty="0"/>
          </a:p>
          <a:p>
            <a:r>
              <a:rPr lang="en-US" altLang="ja-JP" sz="1400" b="1" dirty="0" err="1"/>
              <a:t>MuJoCo</a:t>
            </a:r>
            <a:r>
              <a:rPr lang="en-US" altLang="ja-JP" sz="1400" b="1" dirty="0"/>
              <a:t>-Warp </a:t>
            </a:r>
            <a:r>
              <a:rPr lang="ja-JP" altLang="en-US" sz="1400" b="1" dirty="0"/>
              <a:t>に対応</a:t>
            </a:r>
          </a:p>
          <a:p>
            <a:r>
              <a:rPr lang="en-US" altLang="ja-JP" sz="1000" dirty="0"/>
              <a:t>Newton </a:t>
            </a:r>
            <a:r>
              <a:rPr lang="ja-JP" altLang="en-US" sz="1000" dirty="0"/>
              <a:t>は </a:t>
            </a:r>
            <a:r>
              <a:rPr lang="en-US" altLang="ja-JP" sz="1000" dirty="0" err="1"/>
              <a:t>MuJoCo</a:t>
            </a:r>
            <a:r>
              <a:rPr lang="en-US" altLang="ja-JP" sz="1000" dirty="0"/>
              <a:t> (Multi-Joint dynamics with Contact) </a:t>
            </a:r>
            <a:r>
              <a:rPr lang="ja-JP" altLang="en-US" sz="1000" dirty="0"/>
              <a:t>との互換性も備えています。</a:t>
            </a:r>
            <a:r>
              <a:rPr lang="en-US" altLang="ja-JP" sz="1000" dirty="0" err="1"/>
              <a:t>MuJoCo</a:t>
            </a:r>
            <a:r>
              <a:rPr lang="en-US" altLang="ja-JP" sz="1000" dirty="0"/>
              <a:t> </a:t>
            </a:r>
            <a:r>
              <a:rPr lang="ja-JP" altLang="en-US" sz="1000" dirty="0"/>
              <a:t>は、接触の多い複雑な環境でのロボティクス研究開発に広く使用されている物理エンジンです。既存のモデルやコードを活用でき、物理エンジンの移行コストを大幅に削減できます。</a:t>
            </a:r>
          </a:p>
        </p:txBody>
      </p:sp>
      <p:grpSp>
        <p:nvGrpSpPr>
          <p:cNvPr id="17" name="グループ化 16">
            <a:extLst>
              <a:ext uri="{FF2B5EF4-FFF2-40B4-BE49-F238E27FC236}">
                <a16:creationId xmlns:a16="http://schemas.microsoft.com/office/drawing/2014/main" id="{EDD9E4F6-676E-5AAE-6E14-34801A7D0FA4}"/>
              </a:ext>
            </a:extLst>
          </p:cNvPr>
          <p:cNvGrpSpPr/>
          <p:nvPr/>
        </p:nvGrpSpPr>
        <p:grpSpPr>
          <a:xfrm>
            <a:off x="31966" y="0"/>
            <a:ext cx="7527708" cy="2461570"/>
            <a:chOff x="31966" y="0"/>
            <a:chExt cx="7527708" cy="2461570"/>
          </a:xfrm>
        </p:grpSpPr>
        <p:pic>
          <p:nvPicPr>
            <p:cNvPr id="3" name="図 2">
              <a:extLst>
                <a:ext uri="{FF2B5EF4-FFF2-40B4-BE49-F238E27FC236}">
                  <a16:creationId xmlns:a16="http://schemas.microsoft.com/office/drawing/2014/main" id="{CDDB0537-332A-427B-ED1D-21872CC37B69}"/>
                </a:ext>
              </a:extLst>
            </p:cNvPr>
            <p:cNvPicPr>
              <a:picLocks noChangeAspect="1"/>
            </p:cNvPicPr>
            <p:nvPr/>
          </p:nvPicPr>
          <p:blipFill>
            <a:blip r:embed="rId2"/>
            <a:stretch>
              <a:fillRect/>
            </a:stretch>
          </p:blipFill>
          <p:spPr>
            <a:xfrm>
              <a:off x="31966" y="0"/>
              <a:ext cx="7527708" cy="2461570"/>
            </a:xfrm>
            <a:prstGeom prst="rect">
              <a:avLst/>
            </a:prstGeom>
          </p:spPr>
        </p:pic>
        <p:sp>
          <p:nvSpPr>
            <p:cNvPr id="10" name="テキスト ボックス 3">
              <a:extLst>
                <a:ext uri="{FF2B5EF4-FFF2-40B4-BE49-F238E27FC236}">
                  <a16:creationId xmlns:a16="http://schemas.microsoft.com/office/drawing/2014/main" id="{CA8A27D4-D17D-2E47-E8DA-20527044776E}"/>
                </a:ext>
              </a:extLst>
            </p:cNvPr>
            <p:cNvSpPr txBox="1"/>
            <p:nvPr/>
          </p:nvSpPr>
          <p:spPr>
            <a:xfrm>
              <a:off x="251634" y="1419094"/>
              <a:ext cx="5320625" cy="830997"/>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sz="4800" b="1" dirty="0">
                  <a:solidFill>
                    <a:schemeClr val="bg1"/>
                  </a:solidFill>
                  <a:effectLst>
                    <a:glow rad="101600">
                      <a:schemeClr val="tx1">
                        <a:alpha val="60000"/>
                      </a:schemeClr>
                    </a:glow>
                  </a:effectLst>
                  <a:latin typeface="游ゴシック" panose="020B0400000000000000" pitchFamily="50" charset="-128"/>
                  <a:ea typeface="游ゴシック" panose="020B0400000000000000" pitchFamily="50" charset="-128"/>
                  <a:cs typeface="Segoe UI" panose="020B0502040204020203" pitchFamily="34" charset="0"/>
                </a:rPr>
                <a:t>Newton Physics</a:t>
              </a:r>
            </a:p>
          </p:txBody>
        </p:sp>
        <p:sp>
          <p:nvSpPr>
            <p:cNvPr id="13" name="テキスト ボックス 12">
              <a:extLst>
                <a:ext uri="{FF2B5EF4-FFF2-40B4-BE49-F238E27FC236}">
                  <a16:creationId xmlns:a16="http://schemas.microsoft.com/office/drawing/2014/main" id="{D995F2E1-2D62-E60E-E4BC-EE1EB862CEC8}"/>
                </a:ext>
              </a:extLst>
            </p:cNvPr>
            <p:cNvSpPr txBox="1"/>
            <p:nvPr/>
          </p:nvSpPr>
          <p:spPr>
            <a:xfrm>
              <a:off x="467728" y="385049"/>
              <a:ext cx="6257110" cy="1077218"/>
            </a:xfrm>
            <a:prstGeom prst="rect">
              <a:avLst/>
            </a:prstGeom>
            <a:noFill/>
            <a:ln>
              <a:noFill/>
            </a:ln>
          </p:spPr>
          <p:txBody>
            <a:bodyPr wrap="square" rtlCol="0">
              <a:spAutoFit/>
            </a:bodyPr>
            <a:lstStyle/>
            <a:p>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NVIDIA</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a:t>
              </a:r>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Google DeepMind</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a:t>
              </a:r>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Disney Research </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が</a:t>
              </a:r>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共同開発したオープンソースエンジン</a:t>
              </a:r>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ロボットシミュレーション用物理エンジン</a:t>
              </a:r>
              <a:endParaRPr lang="en-US" altLang="ja-JP" sz="1600" b="1" dirty="0">
                <a:effectLst>
                  <a:glow rad="101600">
                    <a:schemeClr val="tx1">
                      <a:alpha val="60000"/>
                    </a:schemeClr>
                  </a:glow>
                </a:effectLst>
                <a:latin typeface="A-OTF 新ゴ Pro H" panose="020B0800000000000000" pitchFamily="50" charset="-128"/>
                <a:ea typeface="A-OTF 新ゴ Pro H" panose="020B0800000000000000" pitchFamily="50" charset="-128"/>
                <a:cs typeface="Segoe UI" panose="020B0502040204020203" pitchFamily="34" charset="0"/>
              </a:endParaRPr>
            </a:p>
          </p:txBody>
        </p:sp>
      </p:grpSp>
      <p:pic>
        <p:nvPicPr>
          <p:cNvPr id="12" name="図 11">
            <a:extLst>
              <a:ext uri="{FF2B5EF4-FFF2-40B4-BE49-F238E27FC236}">
                <a16:creationId xmlns:a16="http://schemas.microsoft.com/office/drawing/2014/main" id="{AB3B4DAC-4A66-8188-44E3-298A6DB8F7D5}"/>
              </a:ext>
            </a:extLst>
          </p:cNvPr>
          <p:cNvPicPr>
            <a:picLocks noChangeAspect="1"/>
          </p:cNvPicPr>
          <p:nvPr/>
        </p:nvPicPr>
        <p:blipFill>
          <a:blip r:embed="rId3"/>
          <a:stretch>
            <a:fillRect/>
          </a:stretch>
        </p:blipFill>
        <p:spPr>
          <a:xfrm>
            <a:off x="251634" y="5276802"/>
            <a:ext cx="7052453" cy="3311735"/>
          </a:xfrm>
          <a:prstGeom prst="rect">
            <a:avLst/>
          </a:prstGeom>
        </p:spPr>
      </p:pic>
      <p:pic>
        <p:nvPicPr>
          <p:cNvPr id="16" name="図 15">
            <a:extLst>
              <a:ext uri="{FF2B5EF4-FFF2-40B4-BE49-F238E27FC236}">
                <a16:creationId xmlns:a16="http://schemas.microsoft.com/office/drawing/2014/main" id="{6F7F284D-BA9E-644E-7F00-A6DACBD3DDB8}"/>
              </a:ext>
            </a:extLst>
          </p:cNvPr>
          <p:cNvPicPr>
            <a:picLocks noChangeAspect="1"/>
          </p:cNvPicPr>
          <p:nvPr/>
        </p:nvPicPr>
        <p:blipFill>
          <a:blip r:embed="rId4"/>
          <a:stretch>
            <a:fillRect/>
          </a:stretch>
        </p:blipFill>
        <p:spPr>
          <a:xfrm>
            <a:off x="467728" y="9056467"/>
            <a:ext cx="1068972" cy="531128"/>
          </a:xfrm>
          <a:prstGeom prst="rect">
            <a:avLst/>
          </a:prstGeom>
        </p:spPr>
      </p:pic>
    </p:spTree>
    <p:extLst>
      <p:ext uri="{BB962C8B-B14F-4D97-AF65-F5344CB8AC3E}">
        <p14:creationId xmlns:p14="http://schemas.microsoft.com/office/powerpoint/2010/main" val="155036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6B094-1191-C400-E061-FE71C7AD850A}"/>
            </a:ext>
          </a:extLst>
        </p:cNvPr>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14EEF24A-C7EC-04F5-7CBD-D387D6512F6A}"/>
              </a:ext>
            </a:extLst>
          </p:cNvPr>
          <p:cNvSpPr txBox="1"/>
          <p:nvPr/>
        </p:nvSpPr>
        <p:spPr>
          <a:xfrm>
            <a:off x="3186219" y="3698588"/>
            <a:ext cx="3851565" cy="1785104"/>
          </a:xfrm>
          <a:prstGeom prst="rect">
            <a:avLst/>
          </a:prstGeom>
          <a:noFill/>
          <a:ln>
            <a:noFill/>
          </a:ln>
        </p:spPr>
        <p:txBody>
          <a:bodyPr wrap="square" rtlCol="0">
            <a:spAutoFit/>
          </a:bodyPr>
          <a:lstStyle/>
          <a:p>
            <a:r>
              <a:rPr kumimoji="1" lang="ja-JP" altLang="en-US" sz="1100" b="1" dirty="0">
                <a:solidFill>
                  <a:srgbClr val="1C1C1C"/>
                </a:solidFill>
                <a:latin typeface="游ゴシック" panose="020B0400000000000000" pitchFamily="50" charset="-128"/>
                <a:cs typeface="Segoe UI" panose="020B0502040204020203" pitchFamily="34" charset="0"/>
              </a:rPr>
              <a:t>■</a:t>
            </a:r>
            <a:r>
              <a:rPr kumimoji="1" lang="en-US" altLang="ja-JP" sz="1100" b="1" dirty="0">
                <a:solidFill>
                  <a:srgbClr val="1C1C1C"/>
                </a:solidFill>
                <a:latin typeface="游ゴシック" panose="020B0400000000000000" pitchFamily="50" charset="-128"/>
                <a:cs typeface="Segoe UI" panose="020B0502040204020203" pitchFamily="34" charset="0"/>
              </a:rPr>
              <a:t>CPU</a:t>
            </a:r>
            <a:r>
              <a:rPr kumimoji="1" lang="ja-JP" altLang="en-US" sz="1100" b="1" dirty="0">
                <a:solidFill>
                  <a:srgbClr val="1C1C1C"/>
                </a:solidFill>
                <a:latin typeface="游ゴシック" panose="020B0400000000000000" pitchFamily="50" charset="-128"/>
                <a:cs typeface="Segoe UI" panose="020B0502040204020203" pitchFamily="34" charset="0"/>
                <a:sym typeface="Wingdings" panose="05000000000000000000" pitchFamily="2" charset="2"/>
              </a:rPr>
              <a:t>：</a:t>
            </a:r>
            <a:r>
              <a:rPr kumimoji="1" lang="en-US" altLang="ja-JP" sz="1100" b="1" dirty="0">
                <a:solidFill>
                  <a:srgbClr val="1C1C1C"/>
                </a:solidFill>
                <a:latin typeface="游ゴシック" panose="020B0400000000000000" pitchFamily="50" charset="-128"/>
                <a:cs typeface="Segoe UI" panose="020B0502040204020203" pitchFamily="34" charset="0"/>
                <a:sym typeface="Wingdings" panose="05000000000000000000" pitchFamily="2" charset="2"/>
              </a:rPr>
              <a:t>【2</a:t>
            </a:r>
            <a:r>
              <a:rPr kumimoji="1" lang="ja-JP" altLang="en-US" sz="1100" b="1" dirty="0">
                <a:solidFill>
                  <a:srgbClr val="1C1C1C"/>
                </a:solidFill>
                <a:latin typeface="游ゴシック" panose="020B0400000000000000" pitchFamily="50" charset="-128"/>
                <a:cs typeface="Segoe UI" panose="020B0502040204020203" pitchFamily="34" charset="0"/>
                <a:sym typeface="Wingdings" panose="05000000000000000000" pitchFamily="2" charset="2"/>
              </a:rPr>
              <a:t>基</a:t>
            </a:r>
            <a:r>
              <a:rPr kumimoji="1" lang="en-US" altLang="ja-JP" sz="1100" b="1" dirty="0">
                <a:solidFill>
                  <a:srgbClr val="1C1C1C"/>
                </a:solidFill>
                <a:latin typeface="游ゴシック" panose="020B0400000000000000" pitchFamily="50" charset="-128"/>
                <a:cs typeface="Segoe UI" panose="020B0502040204020203" pitchFamily="34" charset="0"/>
                <a:sym typeface="Wingdings" panose="05000000000000000000" pitchFamily="2" charset="2"/>
              </a:rPr>
              <a:t>】</a:t>
            </a:r>
            <a:r>
              <a:rPr lang="en-US" altLang="ja-JP" sz="1100" b="1" dirty="0">
                <a:solidFill>
                  <a:srgbClr val="1C1C1C"/>
                </a:solidFill>
                <a:latin typeface="游ゴシック" panose="020B0400000000000000" pitchFamily="50" charset="-128"/>
                <a:cs typeface="Segoe UI" panose="020B0502040204020203" pitchFamily="34" charset="0"/>
              </a:rPr>
              <a:t>Xeon Gold 5520+</a:t>
            </a:r>
          </a:p>
          <a:p>
            <a:r>
              <a:rPr kumimoji="1" lang="en-US" altLang="ja-JP" sz="1100" b="1" dirty="0">
                <a:solidFill>
                  <a:srgbClr val="1C1C1C"/>
                </a:solidFill>
                <a:latin typeface="游ゴシック" panose="020B0400000000000000" pitchFamily="50" charset="-128"/>
                <a:cs typeface="Segoe UI" panose="020B0502040204020203" pitchFamily="34" charset="0"/>
              </a:rPr>
              <a:t>(2.2GHz to 2.8GHz/TB 4.0GHz/28</a:t>
            </a:r>
            <a:r>
              <a:rPr kumimoji="1" lang="ja-JP" altLang="en-US" sz="1100" b="1" dirty="0">
                <a:solidFill>
                  <a:srgbClr val="1C1C1C"/>
                </a:solidFill>
                <a:latin typeface="游ゴシック" panose="020B0400000000000000" pitchFamily="50" charset="-128"/>
                <a:cs typeface="Segoe UI" panose="020B0502040204020203" pitchFamily="34" charset="0"/>
              </a:rPr>
              <a:t>コア</a:t>
            </a:r>
            <a:r>
              <a:rPr kumimoji="1" lang="en-US" altLang="ja-JP" sz="1100" b="1" dirty="0">
                <a:solidFill>
                  <a:srgbClr val="1C1C1C"/>
                </a:solidFill>
                <a:latin typeface="游ゴシック" panose="020B0400000000000000" pitchFamily="50" charset="-128"/>
                <a:cs typeface="Segoe UI" panose="020B0502040204020203" pitchFamily="34" charset="0"/>
              </a:rPr>
              <a:t>/56</a:t>
            </a:r>
            <a:r>
              <a:rPr kumimoji="1" lang="ja-JP" altLang="en-US" sz="1100" b="1" dirty="0">
                <a:solidFill>
                  <a:srgbClr val="1C1C1C"/>
                </a:solidFill>
                <a:latin typeface="游ゴシック" panose="020B0400000000000000" pitchFamily="50" charset="-128"/>
                <a:cs typeface="Segoe UI" panose="020B0502040204020203" pitchFamily="34" charset="0"/>
              </a:rPr>
              <a:t>スレッド</a:t>
            </a:r>
            <a:r>
              <a:rPr kumimoji="1" lang="en-US" altLang="ja-JP" sz="1100" b="1" dirty="0">
                <a:solidFill>
                  <a:srgbClr val="1C1C1C"/>
                </a:solidFill>
                <a:latin typeface="游ゴシック" panose="020B0400000000000000" pitchFamily="50" charset="-128"/>
                <a:cs typeface="Segoe UI" panose="020B0502040204020203" pitchFamily="34" charset="0"/>
              </a:rPr>
              <a:t>)</a:t>
            </a:r>
          </a:p>
          <a:p>
            <a:r>
              <a:rPr kumimoji="1" lang="ja-JP" altLang="en-US" sz="1100" b="1" dirty="0">
                <a:solidFill>
                  <a:srgbClr val="1C1C1C"/>
                </a:solidFill>
                <a:latin typeface="游ゴシック" panose="020B0400000000000000" pitchFamily="50" charset="-128"/>
                <a:cs typeface="Segoe UI" panose="020B0502040204020203" pitchFamily="34" charset="0"/>
              </a:rPr>
              <a:t>■メモリ：</a:t>
            </a:r>
            <a:r>
              <a:rPr kumimoji="1" lang="en-US" altLang="ja-JP" sz="1100" b="1" dirty="0">
                <a:solidFill>
                  <a:srgbClr val="1C1C1C"/>
                </a:solidFill>
                <a:latin typeface="游ゴシック" panose="020B0400000000000000" pitchFamily="50" charset="-128"/>
                <a:cs typeface="Segoe UI" panose="020B0502040204020203" pitchFamily="34" charset="0"/>
              </a:rPr>
              <a:t>512</a:t>
            </a:r>
            <a:r>
              <a:rPr lang="en-US" altLang="ja-JP" sz="1100" b="1" dirty="0">
                <a:solidFill>
                  <a:srgbClr val="1C1C1C"/>
                </a:solidFill>
                <a:latin typeface="游ゴシック" panose="020B0400000000000000" pitchFamily="50" charset="-128"/>
                <a:cs typeface="Segoe UI" panose="020B0502040204020203" pitchFamily="34" charset="0"/>
              </a:rPr>
              <a:t>GB</a:t>
            </a:r>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32GB x16</a:t>
            </a:r>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DDR5-5600 Registered ECC DIMM</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ja-JP" altLang="en-US" sz="1100" b="1" dirty="0">
                <a:solidFill>
                  <a:srgbClr val="1C1C1C"/>
                </a:solidFill>
                <a:latin typeface="游ゴシック" panose="020B0400000000000000" pitchFamily="50" charset="-128"/>
                <a:cs typeface="Segoe UI" panose="020B0502040204020203" pitchFamily="34" charset="0"/>
              </a:rPr>
              <a:t>■ストレージ：</a:t>
            </a:r>
            <a:r>
              <a:rPr kumimoji="1" lang="en-US" altLang="ja-JP" sz="1100" b="1" dirty="0">
                <a:solidFill>
                  <a:srgbClr val="1C1C1C"/>
                </a:solidFill>
                <a:latin typeface="游ゴシック" panose="020B0400000000000000" pitchFamily="50" charset="-128"/>
                <a:cs typeface="Segoe UI" panose="020B0502040204020203" pitchFamily="34" charset="0"/>
              </a:rPr>
              <a:t>960GB SATA3-SSD </a:t>
            </a:r>
            <a:r>
              <a:rPr kumimoji="1" lang="ja-JP" altLang="en-US" sz="1100" b="1" dirty="0">
                <a:solidFill>
                  <a:srgbClr val="1C1C1C"/>
                </a:solidFill>
                <a:latin typeface="游ゴシック" panose="020B0400000000000000" pitchFamily="50" charset="-128"/>
                <a:cs typeface="Segoe UI" panose="020B0502040204020203" pitchFamily="34" charset="0"/>
              </a:rPr>
              <a:t>高耐久仕様</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en-US" altLang="ja-JP" sz="1100" b="1" dirty="0">
                <a:solidFill>
                  <a:srgbClr val="1C1C1C"/>
                </a:solidFill>
                <a:latin typeface="游ゴシック" panose="020B0400000000000000" pitchFamily="50" charset="-128"/>
                <a:cs typeface="Segoe UI" panose="020B0502040204020203" pitchFamily="34" charset="0"/>
              </a:rPr>
              <a:t>■OS</a:t>
            </a:r>
            <a:r>
              <a:rPr kumimoji="1" lang="ja-JP" altLang="en-US" sz="1100" b="1" dirty="0">
                <a:solidFill>
                  <a:srgbClr val="1C1C1C"/>
                </a:solidFill>
                <a:latin typeface="游ゴシック" panose="020B0400000000000000" pitchFamily="50" charset="-128"/>
                <a:cs typeface="Segoe UI" panose="020B0502040204020203" pitchFamily="34" charset="0"/>
              </a:rPr>
              <a:t>：</a:t>
            </a:r>
            <a:r>
              <a:rPr kumimoji="1" lang="en-US" altLang="ja-JP" sz="1100" b="1" dirty="0">
                <a:solidFill>
                  <a:srgbClr val="1C1C1C"/>
                </a:solidFill>
                <a:latin typeface="游ゴシック" panose="020B0400000000000000" pitchFamily="50" charset="-128"/>
                <a:cs typeface="Segoe UI" panose="020B0502040204020203" pitchFamily="34" charset="0"/>
              </a:rPr>
              <a:t>Linux</a:t>
            </a:r>
          </a:p>
          <a:p>
            <a:r>
              <a:rPr kumimoji="1" lang="en-US" altLang="ja-JP" sz="1100" b="1" dirty="0">
                <a:solidFill>
                  <a:srgbClr val="1C1C1C"/>
                </a:solidFill>
                <a:latin typeface="游ゴシック" panose="020B0400000000000000" pitchFamily="50" charset="-128"/>
                <a:cs typeface="Segoe UI" panose="020B0502040204020203" pitchFamily="34" charset="0"/>
              </a:rPr>
              <a:t>■GPU</a:t>
            </a:r>
            <a:r>
              <a:rPr kumimoji="1" lang="ja-JP" altLang="en-US" sz="1100" b="1" dirty="0">
                <a:solidFill>
                  <a:srgbClr val="1C1C1C"/>
                </a:solidFill>
                <a:latin typeface="游ゴシック" panose="020B0400000000000000" pitchFamily="50" charset="-128"/>
                <a:cs typeface="Segoe UI" panose="020B0502040204020203" pitchFamily="34" charset="0"/>
              </a:rPr>
              <a:t>：</a:t>
            </a:r>
            <a:r>
              <a:rPr lang="pt-BR" altLang="ja-JP" sz="1100" b="1" dirty="0">
                <a:solidFill>
                  <a:srgbClr val="1C1C1C"/>
                </a:solidFill>
                <a:latin typeface="游ゴシック" panose="020B0400000000000000" pitchFamily="50" charset="-128"/>
                <a:cs typeface="Segoe UI" panose="020B0502040204020203" pitchFamily="34" charset="0"/>
              </a:rPr>
              <a:t>NVIDIA RTX PRO 6000 Blackwell Max-Q W.E.</a:t>
            </a:r>
          </a:p>
          <a:p>
            <a:r>
              <a:rPr kumimoji="1" lang="en-US" altLang="ja-JP" sz="1100" b="1" dirty="0">
                <a:solidFill>
                  <a:srgbClr val="1C1C1C"/>
                </a:solidFill>
                <a:latin typeface="游ゴシック" panose="020B0400000000000000" pitchFamily="50" charset="-128"/>
                <a:cs typeface="Segoe UI" panose="020B0502040204020203" pitchFamily="34" charset="0"/>
              </a:rPr>
              <a:t>■</a:t>
            </a:r>
            <a:r>
              <a:rPr kumimoji="1" lang="ja-JP" altLang="en-US" sz="1100" b="1" dirty="0">
                <a:solidFill>
                  <a:srgbClr val="1C1C1C"/>
                </a:solidFill>
                <a:latin typeface="游ゴシック" panose="020B0400000000000000" pitchFamily="50" charset="-128"/>
                <a:cs typeface="Segoe UI" panose="020B0502040204020203" pitchFamily="34" charset="0"/>
              </a:rPr>
              <a:t>電源：</a:t>
            </a:r>
            <a:r>
              <a:rPr lang="en-US" altLang="ja-JP" sz="1100" b="1" dirty="0">
                <a:solidFill>
                  <a:srgbClr val="1C1C1C"/>
                </a:solidFill>
                <a:latin typeface="游ゴシック" panose="020B0400000000000000" pitchFamily="50" charset="-128"/>
                <a:cs typeface="Segoe UI" panose="020B0502040204020203" pitchFamily="34" charset="0"/>
              </a:rPr>
              <a:t>1,200W/100V </a:t>
            </a:r>
          </a:p>
          <a:p>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80 Plus Platinum </a:t>
            </a:r>
            <a:r>
              <a:rPr lang="ja-JP" altLang="en-US" sz="1100" b="1" dirty="0">
                <a:solidFill>
                  <a:srgbClr val="1C1C1C"/>
                </a:solidFill>
                <a:latin typeface="游ゴシック" panose="020B0400000000000000" pitchFamily="50" charset="-128"/>
                <a:cs typeface="Segoe UI" panose="020B0502040204020203" pitchFamily="34" charset="0"/>
              </a:rPr>
              <a:t>認証）</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en-US" altLang="ja-JP" sz="1100" b="1" dirty="0">
                <a:solidFill>
                  <a:srgbClr val="1C1C1C"/>
                </a:solidFill>
                <a:latin typeface="游ゴシック" panose="020B0400000000000000" pitchFamily="50" charset="-128"/>
                <a:cs typeface="Segoe UI" panose="020B0502040204020203" pitchFamily="34" charset="0"/>
              </a:rPr>
              <a:t>■3</a:t>
            </a:r>
            <a:r>
              <a:rPr kumimoji="1" lang="ja-JP" altLang="en-US" sz="1100" b="1" dirty="0">
                <a:solidFill>
                  <a:srgbClr val="1C1C1C"/>
                </a:solidFill>
                <a:latin typeface="游ゴシック" panose="020B0400000000000000" pitchFamily="50" charset="-128"/>
                <a:cs typeface="Segoe UI" panose="020B0502040204020203" pitchFamily="34" charset="0"/>
              </a:rPr>
              <a:t>年間センドバック保証</a:t>
            </a:r>
            <a:endParaRPr lang="en-US" altLang="ja-JP" sz="800" b="1" dirty="0">
              <a:latin typeface="游ゴシック" panose="020B0400000000000000" pitchFamily="50" charset="-128"/>
              <a:cs typeface="Segoe UI" panose="020B0502040204020203" pitchFamily="34" charset="0"/>
            </a:endParaRPr>
          </a:p>
        </p:txBody>
      </p:sp>
      <p:sp>
        <p:nvSpPr>
          <p:cNvPr id="9" name="正方形/長方形 8">
            <a:extLst>
              <a:ext uri="{FF2B5EF4-FFF2-40B4-BE49-F238E27FC236}">
                <a16:creationId xmlns:a16="http://schemas.microsoft.com/office/drawing/2014/main" id="{B565753D-4029-5E04-0C9A-A9F3F056FF81}"/>
              </a:ext>
            </a:extLst>
          </p:cNvPr>
          <p:cNvSpPr/>
          <p:nvPr/>
        </p:nvSpPr>
        <p:spPr>
          <a:xfrm>
            <a:off x="255587" y="2956254"/>
            <a:ext cx="7048500" cy="582253"/>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B892B8F-B51F-5347-F6B8-A598E938CC57}"/>
              </a:ext>
            </a:extLst>
          </p:cNvPr>
          <p:cNvSpPr txBox="1"/>
          <p:nvPr/>
        </p:nvSpPr>
        <p:spPr>
          <a:xfrm>
            <a:off x="342890" y="3115384"/>
            <a:ext cx="6859995" cy="307777"/>
          </a:xfrm>
          <a:prstGeom prst="rect">
            <a:avLst/>
          </a:prstGeom>
          <a:noFill/>
          <a:ln>
            <a:noFill/>
          </a:ln>
        </p:spPr>
        <p:txBody>
          <a:bodyPr wrap="square" rtlCol="0">
            <a:spAutoFit/>
          </a:bodyPr>
          <a:lstStyle/>
          <a:p>
            <a:pPr algn="ct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高性能 </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Xeon 2</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基と</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Blackwell</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世代 高性能 </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GPU</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搭載</a:t>
            </a:r>
            <a:r>
              <a:rPr kumimoji="1" lang="ja-JP" altLang="en-US" sz="1400" dirty="0">
                <a:solidFill>
                  <a:schemeClr val="bg1"/>
                </a:solidFill>
                <a:effectLst/>
                <a:latin typeface="A-OTF 新ゴ Pro H" panose="020B0800000000000000" pitchFamily="50" charset="-128"/>
                <a:ea typeface="A-OTF 新ゴ Pro H" panose="020B0800000000000000" pitchFamily="50" charset="-128"/>
                <a:cs typeface="Times New Roman" panose="02020603050405020304" pitchFamily="18" charset="0"/>
              </a:rPr>
              <a:t>ワークステーション</a:t>
            </a:r>
            <a:endParaRPr lang="en-US" altLang="ja-JP" sz="1400" b="1" dirty="0">
              <a:latin typeface="A-OTF 新ゴ Pro H" panose="020B0800000000000000" pitchFamily="50" charset="-128"/>
              <a:ea typeface="A-OTF 新ゴ Pro H" panose="020B0800000000000000" pitchFamily="50" charset="-128"/>
              <a:cs typeface="Segoe UI" panose="020B0502040204020203" pitchFamily="34" charset="0"/>
            </a:endParaRPr>
          </a:p>
        </p:txBody>
      </p:sp>
      <p:sp>
        <p:nvSpPr>
          <p:cNvPr id="11" name="テキスト ボックス 10">
            <a:extLst>
              <a:ext uri="{FF2B5EF4-FFF2-40B4-BE49-F238E27FC236}">
                <a16:creationId xmlns:a16="http://schemas.microsoft.com/office/drawing/2014/main" id="{C51D4E37-07A6-3413-7A61-92C31401CD17}"/>
              </a:ext>
            </a:extLst>
          </p:cNvPr>
          <p:cNvSpPr txBox="1"/>
          <p:nvPr/>
        </p:nvSpPr>
        <p:spPr>
          <a:xfrm>
            <a:off x="6796135" y="5747851"/>
            <a:ext cx="194044" cy="206145"/>
          </a:xfrm>
          <a:custGeom>
            <a:avLst/>
            <a:gdLst/>
            <a:ahLst/>
            <a:cxnLst/>
            <a:rect l="l" t="t" r="r" b="b"/>
            <a:pathLst>
              <a:path w="486670" h="517017">
                <a:moveTo>
                  <a:pt x="284921" y="82610"/>
                </a:moveTo>
                <a:lnTo>
                  <a:pt x="284921" y="231534"/>
                </a:lnTo>
                <a:lnTo>
                  <a:pt x="399564" y="231534"/>
                </a:lnTo>
                <a:lnTo>
                  <a:pt x="399564" y="82610"/>
                </a:lnTo>
                <a:close/>
                <a:moveTo>
                  <a:pt x="86544" y="82610"/>
                </a:moveTo>
                <a:lnTo>
                  <a:pt x="86544" y="231534"/>
                </a:lnTo>
                <a:lnTo>
                  <a:pt x="201187" y="231534"/>
                </a:lnTo>
                <a:lnTo>
                  <a:pt x="201187" y="82610"/>
                </a:lnTo>
                <a:close/>
                <a:moveTo>
                  <a:pt x="0" y="0"/>
                </a:moveTo>
                <a:lnTo>
                  <a:pt x="486670" y="0"/>
                </a:lnTo>
                <a:lnTo>
                  <a:pt x="486670" y="451828"/>
                </a:lnTo>
                <a:cubicBezTo>
                  <a:pt x="486670" y="458571"/>
                  <a:pt x="486108" y="465690"/>
                  <a:pt x="484984" y="473183"/>
                </a:cubicBezTo>
                <a:cubicBezTo>
                  <a:pt x="483860" y="480676"/>
                  <a:pt x="481237" y="487700"/>
                  <a:pt x="477117" y="494257"/>
                </a:cubicBezTo>
                <a:cubicBezTo>
                  <a:pt x="472995" y="500813"/>
                  <a:pt x="466907" y="506246"/>
                  <a:pt x="458852" y="510554"/>
                </a:cubicBezTo>
                <a:cubicBezTo>
                  <a:pt x="450797" y="514863"/>
                  <a:pt x="439651" y="517017"/>
                  <a:pt x="425415" y="517017"/>
                </a:cubicBezTo>
                <a:lnTo>
                  <a:pt x="320326" y="517017"/>
                </a:lnTo>
                <a:lnTo>
                  <a:pt x="305152" y="429911"/>
                </a:lnTo>
                <a:lnTo>
                  <a:pt x="382704" y="429911"/>
                </a:lnTo>
                <a:cubicBezTo>
                  <a:pt x="390947" y="429911"/>
                  <a:pt x="395817" y="428037"/>
                  <a:pt x="397316" y="424291"/>
                </a:cubicBezTo>
                <a:cubicBezTo>
                  <a:pt x="398814" y="420544"/>
                  <a:pt x="399564" y="416611"/>
                  <a:pt x="399564" y="412489"/>
                </a:cubicBezTo>
                <a:lnTo>
                  <a:pt x="399564" y="312458"/>
                </a:lnTo>
                <a:lnTo>
                  <a:pt x="86544" y="312458"/>
                </a:lnTo>
                <a:lnTo>
                  <a:pt x="86544" y="517017"/>
                </a:lnTo>
                <a:lnTo>
                  <a:pt x="0" y="517017"/>
                </a:ln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ja-JP" sz="500" kern="100" dirty="0">
              <a:solidFill>
                <a:srgbClr val="FFFF00"/>
              </a:solidFill>
              <a:effectLst/>
              <a:latin typeface="A-OTF 新ゴ Pro B" panose="020B0700000000000000" pitchFamily="50" charset="-128"/>
              <a:ea typeface="A-OTF 新ゴ Pro B" panose="020B07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2AEDB3D4-2715-AD0A-C301-ABD56A7C153C}"/>
              </a:ext>
            </a:extLst>
          </p:cNvPr>
          <p:cNvSpPr txBox="1"/>
          <p:nvPr/>
        </p:nvSpPr>
        <p:spPr>
          <a:xfrm>
            <a:off x="3067154" y="5550953"/>
            <a:ext cx="1809314" cy="215444"/>
          </a:xfrm>
          <a:prstGeom prst="rect">
            <a:avLst/>
          </a:prstGeom>
          <a:noFill/>
          <a:ln>
            <a:noFill/>
          </a:ln>
        </p:spPr>
        <p:txBody>
          <a:bodyPr wrap="square" rtlCol="0">
            <a:spAutoFit/>
          </a:bodyPr>
          <a:lstStyle/>
          <a:p>
            <a:r>
              <a:rPr kumimoji="1" lang="en-US" altLang="zh-TW" sz="800" b="1" dirty="0">
                <a:latin typeface="Yu Gothic UI" panose="020B0500000000000000" pitchFamily="50" charset="-128"/>
                <a:ea typeface="Yu Gothic UI" panose="020B0500000000000000" pitchFamily="50" charset="-128"/>
                <a:cs typeface="LINE Seed Sans ExtraBold" panose="020B0803020203020204" pitchFamily="34" charset="0"/>
              </a:rPr>
              <a:t>CERVO </a:t>
            </a:r>
            <a:r>
              <a:rPr kumimoji="1" lang="en-US" altLang="zh-TW" sz="800" b="1" dirty="0" err="1">
                <a:latin typeface="Yu Gothic UI" panose="020B0500000000000000" pitchFamily="50" charset="-128"/>
                <a:ea typeface="Yu Gothic UI" panose="020B0500000000000000" pitchFamily="50" charset="-128"/>
                <a:cs typeface="LINE Seed Sans ExtraBold" panose="020B0803020203020204" pitchFamily="34" charset="0"/>
              </a:rPr>
              <a:t>Grasta</a:t>
            </a:r>
            <a:r>
              <a:rPr kumimoji="1" lang="en-US" altLang="zh-TW" sz="800" b="1" dirty="0">
                <a:latin typeface="Yu Gothic UI" panose="020B0500000000000000" pitchFamily="50" charset="-128"/>
                <a:ea typeface="Yu Gothic UI" panose="020B0500000000000000" pitchFamily="50" charset="-128"/>
                <a:cs typeface="LINE Seed Sans ExtraBold" panose="020B0803020203020204" pitchFamily="34" charset="0"/>
              </a:rPr>
              <a:t> Type-ALIES5S-BWx1</a:t>
            </a:r>
          </a:p>
        </p:txBody>
      </p:sp>
      <p:cxnSp>
        <p:nvCxnSpPr>
          <p:cNvPr id="13" name="直線コネクタ 12">
            <a:extLst>
              <a:ext uri="{FF2B5EF4-FFF2-40B4-BE49-F238E27FC236}">
                <a16:creationId xmlns:a16="http://schemas.microsoft.com/office/drawing/2014/main" id="{52A594DA-0F7C-ED55-56A1-70EF559D5309}"/>
              </a:ext>
            </a:extLst>
          </p:cNvPr>
          <p:cNvCxnSpPr/>
          <p:nvPr/>
        </p:nvCxnSpPr>
        <p:spPr>
          <a:xfrm>
            <a:off x="3248759" y="5482520"/>
            <a:ext cx="37414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F443F02C-40FC-8B6F-4C64-BB34BA565A8A}"/>
              </a:ext>
            </a:extLst>
          </p:cNvPr>
          <p:cNvSpPr txBox="1"/>
          <p:nvPr/>
        </p:nvSpPr>
        <p:spPr>
          <a:xfrm>
            <a:off x="6705259" y="5587770"/>
            <a:ext cx="412125" cy="215444"/>
          </a:xfrm>
          <a:prstGeom prst="rect">
            <a:avLst/>
          </a:prstGeom>
          <a:noFill/>
          <a:ln>
            <a:noFill/>
          </a:ln>
        </p:spPr>
        <p:txBody>
          <a:bodyPr wrap="square" rtlCol="0">
            <a:spAutoFit/>
          </a:bodyPr>
          <a:lstStyle/>
          <a:p>
            <a:r>
              <a:rPr kumimoji="1" lang="ja-JP" altLang="en-US" sz="800" b="1" kern="1200" dirty="0">
                <a:effectLst/>
                <a:latin typeface="メイリオ" panose="020B0604030504040204" pitchFamily="50" charset="-128"/>
                <a:ea typeface="メイリオ" panose="020B0604030504040204" pitchFamily="50" charset="-128"/>
                <a:cs typeface="LINE Seed Sans ExtraBold" panose="020B0803020203020204" pitchFamily="34" charset="0"/>
              </a:rPr>
              <a:t>税別</a:t>
            </a:r>
            <a:endParaRPr kumimoji="1" lang="en-US" altLang="zh-TW" sz="800" b="1" kern="1200" dirty="0">
              <a:effectLst/>
              <a:latin typeface="メイリオ" panose="020B0604030504040204" pitchFamily="50" charset="-128"/>
              <a:ea typeface="メイリオ" panose="020B0604030504040204" pitchFamily="50" charset="-128"/>
              <a:cs typeface="LINE Seed Sans ExtraBold" panose="020B0803020203020204" pitchFamily="34" charset="0"/>
            </a:endParaRPr>
          </a:p>
        </p:txBody>
      </p:sp>
      <p:sp>
        <p:nvSpPr>
          <p:cNvPr id="15" name="テキスト ボックス 14">
            <a:extLst>
              <a:ext uri="{FF2B5EF4-FFF2-40B4-BE49-F238E27FC236}">
                <a16:creationId xmlns:a16="http://schemas.microsoft.com/office/drawing/2014/main" id="{1EB56BB6-EE3A-0FA2-5AEA-25F140405D19}"/>
              </a:ext>
            </a:extLst>
          </p:cNvPr>
          <p:cNvSpPr txBox="1"/>
          <p:nvPr/>
        </p:nvSpPr>
        <p:spPr>
          <a:xfrm>
            <a:off x="4822272" y="5510827"/>
            <a:ext cx="2016725" cy="584775"/>
          </a:xfrm>
          <a:prstGeom prst="rect">
            <a:avLst/>
          </a:prstGeom>
          <a:noFill/>
          <a:ln>
            <a:noFill/>
          </a:ln>
        </p:spPr>
        <p:txBody>
          <a:bodyPr wrap="square" rtlCol="0">
            <a:spAutoFit/>
          </a:bodyPr>
          <a:lstStyle/>
          <a:p>
            <a:pPr algn="r"/>
            <a:r>
              <a:rPr kumimoji="1" lang="en-US" altLang="ja-JP" sz="3200" b="1" dirty="0">
                <a:latin typeface="Arial" panose="020B0604020202020204" pitchFamily="34" charset="0"/>
                <a:ea typeface="Yu Gothic UI" panose="020B0500000000000000" pitchFamily="50" charset="-128"/>
                <a:cs typeface="Arial" panose="020B0604020202020204" pitchFamily="34" charset="0"/>
              </a:rPr>
              <a:t>6</a:t>
            </a:r>
            <a:r>
              <a:rPr kumimoji="1" lang="en-US" altLang="ja-JP" sz="3200" b="1" kern="1200" dirty="0">
                <a:effectLst/>
                <a:latin typeface="Arial" panose="020B0604020202020204" pitchFamily="34" charset="0"/>
                <a:ea typeface="Yu Gothic UI" panose="020B0500000000000000" pitchFamily="50" charset="-128"/>
                <a:cs typeface="Arial" panose="020B0604020202020204" pitchFamily="34" charset="0"/>
              </a:rPr>
              <a:t>,074,</a:t>
            </a:r>
            <a:r>
              <a:rPr kumimoji="1" lang="en-US" altLang="ja-JP" sz="3200" b="1" dirty="0">
                <a:latin typeface="Arial" panose="020B0604020202020204" pitchFamily="34" charset="0"/>
                <a:ea typeface="Yu Gothic UI" panose="020B0500000000000000" pitchFamily="50" charset="-128"/>
                <a:cs typeface="Arial" panose="020B0604020202020204" pitchFamily="34" charset="0"/>
              </a:rPr>
              <a:t>000</a:t>
            </a:r>
            <a:endParaRPr kumimoji="1" lang="en-US" altLang="ja-JP" sz="3200" b="1" kern="1200" dirty="0">
              <a:effectLst/>
              <a:latin typeface="Arial" panose="020B0604020202020204" pitchFamily="34" charset="0"/>
              <a:ea typeface="Yu Gothic UI" panose="020B0500000000000000" pitchFamily="50" charset="-128"/>
              <a:cs typeface="Arial" panose="020B0604020202020204" pitchFamily="34" charset="0"/>
            </a:endParaRPr>
          </a:p>
        </p:txBody>
      </p:sp>
      <p:sp>
        <p:nvSpPr>
          <p:cNvPr id="16" name="テキスト ボックス 15">
            <a:extLst>
              <a:ext uri="{FF2B5EF4-FFF2-40B4-BE49-F238E27FC236}">
                <a16:creationId xmlns:a16="http://schemas.microsoft.com/office/drawing/2014/main" id="{CE483389-F49B-66E3-4906-4976B80F658A}"/>
              </a:ext>
            </a:extLst>
          </p:cNvPr>
          <p:cNvSpPr txBox="1"/>
          <p:nvPr/>
        </p:nvSpPr>
        <p:spPr>
          <a:xfrm>
            <a:off x="255588" y="2550581"/>
            <a:ext cx="7052454" cy="307777"/>
          </a:xfrm>
          <a:prstGeom prst="rect">
            <a:avLst/>
          </a:prstGeom>
          <a:noFill/>
          <a:ln>
            <a:noFill/>
          </a:ln>
        </p:spPr>
        <p:txBody>
          <a:bodyPr wrap="square" rtlCol="0">
            <a:spAutoFit/>
          </a:bodyPr>
          <a:lstStyle/>
          <a:p>
            <a:pPr algn="ctr"/>
            <a:r>
              <a:rPr lang="ja-JP" altLang="en-US" sz="1400" dirty="0">
                <a:solidFill>
                  <a:sysClr val="windowText" lastClr="000000"/>
                </a:solidFill>
                <a:latin typeface="A-OTF 新ゴ Pro DB" panose="020B0600000000000000" pitchFamily="50" charset="-128"/>
                <a:ea typeface="A-OTF 新ゴ Pro DB" panose="020B0600000000000000" pitchFamily="50" charset="-128"/>
                <a:cs typeface="Segoe UI" panose="020B0502040204020203" pitchFamily="34" charset="0"/>
              </a:rPr>
              <a:t>ソフトのご利用にお勧めの最新ワークステーション</a:t>
            </a:r>
            <a:endParaRPr lang="en-US" altLang="ja-JP" sz="1400" dirty="0">
              <a:solidFill>
                <a:sysClr val="windowText" lastClr="000000"/>
              </a:solidFill>
              <a:latin typeface="A-OTF 新ゴ Pro DB" panose="020B0600000000000000" pitchFamily="50" charset="-128"/>
              <a:ea typeface="A-OTF 新ゴ Pro DB" panose="020B0600000000000000" pitchFamily="50" charset="-128"/>
              <a:cs typeface="Segoe UI" panose="020B0502040204020203" pitchFamily="34" charset="0"/>
            </a:endParaRPr>
          </a:p>
        </p:txBody>
      </p:sp>
      <p:cxnSp>
        <p:nvCxnSpPr>
          <p:cNvPr id="17" name="直線コネクタ 16">
            <a:extLst>
              <a:ext uri="{FF2B5EF4-FFF2-40B4-BE49-F238E27FC236}">
                <a16:creationId xmlns:a16="http://schemas.microsoft.com/office/drawing/2014/main" id="{53B9F2D7-504E-7D19-2781-42DA19209797}"/>
              </a:ext>
            </a:extLst>
          </p:cNvPr>
          <p:cNvCxnSpPr>
            <a:cxnSpLocks/>
          </p:cNvCxnSpPr>
          <p:nvPr/>
        </p:nvCxnSpPr>
        <p:spPr>
          <a:xfrm flipH="1">
            <a:off x="281486" y="2701925"/>
            <a:ext cx="13377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図 1451">
            <a:extLst>
              <a:ext uri="{FF2B5EF4-FFF2-40B4-BE49-F238E27FC236}">
                <a16:creationId xmlns:a16="http://schemas.microsoft.com/office/drawing/2014/main" id="{01278BEB-C62D-83A6-2583-BA21285EB0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046" y="9818094"/>
            <a:ext cx="689386" cy="204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テキスト ボックス 18">
            <a:extLst>
              <a:ext uri="{FF2B5EF4-FFF2-40B4-BE49-F238E27FC236}">
                <a16:creationId xmlns:a16="http://schemas.microsoft.com/office/drawing/2014/main" id="{8F6953D3-EED1-51C8-473F-240A0FE19122}"/>
              </a:ext>
            </a:extLst>
          </p:cNvPr>
          <p:cNvSpPr txBox="1"/>
          <p:nvPr/>
        </p:nvSpPr>
        <p:spPr>
          <a:xfrm>
            <a:off x="342890" y="10075133"/>
            <a:ext cx="3450925" cy="307777"/>
          </a:xfrm>
          <a:prstGeom prst="rect">
            <a:avLst/>
          </a:prstGeom>
          <a:noFill/>
          <a:ln>
            <a:noFill/>
          </a:ln>
        </p:spPr>
        <p:txBody>
          <a:bodyPr wrap="square" rtlCol="0">
            <a:spAutoFit/>
          </a:bodyPr>
          <a:lstStyle/>
          <a:p>
            <a:pPr algn="l" rtl="0">
              <a:buNone/>
            </a:pPr>
            <a:r>
              <a:rPr lang="zh-TW" altLang="en-US" sz="700" b="1" kern="10" spc="0" dirty="0">
                <a:ln>
                  <a:noFill/>
                </a:ln>
                <a:effectLst/>
                <a:latin typeface="游ゴシック" panose="020B0400000000000000" pitchFamily="50" charset="-128"/>
                <a:ea typeface="游ゴシック" panose="020B0400000000000000" pitchFamily="50" charset="-128"/>
              </a:rPr>
              <a:t>■関東営業所  東京都千代田区神田</a:t>
            </a:r>
            <a:r>
              <a:rPr lang="ja-JP" altLang="en-US" sz="700" b="1" kern="10" dirty="0">
                <a:latin typeface="游ゴシック" panose="020B0400000000000000" pitchFamily="50" charset="-128"/>
                <a:ea typeface="游ゴシック" panose="020B0400000000000000" pitchFamily="50" charset="-128"/>
              </a:rPr>
              <a:t>小川町</a:t>
            </a:r>
            <a:r>
              <a:rPr lang="en-US" altLang="ja-JP" sz="700" b="1" kern="10" dirty="0">
                <a:latin typeface="游ゴシック" panose="020B0400000000000000" pitchFamily="50" charset="-128"/>
                <a:ea typeface="游ゴシック" panose="020B0400000000000000" pitchFamily="50" charset="-128"/>
              </a:rPr>
              <a:t>1-11-4</a:t>
            </a:r>
            <a:r>
              <a:rPr lang="en-US" altLang="zh-TW" sz="700" b="1" kern="10" spc="0" dirty="0">
                <a:ln>
                  <a:noFill/>
                </a:ln>
                <a:effectLst/>
                <a:latin typeface="游ゴシック" panose="020B0400000000000000" pitchFamily="50" charset="-128"/>
                <a:ea typeface="游ゴシック" panose="020B0400000000000000" pitchFamily="50" charset="-128"/>
              </a:rPr>
              <a:t>F </a:t>
            </a:r>
            <a:r>
              <a:rPr lang="ja-JP" altLang="en-US" sz="700" b="1" kern="10" spc="0" dirty="0">
                <a:ln>
                  <a:noFill/>
                </a:ln>
                <a:effectLst/>
                <a:latin typeface="游ゴシック" panose="020B0400000000000000" pitchFamily="50" charset="-128"/>
                <a:ea typeface="游ゴシック" panose="020B0400000000000000" pitchFamily="50" charset="-128"/>
              </a:rPr>
              <a:t>      ☎ </a:t>
            </a:r>
            <a:r>
              <a:rPr lang="en-US" altLang="zh-TW" sz="700" b="1" kern="10" spc="0" dirty="0">
                <a:ln>
                  <a:noFill/>
                </a:ln>
                <a:effectLst/>
                <a:latin typeface="游ゴシック" panose="020B0400000000000000" pitchFamily="50" charset="-128"/>
                <a:ea typeface="游ゴシック" panose="020B0400000000000000" pitchFamily="50" charset="-128"/>
              </a:rPr>
              <a:t>TEL</a:t>
            </a:r>
            <a:r>
              <a:rPr lang="zh-TW" altLang="en-US" sz="700" b="1" kern="10" spc="0" dirty="0">
                <a:ln>
                  <a:noFill/>
                </a:ln>
                <a:effectLst/>
                <a:latin typeface="游ゴシック" panose="020B0400000000000000" pitchFamily="50" charset="-128"/>
                <a:ea typeface="游ゴシック" panose="020B0400000000000000" pitchFamily="50" charset="-128"/>
              </a:rPr>
              <a:t>：</a:t>
            </a:r>
            <a:r>
              <a:rPr lang="en-US" altLang="zh-TW" sz="700" b="1" kern="10" spc="0" dirty="0">
                <a:ln>
                  <a:noFill/>
                </a:ln>
                <a:effectLst/>
                <a:latin typeface="游ゴシック" panose="020B0400000000000000" pitchFamily="50" charset="-128"/>
                <a:ea typeface="游ゴシック" panose="020B0400000000000000" pitchFamily="50" charset="-128"/>
              </a:rPr>
              <a:t>03-5280-9255</a:t>
            </a:r>
          </a:p>
          <a:p>
            <a:pPr algn="l" rtl="0">
              <a:buNone/>
            </a:pPr>
            <a:r>
              <a:rPr lang="en-US" altLang="zh-TW" sz="700" b="1" kern="10" spc="0" dirty="0">
                <a:ln>
                  <a:noFill/>
                </a:ln>
                <a:effectLst/>
                <a:latin typeface="游ゴシック" panose="020B0400000000000000" pitchFamily="50" charset="-128"/>
                <a:ea typeface="游ゴシック" panose="020B0400000000000000" pitchFamily="50" charset="-128"/>
              </a:rPr>
              <a:t>■</a:t>
            </a:r>
            <a:r>
              <a:rPr lang="zh-TW" altLang="en-US" sz="700" b="1" kern="10" spc="0" dirty="0">
                <a:ln>
                  <a:noFill/>
                </a:ln>
                <a:effectLst/>
                <a:latin typeface="游ゴシック" panose="020B0400000000000000" pitchFamily="50" charset="-128"/>
                <a:ea typeface="游ゴシック" panose="020B0400000000000000" pitchFamily="50" charset="-128"/>
              </a:rPr>
              <a:t>東海営業部  名古屋市西区上名古屋三丁目</a:t>
            </a:r>
            <a:r>
              <a:rPr lang="en-US" altLang="zh-TW" sz="700" b="1" kern="10" spc="0" dirty="0">
                <a:ln>
                  <a:noFill/>
                </a:ln>
                <a:effectLst/>
                <a:latin typeface="游ゴシック" panose="020B0400000000000000" pitchFamily="50" charset="-128"/>
                <a:ea typeface="游ゴシック" panose="020B0400000000000000" pitchFamily="50" charset="-128"/>
              </a:rPr>
              <a:t>25-28-5F</a:t>
            </a:r>
            <a:r>
              <a:rPr lang="ja-JP" altLang="en-US" sz="700" b="1" kern="10" spc="0" dirty="0">
                <a:ln>
                  <a:noFill/>
                </a:ln>
                <a:effectLst/>
                <a:latin typeface="游ゴシック" panose="020B0400000000000000" pitchFamily="50" charset="-128"/>
                <a:ea typeface="游ゴシック" panose="020B0400000000000000" pitchFamily="50" charset="-128"/>
              </a:rPr>
              <a:t>  </a:t>
            </a:r>
            <a:r>
              <a:rPr lang="en-US" altLang="zh-TW" sz="700" b="1" kern="10" spc="0" dirty="0">
                <a:ln>
                  <a:noFill/>
                </a:ln>
                <a:effectLst/>
                <a:latin typeface="游ゴシック" panose="020B0400000000000000" pitchFamily="50" charset="-128"/>
                <a:ea typeface="游ゴシック" panose="020B0400000000000000" pitchFamily="50" charset="-128"/>
              </a:rPr>
              <a:t> </a:t>
            </a:r>
            <a:r>
              <a:rPr lang="ja-JP" altLang="en-US" sz="700" b="1" kern="10" spc="0" dirty="0">
                <a:ln>
                  <a:noFill/>
                </a:ln>
                <a:effectLst/>
                <a:latin typeface="游ゴシック" panose="020B0400000000000000" pitchFamily="50" charset="-128"/>
                <a:ea typeface="游ゴシック" panose="020B0400000000000000" pitchFamily="50" charset="-128"/>
              </a:rPr>
              <a:t>☎ </a:t>
            </a:r>
            <a:r>
              <a:rPr lang="en-US" altLang="zh-TW" sz="700" b="1" kern="10" spc="0" dirty="0">
                <a:ln>
                  <a:noFill/>
                </a:ln>
                <a:effectLst/>
                <a:latin typeface="游ゴシック" panose="020B0400000000000000" pitchFamily="50" charset="-128"/>
                <a:ea typeface="游ゴシック" panose="020B0400000000000000" pitchFamily="50" charset="-128"/>
              </a:rPr>
              <a:t>TEL</a:t>
            </a:r>
            <a:r>
              <a:rPr lang="zh-TW" altLang="en-US" sz="700" b="1" kern="10" spc="0" dirty="0">
                <a:ln>
                  <a:noFill/>
                </a:ln>
                <a:effectLst/>
                <a:latin typeface="游ゴシック" panose="020B0400000000000000" pitchFamily="50" charset="-128"/>
                <a:ea typeface="游ゴシック" panose="020B0400000000000000" pitchFamily="50" charset="-128"/>
              </a:rPr>
              <a:t>：</a:t>
            </a:r>
            <a:r>
              <a:rPr lang="en-US" altLang="zh-TW" sz="700" b="1" kern="10" spc="0" dirty="0">
                <a:ln>
                  <a:noFill/>
                </a:ln>
                <a:effectLst/>
                <a:latin typeface="游ゴシック" panose="020B0400000000000000" pitchFamily="50" charset="-128"/>
                <a:ea typeface="游ゴシック" panose="020B0400000000000000" pitchFamily="50" charset="-128"/>
              </a:rPr>
              <a:t>052-325-2782</a:t>
            </a:r>
          </a:p>
        </p:txBody>
      </p:sp>
      <p:sp>
        <p:nvSpPr>
          <p:cNvPr id="20" name="テキスト ボックス 19">
            <a:extLst>
              <a:ext uri="{FF2B5EF4-FFF2-40B4-BE49-F238E27FC236}">
                <a16:creationId xmlns:a16="http://schemas.microsoft.com/office/drawing/2014/main" id="{BC9AB9A0-0B47-278E-B68C-4FC78FAA970D}"/>
              </a:ext>
            </a:extLst>
          </p:cNvPr>
          <p:cNvSpPr txBox="1"/>
          <p:nvPr/>
        </p:nvSpPr>
        <p:spPr>
          <a:xfrm>
            <a:off x="3756352" y="10075133"/>
            <a:ext cx="3388587" cy="415498"/>
          </a:xfrm>
          <a:prstGeom prst="rect">
            <a:avLst/>
          </a:prstGeom>
          <a:noFill/>
          <a:ln>
            <a:noFill/>
          </a:ln>
        </p:spPr>
        <p:txBody>
          <a:bodyPr wrap="square" rtlCol="0">
            <a:spAutoFit/>
          </a:bodyPr>
          <a:lstStyle/>
          <a:p>
            <a:pPr algn="l" rtl="0">
              <a:buNone/>
            </a:pPr>
            <a:r>
              <a:rPr lang="zh-TW" altLang="en-US" sz="700" b="1" kern="10" spc="0" dirty="0">
                <a:ln>
                  <a:noFill/>
                </a:ln>
                <a:effectLst/>
                <a:latin typeface="游ゴシック" panose="020B0400000000000000" pitchFamily="50" charset="-128"/>
                <a:ea typeface="游ゴシック" panose="020B0400000000000000" pitchFamily="50" charset="-128"/>
              </a:rPr>
              <a:t>■関西営業部   大阪市淀川区西中島</a:t>
            </a:r>
            <a:r>
              <a:rPr lang="en-US" altLang="zh-TW" sz="700" b="1" kern="10" spc="0" dirty="0">
                <a:ln>
                  <a:noFill/>
                </a:ln>
                <a:effectLst/>
                <a:latin typeface="游ゴシック" panose="020B0400000000000000" pitchFamily="50" charset="-128"/>
                <a:ea typeface="游ゴシック" panose="020B0400000000000000" pitchFamily="50" charset="-128"/>
              </a:rPr>
              <a:t>2</a:t>
            </a:r>
            <a:r>
              <a:rPr lang="zh-TW" altLang="en-US" sz="700" b="1" kern="10" spc="0" dirty="0">
                <a:ln>
                  <a:noFill/>
                </a:ln>
                <a:effectLst/>
                <a:latin typeface="游ゴシック" panose="020B0400000000000000" pitchFamily="50" charset="-128"/>
                <a:ea typeface="游ゴシック" panose="020B0400000000000000" pitchFamily="50" charset="-128"/>
              </a:rPr>
              <a:t>丁目</a:t>
            </a:r>
            <a:r>
              <a:rPr lang="en-US" altLang="zh-TW" sz="700" b="1" kern="10" spc="0" dirty="0">
                <a:ln>
                  <a:noFill/>
                </a:ln>
                <a:effectLst/>
                <a:latin typeface="游ゴシック" panose="020B0400000000000000" pitchFamily="50" charset="-128"/>
                <a:ea typeface="游ゴシック" panose="020B0400000000000000" pitchFamily="50" charset="-128"/>
              </a:rPr>
              <a:t>14-6-5</a:t>
            </a:r>
            <a:r>
              <a:rPr lang="zh-TW" altLang="en-US" sz="700" b="1" kern="10" spc="0" dirty="0">
                <a:ln>
                  <a:noFill/>
                </a:ln>
                <a:effectLst/>
                <a:latin typeface="游ゴシック" panose="020B0400000000000000" pitchFamily="50" charset="-128"/>
                <a:ea typeface="游ゴシック" panose="020B0400000000000000" pitchFamily="50" charset="-128"/>
              </a:rPr>
              <a:t>　</a:t>
            </a:r>
            <a:r>
              <a:rPr lang="ja-JP" altLang="en-US" sz="700" b="1" kern="10" spc="0" dirty="0">
                <a:ln>
                  <a:noFill/>
                </a:ln>
                <a:effectLst/>
                <a:latin typeface="游ゴシック" panose="020B0400000000000000" pitchFamily="50" charset="-128"/>
                <a:ea typeface="游ゴシック" panose="020B0400000000000000" pitchFamily="50" charset="-128"/>
              </a:rPr>
              <a:t>   ☎ </a:t>
            </a:r>
            <a:r>
              <a:rPr lang="en-US" altLang="zh-TW" sz="700" b="1" kern="10" spc="0" dirty="0">
                <a:ln>
                  <a:noFill/>
                </a:ln>
                <a:effectLst/>
                <a:latin typeface="游ゴシック" panose="020B0400000000000000" pitchFamily="50" charset="-128"/>
                <a:ea typeface="游ゴシック" panose="020B0400000000000000" pitchFamily="50" charset="-128"/>
              </a:rPr>
              <a:t>TEL:06-6838-4123</a:t>
            </a:r>
          </a:p>
          <a:p>
            <a:pPr algn="l" rtl="0">
              <a:buNone/>
            </a:pPr>
            <a:r>
              <a:rPr lang="en-US" altLang="zh-TW" sz="700" b="1" kern="10" spc="0" dirty="0">
                <a:ln>
                  <a:noFill/>
                </a:ln>
                <a:effectLst/>
                <a:latin typeface="游ゴシック" panose="020B0400000000000000" pitchFamily="50" charset="-128"/>
                <a:ea typeface="游ゴシック" panose="020B0400000000000000" pitchFamily="50" charset="-128"/>
              </a:rPr>
              <a:t>■</a:t>
            </a:r>
            <a:r>
              <a:rPr lang="zh-TW" altLang="en-US" sz="700" b="1" kern="10" spc="0" dirty="0">
                <a:ln>
                  <a:noFill/>
                </a:ln>
                <a:effectLst/>
                <a:latin typeface="游ゴシック" panose="020B0400000000000000" pitchFamily="50" charset="-128"/>
                <a:ea typeface="游ゴシック" panose="020B0400000000000000" pitchFamily="50" charset="-128"/>
              </a:rPr>
              <a:t>九州営業部   福岡市博多区上牟田</a:t>
            </a:r>
            <a:r>
              <a:rPr lang="en-US" altLang="zh-TW" sz="700" b="1" kern="10" spc="0" dirty="0">
                <a:ln>
                  <a:noFill/>
                </a:ln>
                <a:effectLst/>
                <a:latin typeface="游ゴシック" panose="020B0400000000000000" pitchFamily="50" charset="-128"/>
                <a:ea typeface="游ゴシック" panose="020B0400000000000000" pitchFamily="50" charset="-128"/>
              </a:rPr>
              <a:t>1</a:t>
            </a:r>
            <a:r>
              <a:rPr lang="zh-TW" altLang="en-US" sz="700" b="1" kern="10" spc="0" dirty="0">
                <a:ln>
                  <a:noFill/>
                </a:ln>
                <a:effectLst/>
                <a:latin typeface="游ゴシック" panose="020B0400000000000000" pitchFamily="50" charset="-128"/>
                <a:ea typeface="游ゴシック" panose="020B0400000000000000" pitchFamily="50" charset="-128"/>
              </a:rPr>
              <a:t>丁目</a:t>
            </a:r>
            <a:r>
              <a:rPr lang="en-US" altLang="zh-TW" sz="700" b="1" kern="10" spc="0" dirty="0">
                <a:ln>
                  <a:noFill/>
                </a:ln>
                <a:effectLst/>
                <a:latin typeface="游ゴシック" panose="020B0400000000000000" pitchFamily="50" charset="-128"/>
                <a:ea typeface="游ゴシック" panose="020B0400000000000000" pitchFamily="50" charset="-128"/>
              </a:rPr>
              <a:t>6-23 </a:t>
            </a:r>
            <a:r>
              <a:rPr lang="zh-TW" altLang="en-US" sz="700" b="1" kern="10" spc="0" dirty="0">
                <a:ln>
                  <a:noFill/>
                </a:ln>
                <a:effectLst/>
                <a:latin typeface="游ゴシック" panose="020B0400000000000000" pitchFamily="50" charset="-128"/>
                <a:ea typeface="游ゴシック" panose="020B0400000000000000" pitchFamily="50" charset="-128"/>
              </a:rPr>
              <a:t>　　</a:t>
            </a:r>
            <a:r>
              <a:rPr lang="ja-JP" altLang="en-US" sz="700" b="1" kern="10" spc="0" dirty="0">
                <a:ln>
                  <a:noFill/>
                </a:ln>
                <a:effectLst/>
                <a:latin typeface="游ゴシック" panose="020B0400000000000000" pitchFamily="50" charset="-128"/>
                <a:ea typeface="游ゴシック" panose="020B0400000000000000" pitchFamily="50" charset="-128"/>
              </a:rPr>
              <a:t>  ☎ </a:t>
            </a:r>
            <a:r>
              <a:rPr lang="en-US" altLang="zh-TW" sz="700" b="1" kern="10" spc="0" dirty="0">
                <a:ln>
                  <a:noFill/>
                </a:ln>
                <a:effectLst/>
                <a:latin typeface="游ゴシック" panose="020B0400000000000000" pitchFamily="50" charset="-128"/>
                <a:ea typeface="游ゴシック" panose="020B0400000000000000" pitchFamily="50" charset="-128"/>
              </a:rPr>
              <a:t>TEL</a:t>
            </a:r>
            <a:r>
              <a:rPr lang="zh-TW" altLang="en-US" sz="700" b="1" kern="10" spc="0" dirty="0">
                <a:ln>
                  <a:noFill/>
                </a:ln>
                <a:effectLst/>
                <a:latin typeface="游ゴシック" panose="020B0400000000000000" pitchFamily="50" charset="-128"/>
                <a:ea typeface="游ゴシック" panose="020B0400000000000000" pitchFamily="50" charset="-128"/>
              </a:rPr>
              <a:t>：</a:t>
            </a:r>
            <a:r>
              <a:rPr lang="en-US" altLang="zh-TW" sz="700" b="1" kern="10" spc="0" dirty="0">
                <a:ln>
                  <a:noFill/>
                </a:ln>
                <a:effectLst/>
                <a:latin typeface="游ゴシック" panose="020B0400000000000000" pitchFamily="50" charset="-128"/>
                <a:ea typeface="游ゴシック" panose="020B0400000000000000" pitchFamily="50" charset="-128"/>
              </a:rPr>
              <a:t>092-481-7812</a:t>
            </a:r>
          </a:p>
          <a:p>
            <a:pPr algn="l" rtl="0">
              <a:buNone/>
            </a:pPr>
            <a:endParaRPr lang="en-US" altLang="zh-TW" sz="700" b="1" kern="10" spc="0" dirty="0">
              <a:ln>
                <a:noFill/>
              </a:ln>
              <a:effectLst/>
              <a:latin typeface="游ゴシック" panose="020B0400000000000000" pitchFamily="50" charset="-128"/>
              <a:ea typeface="游ゴシック" panose="020B0400000000000000" pitchFamily="50" charset="-128"/>
            </a:endParaRPr>
          </a:p>
        </p:txBody>
      </p:sp>
      <p:sp>
        <p:nvSpPr>
          <p:cNvPr id="21" name="テキスト ボックス 20">
            <a:extLst>
              <a:ext uri="{FF2B5EF4-FFF2-40B4-BE49-F238E27FC236}">
                <a16:creationId xmlns:a16="http://schemas.microsoft.com/office/drawing/2014/main" id="{2D05F9FE-70CA-085B-A422-71C10A86C5F5}"/>
              </a:ext>
            </a:extLst>
          </p:cNvPr>
          <p:cNvSpPr txBox="1"/>
          <p:nvPr/>
        </p:nvSpPr>
        <p:spPr>
          <a:xfrm>
            <a:off x="1279416" y="9837019"/>
            <a:ext cx="2500421" cy="133965"/>
          </a:xfrm>
          <a:custGeom>
            <a:avLst/>
            <a:gdLst/>
            <a:ahLst/>
            <a:cxnLst/>
            <a:rect l="l" t="t" r="r" b="b"/>
            <a:pathLst>
              <a:path w="10226925" h="547926">
                <a:moveTo>
                  <a:pt x="8697230" y="415299"/>
                </a:moveTo>
                <a:lnTo>
                  <a:pt x="8697230" y="450142"/>
                </a:lnTo>
                <a:lnTo>
                  <a:pt x="8964730" y="450142"/>
                </a:lnTo>
                <a:lnTo>
                  <a:pt x="8964730" y="415299"/>
                </a:lnTo>
                <a:close/>
                <a:moveTo>
                  <a:pt x="9790833" y="379895"/>
                </a:moveTo>
                <a:lnTo>
                  <a:pt x="9790833" y="435531"/>
                </a:lnTo>
                <a:lnTo>
                  <a:pt x="9880749" y="435531"/>
                </a:lnTo>
                <a:lnTo>
                  <a:pt x="9880749" y="379895"/>
                </a:lnTo>
                <a:close/>
                <a:moveTo>
                  <a:pt x="4148500" y="351234"/>
                </a:moveTo>
                <a:cubicBezTo>
                  <a:pt x="4147376" y="354606"/>
                  <a:pt x="4145596" y="359289"/>
                  <a:pt x="4143161" y="365284"/>
                </a:cubicBezTo>
                <a:cubicBezTo>
                  <a:pt x="4140726" y="371278"/>
                  <a:pt x="4137822" y="378022"/>
                  <a:pt x="4134450" y="385515"/>
                </a:cubicBezTo>
                <a:cubicBezTo>
                  <a:pt x="4131079" y="393008"/>
                  <a:pt x="4127426" y="401156"/>
                  <a:pt x="4123492" y="409961"/>
                </a:cubicBezTo>
                <a:cubicBezTo>
                  <a:pt x="4119558" y="418765"/>
                  <a:pt x="4115343" y="427476"/>
                  <a:pt x="4110847" y="436093"/>
                </a:cubicBezTo>
                <a:cubicBezTo>
                  <a:pt x="4113096" y="436093"/>
                  <a:pt x="4118247" y="435999"/>
                  <a:pt x="4126302" y="435812"/>
                </a:cubicBezTo>
                <a:cubicBezTo>
                  <a:pt x="4134357" y="435624"/>
                  <a:pt x="4143911" y="435343"/>
                  <a:pt x="4154962" y="434969"/>
                </a:cubicBezTo>
                <a:cubicBezTo>
                  <a:pt x="4166015" y="434594"/>
                  <a:pt x="4177910" y="434219"/>
                  <a:pt x="4190648" y="433845"/>
                </a:cubicBezTo>
                <a:cubicBezTo>
                  <a:pt x="4203386" y="433470"/>
                  <a:pt x="4215562" y="433189"/>
                  <a:pt x="4227176" y="433002"/>
                </a:cubicBezTo>
                <a:cubicBezTo>
                  <a:pt x="4238790" y="432814"/>
                  <a:pt x="4249093" y="432533"/>
                  <a:pt x="4258085" y="432159"/>
                </a:cubicBezTo>
                <a:cubicBezTo>
                  <a:pt x="4267077" y="431784"/>
                  <a:pt x="4273446" y="431597"/>
                  <a:pt x="4277192" y="431597"/>
                </a:cubicBezTo>
                <a:cubicBezTo>
                  <a:pt x="4271947" y="424478"/>
                  <a:pt x="4267358" y="418390"/>
                  <a:pt x="4263424" y="413333"/>
                </a:cubicBezTo>
                <a:cubicBezTo>
                  <a:pt x="4259490" y="408275"/>
                  <a:pt x="4256025" y="403779"/>
                  <a:pt x="4253027" y="399845"/>
                </a:cubicBezTo>
                <a:cubicBezTo>
                  <a:pt x="4250030" y="395911"/>
                  <a:pt x="4247220" y="392352"/>
                  <a:pt x="4244598" y="389168"/>
                </a:cubicBezTo>
                <a:cubicBezTo>
                  <a:pt x="4241976" y="385983"/>
                  <a:pt x="4239352" y="382892"/>
                  <a:pt x="4236730" y="379895"/>
                </a:cubicBezTo>
                <a:lnTo>
                  <a:pt x="4300233" y="351234"/>
                </a:lnTo>
                <a:close/>
                <a:moveTo>
                  <a:pt x="9704851" y="302343"/>
                </a:moveTo>
                <a:lnTo>
                  <a:pt x="9966169" y="302343"/>
                </a:lnTo>
                <a:lnTo>
                  <a:pt x="9966169" y="515893"/>
                </a:lnTo>
                <a:lnTo>
                  <a:pt x="9790833" y="515893"/>
                </a:lnTo>
                <a:lnTo>
                  <a:pt x="9790833" y="537810"/>
                </a:lnTo>
                <a:lnTo>
                  <a:pt x="9704851" y="537810"/>
                </a:lnTo>
                <a:close/>
                <a:moveTo>
                  <a:pt x="3928206" y="261318"/>
                </a:moveTo>
                <a:lnTo>
                  <a:pt x="4435669" y="261318"/>
                </a:lnTo>
                <a:lnTo>
                  <a:pt x="4435669" y="351234"/>
                </a:lnTo>
                <a:lnTo>
                  <a:pt x="4330580" y="351234"/>
                </a:lnTo>
                <a:cubicBezTo>
                  <a:pt x="4356431" y="380457"/>
                  <a:pt x="4378722" y="408649"/>
                  <a:pt x="4397455" y="435812"/>
                </a:cubicBezTo>
                <a:cubicBezTo>
                  <a:pt x="4416187" y="462974"/>
                  <a:pt x="4430986" y="484984"/>
                  <a:pt x="4441851" y="501844"/>
                </a:cubicBezTo>
                <a:lnTo>
                  <a:pt x="4351373" y="547926"/>
                </a:lnTo>
                <a:cubicBezTo>
                  <a:pt x="4347626" y="540807"/>
                  <a:pt x="4344067" y="534251"/>
                  <a:pt x="4340696" y="528256"/>
                </a:cubicBezTo>
                <a:cubicBezTo>
                  <a:pt x="4337323" y="522262"/>
                  <a:pt x="4333577" y="515706"/>
                  <a:pt x="4329456" y="508587"/>
                </a:cubicBezTo>
                <a:cubicBezTo>
                  <a:pt x="4293864" y="511210"/>
                  <a:pt x="4263049" y="513551"/>
                  <a:pt x="4237011" y="515612"/>
                </a:cubicBezTo>
                <a:cubicBezTo>
                  <a:pt x="4210973" y="517673"/>
                  <a:pt x="4187838" y="519452"/>
                  <a:pt x="4167607" y="520951"/>
                </a:cubicBezTo>
                <a:cubicBezTo>
                  <a:pt x="4147376" y="522449"/>
                  <a:pt x="4128924" y="523761"/>
                  <a:pt x="4112253" y="524885"/>
                </a:cubicBezTo>
                <a:cubicBezTo>
                  <a:pt x="4095581" y="526008"/>
                  <a:pt x="4079002" y="527039"/>
                  <a:pt x="4062518" y="527975"/>
                </a:cubicBezTo>
                <a:cubicBezTo>
                  <a:pt x="4046033" y="528912"/>
                  <a:pt x="4028518" y="529755"/>
                  <a:pt x="4009974" y="530504"/>
                </a:cubicBezTo>
                <a:cubicBezTo>
                  <a:pt x="3991428" y="531254"/>
                  <a:pt x="3969979" y="532190"/>
                  <a:pt x="3945627" y="533314"/>
                </a:cubicBezTo>
                <a:lnTo>
                  <a:pt x="3930453" y="436654"/>
                </a:lnTo>
                <a:lnTo>
                  <a:pt x="4013064" y="436654"/>
                </a:lnTo>
                <a:cubicBezTo>
                  <a:pt x="4022805" y="415299"/>
                  <a:pt x="4030017" y="397972"/>
                  <a:pt x="4034700" y="384672"/>
                </a:cubicBezTo>
                <a:cubicBezTo>
                  <a:pt x="4039383" y="371372"/>
                  <a:pt x="4043223" y="360226"/>
                  <a:pt x="4046220" y="351234"/>
                </a:cubicBezTo>
                <a:lnTo>
                  <a:pt x="3928206" y="351234"/>
                </a:lnTo>
                <a:close/>
                <a:moveTo>
                  <a:pt x="5991882" y="255699"/>
                </a:moveTo>
                <a:lnTo>
                  <a:pt x="5991882" y="293351"/>
                </a:lnTo>
                <a:lnTo>
                  <a:pt x="6023353" y="293351"/>
                </a:lnTo>
                <a:lnTo>
                  <a:pt x="6023353" y="255699"/>
                </a:lnTo>
                <a:close/>
                <a:moveTo>
                  <a:pt x="8742750" y="237715"/>
                </a:moveTo>
                <a:lnTo>
                  <a:pt x="8742750" y="264690"/>
                </a:lnTo>
                <a:lnTo>
                  <a:pt x="8919772" y="264690"/>
                </a:lnTo>
                <a:lnTo>
                  <a:pt x="8919772" y="237715"/>
                </a:lnTo>
                <a:close/>
                <a:moveTo>
                  <a:pt x="3365669" y="212988"/>
                </a:moveTo>
                <a:lnTo>
                  <a:pt x="3625863" y="212988"/>
                </a:lnTo>
                <a:lnTo>
                  <a:pt x="3625863" y="303466"/>
                </a:lnTo>
                <a:lnTo>
                  <a:pt x="3543253" y="303466"/>
                </a:lnTo>
                <a:lnTo>
                  <a:pt x="3543253" y="422043"/>
                </a:lnTo>
                <a:cubicBezTo>
                  <a:pt x="3561236" y="420170"/>
                  <a:pt x="3578938" y="418297"/>
                  <a:pt x="3596359" y="416423"/>
                </a:cubicBezTo>
                <a:cubicBezTo>
                  <a:pt x="3613781" y="414550"/>
                  <a:pt x="3630360" y="412302"/>
                  <a:pt x="3646094" y="409680"/>
                </a:cubicBezTo>
                <a:lnTo>
                  <a:pt x="3647218" y="497910"/>
                </a:lnTo>
                <a:cubicBezTo>
                  <a:pt x="3635604" y="500158"/>
                  <a:pt x="3624927" y="502125"/>
                  <a:pt x="3615185" y="503810"/>
                </a:cubicBezTo>
                <a:cubicBezTo>
                  <a:pt x="3605444" y="505496"/>
                  <a:pt x="3595423" y="506995"/>
                  <a:pt x="3585120" y="508306"/>
                </a:cubicBezTo>
                <a:cubicBezTo>
                  <a:pt x="3574817" y="509618"/>
                  <a:pt x="3563296" y="511023"/>
                  <a:pt x="3550558" y="512521"/>
                </a:cubicBezTo>
                <a:cubicBezTo>
                  <a:pt x="3537820" y="514020"/>
                  <a:pt x="3522740" y="515706"/>
                  <a:pt x="3505319" y="517579"/>
                </a:cubicBezTo>
                <a:cubicBezTo>
                  <a:pt x="3487898" y="519452"/>
                  <a:pt x="3467199" y="521606"/>
                  <a:pt x="3443221" y="524042"/>
                </a:cubicBezTo>
                <a:cubicBezTo>
                  <a:pt x="3419244" y="526477"/>
                  <a:pt x="3390770" y="529193"/>
                  <a:pt x="3357801" y="532190"/>
                </a:cubicBezTo>
                <a:lnTo>
                  <a:pt x="3348247" y="433845"/>
                </a:lnTo>
                <a:cubicBezTo>
                  <a:pt x="3357239" y="433845"/>
                  <a:pt x="3369510" y="433657"/>
                  <a:pt x="3385057" y="433283"/>
                </a:cubicBezTo>
                <a:cubicBezTo>
                  <a:pt x="3400605" y="432908"/>
                  <a:pt x="3421679" y="431597"/>
                  <a:pt x="3448279" y="429349"/>
                </a:cubicBezTo>
                <a:lnTo>
                  <a:pt x="3448279" y="303466"/>
                </a:lnTo>
                <a:lnTo>
                  <a:pt x="3365669" y="303466"/>
                </a:lnTo>
                <a:close/>
                <a:moveTo>
                  <a:pt x="5927255" y="186576"/>
                </a:moveTo>
                <a:lnTo>
                  <a:pt x="6087418" y="186576"/>
                </a:lnTo>
                <a:lnTo>
                  <a:pt x="6087418" y="361350"/>
                </a:lnTo>
                <a:lnTo>
                  <a:pt x="5927255" y="361350"/>
                </a:lnTo>
                <a:close/>
                <a:moveTo>
                  <a:pt x="7466505" y="182642"/>
                </a:moveTo>
                <a:lnTo>
                  <a:pt x="7944183" y="182642"/>
                </a:lnTo>
                <a:lnTo>
                  <a:pt x="7944183" y="273682"/>
                </a:lnTo>
                <a:lnTo>
                  <a:pt x="7770534" y="273682"/>
                </a:lnTo>
                <a:lnTo>
                  <a:pt x="7769409" y="283235"/>
                </a:lnTo>
                <a:cubicBezTo>
                  <a:pt x="7764539" y="323323"/>
                  <a:pt x="7755547" y="357322"/>
                  <a:pt x="7742434" y="385234"/>
                </a:cubicBezTo>
                <a:cubicBezTo>
                  <a:pt x="7729322" y="413145"/>
                  <a:pt x="7712369" y="436374"/>
                  <a:pt x="7691576" y="454919"/>
                </a:cubicBezTo>
                <a:cubicBezTo>
                  <a:pt x="7670782" y="473464"/>
                  <a:pt x="7646244" y="488263"/>
                  <a:pt x="7617956" y="499315"/>
                </a:cubicBezTo>
                <a:cubicBezTo>
                  <a:pt x="7589671" y="510367"/>
                  <a:pt x="7558107" y="519265"/>
                  <a:pt x="7523264" y="526009"/>
                </a:cubicBezTo>
                <a:lnTo>
                  <a:pt x="7483364" y="437778"/>
                </a:lnTo>
                <a:cubicBezTo>
                  <a:pt x="7490857" y="436654"/>
                  <a:pt x="7500972" y="434969"/>
                  <a:pt x="7513710" y="432721"/>
                </a:cubicBezTo>
                <a:cubicBezTo>
                  <a:pt x="7526449" y="430473"/>
                  <a:pt x="7540124" y="427101"/>
                  <a:pt x="7554735" y="422605"/>
                </a:cubicBezTo>
                <a:cubicBezTo>
                  <a:pt x="7569346" y="418109"/>
                  <a:pt x="7583770" y="412302"/>
                  <a:pt x="7598008" y="405184"/>
                </a:cubicBezTo>
                <a:cubicBezTo>
                  <a:pt x="7612244" y="398066"/>
                  <a:pt x="7624232" y="389261"/>
                  <a:pt x="7633973" y="378771"/>
                </a:cubicBezTo>
                <a:cubicBezTo>
                  <a:pt x="7641466" y="370903"/>
                  <a:pt x="7647367" y="361818"/>
                  <a:pt x="7651676" y="351515"/>
                </a:cubicBezTo>
                <a:cubicBezTo>
                  <a:pt x="7655984" y="341212"/>
                  <a:pt x="7659262" y="331284"/>
                  <a:pt x="7661510" y="321731"/>
                </a:cubicBezTo>
                <a:cubicBezTo>
                  <a:pt x="7663758" y="312177"/>
                  <a:pt x="7665256" y="303841"/>
                  <a:pt x="7666006" y="296723"/>
                </a:cubicBezTo>
                <a:cubicBezTo>
                  <a:pt x="7666756" y="289604"/>
                  <a:pt x="7667130" y="285296"/>
                  <a:pt x="7667130" y="283797"/>
                </a:cubicBezTo>
                <a:lnTo>
                  <a:pt x="7668254" y="273682"/>
                </a:lnTo>
                <a:lnTo>
                  <a:pt x="7466505" y="273682"/>
                </a:lnTo>
                <a:close/>
                <a:moveTo>
                  <a:pt x="1135190" y="180394"/>
                </a:moveTo>
                <a:lnTo>
                  <a:pt x="1603315" y="180394"/>
                </a:lnTo>
                <a:cubicBezTo>
                  <a:pt x="1598819" y="235842"/>
                  <a:pt x="1588235" y="283985"/>
                  <a:pt x="1571564" y="324821"/>
                </a:cubicBezTo>
                <a:cubicBezTo>
                  <a:pt x="1554891" y="365658"/>
                  <a:pt x="1531195" y="400032"/>
                  <a:pt x="1500474" y="427944"/>
                </a:cubicBezTo>
                <a:cubicBezTo>
                  <a:pt x="1469753" y="455855"/>
                  <a:pt x="1431351" y="477398"/>
                  <a:pt x="1385269" y="492571"/>
                </a:cubicBezTo>
                <a:cubicBezTo>
                  <a:pt x="1339187" y="507744"/>
                  <a:pt x="1284488" y="517579"/>
                  <a:pt x="1221172" y="522075"/>
                </a:cubicBezTo>
                <a:lnTo>
                  <a:pt x="1191388" y="429911"/>
                </a:lnTo>
                <a:cubicBezTo>
                  <a:pt x="1228103" y="428412"/>
                  <a:pt x="1262571" y="425134"/>
                  <a:pt x="1294791" y="420076"/>
                </a:cubicBezTo>
                <a:cubicBezTo>
                  <a:pt x="1327011" y="415018"/>
                  <a:pt x="1355859" y="406682"/>
                  <a:pt x="1381335" y="395068"/>
                </a:cubicBezTo>
                <a:cubicBezTo>
                  <a:pt x="1406811" y="383454"/>
                  <a:pt x="1428541" y="367719"/>
                  <a:pt x="1446524" y="347862"/>
                </a:cubicBezTo>
                <a:cubicBezTo>
                  <a:pt x="1464507" y="328006"/>
                  <a:pt x="1477433" y="302530"/>
                  <a:pt x="1485301" y="271434"/>
                </a:cubicBezTo>
                <a:lnTo>
                  <a:pt x="1135190" y="271434"/>
                </a:lnTo>
                <a:close/>
                <a:moveTo>
                  <a:pt x="2988584" y="174774"/>
                </a:moveTo>
                <a:lnTo>
                  <a:pt x="2988584" y="183204"/>
                </a:lnTo>
                <a:lnTo>
                  <a:pt x="2940816" y="183204"/>
                </a:lnTo>
                <a:lnTo>
                  <a:pt x="2940816" y="196129"/>
                </a:lnTo>
                <a:cubicBezTo>
                  <a:pt x="2943064" y="202498"/>
                  <a:pt x="2947653" y="213269"/>
                  <a:pt x="2954584" y="228443"/>
                </a:cubicBezTo>
                <a:cubicBezTo>
                  <a:pt x="2961515" y="243616"/>
                  <a:pt x="2972849" y="262630"/>
                  <a:pt x="2988584" y="285483"/>
                </a:cubicBezTo>
                <a:lnTo>
                  <a:pt x="2988584" y="207369"/>
                </a:lnTo>
                <a:lnTo>
                  <a:pt x="3027922" y="207369"/>
                </a:lnTo>
                <a:close/>
                <a:moveTo>
                  <a:pt x="6372340" y="171402"/>
                </a:moveTo>
                <a:cubicBezTo>
                  <a:pt x="6384703" y="174025"/>
                  <a:pt x="6398097" y="177303"/>
                  <a:pt x="6412521" y="181237"/>
                </a:cubicBezTo>
                <a:cubicBezTo>
                  <a:pt x="6426945" y="185171"/>
                  <a:pt x="6441744" y="189760"/>
                  <a:pt x="6456917" y="195005"/>
                </a:cubicBezTo>
                <a:cubicBezTo>
                  <a:pt x="6472090" y="200250"/>
                  <a:pt x="6487170" y="205964"/>
                  <a:pt x="6502156" y="212146"/>
                </a:cubicBezTo>
                <a:cubicBezTo>
                  <a:pt x="6517142" y="218327"/>
                  <a:pt x="6531191" y="224790"/>
                  <a:pt x="6544304" y="231534"/>
                </a:cubicBezTo>
                <a:lnTo>
                  <a:pt x="6508338" y="319202"/>
                </a:lnTo>
                <a:cubicBezTo>
                  <a:pt x="6497847" y="313207"/>
                  <a:pt x="6485952" y="307119"/>
                  <a:pt x="6472652" y="300938"/>
                </a:cubicBezTo>
                <a:cubicBezTo>
                  <a:pt x="6459352" y="294756"/>
                  <a:pt x="6445303" y="288668"/>
                  <a:pt x="6430504" y="282673"/>
                </a:cubicBezTo>
                <a:cubicBezTo>
                  <a:pt x="6415705" y="276679"/>
                  <a:pt x="6400532" y="271059"/>
                  <a:pt x="6384984" y="265814"/>
                </a:cubicBezTo>
                <a:cubicBezTo>
                  <a:pt x="6369436" y="260569"/>
                  <a:pt x="6354357" y="256073"/>
                  <a:pt x="6339745" y="252327"/>
                </a:cubicBezTo>
                <a:close/>
                <a:moveTo>
                  <a:pt x="5914892" y="165783"/>
                </a:moveTo>
                <a:lnTo>
                  <a:pt x="5914892" y="230972"/>
                </a:lnTo>
                <a:lnTo>
                  <a:pt x="5884545" y="230972"/>
                </a:lnTo>
                <a:lnTo>
                  <a:pt x="5884545" y="355168"/>
                </a:lnTo>
                <a:cubicBezTo>
                  <a:pt x="5887168" y="354419"/>
                  <a:pt x="5889884" y="353482"/>
                  <a:pt x="5892694" y="352358"/>
                </a:cubicBezTo>
                <a:cubicBezTo>
                  <a:pt x="5895504" y="351234"/>
                  <a:pt x="5901217" y="348799"/>
                  <a:pt x="5909834" y="345053"/>
                </a:cubicBezTo>
                <a:lnTo>
                  <a:pt x="5913206" y="402936"/>
                </a:lnTo>
                <a:cubicBezTo>
                  <a:pt x="5932688" y="401063"/>
                  <a:pt x="5950203" y="399096"/>
                  <a:pt x="5965751" y="397035"/>
                </a:cubicBezTo>
                <a:cubicBezTo>
                  <a:pt x="5981299" y="394975"/>
                  <a:pt x="5995816" y="392820"/>
                  <a:pt x="6009304" y="390573"/>
                </a:cubicBezTo>
                <a:cubicBezTo>
                  <a:pt x="6022791" y="388325"/>
                  <a:pt x="6035810" y="385983"/>
                  <a:pt x="6048361" y="383548"/>
                </a:cubicBezTo>
                <a:cubicBezTo>
                  <a:pt x="6060912" y="381113"/>
                  <a:pt x="6073744" y="378396"/>
                  <a:pt x="6086856" y="375399"/>
                </a:cubicBezTo>
                <a:lnTo>
                  <a:pt x="6088542" y="416423"/>
                </a:lnTo>
                <a:cubicBezTo>
                  <a:pt x="6094911" y="411178"/>
                  <a:pt x="6100157" y="406495"/>
                  <a:pt x="6104278" y="402374"/>
                </a:cubicBezTo>
                <a:cubicBezTo>
                  <a:pt x="6108399" y="398253"/>
                  <a:pt x="6112145" y="394132"/>
                  <a:pt x="6115517" y="390011"/>
                </a:cubicBezTo>
                <a:cubicBezTo>
                  <a:pt x="6112520" y="368281"/>
                  <a:pt x="6109991" y="346177"/>
                  <a:pt x="6107930" y="323698"/>
                </a:cubicBezTo>
                <a:cubicBezTo>
                  <a:pt x="6105870" y="301219"/>
                  <a:pt x="6104184" y="279770"/>
                  <a:pt x="6102873" y="259351"/>
                </a:cubicBezTo>
                <a:cubicBezTo>
                  <a:pt x="6101561" y="238933"/>
                  <a:pt x="6100531" y="220575"/>
                  <a:pt x="6099782" y="204278"/>
                </a:cubicBezTo>
                <a:cubicBezTo>
                  <a:pt x="6099033" y="187981"/>
                  <a:pt x="6098658" y="175149"/>
                  <a:pt x="6098658" y="165783"/>
                </a:cubicBezTo>
                <a:close/>
                <a:moveTo>
                  <a:pt x="3063888" y="162411"/>
                </a:moveTo>
                <a:cubicBezTo>
                  <a:pt x="3058643" y="174025"/>
                  <a:pt x="3054241" y="183204"/>
                  <a:pt x="3050682" y="189948"/>
                </a:cubicBezTo>
                <a:cubicBezTo>
                  <a:pt x="3047123" y="196691"/>
                  <a:pt x="3043845" y="202498"/>
                  <a:pt x="3040847" y="207369"/>
                </a:cubicBezTo>
                <a:lnTo>
                  <a:pt x="3115590" y="207369"/>
                </a:lnTo>
                <a:lnTo>
                  <a:pt x="3115590" y="162411"/>
                </a:lnTo>
                <a:close/>
                <a:moveTo>
                  <a:pt x="8668569" y="151733"/>
                </a:moveTo>
                <a:lnTo>
                  <a:pt x="8668569" y="174212"/>
                </a:lnTo>
                <a:lnTo>
                  <a:pt x="8992829" y="174212"/>
                </a:lnTo>
                <a:lnTo>
                  <a:pt x="8992829" y="151733"/>
                </a:lnTo>
                <a:close/>
                <a:moveTo>
                  <a:pt x="9342939" y="143304"/>
                </a:moveTo>
                <a:lnTo>
                  <a:pt x="9344625" y="148361"/>
                </a:lnTo>
                <a:lnTo>
                  <a:pt x="9347435" y="155667"/>
                </a:lnTo>
                <a:cubicBezTo>
                  <a:pt x="9348559" y="158290"/>
                  <a:pt x="9349683" y="160725"/>
                  <a:pt x="9350807" y="162973"/>
                </a:cubicBezTo>
                <a:lnTo>
                  <a:pt x="9352493" y="167468"/>
                </a:lnTo>
                <a:lnTo>
                  <a:pt x="9439599" y="167468"/>
                </a:lnTo>
                <a:cubicBezTo>
                  <a:pt x="9441472" y="162973"/>
                  <a:pt x="9442877" y="159226"/>
                  <a:pt x="9443814" y="156229"/>
                </a:cubicBezTo>
                <a:cubicBezTo>
                  <a:pt x="9444750" y="153232"/>
                  <a:pt x="9445968" y="148923"/>
                  <a:pt x="9447467" y="143304"/>
                </a:cubicBezTo>
                <a:close/>
                <a:moveTo>
                  <a:pt x="9804321" y="129816"/>
                </a:moveTo>
                <a:cubicBezTo>
                  <a:pt x="9805444" y="137684"/>
                  <a:pt x="9806474" y="144428"/>
                  <a:pt x="9807411" y="150047"/>
                </a:cubicBezTo>
                <a:cubicBezTo>
                  <a:pt x="9808349" y="155667"/>
                  <a:pt x="9809191" y="160912"/>
                  <a:pt x="9809940" y="165783"/>
                </a:cubicBezTo>
                <a:cubicBezTo>
                  <a:pt x="9810689" y="170653"/>
                  <a:pt x="9811345" y="175523"/>
                  <a:pt x="9811908" y="180394"/>
                </a:cubicBezTo>
                <a:cubicBezTo>
                  <a:pt x="9812469" y="185264"/>
                  <a:pt x="9812938" y="190697"/>
                  <a:pt x="9813312" y="196691"/>
                </a:cubicBezTo>
                <a:lnTo>
                  <a:pt x="9854336" y="196691"/>
                </a:lnTo>
                <a:cubicBezTo>
                  <a:pt x="9855835" y="191821"/>
                  <a:pt x="9857334" y="185826"/>
                  <a:pt x="9858833" y="178708"/>
                </a:cubicBezTo>
                <a:cubicBezTo>
                  <a:pt x="9860331" y="171590"/>
                  <a:pt x="9861642" y="164659"/>
                  <a:pt x="9862766" y="157915"/>
                </a:cubicBezTo>
                <a:cubicBezTo>
                  <a:pt x="9863890" y="151171"/>
                  <a:pt x="9864826" y="145177"/>
                  <a:pt x="9865576" y="139932"/>
                </a:cubicBezTo>
                <a:cubicBezTo>
                  <a:pt x="9866325" y="134687"/>
                  <a:pt x="9866700" y="131315"/>
                  <a:pt x="9866700" y="129816"/>
                </a:cubicBezTo>
                <a:close/>
                <a:moveTo>
                  <a:pt x="6745491" y="110147"/>
                </a:moveTo>
                <a:lnTo>
                  <a:pt x="6837655" y="155667"/>
                </a:lnTo>
                <a:cubicBezTo>
                  <a:pt x="6821920" y="202873"/>
                  <a:pt x="6804686" y="244084"/>
                  <a:pt x="6785954" y="279302"/>
                </a:cubicBezTo>
                <a:cubicBezTo>
                  <a:pt x="6767221" y="314519"/>
                  <a:pt x="6747083" y="344959"/>
                  <a:pt x="6725541" y="370622"/>
                </a:cubicBezTo>
                <a:cubicBezTo>
                  <a:pt x="6703999" y="396286"/>
                  <a:pt x="6680958" y="417735"/>
                  <a:pt x="6656418" y="434969"/>
                </a:cubicBezTo>
                <a:cubicBezTo>
                  <a:pt x="6631879" y="452202"/>
                  <a:pt x="6605934" y="466533"/>
                  <a:pt x="6578585" y="477960"/>
                </a:cubicBezTo>
                <a:cubicBezTo>
                  <a:pt x="6551235" y="489386"/>
                  <a:pt x="6522481" y="498378"/>
                  <a:pt x="6492322" y="504934"/>
                </a:cubicBezTo>
                <a:cubicBezTo>
                  <a:pt x="6462162" y="511491"/>
                  <a:pt x="6430598" y="517017"/>
                  <a:pt x="6397628" y="521513"/>
                </a:cubicBezTo>
                <a:lnTo>
                  <a:pt x="6368968" y="415299"/>
                </a:lnTo>
                <a:cubicBezTo>
                  <a:pt x="6398191" y="412302"/>
                  <a:pt x="6426102" y="408743"/>
                  <a:pt x="6452702" y="404622"/>
                </a:cubicBezTo>
                <a:cubicBezTo>
                  <a:pt x="6479302" y="400501"/>
                  <a:pt x="6504404" y="394319"/>
                  <a:pt x="6528007" y="386077"/>
                </a:cubicBezTo>
                <a:cubicBezTo>
                  <a:pt x="6551610" y="377834"/>
                  <a:pt x="6573808" y="366970"/>
                  <a:pt x="6594601" y="353482"/>
                </a:cubicBezTo>
                <a:cubicBezTo>
                  <a:pt x="6615394" y="339995"/>
                  <a:pt x="6634876" y="322386"/>
                  <a:pt x="6653046" y="300657"/>
                </a:cubicBezTo>
                <a:cubicBezTo>
                  <a:pt x="6671216" y="278927"/>
                  <a:pt x="6687982" y="252514"/>
                  <a:pt x="6703343" y="221418"/>
                </a:cubicBezTo>
                <a:cubicBezTo>
                  <a:pt x="6718704" y="190322"/>
                  <a:pt x="6732753" y="153232"/>
                  <a:pt x="6745491" y="110147"/>
                </a:cubicBezTo>
                <a:close/>
                <a:moveTo>
                  <a:pt x="4182780" y="78676"/>
                </a:moveTo>
                <a:cubicBezTo>
                  <a:pt x="4180533" y="81299"/>
                  <a:pt x="4177816" y="84483"/>
                  <a:pt x="4174632" y="88230"/>
                </a:cubicBezTo>
                <a:cubicBezTo>
                  <a:pt x="4171447" y="91977"/>
                  <a:pt x="4166952" y="96566"/>
                  <a:pt x="4161145" y="101998"/>
                </a:cubicBezTo>
                <a:cubicBezTo>
                  <a:pt x="4155337" y="107431"/>
                  <a:pt x="4147938" y="113987"/>
                  <a:pt x="4138946" y="121668"/>
                </a:cubicBezTo>
                <a:cubicBezTo>
                  <a:pt x="4129955" y="129348"/>
                  <a:pt x="4118902" y="138246"/>
                  <a:pt x="4105790" y="148361"/>
                </a:cubicBezTo>
                <a:lnTo>
                  <a:pt x="4260333" y="148361"/>
                </a:lnTo>
                <a:cubicBezTo>
                  <a:pt x="4239727" y="132626"/>
                  <a:pt x="4223431" y="118951"/>
                  <a:pt x="4211441" y="107337"/>
                </a:cubicBezTo>
                <a:cubicBezTo>
                  <a:pt x="4199452" y="95723"/>
                  <a:pt x="4189899" y="86169"/>
                  <a:pt x="4182780" y="78676"/>
                </a:cubicBezTo>
                <a:close/>
                <a:moveTo>
                  <a:pt x="577149" y="59007"/>
                </a:moveTo>
                <a:lnTo>
                  <a:pt x="931193" y="59007"/>
                </a:lnTo>
                <a:cubicBezTo>
                  <a:pt x="931942" y="88605"/>
                  <a:pt x="939997" y="110896"/>
                  <a:pt x="955358" y="125882"/>
                </a:cubicBezTo>
                <a:cubicBezTo>
                  <a:pt x="970719" y="140868"/>
                  <a:pt x="992636" y="148361"/>
                  <a:pt x="1021109" y="148361"/>
                </a:cubicBezTo>
                <a:lnTo>
                  <a:pt x="1025043" y="148361"/>
                </a:lnTo>
                <a:cubicBezTo>
                  <a:pt x="1019423" y="202686"/>
                  <a:pt x="1007060" y="250828"/>
                  <a:pt x="987952" y="292789"/>
                </a:cubicBezTo>
                <a:cubicBezTo>
                  <a:pt x="968845" y="334750"/>
                  <a:pt x="943650" y="370997"/>
                  <a:pt x="912367" y="401531"/>
                </a:cubicBezTo>
                <a:cubicBezTo>
                  <a:pt x="881084" y="432065"/>
                  <a:pt x="843993" y="457354"/>
                  <a:pt x="801096" y="477398"/>
                </a:cubicBezTo>
                <a:cubicBezTo>
                  <a:pt x="758199" y="497441"/>
                  <a:pt x="710150" y="512708"/>
                  <a:pt x="656949" y="523199"/>
                </a:cubicBezTo>
                <a:lnTo>
                  <a:pt x="610305" y="429911"/>
                </a:lnTo>
                <a:cubicBezTo>
                  <a:pt x="654514" y="423916"/>
                  <a:pt x="692541" y="415018"/>
                  <a:pt x="724386" y="403217"/>
                </a:cubicBezTo>
                <a:cubicBezTo>
                  <a:pt x="756232" y="391416"/>
                  <a:pt x="783206" y="377741"/>
                  <a:pt x="805311" y="362193"/>
                </a:cubicBezTo>
                <a:cubicBezTo>
                  <a:pt x="827415" y="346645"/>
                  <a:pt x="845305" y="329879"/>
                  <a:pt x="858979" y="311896"/>
                </a:cubicBezTo>
                <a:cubicBezTo>
                  <a:pt x="872654" y="293913"/>
                  <a:pt x="883519" y="275836"/>
                  <a:pt x="891574" y="257666"/>
                </a:cubicBezTo>
                <a:cubicBezTo>
                  <a:pt x="899629" y="239495"/>
                  <a:pt x="905529" y="221793"/>
                  <a:pt x="909276" y="204559"/>
                </a:cubicBezTo>
                <a:cubicBezTo>
                  <a:pt x="913022" y="187325"/>
                  <a:pt x="915832" y="171590"/>
                  <a:pt x="917706" y="157353"/>
                </a:cubicBezTo>
                <a:lnTo>
                  <a:pt x="577149" y="157353"/>
                </a:lnTo>
                <a:close/>
                <a:moveTo>
                  <a:pt x="6921390" y="50016"/>
                </a:moveTo>
                <a:lnTo>
                  <a:pt x="7318705" y="50016"/>
                </a:lnTo>
                <a:cubicBezTo>
                  <a:pt x="7314585" y="73993"/>
                  <a:pt x="7309714" y="96379"/>
                  <a:pt x="7304094" y="117172"/>
                </a:cubicBezTo>
                <a:cubicBezTo>
                  <a:pt x="7298475" y="137965"/>
                  <a:pt x="7291731" y="158102"/>
                  <a:pt x="7283863" y="177584"/>
                </a:cubicBezTo>
                <a:cubicBezTo>
                  <a:pt x="7275995" y="197066"/>
                  <a:pt x="7266817" y="216267"/>
                  <a:pt x="7256327" y="235186"/>
                </a:cubicBezTo>
                <a:cubicBezTo>
                  <a:pt x="7245836" y="254106"/>
                  <a:pt x="7233847" y="273494"/>
                  <a:pt x="7220360" y="293351"/>
                </a:cubicBezTo>
                <a:cubicBezTo>
                  <a:pt x="7245087" y="311334"/>
                  <a:pt x="7267004" y="327912"/>
                  <a:pt x="7286111" y="343086"/>
                </a:cubicBezTo>
                <a:cubicBezTo>
                  <a:pt x="7305218" y="358259"/>
                  <a:pt x="7321984" y="372215"/>
                  <a:pt x="7336408" y="384953"/>
                </a:cubicBezTo>
                <a:cubicBezTo>
                  <a:pt x="7350832" y="397691"/>
                  <a:pt x="7363289" y="409211"/>
                  <a:pt x="7373779" y="419514"/>
                </a:cubicBezTo>
                <a:cubicBezTo>
                  <a:pt x="7384269" y="429817"/>
                  <a:pt x="7393448" y="438902"/>
                  <a:pt x="7401316" y="446770"/>
                </a:cubicBezTo>
                <a:lnTo>
                  <a:pt x="7317582" y="528256"/>
                </a:lnTo>
                <a:cubicBezTo>
                  <a:pt x="7304094" y="512521"/>
                  <a:pt x="7289764" y="496505"/>
                  <a:pt x="7274591" y="480208"/>
                </a:cubicBezTo>
                <a:cubicBezTo>
                  <a:pt x="7259417" y="463910"/>
                  <a:pt x="7244619" y="448550"/>
                  <a:pt x="7230195" y="434126"/>
                </a:cubicBezTo>
                <a:cubicBezTo>
                  <a:pt x="7215770" y="419702"/>
                  <a:pt x="7202377" y="406589"/>
                  <a:pt x="7190013" y="394787"/>
                </a:cubicBezTo>
                <a:cubicBezTo>
                  <a:pt x="7177650" y="382986"/>
                  <a:pt x="7167534" y="373713"/>
                  <a:pt x="7159667" y="366970"/>
                </a:cubicBezTo>
                <a:cubicBezTo>
                  <a:pt x="7132692" y="394694"/>
                  <a:pt x="7108059" y="417641"/>
                  <a:pt x="7085767" y="435812"/>
                </a:cubicBezTo>
                <a:cubicBezTo>
                  <a:pt x="7063475" y="453982"/>
                  <a:pt x="7043338" y="468968"/>
                  <a:pt x="7025355" y="480770"/>
                </a:cubicBezTo>
                <a:cubicBezTo>
                  <a:pt x="7007371" y="492571"/>
                  <a:pt x="6991449" y="501656"/>
                  <a:pt x="6977587" y="508025"/>
                </a:cubicBezTo>
                <a:cubicBezTo>
                  <a:pt x="6963725" y="514394"/>
                  <a:pt x="6951923" y="519639"/>
                  <a:pt x="6942182" y="523761"/>
                </a:cubicBezTo>
                <a:lnTo>
                  <a:pt x="6887109" y="441150"/>
                </a:lnTo>
                <a:cubicBezTo>
                  <a:pt x="6957169" y="412302"/>
                  <a:pt x="7017955" y="372777"/>
                  <a:pt x="7069470" y="322574"/>
                </a:cubicBezTo>
                <a:cubicBezTo>
                  <a:pt x="7120984" y="272370"/>
                  <a:pt x="7160416" y="212614"/>
                  <a:pt x="7187765" y="143304"/>
                </a:cubicBezTo>
                <a:lnTo>
                  <a:pt x="6921390" y="143304"/>
                </a:lnTo>
                <a:close/>
                <a:moveTo>
                  <a:pt x="2623300" y="47206"/>
                </a:moveTo>
                <a:cubicBezTo>
                  <a:pt x="2625548" y="50203"/>
                  <a:pt x="2628545" y="54512"/>
                  <a:pt x="2632292" y="60131"/>
                </a:cubicBezTo>
                <a:cubicBezTo>
                  <a:pt x="2636038" y="65751"/>
                  <a:pt x="2640159" y="72214"/>
                  <a:pt x="2644655" y="79519"/>
                </a:cubicBezTo>
                <a:cubicBezTo>
                  <a:pt x="2649151" y="86825"/>
                  <a:pt x="2653834" y="94693"/>
                  <a:pt x="2658704" y="103122"/>
                </a:cubicBezTo>
                <a:cubicBezTo>
                  <a:pt x="2663575" y="111552"/>
                  <a:pt x="2667884" y="120075"/>
                  <a:pt x="2671630" y="128692"/>
                </a:cubicBezTo>
                <a:lnTo>
                  <a:pt x="2623300" y="154543"/>
                </a:lnTo>
                <a:cubicBezTo>
                  <a:pt x="2616931" y="139182"/>
                  <a:pt x="2609812" y="124571"/>
                  <a:pt x="2601945" y="110709"/>
                </a:cubicBezTo>
                <a:cubicBezTo>
                  <a:pt x="2594077" y="96847"/>
                  <a:pt x="2585460" y="82798"/>
                  <a:pt x="2576094" y="68561"/>
                </a:cubicBezTo>
                <a:close/>
                <a:moveTo>
                  <a:pt x="1177900" y="41024"/>
                </a:moveTo>
                <a:lnTo>
                  <a:pt x="1566787" y="41024"/>
                </a:lnTo>
                <a:lnTo>
                  <a:pt x="1566787" y="131502"/>
                </a:lnTo>
                <a:lnTo>
                  <a:pt x="1177900" y="131502"/>
                </a:lnTo>
                <a:close/>
                <a:moveTo>
                  <a:pt x="7512024" y="40462"/>
                </a:moveTo>
                <a:lnTo>
                  <a:pt x="7899787" y="40462"/>
                </a:lnTo>
                <a:lnTo>
                  <a:pt x="7899787" y="130940"/>
                </a:lnTo>
                <a:lnTo>
                  <a:pt x="7512024" y="130940"/>
                </a:lnTo>
                <a:close/>
                <a:moveTo>
                  <a:pt x="1125" y="39900"/>
                </a:moveTo>
                <a:lnTo>
                  <a:pt x="498472" y="39900"/>
                </a:lnTo>
                <a:cubicBezTo>
                  <a:pt x="493977" y="75867"/>
                  <a:pt x="487233" y="107618"/>
                  <a:pt x="478241" y="135155"/>
                </a:cubicBezTo>
                <a:cubicBezTo>
                  <a:pt x="469250" y="162692"/>
                  <a:pt x="457823" y="187231"/>
                  <a:pt x="443961" y="208774"/>
                </a:cubicBezTo>
                <a:cubicBezTo>
                  <a:pt x="430099" y="230316"/>
                  <a:pt x="413708" y="249517"/>
                  <a:pt x="394788" y="266376"/>
                </a:cubicBezTo>
                <a:cubicBezTo>
                  <a:pt x="375868" y="283235"/>
                  <a:pt x="354607" y="298783"/>
                  <a:pt x="331004" y="313020"/>
                </a:cubicBezTo>
                <a:lnTo>
                  <a:pt x="271996" y="254013"/>
                </a:lnTo>
                <a:cubicBezTo>
                  <a:pt x="266751" y="298596"/>
                  <a:pt x="256167" y="336529"/>
                  <a:pt x="240245" y="367813"/>
                </a:cubicBezTo>
                <a:cubicBezTo>
                  <a:pt x="224322" y="399096"/>
                  <a:pt x="206245" y="425321"/>
                  <a:pt x="186014" y="446489"/>
                </a:cubicBezTo>
                <a:cubicBezTo>
                  <a:pt x="165783" y="467657"/>
                  <a:pt x="144803" y="484703"/>
                  <a:pt x="123073" y="497629"/>
                </a:cubicBezTo>
                <a:cubicBezTo>
                  <a:pt x="101343" y="510554"/>
                  <a:pt x="81861" y="520763"/>
                  <a:pt x="64628" y="528256"/>
                </a:cubicBezTo>
                <a:lnTo>
                  <a:pt x="0" y="450142"/>
                </a:lnTo>
                <a:cubicBezTo>
                  <a:pt x="36716" y="435905"/>
                  <a:pt x="66688" y="419983"/>
                  <a:pt x="89916" y="402374"/>
                </a:cubicBezTo>
                <a:cubicBezTo>
                  <a:pt x="113145" y="384765"/>
                  <a:pt x="131315" y="364628"/>
                  <a:pt x="144428" y="341962"/>
                </a:cubicBezTo>
                <a:cubicBezTo>
                  <a:pt x="157541" y="319295"/>
                  <a:pt x="166158" y="294943"/>
                  <a:pt x="170279" y="268905"/>
                </a:cubicBezTo>
                <a:cubicBezTo>
                  <a:pt x="174400" y="242867"/>
                  <a:pt x="176461" y="215986"/>
                  <a:pt x="176461" y="188262"/>
                </a:cubicBezTo>
                <a:cubicBezTo>
                  <a:pt x="176461" y="181143"/>
                  <a:pt x="176273" y="174025"/>
                  <a:pt x="175899" y="166907"/>
                </a:cubicBezTo>
                <a:lnTo>
                  <a:pt x="278178" y="166907"/>
                </a:lnTo>
                <a:cubicBezTo>
                  <a:pt x="277803" y="177771"/>
                  <a:pt x="277429" y="188543"/>
                  <a:pt x="277054" y="199220"/>
                </a:cubicBezTo>
                <a:cubicBezTo>
                  <a:pt x="276680" y="209898"/>
                  <a:pt x="275743" y="221980"/>
                  <a:pt x="274244" y="235467"/>
                </a:cubicBezTo>
                <a:cubicBezTo>
                  <a:pt x="291853" y="226850"/>
                  <a:pt x="306558" y="217672"/>
                  <a:pt x="318359" y="207931"/>
                </a:cubicBezTo>
                <a:cubicBezTo>
                  <a:pt x="330161" y="198190"/>
                  <a:pt x="339902" y="188636"/>
                  <a:pt x="347582" y="179270"/>
                </a:cubicBezTo>
                <a:cubicBezTo>
                  <a:pt x="355262" y="169904"/>
                  <a:pt x="361163" y="161287"/>
                  <a:pt x="365284" y="153419"/>
                </a:cubicBezTo>
                <a:cubicBezTo>
                  <a:pt x="369405" y="145551"/>
                  <a:pt x="372403" y="139370"/>
                  <a:pt x="374276" y="134874"/>
                </a:cubicBezTo>
                <a:lnTo>
                  <a:pt x="1125" y="134874"/>
                </a:lnTo>
                <a:close/>
                <a:moveTo>
                  <a:pt x="1014365" y="39338"/>
                </a:moveTo>
                <a:cubicBezTo>
                  <a:pt x="1007247" y="39338"/>
                  <a:pt x="1001159" y="41867"/>
                  <a:pt x="996101" y="46925"/>
                </a:cubicBezTo>
                <a:cubicBezTo>
                  <a:pt x="991043" y="51983"/>
                  <a:pt x="988515" y="58071"/>
                  <a:pt x="988515" y="65189"/>
                </a:cubicBezTo>
                <a:cubicBezTo>
                  <a:pt x="988515" y="72682"/>
                  <a:pt x="991043" y="78864"/>
                  <a:pt x="996101" y="83734"/>
                </a:cubicBezTo>
                <a:cubicBezTo>
                  <a:pt x="1001159" y="88605"/>
                  <a:pt x="1007247" y="91040"/>
                  <a:pt x="1014365" y="91040"/>
                </a:cubicBezTo>
                <a:cubicBezTo>
                  <a:pt x="1021858" y="91040"/>
                  <a:pt x="1028040" y="88605"/>
                  <a:pt x="1032910" y="83734"/>
                </a:cubicBezTo>
                <a:cubicBezTo>
                  <a:pt x="1037781" y="78864"/>
                  <a:pt x="1040216" y="72682"/>
                  <a:pt x="1040216" y="65189"/>
                </a:cubicBezTo>
                <a:cubicBezTo>
                  <a:pt x="1040216" y="58071"/>
                  <a:pt x="1037781" y="51983"/>
                  <a:pt x="1032910" y="46925"/>
                </a:cubicBezTo>
                <a:cubicBezTo>
                  <a:pt x="1028040" y="41867"/>
                  <a:pt x="1021858" y="39338"/>
                  <a:pt x="1014365" y="39338"/>
                </a:cubicBezTo>
                <a:close/>
                <a:moveTo>
                  <a:pt x="6416736" y="35966"/>
                </a:moveTo>
                <a:cubicBezTo>
                  <a:pt x="6450079" y="41586"/>
                  <a:pt x="6482019" y="49266"/>
                  <a:pt x="6512552" y="59007"/>
                </a:cubicBezTo>
                <a:cubicBezTo>
                  <a:pt x="6543086" y="68748"/>
                  <a:pt x="6570904" y="79238"/>
                  <a:pt x="6596006" y="90478"/>
                </a:cubicBezTo>
                <a:lnTo>
                  <a:pt x="6558354" y="177022"/>
                </a:lnTo>
                <a:cubicBezTo>
                  <a:pt x="6545990" y="170653"/>
                  <a:pt x="6533627" y="164846"/>
                  <a:pt x="6521263" y="159601"/>
                </a:cubicBezTo>
                <a:cubicBezTo>
                  <a:pt x="6508900" y="154356"/>
                  <a:pt x="6495787" y="149298"/>
                  <a:pt x="6481925" y="144428"/>
                </a:cubicBezTo>
                <a:cubicBezTo>
                  <a:pt x="6468063" y="139557"/>
                  <a:pt x="6453077" y="134780"/>
                  <a:pt x="6436967" y="130097"/>
                </a:cubicBezTo>
                <a:cubicBezTo>
                  <a:pt x="6420857" y="125414"/>
                  <a:pt x="6402873" y="120637"/>
                  <a:pt x="6383017" y="115767"/>
                </a:cubicBezTo>
                <a:close/>
                <a:moveTo>
                  <a:pt x="2378841" y="26413"/>
                </a:moveTo>
                <a:lnTo>
                  <a:pt x="2485616" y="26413"/>
                </a:lnTo>
                <a:lnTo>
                  <a:pt x="2485616" y="157353"/>
                </a:lnTo>
                <a:cubicBezTo>
                  <a:pt x="2505098" y="163722"/>
                  <a:pt x="2526078" y="171121"/>
                  <a:pt x="2548557" y="179551"/>
                </a:cubicBezTo>
                <a:cubicBezTo>
                  <a:pt x="2571036" y="187981"/>
                  <a:pt x="2593984" y="197159"/>
                  <a:pt x="2617399" y="207088"/>
                </a:cubicBezTo>
                <a:cubicBezTo>
                  <a:pt x="2640815" y="217016"/>
                  <a:pt x="2664043" y="227600"/>
                  <a:pt x="2687084" y="238839"/>
                </a:cubicBezTo>
                <a:cubicBezTo>
                  <a:pt x="2710125" y="250079"/>
                  <a:pt x="2731948" y="261693"/>
                  <a:pt x="2752554" y="273682"/>
                </a:cubicBezTo>
                <a:lnTo>
                  <a:pt x="2699728" y="377647"/>
                </a:lnTo>
                <a:cubicBezTo>
                  <a:pt x="2685867" y="368281"/>
                  <a:pt x="2670319" y="358446"/>
                  <a:pt x="2653084" y="348143"/>
                </a:cubicBezTo>
                <a:cubicBezTo>
                  <a:pt x="2635851" y="337841"/>
                  <a:pt x="2617961" y="327725"/>
                  <a:pt x="2599416" y="317797"/>
                </a:cubicBezTo>
                <a:cubicBezTo>
                  <a:pt x="2580871" y="307869"/>
                  <a:pt x="2561857" y="298409"/>
                  <a:pt x="2542376" y="289417"/>
                </a:cubicBezTo>
                <a:cubicBezTo>
                  <a:pt x="2522894" y="280425"/>
                  <a:pt x="2503974" y="272558"/>
                  <a:pt x="2485616" y="265814"/>
                </a:cubicBezTo>
                <a:lnTo>
                  <a:pt x="2485616" y="520951"/>
                </a:lnTo>
                <a:lnTo>
                  <a:pt x="2378841" y="520951"/>
                </a:lnTo>
                <a:close/>
                <a:moveTo>
                  <a:pt x="8177403" y="21917"/>
                </a:moveTo>
                <a:lnTo>
                  <a:pt x="8284178" y="38776"/>
                </a:lnTo>
                <a:cubicBezTo>
                  <a:pt x="8281930" y="46644"/>
                  <a:pt x="8278465" y="58352"/>
                  <a:pt x="8273782" y="73900"/>
                </a:cubicBezTo>
                <a:cubicBezTo>
                  <a:pt x="8269098" y="89448"/>
                  <a:pt x="8263854" y="106963"/>
                  <a:pt x="8258047" y="126444"/>
                </a:cubicBezTo>
                <a:cubicBezTo>
                  <a:pt x="8252239" y="145926"/>
                  <a:pt x="8246245" y="166345"/>
                  <a:pt x="8240063" y="187700"/>
                </a:cubicBezTo>
                <a:cubicBezTo>
                  <a:pt x="8233881" y="209055"/>
                  <a:pt x="8227981" y="229286"/>
                  <a:pt x="8222361" y="248393"/>
                </a:cubicBezTo>
                <a:cubicBezTo>
                  <a:pt x="8216741" y="267500"/>
                  <a:pt x="8211590" y="284547"/>
                  <a:pt x="8206907" y="299533"/>
                </a:cubicBezTo>
                <a:cubicBezTo>
                  <a:pt x="8202223" y="314519"/>
                  <a:pt x="8198758" y="325383"/>
                  <a:pt x="8196510" y="332127"/>
                </a:cubicBezTo>
                <a:cubicBezTo>
                  <a:pt x="8190890" y="348986"/>
                  <a:pt x="8186301" y="362848"/>
                  <a:pt x="8182742" y="373713"/>
                </a:cubicBezTo>
                <a:cubicBezTo>
                  <a:pt x="8179182" y="384578"/>
                  <a:pt x="8175905" y="393944"/>
                  <a:pt x="8172907" y="401812"/>
                </a:cubicBezTo>
                <a:cubicBezTo>
                  <a:pt x="8180400" y="401812"/>
                  <a:pt x="8187331" y="401718"/>
                  <a:pt x="8193701" y="401531"/>
                </a:cubicBezTo>
                <a:cubicBezTo>
                  <a:pt x="8200069" y="401344"/>
                  <a:pt x="8206813" y="401156"/>
                  <a:pt x="8213931" y="400969"/>
                </a:cubicBezTo>
                <a:cubicBezTo>
                  <a:pt x="8221049" y="400782"/>
                  <a:pt x="8228917" y="400594"/>
                  <a:pt x="8237535" y="400407"/>
                </a:cubicBezTo>
                <a:cubicBezTo>
                  <a:pt x="8246151" y="400220"/>
                  <a:pt x="8256548" y="399845"/>
                  <a:pt x="8268724" y="399283"/>
                </a:cubicBezTo>
                <a:cubicBezTo>
                  <a:pt x="8280900" y="398721"/>
                  <a:pt x="8295418" y="398159"/>
                  <a:pt x="8312277" y="397597"/>
                </a:cubicBezTo>
                <a:cubicBezTo>
                  <a:pt x="8329136" y="397035"/>
                  <a:pt x="8348993" y="396380"/>
                  <a:pt x="8371846" y="395630"/>
                </a:cubicBezTo>
                <a:cubicBezTo>
                  <a:pt x="8357610" y="364534"/>
                  <a:pt x="8344122" y="338590"/>
                  <a:pt x="8331384" y="317797"/>
                </a:cubicBezTo>
                <a:cubicBezTo>
                  <a:pt x="8318646" y="297004"/>
                  <a:pt x="8308156" y="280238"/>
                  <a:pt x="8299913" y="267500"/>
                </a:cubicBezTo>
                <a:lnTo>
                  <a:pt x="8385334" y="228162"/>
                </a:lnTo>
                <a:cubicBezTo>
                  <a:pt x="8415681" y="266751"/>
                  <a:pt x="8442093" y="307588"/>
                  <a:pt x="8464572" y="350672"/>
                </a:cubicBezTo>
                <a:cubicBezTo>
                  <a:pt x="8487051" y="393757"/>
                  <a:pt x="8506908" y="438340"/>
                  <a:pt x="8524141" y="484422"/>
                </a:cubicBezTo>
                <a:lnTo>
                  <a:pt x="8425796" y="527694"/>
                </a:lnTo>
                <a:cubicBezTo>
                  <a:pt x="8421300" y="515706"/>
                  <a:pt x="8417835" y="506527"/>
                  <a:pt x="8415399" y="500158"/>
                </a:cubicBezTo>
                <a:cubicBezTo>
                  <a:pt x="8412964" y="493789"/>
                  <a:pt x="8410435" y="487232"/>
                  <a:pt x="8407812" y="480489"/>
                </a:cubicBezTo>
                <a:cubicBezTo>
                  <a:pt x="8371846" y="483111"/>
                  <a:pt x="8340844" y="485359"/>
                  <a:pt x="8314806" y="487232"/>
                </a:cubicBezTo>
                <a:cubicBezTo>
                  <a:pt x="8288767" y="489106"/>
                  <a:pt x="8265633" y="490698"/>
                  <a:pt x="8245402" y="492009"/>
                </a:cubicBezTo>
                <a:cubicBezTo>
                  <a:pt x="8225171" y="493320"/>
                  <a:pt x="8207000" y="494444"/>
                  <a:pt x="8190890" y="495381"/>
                </a:cubicBezTo>
                <a:cubicBezTo>
                  <a:pt x="8174781" y="496317"/>
                  <a:pt x="8158858" y="497254"/>
                  <a:pt x="8143122" y="498191"/>
                </a:cubicBezTo>
                <a:cubicBezTo>
                  <a:pt x="8127387" y="499127"/>
                  <a:pt x="8110809" y="500064"/>
                  <a:pt x="8093387" y="501001"/>
                </a:cubicBezTo>
                <a:cubicBezTo>
                  <a:pt x="8075966" y="501937"/>
                  <a:pt x="8056016" y="502968"/>
                  <a:pt x="8033538" y="504092"/>
                </a:cubicBezTo>
                <a:lnTo>
                  <a:pt x="8021736" y="402374"/>
                </a:lnTo>
                <a:lnTo>
                  <a:pt x="8077933" y="402374"/>
                </a:lnTo>
                <a:cubicBezTo>
                  <a:pt x="8090297" y="359289"/>
                  <a:pt x="8100693" y="322667"/>
                  <a:pt x="8109123" y="292508"/>
                </a:cubicBezTo>
                <a:cubicBezTo>
                  <a:pt x="8117553" y="262349"/>
                  <a:pt x="8124858" y="236310"/>
                  <a:pt x="8131040" y="214393"/>
                </a:cubicBezTo>
                <a:cubicBezTo>
                  <a:pt x="8137222" y="192476"/>
                  <a:pt x="8142279" y="173744"/>
                  <a:pt x="8146213" y="158196"/>
                </a:cubicBezTo>
                <a:cubicBezTo>
                  <a:pt x="8150147" y="142648"/>
                  <a:pt x="8153800" y="127943"/>
                  <a:pt x="8157172" y="114081"/>
                </a:cubicBezTo>
                <a:cubicBezTo>
                  <a:pt x="8160544" y="100219"/>
                  <a:pt x="8163728" y="86169"/>
                  <a:pt x="8166725" y="71933"/>
                </a:cubicBezTo>
                <a:cubicBezTo>
                  <a:pt x="8169723" y="57696"/>
                  <a:pt x="8173282" y="41024"/>
                  <a:pt x="8177403" y="21917"/>
                </a:cubicBezTo>
                <a:close/>
                <a:moveTo>
                  <a:pt x="2698604" y="17421"/>
                </a:moveTo>
                <a:cubicBezTo>
                  <a:pt x="2704974" y="25289"/>
                  <a:pt x="2712748" y="35779"/>
                  <a:pt x="2721927" y="48892"/>
                </a:cubicBezTo>
                <a:cubicBezTo>
                  <a:pt x="2731106" y="62004"/>
                  <a:pt x="2739629" y="76429"/>
                  <a:pt x="2747496" y="92164"/>
                </a:cubicBezTo>
                <a:lnTo>
                  <a:pt x="2698604" y="118015"/>
                </a:lnTo>
                <a:cubicBezTo>
                  <a:pt x="2691111" y="103029"/>
                  <a:pt x="2682776" y="88417"/>
                  <a:pt x="2673597" y="74181"/>
                </a:cubicBezTo>
                <a:cubicBezTo>
                  <a:pt x="2664418" y="59944"/>
                  <a:pt x="2656644" y="48330"/>
                  <a:pt x="2650274" y="39338"/>
                </a:cubicBezTo>
                <a:close/>
                <a:moveTo>
                  <a:pt x="2089986" y="16859"/>
                </a:moveTo>
                <a:lnTo>
                  <a:pt x="2177092" y="78676"/>
                </a:lnTo>
                <a:cubicBezTo>
                  <a:pt x="2171472" y="85045"/>
                  <a:pt x="2164073" y="93007"/>
                  <a:pt x="2154893" y="102560"/>
                </a:cubicBezTo>
                <a:cubicBezTo>
                  <a:pt x="2145715" y="112114"/>
                  <a:pt x="2134382" y="123166"/>
                  <a:pt x="2120894" y="135717"/>
                </a:cubicBezTo>
                <a:cubicBezTo>
                  <a:pt x="2107407" y="148268"/>
                  <a:pt x="2091578" y="162036"/>
                  <a:pt x="2073407" y="177022"/>
                </a:cubicBezTo>
                <a:cubicBezTo>
                  <a:pt x="2055237" y="192008"/>
                  <a:pt x="2034350" y="208118"/>
                  <a:pt x="2010747" y="225352"/>
                </a:cubicBezTo>
                <a:lnTo>
                  <a:pt x="2010747" y="519827"/>
                </a:lnTo>
                <a:lnTo>
                  <a:pt x="1905658" y="519827"/>
                </a:lnTo>
                <a:lnTo>
                  <a:pt x="1905658" y="293913"/>
                </a:lnTo>
                <a:cubicBezTo>
                  <a:pt x="1898914" y="298034"/>
                  <a:pt x="1889923" y="303185"/>
                  <a:pt x="1878683" y="309367"/>
                </a:cubicBezTo>
                <a:cubicBezTo>
                  <a:pt x="1867444" y="315549"/>
                  <a:pt x="1854237" y="322105"/>
                  <a:pt x="1839064" y="329036"/>
                </a:cubicBezTo>
                <a:cubicBezTo>
                  <a:pt x="1823891" y="335967"/>
                  <a:pt x="1806938" y="343179"/>
                  <a:pt x="1788205" y="350672"/>
                </a:cubicBezTo>
                <a:cubicBezTo>
                  <a:pt x="1769473" y="358165"/>
                  <a:pt x="1749054" y="365284"/>
                  <a:pt x="1726950" y="372027"/>
                </a:cubicBezTo>
                <a:lnTo>
                  <a:pt x="1677496" y="285483"/>
                </a:lnTo>
                <a:cubicBezTo>
                  <a:pt x="1721705" y="273494"/>
                  <a:pt x="1763853" y="257291"/>
                  <a:pt x="1803940" y="236872"/>
                </a:cubicBezTo>
                <a:cubicBezTo>
                  <a:pt x="1844028" y="216454"/>
                  <a:pt x="1882992" y="193881"/>
                  <a:pt x="1920831" y="169154"/>
                </a:cubicBezTo>
                <a:cubicBezTo>
                  <a:pt x="1937316" y="158290"/>
                  <a:pt x="1952489" y="147331"/>
                  <a:pt x="1966351" y="136279"/>
                </a:cubicBezTo>
                <a:cubicBezTo>
                  <a:pt x="1980213" y="125227"/>
                  <a:pt x="1993701" y="113519"/>
                  <a:pt x="2006813" y="101155"/>
                </a:cubicBezTo>
                <a:cubicBezTo>
                  <a:pt x="2019926" y="88792"/>
                  <a:pt x="2033226" y="75679"/>
                  <a:pt x="2046713" y="61817"/>
                </a:cubicBezTo>
                <a:cubicBezTo>
                  <a:pt x="2060201" y="47955"/>
                  <a:pt x="2074625" y="32969"/>
                  <a:pt x="2089986" y="16859"/>
                </a:cubicBezTo>
                <a:close/>
                <a:moveTo>
                  <a:pt x="2855396" y="7868"/>
                </a:moveTo>
                <a:lnTo>
                  <a:pt x="2940816" y="7868"/>
                </a:lnTo>
                <a:lnTo>
                  <a:pt x="2940816" y="98346"/>
                </a:lnTo>
                <a:lnTo>
                  <a:pt x="2988584" y="98346"/>
                </a:lnTo>
                <a:lnTo>
                  <a:pt x="2988584" y="125320"/>
                </a:lnTo>
                <a:cubicBezTo>
                  <a:pt x="2993829" y="114456"/>
                  <a:pt x="2998231" y="103778"/>
                  <a:pt x="3001790" y="93288"/>
                </a:cubicBezTo>
                <a:cubicBezTo>
                  <a:pt x="3005350" y="82798"/>
                  <a:pt x="3008346" y="72776"/>
                  <a:pt x="3010782" y="63222"/>
                </a:cubicBezTo>
                <a:cubicBezTo>
                  <a:pt x="3013217" y="53669"/>
                  <a:pt x="3015090" y="44864"/>
                  <a:pt x="3016402" y="36809"/>
                </a:cubicBezTo>
                <a:cubicBezTo>
                  <a:pt x="3017713" y="28754"/>
                  <a:pt x="3018743" y="21917"/>
                  <a:pt x="3019492" y="16297"/>
                </a:cubicBezTo>
                <a:lnTo>
                  <a:pt x="3099855" y="22479"/>
                </a:lnTo>
                <a:cubicBezTo>
                  <a:pt x="3097232" y="38589"/>
                  <a:pt x="3095359" y="50016"/>
                  <a:pt x="3094235" y="56759"/>
                </a:cubicBezTo>
                <a:cubicBezTo>
                  <a:pt x="3093111" y="63503"/>
                  <a:pt x="3091987" y="69310"/>
                  <a:pt x="3090863" y="74181"/>
                </a:cubicBezTo>
                <a:lnTo>
                  <a:pt x="3115590" y="74181"/>
                </a:lnTo>
                <a:lnTo>
                  <a:pt x="3115590" y="7868"/>
                </a:lnTo>
                <a:lnTo>
                  <a:pt x="3203820" y="7868"/>
                </a:lnTo>
                <a:lnTo>
                  <a:pt x="3203820" y="74181"/>
                </a:lnTo>
                <a:lnTo>
                  <a:pt x="3316215" y="74181"/>
                </a:lnTo>
                <a:lnTo>
                  <a:pt x="3316215" y="162411"/>
                </a:lnTo>
                <a:lnTo>
                  <a:pt x="3203820" y="162411"/>
                </a:lnTo>
                <a:lnTo>
                  <a:pt x="3203820" y="207369"/>
                </a:lnTo>
                <a:lnTo>
                  <a:pt x="3324083" y="207369"/>
                </a:lnTo>
                <a:lnTo>
                  <a:pt x="3324083" y="295599"/>
                </a:lnTo>
                <a:lnTo>
                  <a:pt x="3227985" y="295599"/>
                </a:lnTo>
                <a:cubicBezTo>
                  <a:pt x="3242596" y="319576"/>
                  <a:pt x="3258331" y="340276"/>
                  <a:pt x="3275190" y="357697"/>
                </a:cubicBezTo>
                <a:cubicBezTo>
                  <a:pt x="3292050" y="375118"/>
                  <a:pt x="3311906" y="391509"/>
                  <a:pt x="3334760" y="406870"/>
                </a:cubicBezTo>
                <a:lnTo>
                  <a:pt x="3300479" y="513083"/>
                </a:lnTo>
                <a:cubicBezTo>
                  <a:pt x="3285494" y="501469"/>
                  <a:pt x="3272194" y="488824"/>
                  <a:pt x="3260579" y="475150"/>
                </a:cubicBezTo>
                <a:cubicBezTo>
                  <a:pt x="3248965" y="461475"/>
                  <a:pt x="3239131" y="448456"/>
                  <a:pt x="3231075" y="436093"/>
                </a:cubicBezTo>
                <a:cubicBezTo>
                  <a:pt x="3223021" y="423729"/>
                  <a:pt x="3216746" y="413052"/>
                  <a:pt x="3212249" y="404060"/>
                </a:cubicBezTo>
                <a:lnTo>
                  <a:pt x="3203820" y="387201"/>
                </a:lnTo>
                <a:lnTo>
                  <a:pt x="3203820" y="542306"/>
                </a:lnTo>
                <a:lnTo>
                  <a:pt x="3115590" y="542306"/>
                </a:lnTo>
                <a:lnTo>
                  <a:pt x="3115590" y="378771"/>
                </a:lnTo>
                <a:cubicBezTo>
                  <a:pt x="3111843" y="388137"/>
                  <a:pt x="3107535" y="398066"/>
                  <a:pt x="3102664" y="408556"/>
                </a:cubicBezTo>
                <a:cubicBezTo>
                  <a:pt x="3097794" y="419046"/>
                  <a:pt x="3091612" y="430098"/>
                  <a:pt x="3084119" y="441712"/>
                </a:cubicBezTo>
                <a:cubicBezTo>
                  <a:pt x="3076626" y="453326"/>
                  <a:pt x="3067448" y="465315"/>
                  <a:pt x="3056583" y="477679"/>
                </a:cubicBezTo>
                <a:cubicBezTo>
                  <a:pt x="3045718" y="490042"/>
                  <a:pt x="3032418" y="502968"/>
                  <a:pt x="3016683" y="516455"/>
                </a:cubicBezTo>
                <a:lnTo>
                  <a:pt x="2962171" y="427663"/>
                </a:lnTo>
                <a:cubicBezTo>
                  <a:pt x="2981278" y="415674"/>
                  <a:pt x="2997294" y="403966"/>
                  <a:pt x="3010220" y="392539"/>
                </a:cubicBezTo>
                <a:cubicBezTo>
                  <a:pt x="3023145" y="381113"/>
                  <a:pt x="3034197" y="369967"/>
                  <a:pt x="3043376" y="359102"/>
                </a:cubicBezTo>
                <a:cubicBezTo>
                  <a:pt x="3052555" y="348237"/>
                  <a:pt x="3060236" y="337560"/>
                  <a:pt x="3066417" y="327069"/>
                </a:cubicBezTo>
                <a:cubicBezTo>
                  <a:pt x="3072599" y="316579"/>
                  <a:pt x="3078312" y="306089"/>
                  <a:pt x="3083558" y="295599"/>
                </a:cubicBezTo>
                <a:lnTo>
                  <a:pt x="2995889" y="295599"/>
                </a:lnTo>
                <a:cubicBezTo>
                  <a:pt x="3001135" y="303092"/>
                  <a:pt x="3005818" y="308899"/>
                  <a:pt x="3009938" y="313020"/>
                </a:cubicBezTo>
                <a:cubicBezTo>
                  <a:pt x="3014060" y="317141"/>
                  <a:pt x="3017994" y="321262"/>
                  <a:pt x="3021740" y="325383"/>
                </a:cubicBezTo>
                <a:lnTo>
                  <a:pt x="2969477" y="393944"/>
                </a:lnTo>
                <a:cubicBezTo>
                  <a:pt x="2963857" y="381956"/>
                  <a:pt x="2959361" y="372215"/>
                  <a:pt x="2955989" y="364722"/>
                </a:cubicBezTo>
                <a:cubicBezTo>
                  <a:pt x="2952617" y="357229"/>
                  <a:pt x="2949995" y="350766"/>
                  <a:pt x="2948122" y="345334"/>
                </a:cubicBezTo>
                <a:cubicBezTo>
                  <a:pt x="2946248" y="339901"/>
                  <a:pt x="2944937" y="334937"/>
                  <a:pt x="2944188" y="330441"/>
                </a:cubicBezTo>
                <a:lnTo>
                  <a:pt x="2940816" y="315268"/>
                </a:lnTo>
                <a:lnTo>
                  <a:pt x="2940816" y="542306"/>
                </a:lnTo>
                <a:lnTo>
                  <a:pt x="2855396" y="542306"/>
                </a:lnTo>
                <a:lnTo>
                  <a:pt x="2855396" y="352358"/>
                </a:lnTo>
                <a:cubicBezTo>
                  <a:pt x="2849027" y="370716"/>
                  <a:pt x="2842189" y="387856"/>
                  <a:pt x="2834884" y="403779"/>
                </a:cubicBezTo>
                <a:cubicBezTo>
                  <a:pt x="2827578" y="419702"/>
                  <a:pt x="2818118" y="435718"/>
                  <a:pt x="2806504" y="451828"/>
                </a:cubicBezTo>
                <a:lnTo>
                  <a:pt x="2780091" y="328755"/>
                </a:lnTo>
                <a:cubicBezTo>
                  <a:pt x="2788333" y="318265"/>
                  <a:pt x="2795639" y="308056"/>
                  <a:pt x="2802008" y="298128"/>
                </a:cubicBezTo>
                <a:cubicBezTo>
                  <a:pt x="2808377" y="288199"/>
                  <a:pt x="2814278" y="277616"/>
                  <a:pt x="2819710" y="266376"/>
                </a:cubicBezTo>
                <a:cubicBezTo>
                  <a:pt x="2825142" y="255137"/>
                  <a:pt x="2830294" y="242773"/>
                  <a:pt x="2835164" y="229286"/>
                </a:cubicBezTo>
                <a:cubicBezTo>
                  <a:pt x="2840035" y="215798"/>
                  <a:pt x="2844906" y="200438"/>
                  <a:pt x="2849776" y="183204"/>
                </a:cubicBezTo>
                <a:lnTo>
                  <a:pt x="2790768" y="183204"/>
                </a:lnTo>
                <a:lnTo>
                  <a:pt x="2790768" y="98346"/>
                </a:lnTo>
                <a:lnTo>
                  <a:pt x="2855396" y="98346"/>
                </a:lnTo>
                <a:close/>
                <a:moveTo>
                  <a:pt x="9790833" y="7306"/>
                </a:moveTo>
                <a:lnTo>
                  <a:pt x="9880187" y="7306"/>
                </a:lnTo>
                <a:lnTo>
                  <a:pt x="9880187" y="47206"/>
                </a:lnTo>
                <a:lnTo>
                  <a:pt x="9972351" y="47206"/>
                </a:lnTo>
                <a:lnTo>
                  <a:pt x="9972351" y="129816"/>
                </a:lnTo>
                <a:lnTo>
                  <a:pt x="9951558" y="129816"/>
                </a:lnTo>
                <a:cubicBezTo>
                  <a:pt x="9950808" y="136185"/>
                  <a:pt x="9949965" y="141992"/>
                  <a:pt x="9949029" y="147237"/>
                </a:cubicBezTo>
                <a:cubicBezTo>
                  <a:pt x="9948092" y="152482"/>
                  <a:pt x="9947062" y="157540"/>
                  <a:pt x="9945938" y="162411"/>
                </a:cubicBezTo>
                <a:cubicBezTo>
                  <a:pt x="9944815" y="167281"/>
                  <a:pt x="9943596" y="172433"/>
                  <a:pt x="9942286" y="177865"/>
                </a:cubicBezTo>
                <a:cubicBezTo>
                  <a:pt x="9940974" y="183297"/>
                  <a:pt x="9939195" y="189573"/>
                  <a:pt x="9936946" y="196691"/>
                </a:cubicBezTo>
                <a:lnTo>
                  <a:pt x="9989772" y="196691"/>
                </a:lnTo>
                <a:lnTo>
                  <a:pt x="9989772" y="20793"/>
                </a:lnTo>
                <a:lnTo>
                  <a:pt x="10215686" y="20793"/>
                </a:lnTo>
                <a:lnTo>
                  <a:pt x="10215686" y="106775"/>
                </a:lnTo>
                <a:cubicBezTo>
                  <a:pt x="10213063" y="117640"/>
                  <a:pt x="10209786" y="129442"/>
                  <a:pt x="10205852" y="142180"/>
                </a:cubicBezTo>
                <a:cubicBezTo>
                  <a:pt x="10201918" y="154918"/>
                  <a:pt x="10197890" y="167187"/>
                  <a:pt x="10193769" y="178989"/>
                </a:cubicBezTo>
                <a:cubicBezTo>
                  <a:pt x="10189648" y="190790"/>
                  <a:pt x="10185808" y="201374"/>
                  <a:pt x="10182249" y="210741"/>
                </a:cubicBezTo>
                <a:cubicBezTo>
                  <a:pt x="10178690" y="220107"/>
                  <a:pt x="10175973" y="227038"/>
                  <a:pt x="10174099" y="231534"/>
                </a:cubicBezTo>
                <a:cubicBezTo>
                  <a:pt x="10177097" y="235280"/>
                  <a:pt x="10181593" y="241368"/>
                  <a:pt x="10187587" y="249798"/>
                </a:cubicBezTo>
                <a:cubicBezTo>
                  <a:pt x="10193582" y="258227"/>
                  <a:pt x="10199483" y="268905"/>
                  <a:pt x="10205289" y="281830"/>
                </a:cubicBezTo>
                <a:cubicBezTo>
                  <a:pt x="10211096" y="294756"/>
                  <a:pt x="10216154" y="310210"/>
                  <a:pt x="10220463" y="328193"/>
                </a:cubicBezTo>
                <a:cubicBezTo>
                  <a:pt x="10224772" y="346177"/>
                  <a:pt x="10226925" y="366782"/>
                  <a:pt x="10226925" y="390011"/>
                </a:cubicBezTo>
                <a:cubicBezTo>
                  <a:pt x="10226925" y="397878"/>
                  <a:pt x="10226176" y="407432"/>
                  <a:pt x="10224678" y="418671"/>
                </a:cubicBezTo>
                <a:cubicBezTo>
                  <a:pt x="10223179" y="429911"/>
                  <a:pt x="10219433" y="440776"/>
                  <a:pt x="10213438" y="451266"/>
                </a:cubicBezTo>
                <a:cubicBezTo>
                  <a:pt x="10207444" y="461756"/>
                  <a:pt x="10198453" y="470748"/>
                  <a:pt x="10186464" y="478241"/>
                </a:cubicBezTo>
                <a:cubicBezTo>
                  <a:pt x="10174475" y="485734"/>
                  <a:pt x="10157803" y="489480"/>
                  <a:pt x="10136448" y="489480"/>
                </a:cubicBezTo>
                <a:lnTo>
                  <a:pt x="10099919" y="489480"/>
                </a:lnTo>
                <a:lnTo>
                  <a:pt x="10082498" y="400688"/>
                </a:lnTo>
                <a:lnTo>
                  <a:pt x="10107224" y="400688"/>
                </a:lnTo>
                <a:cubicBezTo>
                  <a:pt x="10116217" y="400688"/>
                  <a:pt x="10122492" y="397972"/>
                  <a:pt x="10126051" y="392539"/>
                </a:cubicBezTo>
                <a:cubicBezTo>
                  <a:pt x="10129610" y="387107"/>
                  <a:pt x="10131390" y="377272"/>
                  <a:pt x="10131390" y="363036"/>
                </a:cubicBezTo>
                <a:cubicBezTo>
                  <a:pt x="10131390" y="348050"/>
                  <a:pt x="10129797" y="334375"/>
                  <a:pt x="10126613" y="322012"/>
                </a:cubicBezTo>
                <a:cubicBezTo>
                  <a:pt x="10123428" y="309648"/>
                  <a:pt x="10119589" y="298409"/>
                  <a:pt x="10115093" y="288293"/>
                </a:cubicBezTo>
                <a:cubicBezTo>
                  <a:pt x="10110596" y="278178"/>
                  <a:pt x="10105726" y="269280"/>
                  <a:pt x="10100482" y="261599"/>
                </a:cubicBezTo>
                <a:cubicBezTo>
                  <a:pt x="10095237" y="253919"/>
                  <a:pt x="10090366" y="247269"/>
                  <a:pt x="10085870" y="241649"/>
                </a:cubicBezTo>
                <a:cubicBezTo>
                  <a:pt x="10089242" y="233782"/>
                  <a:pt x="10092895" y="224228"/>
                  <a:pt x="10096829" y="212988"/>
                </a:cubicBezTo>
                <a:cubicBezTo>
                  <a:pt x="10100762" y="201749"/>
                  <a:pt x="10104603" y="189854"/>
                  <a:pt x="10108349" y="177303"/>
                </a:cubicBezTo>
                <a:cubicBezTo>
                  <a:pt x="10112095" y="164752"/>
                  <a:pt x="10115467" y="152295"/>
                  <a:pt x="10118464" y="139932"/>
                </a:cubicBezTo>
                <a:cubicBezTo>
                  <a:pt x="10121462" y="127568"/>
                  <a:pt x="10123709" y="116703"/>
                  <a:pt x="10125208" y="107337"/>
                </a:cubicBezTo>
                <a:lnTo>
                  <a:pt x="10079688" y="107337"/>
                </a:lnTo>
                <a:lnTo>
                  <a:pt x="10079688" y="541744"/>
                </a:lnTo>
                <a:lnTo>
                  <a:pt x="9989772" y="541744"/>
                </a:lnTo>
                <a:lnTo>
                  <a:pt x="9989772" y="279302"/>
                </a:lnTo>
                <a:lnTo>
                  <a:pt x="9685744" y="279302"/>
                </a:lnTo>
                <a:lnTo>
                  <a:pt x="9685744" y="196691"/>
                </a:lnTo>
                <a:lnTo>
                  <a:pt x="9732388" y="196691"/>
                </a:lnTo>
                <a:cubicBezTo>
                  <a:pt x="9732388" y="192195"/>
                  <a:pt x="9732014" y="187044"/>
                  <a:pt x="9731264" y="181237"/>
                </a:cubicBezTo>
                <a:cubicBezTo>
                  <a:pt x="9730515" y="175430"/>
                  <a:pt x="9729765" y="169435"/>
                  <a:pt x="9729016" y="163254"/>
                </a:cubicBezTo>
                <a:cubicBezTo>
                  <a:pt x="9728266" y="157072"/>
                  <a:pt x="9727236" y="151078"/>
                  <a:pt x="9725926" y="145270"/>
                </a:cubicBezTo>
                <a:cubicBezTo>
                  <a:pt x="9724614" y="139463"/>
                  <a:pt x="9723397" y="134312"/>
                  <a:pt x="9722272" y="129816"/>
                </a:cubicBezTo>
                <a:lnTo>
                  <a:pt x="9699231" y="129816"/>
                </a:lnTo>
                <a:lnTo>
                  <a:pt x="9699231" y="47206"/>
                </a:lnTo>
                <a:lnTo>
                  <a:pt x="9790833" y="47206"/>
                </a:lnTo>
                <a:close/>
                <a:moveTo>
                  <a:pt x="4799829" y="7306"/>
                </a:moveTo>
                <a:lnTo>
                  <a:pt x="4895927" y="7306"/>
                </a:lnTo>
                <a:lnTo>
                  <a:pt x="4895927" y="140494"/>
                </a:lnTo>
                <a:lnTo>
                  <a:pt x="5002140" y="140494"/>
                </a:lnTo>
                <a:lnTo>
                  <a:pt x="5002140" y="236029"/>
                </a:lnTo>
                <a:lnTo>
                  <a:pt x="4895927" y="236029"/>
                </a:lnTo>
                <a:lnTo>
                  <a:pt x="4895927" y="433283"/>
                </a:lnTo>
                <a:lnTo>
                  <a:pt x="5008884" y="433283"/>
                </a:lnTo>
                <a:lnTo>
                  <a:pt x="5008884" y="527132"/>
                </a:lnTo>
                <a:lnTo>
                  <a:pt x="4674508" y="527132"/>
                </a:lnTo>
                <a:lnTo>
                  <a:pt x="4674508" y="433283"/>
                </a:lnTo>
                <a:lnTo>
                  <a:pt x="4799829" y="433283"/>
                </a:lnTo>
                <a:lnTo>
                  <a:pt x="4799829" y="236029"/>
                </a:lnTo>
                <a:lnTo>
                  <a:pt x="4703731" y="236029"/>
                </a:lnTo>
                <a:lnTo>
                  <a:pt x="4703731" y="140494"/>
                </a:lnTo>
                <a:lnTo>
                  <a:pt x="4799829" y="140494"/>
                </a:lnTo>
                <a:close/>
                <a:moveTo>
                  <a:pt x="4545254" y="7306"/>
                </a:moveTo>
                <a:lnTo>
                  <a:pt x="4640228" y="7306"/>
                </a:lnTo>
                <a:lnTo>
                  <a:pt x="4640228" y="81486"/>
                </a:lnTo>
                <a:lnTo>
                  <a:pt x="4694739" y="81486"/>
                </a:lnTo>
                <a:lnTo>
                  <a:pt x="4694739" y="168030"/>
                </a:lnTo>
                <a:cubicBezTo>
                  <a:pt x="4692866" y="172901"/>
                  <a:pt x="4690899" y="177771"/>
                  <a:pt x="4688839" y="182642"/>
                </a:cubicBezTo>
                <a:cubicBezTo>
                  <a:pt x="4686778" y="187512"/>
                  <a:pt x="4684343" y="192945"/>
                  <a:pt x="4681533" y="198939"/>
                </a:cubicBezTo>
                <a:cubicBezTo>
                  <a:pt x="4678723" y="204933"/>
                  <a:pt x="4675164" y="211490"/>
                  <a:pt x="4670855" y="218608"/>
                </a:cubicBezTo>
                <a:cubicBezTo>
                  <a:pt x="4666547" y="225727"/>
                  <a:pt x="4661208" y="234156"/>
                  <a:pt x="4654839" y="243897"/>
                </a:cubicBezTo>
                <a:cubicBezTo>
                  <a:pt x="4669451" y="260382"/>
                  <a:pt x="4683219" y="273026"/>
                  <a:pt x="4696145" y="281830"/>
                </a:cubicBezTo>
                <a:cubicBezTo>
                  <a:pt x="4709070" y="290635"/>
                  <a:pt x="4720215" y="297659"/>
                  <a:pt x="4729582" y="302904"/>
                </a:cubicBezTo>
                <a:lnTo>
                  <a:pt x="4683500" y="391696"/>
                </a:lnTo>
                <a:cubicBezTo>
                  <a:pt x="4677506" y="385702"/>
                  <a:pt x="4670762" y="378677"/>
                  <a:pt x="4663269" y="370622"/>
                </a:cubicBezTo>
                <a:cubicBezTo>
                  <a:pt x="4655776" y="362567"/>
                  <a:pt x="4648096" y="352546"/>
                  <a:pt x="4640228" y="340557"/>
                </a:cubicBezTo>
                <a:lnTo>
                  <a:pt x="4640228" y="541744"/>
                </a:lnTo>
                <a:lnTo>
                  <a:pt x="4545254" y="541744"/>
                </a:lnTo>
                <a:lnTo>
                  <a:pt x="4545254" y="363598"/>
                </a:lnTo>
                <a:cubicBezTo>
                  <a:pt x="4532891" y="374088"/>
                  <a:pt x="4522307" y="382518"/>
                  <a:pt x="4513502" y="388887"/>
                </a:cubicBezTo>
                <a:cubicBezTo>
                  <a:pt x="4504698" y="395256"/>
                  <a:pt x="4496550" y="401063"/>
                  <a:pt x="4489057" y="406308"/>
                </a:cubicBezTo>
                <a:lnTo>
                  <a:pt x="4468264" y="292789"/>
                </a:lnTo>
                <a:cubicBezTo>
                  <a:pt x="4482875" y="284172"/>
                  <a:pt x="4496924" y="274525"/>
                  <a:pt x="4510412" y="263847"/>
                </a:cubicBezTo>
                <a:cubicBezTo>
                  <a:pt x="4523899" y="253170"/>
                  <a:pt x="4536169" y="242211"/>
                  <a:pt x="4547221" y="230972"/>
                </a:cubicBezTo>
                <a:cubicBezTo>
                  <a:pt x="4558273" y="219732"/>
                  <a:pt x="4568014" y="208680"/>
                  <a:pt x="4576444" y="197815"/>
                </a:cubicBezTo>
                <a:cubicBezTo>
                  <a:pt x="4584873" y="186950"/>
                  <a:pt x="4591336" y="177022"/>
                  <a:pt x="4595832" y="168030"/>
                </a:cubicBezTo>
                <a:lnTo>
                  <a:pt x="4479503" y="168030"/>
                </a:lnTo>
                <a:lnTo>
                  <a:pt x="4479503" y="81486"/>
                </a:lnTo>
                <a:lnTo>
                  <a:pt x="4545254" y="81486"/>
                </a:lnTo>
                <a:close/>
                <a:moveTo>
                  <a:pt x="9527828" y="6744"/>
                </a:moveTo>
                <a:lnTo>
                  <a:pt x="9616621" y="21917"/>
                </a:lnTo>
                <a:cubicBezTo>
                  <a:pt x="9613623" y="29410"/>
                  <a:pt x="9610440" y="36997"/>
                  <a:pt x="9607068" y="44677"/>
                </a:cubicBezTo>
                <a:cubicBezTo>
                  <a:pt x="9603696" y="52357"/>
                  <a:pt x="9600137" y="59757"/>
                  <a:pt x="9596389" y="66875"/>
                </a:cubicBezTo>
                <a:lnTo>
                  <a:pt x="9657645" y="66875"/>
                </a:lnTo>
                <a:lnTo>
                  <a:pt x="9657645" y="143304"/>
                </a:lnTo>
                <a:lnTo>
                  <a:pt x="9539630" y="143304"/>
                </a:lnTo>
                <a:cubicBezTo>
                  <a:pt x="9537757" y="149673"/>
                  <a:pt x="9536352" y="154356"/>
                  <a:pt x="9535415" y="157353"/>
                </a:cubicBezTo>
                <a:cubicBezTo>
                  <a:pt x="9534479" y="160350"/>
                  <a:pt x="9533075" y="163722"/>
                  <a:pt x="9531200" y="167468"/>
                </a:cubicBezTo>
                <a:lnTo>
                  <a:pt x="9639100" y="167468"/>
                </a:lnTo>
                <a:lnTo>
                  <a:pt x="9639100" y="236029"/>
                </a:lnTo>
                <a:lnTo>
                  <a:pt x="9439599" y="236029"/>
                </a:lnTo>
                <a:lnTo>
                  <a:pt x="9439599" y="255137"/>
                </a:lnTo>
                <a:lnTo>
                  <a:pt x="9622803" y="255137"/>
                </a:lnTo>
                <a:lnTo>
                  <a:pt x="9622803" y="312458"/>
                </a:lnTo>
                <a:lnTo>
                  <a:pt x="9439599" y="312458"/>
                </a:lnTo>
                <a:lnTo>
                  <a:pt x="9439599" y="330441"/>
                </a:lnTo>
                <a:lnTo>
                  <a:pt x="9657645" y="330441"/>
                </a:lnTo>
                <a:lnTo>
                  <a:pt x="9657645" y="402374"/>
                </a:lnTo>
                <a:lnTo>
                  <a:pt x="9509284" y="402374"/>
                </a:lnTo>
                <a:cubicBezTo>
                  <a:pt x="9523521" y="409492"/>
                  <a:pt x="9538413" y="415861"/>
                  <a:pt x="9553961" y="421481"/>
                </a:cubicBezTo>
                <a:cubicBezTo>
                  <a:pt x="9569508" y="427101"/>
                  <a:pt x="9584495" y="431878"/>
                  <a:pt x="9598918" y="435812"/>
                </a:cubicBezTo>
                <a:cubicBezTo>
                  <a:pt x="9613343" y="439745"/>
                  <a:pt x="9626455" y="442930"/>
                  <a:pt x="9638257" y="445365"/>
                </a:cubicBezTo>
                <a:cubicBezTo>
                  <a:pt x="9650058" y="447800"/>
                  <a:pt x="9658956" y="449580"/>
                  <a:pt x="9664950" y="450704"/>
                </a:cubicBezTo>
                <a:lnTo>
                  <a:pt x="9619993" y="536686"/>
                </a:lnTo>
                <a:cubicBezTo>
                  <a:pt x="9586649" y="527694"/>
                  <a:pt x="9554898" y="515050"/>
                  <a:pt x="9524738" y="498753"/>
                </a:cubicBezTo>
                <a:cubicBezTo>
                  <a:pt x="9494579" y="482455"/>
                  <a:pt x="9466200" y="463067"/>
                  <a:pt x="9439599" y="440588"/>
                </a:cubicBezTo>
                <a:lnTo>
                  <a:pt x="9439599" y="540620"/>
                </a:lnTo>
                <a:lnTo>
                  <a:pt x="9347997" y="540620"/>
                </a:lnTo>
                <a:lnTo>
                  <a:pt x="9347997" y="446770"/>
                </a:lnTo>
                <a:cubicBezTo>
                  <a:pt x="9322521" y="469249"/>
                  <a:pt x="9295265" y="487420"/>
                  <a:pt x="9266229" y="501282"/>
                </a:cubicBezTo>
                <a:cubicBezTo>
                  <a:pt x="9237194" y="515144"/>
                  <a:pt x="9203757" y="527132"/>
                  <a:pt x="9165917" y="537248"/>
                </a:cubicBezTo>
                <a:lnTo>
                  <a:pt x="9122645" y="454076"/>
                </a:lnTo>
                <a:cubicBezTo>
                  <a:pt x="9156363" y="447707"/>
                  <a:pt x="9186055" y="440495"/>
                  <a:pt x="9211718" y="432440"/>
                </a:cubicBezTo>
                <a:cubicBezTo>
                  <a:pt x="9237382" y="424385"/>
                  <a:pt x="9261453" y="414363"/>
                  <a:pt x="9283932" y="402374"/>
                </a:cubicBezTo>
                <a:lnTo>
                  <a:pt x="9127703" y="402374"/>
                </a:lnTo>
                <a:lnTo>
                  <a:pt x="9127703" y="330441"/>
                </a:lnTo>
                <a:lnTo>
                  <a:pt x="9347997" y="330441"/>
                </a:lnTo>
                <a:lnTo>
                  <a:pt x="9347997" y="312458"/>
                </a:lnTo>
                <a:lnTo>
                  <a:pt x="9164793" y="312458"/>
                </a:lnTo>
                <a:lnTo>
                  <a:pt x="9164793" y="255137"/>
                </a:lnTo>
                <a:lnTo>
                  <a:pt x="9347997" y="255137"/>
                </a:lnTo>
                <a:lnTo>
                  <a:pt x="9347997" y="236029"/>
                </a:lnTo>
                <a:lnTo>
                  <a:pt x="9147934" y="236029"/>
                </a:lnTo>
                <a:lnTo>
                  <a:pt x="9147934" y="167468"/>
                </a:lnTo>
                <a:lnTo>
                  <a:pt x="9258081" y="167468"/>
                </a:lnTo>
                <a:cubicBezTo>
                  <a:pt x="9256208" y="163347"/>
                  <a:pt x="9254522" y="159133"/>
                  <a:pt x="9253023" y="154824"/>
                </a:cubicBezTo>
                <a:cubicBezTo>
                  <a:pt x="9251524" y="150516"/>
                  <a:pt x="9249839" y="146675"/>
                  <a:pt x="9247965" y="143304"/>
                </a:cubicBezTo>
                <a:lnTo>
                  <a:pt x="9127703" y="143304"/>
                </a:lnTo>
                <a:lnTo>
                  <a:pt x="9127703" y="66875"/>
                </a:lnTo>
                <a:lnTo>
                  <a:pt x="9191768" y="66875"/>
                </a:lnTo>
                <a:cubicBezTo>
                  <a:pt x="9190269" y="63878"/>
                  <a:pt x="9187740" y="58071"/>
                  <a:pt x="9184181" y="49454"/>
                </a:cubicBezTo>
                <a:cubicBezTo>
                  <a:pt x="9180622" y="40837"/>
                  <a:pt x="9175845" y="31658"/>
                  <a:pt x="9169851" y="21917"/>
                </a:cubicBezTo>
                <a:lnTo>
                  <a:pt x="9258643" y="7306"/>
                </a:lnTo>
                <a:cubicBezTo>
                  <a:pt x="9261266" y="12925"/>
                  <a:pt x="9263513" y="17983"/>
                  <a:pt x="9265386" y="22479"/>
                </a:cubicBezTo>
                <a:cubicBezTo>
                  <a:pt x="9267260" y="26975"/>
                  <a:pt x="9268946" y="31471"/>
                  <a:pt x="9270444" y="35966"/>
                </a:cubicBezTo>
                <a:cubicBezTo>
                  <a:pt x="9271943" y="40462"/>
                  <a:pt x="9273442" y="45145"/>
                  <a:pt x="9274940" y="50016"/>
                </a:cubicBezTo>
                <a:cubicBezTo>
                  <a:pt x="9276439" y="54886"/>
                  <a:pt x="9278124" y="60506"/>
                  <a:pt x="9279998" y="66875"/>
                </a:cubicBezTo>
                <a:lnTo>
                  <a:pt x="9300229" y="66875"/>
                </a:lnTo>
                <a:lnTo>
                  <a:pt x="9300229" y="7868"/>
                </a:lnTo>
                <a:lnTo>
                  <a:pt x="9381154" y="7868"/>
                </a:lnTo>
                <a:lnTo>
                  <a:pt x="9381154" y="66875"/>
                </a:lnTo>
                <a:lnTo>
                  <a:pt x="9406442" y="66875"/>
                </a:lnTo>
                <a:lnTo>
                  <a:pt x="9406442" y="7868"/>
                </a:lnTo>
                <a:lnTo>
                  <a:pt x="9487929" y="7868"/>
                </a:lnTo>
                <a:lnTo>
                  <a:pt x="9487929" y="66875"/>
                </a:lnTo>
                <a:lnTo>
                  <a:pt x="9505912" y="66875"/>
                </a:lnTo>
                <a:cubicBezTo>
                  <a:pt x="9510782" y="57134"/>
                  <a:pt x="9515185" y="46550"/>
                  <a:pt x="9519118" y="35123"/>
                </a:cubicBezTo>
                <a:cubicBezTo>
                  <a:pt x="9523052" y="23697"/>
                  <a:pt x="9525955" y="14237"/>
                  <a:pt x="9527828" y="6744"/>
                </a:cubicBezTo>
                <a:close/>
                <a:moveTo>
                  <a:pt x="5420354" y="5620"/>
                </a:moveTo>
                <a:lnTo>
                  <a:pt x="5516452" y="5620"/>
                </a:lnTo>
                <a:lnTo>
                  <a:pt x="5516452" y="50578"/>
                </a:lnTo>
                <a:lnTo>
                  <a:pt x="5723259" y="50578"/>
                </a:lnTo>
                <a:lnTo>
                  <a:pt x="5723259" y="138808"/>
                </a:lnTo>
                <a:lnTo>
                  <a:pt x="5320884" y="138808"/>
                </a:lnTo>
                <a:lnTo>
                  <a:pt x="5320884" y="289417"/>
                </a:lnTo>
                <a:cubicBezTo>
                  <a:pt x="5320884" y="291290"/>
                  <a:pt x="5320791" y="296254"/>
                  <a:pt x="5320604" y="304309"/>
                </a:cubicBezTo>
                <a:cubicBezTo>
                  <a:pt x="5320416" y="312364"/>
                  <a:pt x="5319761" y="322948"/>
                  <a:pt x="5318637" y="336061"/>
                </a:cubicBezTo>
                <a:cubicBezTo>
                  <a:pt x="5317512" y="349174"/>
                  <a:pt x="5315639" y="364534"/>
                  <a:pt x="5313017" y="382143"/>
                </a:cubicBezTo>
                <a:cubicBezTo>
                  <a:pt x="5310394" y="399751"/>
                  <a:pt x="5306835" y="418859"/>
                  <a:pt x="5302340" y="439464"/>
                </a:cubicBezTo>
                <a:cubicBezTo>
                  <a:pt x="5302714" y="439464"/>
                  <a:pt x="5305056" y="439371"/>
                  <a:pt x="5309364" y="439183"/>
                </a:cubicBezTo>
                <a:cubicBezTo>
                  <a:pt x="5313673" y="438996"/>
                  <a:pt x="5318543" y="438809"/>
                  <a:pt x="5323975" y="438621"/>
                </a:cubicBezTo>
                <a:cubicBezTo>
                  <a:pt x="5329408" y="438434"/>
                  <a:pt x="5334465" y="438153"/>
                  <a:pt x="5339149" y="437778"/>
                </a:cubicBezTo>
                <a:cubicBezTo>
                  <a:pt x="5343832" y="437404"/>
                  <a:pt x="5346735" y="437216"/>
                  <a:pt x="5347859" y="437216"/>
                </a:cubicBezTo>
                <a:cubicBezTo>
                  <a:pt x="5355727" y="418859"/>
                  <a:pt x="5363782" y="397410"/>
                  <a:pt x="5372024" y="372870"/>
                </a:cubicBezTo>
                <a:cubicBezTo>
                  <a:pt x="5380267" y="348331"/>
                  <a:pt x="5388228" y="322948"/>
                  <a:pt x="5395908" y="296723"/>
                </a:cubicBezTo>
                <a:cubicBezTo>
                  <a:pt x="5403589" y="270497"/>
                  <a:pt x="5410707" y="244740"/>
                  <a:pt x="5417263" y="219451"/>
                </a:cubicBezTo>
                <a:cubicBezTo>
                  <a:pt x="5423819" y="194162"/>
                  <a:pt x="5429159" y="171777"/>
                  <a:pt x="5433279" y="152295"/>
                </a:cubicBezTo>
                <a:lnTo>
                  <a:pt x="5532749" y="169154"/>
                </a:lnTo>
                <a:cubicBezTo>
                  <a:pt x="5525256" y="195005"/>
                  <a:pt x="5517107" y="221043"/>
                  <a:pt x="5508303" y="247269"/>
                </a:cubicBezTo>
                <a:cubicBezTo>
                  <a:pt x="5499499" y="273494"/>
                  <a:pt x="5490882" y="298315"/>
                  <a:pt x="5482452" y="321731"/>
                </a:cubicBezTo>
                <a:cubicBezTo>
                  <a:pt x="5474023" y="345146"/>
                  <a:pt x="5466155" y="366501"/>
                  <a:pt x="5458849" y="385796"/>
                </a:cubicBezTo>
                <a:cubicBezTo>
                  <a:pt x="5451544" y="405090"/>
                  <a:pt x="5445269" y="420732"/>
                  <a:pt x="5440023" y="432721"/>
                </a:cubicBezTo>
                <a:cubicBezTo>
                  <a:pt x="5467747" y="431597"/>
                  <a:pt x="5494066" y="430285"/>
                  <a:pt x="5518980" y="428787"/>
                </a:cubicBezTo>
                <a:cubicBezTo>
                  <a:pt x="5543895" y="427288"/>
                  <a:pt x="5568154" y="425040"/>
                  <a:pt x="5591756" y="422043"/>
                </a:cubicBezTo>
                <a:cubicBezTo>
                  <a:pt x="5587260" y="410804"/>
                  <a:pt x="5582952" y="400594"/>
                  <a:pt x="5578831" y="391416"/>
                </a:cubicBezTo>
                <a:cubicBezTo>
                  <a:pt x="5574710" y="382237"/>
                  <a:pt x="5570495" y="373058"/>
                  <a:pt x="5566187" y="363879"/>
                </a:cubicBezTo>
                <a:cubicBezTo>
                  <a:pt x="5561878" y="354700"/>
                  <a:pt x="5557195" y="345146"/>
                  <a:pt x="5552137" y="335218"/>
                </a:cubicBezTo>
                <a:cubicBezTo>
                  <a:pt x="5547079" y="325290"/>
                  <a:pt x="5540991" y="314331"/>
                  <a:pt x="5533873" y="302343"/>
                </a:cubicBezTo>
                <a:lnTo>
                  <a:pt x="5610864" y="263004"/>
                </a:lnTo>
                <a:cubicBezTo>
                  <a:pt x="5626599" y="287731"/>
                  <a:pt x="5640929" y="313114"/>
                  <a:pt x="5653855" y="339152"/>
                </a:cubicBezTo>
                <a:cubicBezTo>
                  <a:pt x="5666780" y="365190"/>
                  <a:pt x="5678113" y="389542"/>
                  <a:pt x="5687854" y="412209"/>
                </a:cubicBezTo>
                <a:cubicBezTo>
                  <a:pt x="5697595" y="434875"/>
                  <a:pt x="5705650" y="454825"/>
                  <a:pt x="5712019" y="472059"/>
                </a:cubicBezTo>
                <a:lnTo>
                  <a:pt x="5724945" y="508587"/>
                </a:lnTo>
                <a:lnTo>
                  <a:pt x="5635028" y="547926"/>
                </a:lnTo>
                <a:cubicBezTo>
                  <a:pt x="5632780" y="540807"/>
                  <a:pt x="5631094" y="535375"/>
                  <a:pt x="5629971" y="531628"/>
                </a:cubicBezTo>
                <a:cubicBezTo>
                  <a:pt x="5628847" y="527132"/>
                  <a:pt x="5627723" y="523199"/>
                  <a:pt x="5626599" y="519827"/>
                </a:cubicBezTo>
                <a:cubicBezTo>
                  <a:pt x="5625475" y="516455"/>
                  <a:pt x="5624445" y="513458"/>
                  <a:pt x="5623508" y="510835"/>
                </a:cubicBezTo>
                <a:cubicBezTo>
                  <a:pt x="5622571" y="508213"/>
                  <a:pt x="5621541" y="505403"/>
                  <a:pt x="5620417" y="502406"/>
                </a:cubicBezTo>
                <a:cubicBezTo>
                  <a:pt x="5600186" y="505403"/>
                  <a:pt x="5576958" y="508213"/>
                  <a:pt x="5550732" y="510835"/>
                </a:cubicBezTo>
                <a:cubicBezTo>
                  <a:pt x="5524507" y="513458"/>
                  <a:pt x="5497344" y="516080"/>
                  <a:pt x="5469246" y="518703"/>
                </a:cubicBezTo>
                <a:cubicBezTo>
                  <a:pt x="5441147" y="521325"/>
                  <a:pt x="5413236" y="523667"/>
                  <a:pt x="5385512" y="525728"/>
                </a:cubicBezTo>
                <a:cubicBezTo>
                  <a:pt x="5357787" y="527788"/>
                  <a:pt x="5332312" y="529380"/>
                  <a:pt x="5309083" y="530504"/>
                </a:cubicBezTo>
                <a:lnTo>
                  <a:pt x="5298405" y="454076"/>
                </a:lnTo>
                <a:cubicBezTo>
                  <a:pt x="5293910" y="468687"/>
                  <a:pt x="5289789" y="481051"/>
                  <a:pt x="5286042" y="491166"/>
                </a:cubicBezTo>
                <a:cubicBezTo>
                  <a:pt x="5282295" y="501282"/>
                  <a:pt x="5278736" y="509711"/>
                  <a:pt x="5275364" y="516455"/>
                </a:cubicBezTo>
                <a:cubicBezTo>
                  <a:pt x="5271993" y="523199"/>
                  <a:pt x="5268996" y="528725"/>
                  <a:pt x="5266373" y="533033"/>
                </a:cubicBezTo>
                <a:cubicBezTo>
                  <a:pt x="5263751" y="537342"/>
                  <a:pt x="5261315" y="540994"/>
                  <a:pt x="5259067" y="543992"/>
                </a:cubicBezTo>
                <a:lnTo>
                  <a:pt x="5183762" y="474307"/>
                </a:lnTo>
                <a:cubicBezTo>
                  <a:pt x="5200622" y="448456"/>
                  <a:pt x="5212236" y="420732"/>
                  <a:pt x="5218605" y="391135"/>
                </a:cubicBezTo>
                <a:cubicBezTo>
                  <a:pt x="5224974" y="361537"/>
                  <a:pt x="5228159" y="331378"/>
                  <a:pt x="5228159" y="300657"/>
                </a:cubicBezTo>
                <a:lnTo>
                  <a:pt x="5228159" y="50578"/>
                </a:lnTo>
                <a:lnTo>
                  <a:pt x="5420354" y="50578"/>
                </a:lnTo>
                <a:close/>
                <a:moveTo>
                  <a:pt x="3830984" y="3934"/>
                </a:moveTo>
                <a:cubicBezTo>
                  <a:pt x="3833606" y="7680"/>
                  <a:pt x="3836791" y="12457"/>
                  <a:pt x="3840537" y="18264"/>
                </a:cubicBezTo>
                <a:cubicBezTo>
                  <a:pt x="3844284" y="24071"/>
                  <a:pt x="3848124" y="30066"/>
                  <a:pt x="3852058" y="36247"/>
                </a:cubicBezTo>
                <a:cubicBezTo>
                  <a:pt x="3855992" y="42429"/>
                  <a:pt x="3859645" y="48517"/>
                  <a:pt x="3863016" y="54512"/>
                </a:cubicBezTo>
                <a:cubicBezTo>
                  <a:pt x="3866388" y="60506"/>
                  <a:pt x="3869011" y="65376"/>
                  <a:pt x="3870884" y="69123"/>
                </a:cubicBezTo>
                <a:lnTo>
                  <a:pt x="3835479" y="80924"/>
                </a:lnTo>
                <a:lnTo>
                  <a:pt x="3886058" y="80924"/>
                </a:lnTo>
                <a:lnTo>
                  <a:pt x="3886058" y="171402"/>
                </a:lnTo>
                <a:lnTo>
                  <a:pt x="3734886" y="171402"/>
                </a:lnTo>
                <a:cubicBezTo>
                  <a:pt x="3735636" y="184140"/>
                  <a:pt x="3736666" y="199876"/>
                  <a:pt x="3737977" y="218608"/>
                </a:cubicBezTo>
                <a:cubicBezTo>
                  <a:pt x="3739288" y="237341"/>
                  <a:pt x="3741255" y="256729"/>
                  <a:pt x="3743878" y="276773"/>
                </a:cubicBezTo>
                <a:cubicBezTo>
                  <a:pt x="3746500" y="296816"/>
                  <a:pt x="3749778" y="316486"/>
                  <a:pt x="3753712" y="335780"/>
                </a:cubicBezTo>
                <a:cubicBezTo>
                  <a:pt x="3757646" y="355074"/>
                  <a:pt x="3762610" y="372027"/>
                  <a:pt x="3768605" y="386639"/>
                </a:cubicBezTo>
                <a:cubicBezTo>
                  <a:pt x="3768980" y="387763"/>
                  <a:pt x="3770010" y="390198"/>
                  <a:pt x="3771696" y="393944"/>
                </a:cubicBezTo>
                <a:cubicBezTo>
                  <a:pt x="3773382" y="397691"/>
                  <a:pt x="3775537" y="401625"/>
                  <a:pt x="3778158" y="405746"/>
                </a:cubicBezTo>
                <a:cubicBezTo>
                  <a:pt x="3780781" y="409867"/>
                  <a:pt x="3783778" y="413614"/>
                  <a:pt x="3787150" y="416985"/>
                </a:cubicBezTo>
                <a:cubicBezTo>
                  <a:pt x="3790523" y="420357"/>
                  <a:pt x="3794081" y="422043"/>
                  <a:pt x="3797827" y="422043"/>
                </a:cubicBezTo>
                <a:cubicBezTo>
                  <a:pt x="3802323" y="422043"/>
                  <a:pt x="3807755" y="419889"/>
                  <a:pt x="3814125" y="415580"/>
                </a:cubicBezTo>
                <a:cubicBezTo>
                  <a:pt x="3820494" y="411272"/>
                  <a:pt x="3826863" y="405559"/>
                  <a:pt x="3833232" y="398440"/>
                </a:cubicBezTo>
                <a:cubicBezTo>
                  <a:pt x="3839601" y="391322"/>
                  <a:pt x="3845689" y="383454"/>
                  <a:pt x="3851496" y="374837"/>
                </a:cubicBezTo>
                <a:cubicBezTo>
                  <a:pt x="3857304" y="366220"/>
                  <a:pt x="3862080" y="357603"/>
                  <a:pt x="3865826" y="348986"/>
                </a:cubicBezTo>
                <a:lnTo>
                  <a:pt x="3896173" y="458010"/>
                </a:lnTo>
                <a:cubicBezTo>
                  <a:pt x="3892427" y="465503"/>
                  <a:pt x="3887744" y="474120"/>
                  <a:pt x="3882124" y="483860"/>
                </a:cubicBezTo>
                <a:cubicBezTo>
                  <a:pt x="3876504" y="493601"/>
                  <a:pt x="3869760" y="502874"/>
                  <a:pt x="3861892" y="511678"/>
                </a:cubicBezTo>
                <a:cubicBezTo>
                  <a:pt x="3854025" y="520482"/>
                  <a:pt x="3844752" y="527975"/>
                  <a:pt x="3834075" y="534157"/>
                </a:cubicBezTo>
                <a:cubicBezTo>
                  <a:pt x="3823398" y="540339"/>
                  <a:pt x="3810940" y="543430"/>
                  <a:pt x="3796703" y="543430"/>
                </a:cubicBezTo>
                <a:cubicBezTo>
                  <a:pt x="3783591" y="543430"/>
                  <a:pt x="3771227" y="540714"/>
                  <a:pt x="3759613" y="535281"/>
                </a:cubicBezTo>
                <a:cubicBezTo>
                  <a:pt x="3747999" y="529849"/>
                  <a:pt x="3738633" y="523573"/>
                  <a:pt x="3731514" y="516455"/>
                </a:cubicBezTo>
                <a:cubicBezTo>
                  <a:pt x="3718027" y="502593"/>
                  <a:pt x="3706413" y="486670"/>
                  <a:pt x="3696672" y="468687"/>
                </a:cubicBezTo>
                <a:cubicBezTo>
                  <a:pt x="3686931" y="450704"/>
                  <a:pt x="3678689" y="431597"/>
                  <a:pt x="3671945" y="411366"/>
                </a:cubicBezTo>
                <a:cubicBezTo>
                  <a:pt x="3665201" y="391135"/>
                  <a:pt x="3659862" y="370248"/>
                  <a:pt x="3655929" y="348705"/>
                </a:cubicBezTo>
                <a:cubicBezTo>
                  <a:pt x="3651995" y="327163"/>
                  <a:pt x="3648810" y="305902"/>
                  <a:pt x="3646375" y="284921"/>
                </a:cubicBezTo>
                <a:cubicBezTo>
                  <a:pt x="3643940" y="263941"/>
                  <a:pt x="3642254" y="243710"/>
                  <a:pt x="3641317" y="224228"/>
                </a:cubicBezTo>
                <a:cubicBezTo>
                  <a:pt x="3640381" y="204746"/>
                  <a:pt x="3639538" y="187138"/>
                  <a:pt x="3638789" y="171402"/>
                </a:cubicBezTo>
                <a:lnTo>
                  <a:pt x="3354429" y="171402"/>
                </a:lnTo>
                <a:lnTo>
                  <a:pt x="3354429" y="80924"/>
                </a:lnTo>
                <a:lnTo>
                  <a:pt x="3635416" y="80924"/>
                </a:lnTo>
                <a:cubicBezTo>
                  <a:pt x="3635416" y="78302"/>
                  <a:pt x="3635323" y="73525"/>
                  <a:pt x="3635136" y="66594"/>
                </a:cubicBezTo>
                <a:cubicBezTo>
                  <a:pt x="3634948" y="59663"/>
                  <a:pt x="3634667" y="52264"/>
                  <a:pt x="3634293" y="44396"/>
                </a:cubicBezTo>
                <a:cubicBezTo>
                  <a:pt x="3633918" y="36528"/>
                  <a:pt x="3633637" y="29035"/>
                  <a:pt x="3633450" y="21917"/>
                </a:cubicBezTo>
                <a:cubicBezTo>
                  <a:pt x="3633262" y="14799"/>
                  <a:pt x="3633169" y="9741"/>
                  <a:pt x="3633169" y="6744"/>
                </a:cubicBezTo>
                <a:lnTo>
                  <a:pt x="3732639" y="6744"/>
                </a:lnTo>
                <a:lnTo>
                  <a:pt x="3732639" y="80924"/>
                </a:lnTo>
                <a:lnTo>
                  <a:pt x="3775910" y="80924"/>
                </a:lnTo>
                <a:cubicBezTo>
                  <a:pt x="3772913" y="74555"/>
                  <a:pt x="3770290" y="69217"/>
                  <a:pt x="3768043" y="64908"/>
                </a:cubicBezTo>
                <a:cubicBezTo>
                  <a:pt x="3765795" y="60600"/>
                  <a:pt x="3763547" y="56572"/>
                  <a:pt x="3761299" y="52826"/>
                </a:cubicBezTo>
                <a:cubicBezTo>
                  <a:pt x="3759052" y="49079"/>
                  <a:pt x="3756710" y="45333"/>
                  <a:pt x="3754274" y="41586"/>
                </a:cubicBezTo>
                <a:cubicBezTo>
                  <a:pt x="3751839" y="37840"/>
                  <a:pt x="3748748" y="33531"/>
                  <a:pt x="3745002" y="28661"/>
                </a:cubicBezTo>
                <a:close/>
                <a:moveTo>
                  <a:pt x="4127145" y="3372"/>
                </a:moveTo>
                <a:lnTo>
                  <a:pt x="4238978" y="3372"/>
                </a:lnTo>
                <a:cubicBezTo>
                  <a:pt x="4244598" y="9366"/>
                  <a:pt x="4252559" y="17608"/>
                  <a:pt x="4262862" y="28099"/>
                </a:cubicBezTo>
                <a:cubicBezTo>
                  <a:pt x="4273165" y="38589"/>
                  <a:pt x="4286933" y="50109"/>
                  <a:pt x="4304167" y="62660"/>
                </a:cubicBezTo>
                <a:cubicBezTo>
                  <a:pt x="4321401" y="75211"/>
                  <a:pt x="4342756" y="88230"/>
                  <a:pt x="4368232" y="101717"/>
                </a:cubicBezTo>
                <a:cubicBezTo>
                  <a:pt x="4393708" y="115205"/>
                  <a:pt x="4424242" y="128318"/>
                  <a:pt x="4459834" y="141056"/>
                </a:cubicBezTo>
                <a:lnTo>
                  <a:pt x="4411504" y="235467"/>
                </a:lnTo>
                <a:cubicBezTo>
                  <a:pt x="4402138" y="231346"/>
                  <a:pt x="4391179" y="226382"/>
                  <a:pt x="4378629" y="220575"/>
                </a:cubicBezTo>
                <a:cubicBezTo>
                  <a:pt x="4366078" y="214768"/>
                  <a:pt x="4350436" y="206432"/>
                  <a:pt x="4331704" y="195567"/>
                </a:cubicBezTo>
                <a:lnTo>
                  <a:pt x="4331704" y="230410"/>
                </a:lnTo>
                <a:lnTo>
                  <a:pt x="4032171" y="230410"/>
                </a:lnTo>
                <a:lnTo>
                  <a:pt x="4032171" y="197815"/>
                </a:lnTo>
                <a:cubicBezTo>
                  <a:pt x="4021681" y="204184"/>
                  <a:pt x="4012409" y="209523"/>
                  <a:pt x="4004353" y="213831"/>
                </a:cubicBezTo>
                <a:cubicBezTo>
                  <a:pt x="3996298" y="218140"/>
                  <a:pt x="3989086" y="221793"/>
                  <a:pt x="3982717" y="224790"/>
                </a:cubicBezTo>
                <a:cubicBezTo>
                  <a:pt x="3976348" y="227787"/>
                  <a:pt x="3970635" y="230316"/>
                  <a:pt x="3965577" y="232377"/>
                </a:cubicBezTo>
                <a:cubicBezTo>
                  <a:pt x="3960519" y="234437"/>
                  <a:pt x="3955368" y="236404"/>
                  <a:pt x="3950123" y="238277"/>
                </a:cubicBezTo>
                <a:lnTo>
                  <a:pt x="3903479" y="142742"/>
                </a:lnTo>
                <a:cubicBezTo>
                  <a:pt x="3938696" y="129629"/>
                  <a:pt x="3968855" y="116797"/>
                  <a:pt x="3993957" y="104246"/>
                </a:cubicBezTo>
                <a:cubicBezTo>
                  <a:pt x="4019058" y="91696"/>
                  <a:pt x="4040226" y="79519"/>
                  <a:pt x="4057460" y="67718"/>
                </a:cubicBezTo>
                <a:cubicBezTo>
                  <a:pt x="4074694" y="55916"/>
                  <a:pt x="4088837" y="44583"/>
                  <a:pt x="4099889" y="33718"/>
                </a:cubicBezTo>
                <a:cubicBezTo>
                  <a:pt x="4110941" y="22854"/>
                  <a:pt x="4120026" y="12738"/>
                  <a:pt x="4127145" y="3372"/>
                </a:cubicBezTo>
                <a:close/>
                <a:moveTo>
                  <a:pt x="8857955" y="2248"/>
                </a:moveTo>
                <a:cubicBezTo>
                  <a:pt x="8860952" y="8242"/>
                  <a:pt x="8863762" y="13956"/>
                  <a:pt x="8866384" y="19388"/>
                </a:cubicBezTo>
                <a:cubicBezTo>
                  <a:pt x="8869007" y="24820"/>
                  <a:pt x="8871536" y="30347"/>
                  <a:pt x="8873971" y="35966"/>
                </a:cubicBezTo>
                <a:cubicBezTo>
                  <a:pt x="8876407" y="41586"/>
                  <a:pt x="8878935" y="47674"/>
                  <a:pt x="8881557" y="54231"/>
                </a:cubicBezTo>
                <a:cubicBezTo>
                  <a:pt x="8884180" y="60787"/>
                  <a:pt x="8887177" y="68374"/>
                  <a:pt x="8890549" y="76990"/>
                </a:cubicBezTo>
                <a:lnTo>
                  <a:pt x="8939441" y="76990"/>
                </a:lnTo>
                <a:cubicBezTo>
                  <a:pt x="8945435" y="67624"/>
                  <a:pt x="8951055" y="56385"/>
                  <a:pt x="8956301" y="43272"/>
                </a:cubicBezTo>
                <a:cubicBezTo>
                  <a:pt x="8961546" y="30159"/>
                  <a:pt x="8966041" y="17796"/>
                  <a:pt x="8969787" y="6182"/>
                </a:cubicBezTo>
                <a:lnTo>
                  <a:pt x="9067572" y="25851"/>
                </a:lnTo>
                <a:cubicBezTo>
                  <a:pt x="9066447" y="28848"/>
                  <a:pt x="9064855" y="32501"/>
                  <a:pt x="9062795" y="36809"/>
                </a:cubicBezTo>
                <a:cubicBezTo>
                  <a:pt x="9060734" y="41118"/>
                  <a:pt x="9058486" y="45707"/>
                  <a:pt x="9056051" y="50578"/>
                </a:cubicBezTo>
                <a:cubicBezTo>
                  <a:pt x="9053616" y="55448"/>
                  <a:pt x="9051087" y="60225"/>
                  <a:pt x="9048464" y="64908"/>
                </a:cubicBezTo>
                <a:cubicBezTo>
                  <a:pt x="9045842" y="69591"/>
                  <a:pt x="9043406" y="73619"/>
                  <a:pt x="9041159" y="76990"/>
                </a:cubicBezTo>
                <a:lnTo>
                  <a:pt x="9084993" y="76990"/>
                </a:lnTo>
                <a:lnTo>
                  <a:pt x="9084993" y="219732"/>
                </a:lnTo>
                <a:lnTo>
                  <a:pt x="9007440" y="219732"/>
                </a:lnTo>
                <a:lnTo>
                  <a:pt x="9007440" y="327069"/>
                </a:lnTo>
                <a:lnTo>
                  <a:pt x="8876500" y="327069"/>
                </a:lnTo>
                <a:cubicBezTo>
                  <a:pt x="8875751" y="328568"/>
                  <a:pt x="8874533" y="331846"/>
                  <a:pt x="8872847" y="336904"/>
                </a:cubicBezTo>
                <a:cubicBezTo>
                  <a:pt x="8871161" y="341962"/>
                  <a:pt x="8869944" y="345427"/>
                  <a:pt x="8869194" y="347300"/>
                </a:cubicBezTo>
                <a:lnTo>
                  <a:pt x="9059704" y="347300"/>
                </a:lnTo>
                <a:lnTo>
                  <a:pt x="9059704" y="541744"/>
                </a:lnTo>
                <a:lnTo>
                  <a:pt x="8964730" y="541744"/>
                </a:lnTo>
                <a:lnTo>
                  <a:pt x="8964730" y="523199"/>
                </a:lnTo>
                <a:lnTo>
                  <a:pt x="8697230" y="523199"/>
                </a:lnTo>
                <a:lnTo>
                  <a:pt x="8697230" y="541744"/>
                </a:lnTo>
                <a:lnTo>
                  <a:pt x="8599446" y="541744"/>
                </a:lnTo>
                <a:lnTo>
                  <a:pt x="8599446" y="347300"/>
                </a:lnTo>
                <a:lnTo>
                  <a:pt x="8772534" y="347300"/>
                </a:lnTo>
                <a:cubicBezTo>
                  <a:pt x="8773658" y="345053"/>
                  <a:pt x="8774689" y="342805"/>
                  <a:pt x="8775626" y="340557"/>
                </a:cubicBezTo>
                <a:cubicBezTo>
                  <a:pt x="8776562" y="338309"/>
                  <a:pt x="8777967" y="333813"/>
                  <a:pt x="8779840" y="327069"/>
                </a:cubicBezTo>
                <a:lnTo>
                  <a:pt x="8652834" y="327069"/>
                </a:lnTo>
                <a:lnTo>
                  <a:pt x="8652834" y="219732"/>
                </a:lnTo>
                <a:lnTo>
                  <a:pt x="8576405" y="219732"/>
                </a:lnTo>
                <a:lnTo>
                  <a:pt x="8576405" y="76990"/>
                </a:lnTo>
                <a:lnTo>
                  <a:pt x="8626983" y="76990"/>
                </a:lnTo>
                <a:cubicBezTo>
                  <a:pt x="8623237" y="69872"/>
                  <a:pt x="8619958" y="63878"/>
                  <a:pt x="8617149" y="59007"/>
                </a:cubicBezTo>
                <a:cubicBezTo>
                  <a:pt x="8614339" y="54137"/>
                  <a:pt x="8611810" y="50016"/>
                  <a:pt x="8609562" y="46644"/>
                </a:cubicBezTo>
                <a:cubicBezTo>
                  <a:pt x="8607314" y="43272"/>
                  <a:pt x="8605253" y="40275"/>
                  <a:pt x="8603380" y="37652"/>
                </a:cubicBezTo>
                <a:cubicBezTo>
                  <a:pt x="8601506" y="35030"/>
                  <a:pt x="8599446" y="32407"/>
                  <a:pt x="8597199" y="29785"/>
                </a:cubicBezTo>
                <a:lnTo>
                  <a:pt x="8690486" y="5620"/>
                </a:lnTo>
                <a:cubicBezTo>
                  <a:pt x="8697605" y="16859"/>
                  <a:pt x="8704161" y="27724"/>
                  <a:pt x="8710155" y="38214"/>
                </a:cubicBezTo>
                <a:cubicBezTo>
                  <a:pt x="8716149" y="48704"/>
                  <a:pt x="8722893" y="61630"/>
                  <a:pt x="8730386" y="76990"/>
                </a:cubicBezTo>
                <a:lnTo>
                  <a:pt x="8790518" y="76990"/>
                </a:lnTo>
                <a:cubicBezTo>
                  <a:pt x="8789768" y="75117"/>
                  <a:pt x="8788176" y="71652"/>
                  <a:pt x="8785741" y="66594"/>
                </a:cubicBezTo>
                <a:cubicBezTo>
                  <a:pt x="8783306" y="61536"/>
                  <a:pt x="8780683" y="56104"/>
                  <a:pt x="8777873" y="50297"/>
                </a:cubicBezTo>
                <a:cubicBezTo>
                  <a:pt x="8775063" y="44490"/>
                  <a:pt x="8772441" y="38964"/>
                  <a:pt x="8770005" y="33718"/>
                </a:cubicBezTo>
                <a:cubicBezTo>
                  <a:pt x="8767570" y="28473"/>
                  <a:pt x="8765791" y="24727"/>
                  <a:pt x="8764667" y="22479"/>
                </a:cubicBezTo>
                <a:close/>
                <a:moveTo>
                  <a:pt x="6244772" y="562"/>
                </a:moveTo>
                <a:cubicBezTo>
                  <a:pt x="6251890" y="8430"/>
                  <a:pt x="6257697" y="14986"/>
                  <a:pt x="6262193" y="20231"/>
                </a:cubicBezTo>
                <a:cubicBezTo>
                  <a:pt x="6266688" y="25476"/>
                  <a:pt x="6270529" y="30066"/>
                  <a:pt x="6273713" y="33999"/>
                </a:cubicBezTo>
                <a:cubicBezTo>
                  <a:pt x="6276897" y="37933"/>
                  <a:pt x="6279707" y="41586"/>
                  <a:pt x="6282142" y="44958"/>
                </a:cubicBezTo>
                <a:cubicBezTo>
                  <a:pt x="6284578" y="48330"/>
                  <a:pt x="6287107" y="52264"/>
                  <a:pt x="6289729" y="56759"/>
                </a:cubicBezTo>
                <a:lnTo>
                  <a:pt x="6252639" y="76990"/>
                </a:lnTo>
                <a:lnTo>
                  <a:pt x="6288605" y="76990"/>
                </a:lnTo>
                <a:lnTo>
                  <a:pt x="6288605" y="165783"/>
                </a:lnTo>
                <a:lnTo>
                  <a:pt x="6187450" y="165783"/>
                </a:lnTo>
                <a:cubicBezTo>
                  <a:pt x="6187450" y="178521"/>
                  <a:pt x="6187544" y="189386"/>
                  <a:pt x="6187731" y="198377"/>
                </a:cubicBezTo>
                <a:cubicBezTo>
                  <a:pt x="6187918" y="207369"/>
                  <a:pt x="6188199" y="215611"/>
                  <a:pt x="6188574" y="223104"/>
                </a:cubicBezTo>
                <a:cubicBezTo>
                  <a:pt x="6188948" y="230597"/>
                  <a:pt x="6189323" y="237996"/>
                  <a:pt x="6189698" y="245302"/>
                </a:cubicBezTo>
                <a:cubicBezTo>
                  <a:pt x="6190073" y="252608"/>
                  <a:pt x="6190447" y="260756"/>
                  <a:pt x="6190822" y="269748"/>
                </a:cubicBezTo>
                <a:cubicBezTo>
                  <a:pt x="6198314" y="250266"/>
                  <a:pt x="6203654" y="234344"/>
                  <a:pt x="6206838" y="221980"/>
                </a:cubicBezTo>
                <a:cubicBezTo>
                  <a:pt x="6210022" y="209617"/>
                  <a:pt x="6212739" y="198002"/>
                  <a:pt x="6214987" y="187138"/>
                </a:cubicBezTo>
                <a:lnTo>
                  <a:pt x="6290291" y="230972"/>
                </a:lnTo>
                <a:cubicBezTo>
                  <a:pt x="6280550" y="259445"/>
                  <a:pt x="6269217" y="289230"/>
                  <a:pt x="6256292" y="320326"/>
                </a:cubicBezTo>
                <a:cubicBezTo>
                  <a:pt x="6243366" y="351422"/>
                  <a:pt x="6227350" y="381956"/>
                  <a:pt x="6208243" y="411928"/>
                </a:cubicBezTo>
                <a:cubicBezTo>
                  <a:pt x="6211240" y="420919"/>
                  <a:pt x="6213957" y="427195"/>
                  <a:pt x="6216392" y="430754"/>
                </a:cubicBezTo>
                <a:cubicBezTo>
                  <a:pt x="6218827" y="434313"/>
                  <a:pt x="6221543" y="436093"/>
                  <a:pt x="6224540" y="436093"/>
                </a:cubicBezTo>
                <a:cubicBezTo>
                  <a:pt x="6227912" y="436093"/>
                  <a:pt x="6231658" y="433283"/>
                  <a:pt x="6235780" y="427663"/>
                </a:cubicBezTo>
                <a:cubicBezTo>
                  <a:pt x="6239901" y="422043"/>
                  <a:pt x="6244022" y="415299"/>
                  <a:pt x="6248143" y="407432"/>
                </a:cubicBezTo>
                <a:cubicBezTo>
                  <a:pt x="6252264" y="399564"/>
                  <a:pt x="6256105" y="391322"/>
                  <a:pt x="6259664" y="382705"/>
                </a:cubicBezTo>
                <a:cubicBezTo>
                  <a:pt x="6263223" y="374088"/>
                  <a:pt x="6266127" y="366970"/>
                  <a:pt x="6268374" y="361350"/>
                </a:cubicBezTo>
                <a:lnTo>
                  <a:pt x="6299845" y="456324"/>
                </a:lnTo>
                <a:cubicBezTo>
                  <a:pt x="6297597" y="460819"/>
                  <a:pt x="6293944" y="467938"/>
                  <a:pt x="6288886" y="477679"/>
                </a:cubicBezTo>
                <a:cubicBezTo>
                  <a:pt x="6283828" y="487420"/>
                  <a:pt x="6277460" y="497254"/>
                  <a:pt x="6269779" y="507182"/>
                </a:cubicBezTo>
                <a:cubicBezTo>
                  <a:pt x="6262099" y="517111"/>
                  <a:pt x="6253482" y="525915"/>
                  <a:pt x="6243929" y="533595"/>
                </a:cubicBezTo>
                <a:cubicBezTo>
                  <a:pt x="6234375" y="541276"/>
                  <a:pt x="6224166" y="545116"/>
                  <a:pt x="6213301" y="545116"/>
                </a:cubicBezTo>
                <a:cubicBezTo>
                  <a:pt x="6202436" y="545116"/>
                  <a:pt x="6192976" y="542868"/>
                  <a:pt x="6184921" y="538372"/>
                </a:cubicBezTo>
                <a:cubicBezTo>
                  <a:pt x="6176866" y="533876"/>
                  <a:pt x="6170029" y="528631"/>
                  <a:pt x="6164409" y="522637"/>
                </a:cubicBezTo>
                <a:cubicBezTo>
                  <a:pt x="6158789" y="516642"/>
                  <a:pt x="6154200" y="510554"/>
                  <a:pt x="6150641" y="504372"/>
                </a:cubicBezTo>
                <a:cubicBezTo>
                  <a:pt x="6147082" y="498191"/>
                  <a:pt x="6144553" y="493414"/>
                  <a:pt x="6143054" y="490042"/>
                </a:cubicBezTo>
                <a:cubicBezTo>
                  <a:pt x="6126944" y="504653"/>
                  <a:pt x="6113082" y="515799"/>
                  <a:pt x="6101467" y="523480"/>
                </a:cubicBezTo>
                <a:cubicBezTo>
                  <a:pt x="6089854" y="531160"/>
                  <a:pt x="6078989" y="537997"/>
                  <a:pt x="6068873" y="543992"/>
                </a:cubicBezTo>
                <a:lnTo>
                  <a:pt x="6023915" y="475993"/>
                </a:lnTo>
                <a:cubicBezTo>
                  <a:pt x="6006681" y="479365"/>
                  <a:pt x="5992819" y="482081"/>
                  <a:pt x="5982329" y="484141"/>
                </a:cubicBezTo>
                <a:cubicBezTo>
                  <a:pt x="5971839" y="486202"/>
                  <a:pt x="5962566" y="487982"/>
                  <a:pt x="5954511" y="489480"/>
                </a:cubicBezTo>
                <a:cubicBezTo>
                  <a:pt x="5946456" y="490979"/>
                  <a:pt x="5938495" y="492477"/>
                  <a:pt x="5930627" y="493976"/>
                </a:cubicBezTo>
                <a:cubicBezTo>
                  <a:pt x="5922760" y="495475"/>
                  <a:pt x="5913019" y="497160"/>
                  <a:pt x="5901405" y="499034"/>
                </a:cubicBezTo>
                <a:lnTo>
                  <a:pt x="5894099" y="443960"/>
                </a:lnTo>
                <a:cubicBezTo>
                  <a:pt x="5893349" y="444335"/>
                  <a:pt x="5888760" y="446302"/>
                  <a:pt x="5880330" y="449861"/>
                </a:cubicBezTo>
                <a:cubicBezTo>
                  <a:pt x="5871901" y="453420"/>
                  <a:pt x="5861223" y="457916"/>
                  <a:pt x="5848298" y="463348"/>
                </a:cubicBezTo>
                <a:cubicBezTo>
                  <a:pt x="5835373" y="468781"/>
                  <a:pt x="5820949" y="474494"/>
                  <a:pt x="5805026" y="480489"/>
                </a:cubicBezTo>
                <a:cubicBezTo>
                  <a:pt x="5789103" y="486483"/>
                  <a:pt x="5773274" y="491915"/>
                  <a:pt x="5757539" y="496786"/>
                </a:cubicBezTo>
                <a:lnTo>
                  <a:pt x="5747423" y="395630"/>
                </a:lnTo>
                <a:cubicBezTo>
                  <a:pt x="5750795" y="394881"/>
                  <a:pt x="5753699" y="394319"/>
                  <a:pt x="5756134" y="393944"/>
                </a:cubicBezTo>
                <a:cubicBezTo>
                  <a:pt x="5758569" y="393570"/>
                  <a:pt x="5761473" y="392914"/>
                  <a:pt x="5764844" y="391978"/>
                </a:cubicBezTo>
                <a:cubicBezTo>
                  <a:pt x="5768216" y="391041"/>
                  <a:pt x="5772431" y="389917"/>
                  <a:pt x="5777489" y="388606"/>
                </a:cubicBezTo>
                <a:cubicBezTo>
                  <a:pt x="5782547" y="387294"/>
                  <a:pt x="5789010" y="385515"/>
                  <a:pt x="5796877" y="383267"/>
                </a:cubicBezTo>
                <a:lnTo>
                  <a:pt x="5796877" y="230972"/>
                </a:lnTo>
                <a:lnTo>
                  <a:pt x="5753043" y="230972"/>
                </a:lnTo>
                <a:lnTo>
                  <a:pt x="5753043" y="138808"/>
                </a:lnTo>
                <a:lnTo>
                  <a:pt x="5796877" y="138808"/>
                </a:lnTo>
                <a:lnTo>
                  <a:pt x="5796877" y="6744"/>
                </a:lnTo>
                <a:lnTo>
                  <a:pt x="5884545" y="6744"/>
                </a:lnTo>
                <a:lnTo>
                  <a:pt x="5884545" y="138808"/>
                </a:lnTo>
                <a:lnTo>
                  <a:pt x="5909834" y="138808"/>
                </a:lnTo>
                <a:lnTo>
                  <a:pt x="5909834" y="76990"/>
                </a:lnTo>
                <a:lnTo>
                  <a:pt x="6096972" y="76990"/>
                </a:lnTo>
                <a:lnTo>
                  <a:pt x="6096972" y="48892"/>
                </a:lnTo>
                <a:cubicBezTo>
                  <a:pt x="6096972" y="43647"/>
                  <a:pt x="6097065" y="37559"/>
                  <a:pt x="6097253" y="30628"/>
                </a:cubicBezTo>
                <a:cubicBezTo>
                  <a:pt x="6097440" y="23697"/>
                  <a:pt x="6097534" y="15735"/>
                  <a:pt x="6097534" y="6744"/>
                </a:cubicBezTo>
                <a:lnTo>
                  <a:pt x="6185764" y="6744"/>
                </a:lnTo>
                <a:lnTo>
                  <a:pt x="6185764" y="23041"/>
                </a:lnTo>
                <a:cubicBezTo>
                  <a:pt x="6185764" y="30534"/>
                  <a:pt x="6185858" y="38027"/>
                  <a:pt x="6186045" y="45520"/>
                </a:cubicBezTo>
                <a:cubicBezTo>
                  <a:pt x="6186232" y="53013"/>
                  <a:pt x="6186326" y="59757"/>
                  <a:pt x="6186326" y="65751"/>
                </a:cubicBezTo>
                <a:lnTo>
                  <a:pt x="6186326" y="76990"/>
                </a:lnTo>
                <a:lnTo>
                  <a:pt x="6226226" y="76990"/>
                </a:lnTo>
                <a:cubicBezTo>
                  <a:pt x="6219857" y="66500"/>
                  <a:pt x="6213582" y="57509"/>
                  <a:pt x="6207400" y="50016"/>
                </a:cubicBezTo>
                <a:cubicBezTo>
                  <a:pt x="6201218" y="42523"/>
                  <a:pt x="6195318" y="35592"/>
                  <a:pt x="6189698" y="29223"/>
                </a:cubicBezTo>
                <a:close/>
                <a:moveTo>
                  <a:pt x="1014365" y="0"/>
                </a:moveTo>
                <a:cubicBezTo>
                  <a:pt x="1023357" y="0"/>
                  <a:pt x="1031787" y="1686"/>
                  <a:pt x="1039654" y="5058"/>
                </a:cubicBezTo>
                <a:cubicBezTo>
                  <a:pt x="1047522" y="8430"/>
                  <a:pt x="1054453" y="13019"/>
                  <a:pt x="1060447" y="18826"/>
                </a:cubicBezTo>
                <a:cubicBezTo>
                  <a:pt x="1066442" y="24633"/>
                  <a:pt x="1071125" y="31471"/>
                  <a:pt x="1074497" y="39338"/>
                </a:cubicBezTo>
                <a:cubicBezTo>
                  <a:pt x="1077869" y="47580"/>
                  <a:pt x="1079555" y="56197"/>
                  <a:pt x="1079555" y="65189"/>
                </a:cubicBezTo>
                <a:cubicBezTo>
                  <a:pt x="1079555" y="74181"/>
                  <a:pt x="1077869" y="82610"/>
                  <a:pt x="1074497" y="90478"/>
                </a:cubicBezTo>
                <a:cubicBezTo>
                  <a:pt x="1071125" y="98346"/>
                  <a:pt x="1066442" y="105277"/>
                  <a:pt x="1060447" y="111271"/>
                </a:cubicBezTo>
                <a:cubicBezTo>
                  <a:pt x="1054453" y="117265"/>
                  <a:pt x="1047522" y="121949"/>
                  <a:pt x="1039654" y="125320"/>
                </a:cubicBezTo>
                <a:cubicBezTo>
                  <a:pt x="1031787" y="128692"/>
                  <a:pt x="1023357" y="130378"/>
                  <a:pt x="1014365" y="130378"/>
                </a:cubicBezTo>
                <a:cubicBezTo>
                  <a:pt x="1005374" y="130378"/>
                  <a:pt x="997038" y="128692"/>
                  <a:pt x="989357" y="125320"/>
                </a:cubicBezTo>
                <a:cubicBezTo>
                  <a:pt x="981677" y="121949"/>
                  <a:pt x="974840" y="117265"/>
                  <a:pt x="968845" y="111271"/>
                </a:cubicBezTo>
                <a:cubicBezTo>
                  <a:pt x="962851" y="105277"/>
                  <a:pt x="958168" y="98346"/>
                  <a:pt x="954796" y="90478"/>
                </a:cubicBezTo>
                <a:cubicBezTo>
                  <a:pt x="951424" y="82610"/>
                  <a:pt x="949738" y="74181"/>
                  <a:pt x="949738" y="65189"/>
                </a:cubicBezTo>
                <a:cubicBezTo>
                  <a:pt x="949738" y="56197"/>
                  <a:pt x="951424" y="47768"/>
                  <a:pt x="954796" y="39900"/>
                </a:cubicBezTo>
                <a:cubicBezTo>
                  <a:pt x="958168" y="32033"/>
                  <a:pt x="962851" y="25102"/>
                  <a:pt x="968845" y="19107"/>
                </a:cubicBezTo>
                <a:cubicBezTo>
                  <a:pt x="974840" y="13113"/>
                  <a:pt x="981677" y="8430"/>
                  <a:pt x="989357" y="5058"/>
                </a:cubicBezTo>
                <a:cubicBezTo>
                  <a:pt x="997038" y="1686"/>
                  <a:pt x="1005374" y="0"/>
                  <a:pt x="1014365" y="0"/>
                </a:cubicBezTo>
                <a:close/>
              </a:path>
            </a:pathLst>
          </a:custGeom>
          <a:solidFill>
            <a:srgbClr val="143473"/>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sz="4400" kern="1200" dirty="0">
              <a:solidFill>
                <a:srgbClr val="FFFF00"/>
              </a:solidFill>
              <a:effectLst/>
              <a:latin typeface="A-OTF 新ゴ Pro H" panose="020B0800000000000000" pitchFamily="50" charset="-128"/>
              <a:ea typeface="A-OTF 新ゴ Pro H" panose="020B0800000000000000" pitchFamily="50" charset="-128"/>
              <a:cs typeface="LINE Seed Sans ExtraBold" panose="020B0803020203020204" pitchFamily="34" charset="0"/>
            </a:endParaRPr>
          </a:p>
        </p:txBody>
      </p:sp>
      <p:sp>
        <p:nvSpPr>
          <p:cNvPr id="22" name="正方形/長方形 21">
            <a:extLst>
              <a:ext uri="{FF2B5EF4-FFF2-40B4-BE49-F238E27FC236}">
                <a16:creationId xmlns:a16="http://schemas.microsoft.com/office/drawing/2014/main" id="{626352B2-1E94-1595-3CDC-D9FC054A2C8E}"/>
              </a:ext>
            </a:extLst>
          </p:cNvPr>
          <p:cNvSpPr/>
          <p:nvPr/>
        </p:nvSpPr>
        <p:spPr>
          <a:xfrm>
            <a:off x="845083" y="13877660"/>
            <a:ext cx="7048500" cy="3183117"/>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20565C6F-EFF4-0706-6B87-37B56045F0AD}"/>
              </a:ext>
            </a:extLst>
          </p:cNvPr>
          <p:cNvSpPr/>
          <p:nvPr/>
        </p:nvSpPr>
        <p:spPr>
          <a:xfrm>
            <a:off x="255587" y="6356563"/>
            <a:ext cx="7048500" cy="582253"/>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44437DE7-3643-D760-D966-A1AD610D1CE1}"/>
              </a:ext>
            </a:extLst>
          </p:cNvPr>
          <p:cNvSpPr txBox="1"/>
          <p:nvPr/>
        </p:nvSpPr>
        <p:spPr>
          <a:xfrm>
            <a:off x="6796135" y="9148160"/>
            <a:ext cx="194044" cy="206145"/>
          </a:xfrm>
          <a:custGeom>
            <a:avLst/>
            <a:gdLst/>
            <a:ahLst/>
            <a:cxnLst/>
            <a:rect l="l" t="t" r="r" b="b"/>
            <a:pathLst>
              <a:path w="486670" h="517017">
                <a:moveTo>
                  <a:pt x="284921" y="82610"/>
                </a:moveTo>
                <a:lnTo>
                  <a:pt x="284921" y="231534"/>
                </a:lnTo>
                <a:lnTo>
                  <a:pt x="399564" y="231534"/>
                </a:lnTo>
                <a:lnTo>
                  <a:pt x="399564" y="82610"/>
                </a:lnTo>
                <a:close/>
                <a:moveTo>
                  <a:pt x="86544" y="82610"/>
                </a:moveTo>
                <a:lnTo>
                  <a:pt x="86544" y="231534"/>
                </a:lnTo>
                <a:lnTo>
                  <a:pt x="201187" y="231534"/>
                </a:lnTo>
                <a:lnTo>
                  <a:pt x="201187" y="82610"/>
                </a:lnTo>
                <a:close/>
                <a:moveTo>
                  <a:pt x="0" y="0"/>
                </a:moveTo>
                <a:lnTo>
                  <a:pt x="486670" y="0"/>
                </a:lnTo>
                <a:lnTo>
                  <a:pt x="486670" y="451828"/>
                </a:lnTo>
                <a:cubicBezTo>
                  <a:pt x="486670" y="458571"/>
                  <a:pt x="486108" y="465690"/>
                  <a:pt x="484984" y="473183"/>
                </a:cubicBezTo>
                <a:cubicBezTo>
                  <a:pt x="483860" y="480676"/>
                  <a:pt x="481237" y="487700"/>
                  <a:pt x="477117" y="494257"/>
                </a:cubicBezTo>
                <a:cubicBezTo>
                  <a:pt x="472995" y="500813"/>
                  <a:pt x="466907" y="506246"/>
                  <a:pt x="458852" y="510554"/>
                </a:cubicBezTo>
                <a:cubicBezTo>
                  <a:pt x="450797" y="514863"/>
                  <a:pt x="439651" y="517017"/>
                  <a:pt x="425415" y="517017"/>
                </a:cubicBezTo>
                <a:lnTo>
                  <a:pt x="320326" y="517017"/>
                </a:lnTo>
                <a:lnTo>
                  <a:pt x="305152" y="429911"/>
                </a:lnTo>
                <a:lnTo>
                  <a:pt x="382704" y="429911"/>
                </a:lnTo>
                <a:cubicBezTo>
                  <a:pt x="390947" y="429911"/>
                  <a:pt x="395817" y="428037"/>
                  <a:pt x="397316" y="424291"/>
                </a:cubicBezTo>
                <a:cubicBezTo>
                  <a:pt x="398814" y="420544"/>
                  <a:pt x="399564" y="416611"/>
                  <a:pt x="399564" y="412489"/>
                </a:cubicBezTo>
                <a:lnTo>
                  <a:pt x="399564" y="312458"/>
                </a:lnTo>
                <a:lnTo>
                  <a:pt x="86544" y="312458"/>
                </a:lnTo>
                <a:lnTo>
                  <a:pt x="86544" y="517017"/>
                </a:lnTo>
                <a:lnTo>
                  <a:pt x="0" y="517017"/>
                </a:ln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ja-JP" sz="500" kern="100" dirty="0">
              <a:solidFill>
                <a:srgbClr val="FFFF00"/>
              </a:solidFill>
              <a:effectLst/>
              <a:latin typeface="A-OTF 新ゴ Pro B" panose="020B0700000000000000" pitchFamily="50" charset="-128"/>
              <a:ea typeface="A-OTF 新ゴ Pro B" panose="020B0700000000000000" pitchFamily="50" charset="-128"/>
              <a:cs typeface="Times New Roman" panose="02020603050405020304" pitchFamily="18" charset="0"/>
            </a:endParaRPr>
          </a:p>
        </p:txBody>
      </p:sp>
      <p:cxnSp>
        <p:nvCxnSpPr>
          <p:cNvPr id="30" name="直線コネクタ 29">
            <a:extLst>
              <a:ext uri="{FF2B5EF4-FFF2-40B4-BE49-F238E27FC236}">
                <a16:creationId xmlns:a16="http://schemas.microsoft.com/office/drawing/2014/main" id="{DF47DF8F-D0D1-2073-774E-C0B0230C2061}"/>
              </a:ext>
            </a:extLst>
          </p:cNvPr>
          <p:cNvCxnSpPr/>
          <p:nvPr/>
        </p:nvCxnSpPr>
        <p:spPr>
          <a:xfrm>
            <a:off x="3248759" y="8882829"/>
            <a:ext cx="374142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D0BDC748-6D25-A830-19CB-2BBA29138395}"/>
              </a:ext>
            </a:extLst>
          </p:cNvPr>
          <p:cNvSpPr txBox="1"/>
          <p:nvPr/>
        </p:nvSpPr>
        <p:spPr>
          <a:xfrm>
            <a:off x="6705259" y="8988079"/>
            <a:ext cx="412125" cy="215444"/>
          </a:xfrm>
          <a:prstGeom prst="rect">
            <a:avLst/>
          </a:prstGeom>
          <a:noFill/>
          <a:ln>
            <a:noFill/>
          </a:ln>
        </p:spPr>
        <p:txBody>
          <a:bodyPr wrap="square" rtlCol="0">
            <a:spAutoFit/>
          </a:bodyPr>
          <a:lstStyle/>
          <a:p>
            <a:r>
              <a:rPr kumimoji="1" lang="ja-JP" altLang="en-US" sz="800" b="1" kern="1200" dirty="0">
                <a:effectLst/>
                <a:latin typeface="メイリオ" panose="020B0604030504040204" pitchFamily="50" charset="-128"/>
                <a:ea typeface="メイリオ" panose="020B0604030504040204" pitchFamily="50" charset="-128"/>
                <a:cs typeface="LINE Seed Sans ExtraBold" panose="020B0803020203020204" pitchFamily="34" charset="0"/>
              </a:rPr>
              <a:t>税別</a:t>
            </a:r>
            <a:endParaRPr kumimoji="1" lang="en-US" altLang="zh-TW" sz="800" b="1" kern="1200" dirty="0">
              <a:effectLst/>
              <a:latin typeface="メイリオ" panose="020B0604030504040204" pitchFamily="50" charset="-128"/>
              <a:ea typeface="メイリオ" panose="020B0604030504040204" pitchFamily="50" charset="-128"/>
              <a:cs typeface="LINE Seed Sans ExtraBold" panose="020B0803020203020204" pitchFamily="34" charset="0"/>
            </a:endParaRPr>
          </a:p>
        </p:txBody>
      </p:sp>
      <p:sp>
        <p:nvSpPr>
          <p:cNvPr id="32" name="テキスト ボックス 31">
            <a:extLst>
              <a:ext uri="{FF2B5EF4-FFF2-40B4-BE49-F238E27FC236}">
                <a16:creationId xmlns:a16="http://schemas.microsoft.com/office/drawing/2014/main" id="{10CF84DE-A8B0-2A0D-001C-3C14B2B26480}"/>
              </a:ext>
            </a:extLst>
          </p:cNvPr>
          <p:cNvSpPr txBox="1"/>
          <p:nvPr/>
        </p:nvSpPr>
        <p:spPr>
          <a:xfrm>
            <a:off x="4822272" y="8911136"/>
            <a:ext cx="2016725" cy="584775"/>
          </a:xfrm>
          <a:prstGeom prst="rect">
            <a:avLst/>
          </a:prstGeom>
          <a:noFill/>
          <a:ln>
            <a:noFill/>
          </a:ln>
        </p:spPr>
        <p:txBody>
          <a:bodyPr wrap="square" rtlCol="0">
            <a:spAutoFit/>
          </a:bodyPr>
          <a:lstStyle/>
          <a:p>
            <a:pPr algn="r"/>
            <a:r>
              <a:rPr kumimoji="1" lang="en-US" altLang="ja-JP" sz="3200" b="1" dirty="0">
                <a:latin typeface="Arial" panose="020B0604020202020204" pitchFamily="34" charset="0"/>
                <a:ea typeface="Yu Gothic UI" panose="020B0500000000000000" pitchFamily="50" charset="-128"/>
                <a:cs typeface="Arial" panose="020B0604020202020204" pitchFamily="34" charset="0"/>
              </a:rPr>
              <a:t>4,374,000</a:t>
            </a:r>
            <a:endParaRPr kumimoji="1" lang="en-US" altLang="ja-JP" sz="3200" b="1" kern="1200" dirty="0">
              <a:effectLst/>
              <a:latin typeface="Arial" panose="020B0604020202020204" pitchFamily="34" charset="0"/>
              <a:ea typeface="Yu Gothic UI" panose="020B0500000000000000" pitchFamily="50" charset="-128"/>
              <a:cs typeface="Arial" panose="020B0604020202020204" pitchFamily="34" charset="0"/>
            </a:endParaRPr>
          </a:p>
        </p:txBody>
      </p:sp>
      <p:cxnSp>
        <p:nvCxnSpPr>
          <p:cNvPr id="36" name="直線コネクタ 35">
            <a:extLst>
              <a:ext uri="{FF2B5EF4-FFF2-40B4-BE49-F238E27FC236}">
                <a16:creationId xmlns:a16="http://schemas.microsoft.com/office/drawing/2014/main" id="{79350B63-EF36-36B9-CC39-9F061DABDF1F}"/>
              </a:ext>
            </a:extLst>
          </p:cNvPr>
          <p:cNvCxnSpPr>
            <a:cxnSpLocks/>
          </p:cNvCxnSpPr>
          <p:nvPr/>
        </p:nvCxnSpPr>
        <p:spPr>
          <a:xfrm flipH="1">
            <a:off x="5961793" y="2701925"/>
            <a:ext cx="13377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6A81F1B8-9AD2-7A4B-85A9-7C59268082D6}"/>
              </a:ext>
            </a:extLst>
          </p:cNvPr>
          <p:cNvSpPr txBox="1"/>
          <p:nvPr/>
        </p:nvSpPr>
        <p:spPr>
          <a:xfrm>
            <a:off x="3012958" y="8972690"/>
            <a:ext cx="2106511" cy="215444"/>
          </a:xfrm>
          <a:prstGeom prst="rect">
            <a:avLst/>
          </a:prstGeom>
          <a:noFill/>
          <a:ln>
            <a:noFill/>
          </a:ln>
        </p:spPr>
        <p:txBody>
          <a:bodyPr wrap="square" rtlCol="0">
            <a:spAutoFit/>
          </a:bodyPr>
          <a:lstStyle/>
          <a:p>
            <a:r>
              <a:rPr kumimoji="1" lang="en-US" altLang="zh-TW" sz="800" b="1" kern="1200" dirty="0">
                <a:effectLst/>
                <a:latin typeface="Yu Gothic UI" panose="020B0500000000000000" pitchFamily="50" charset="-128"/>
                <a:ea typeface="Yu Gothic UI" panose="020B0500000000000000" pitchFamily="50" charset="-128"/>
                <a:cs typeface="LINE Seed Sans ExtraBold" panose="020B0803020203020204" pitchFamily="34" charset="0"/>
              </a:rPr>
              <a:t>CERVO </a:t>
            </a:r>
            <a:r>
              <a:rPr kumimoji="1" lang="en-US" altLang="zh-TW" sz="800" b="1" kern="1200" dirty="0" err="1">
                <a:effectLst/>
                <a:latin typeface="Yu Gothic UI" panose="020B0500000000000000" pitchFamily="50" charset="-128"/>
                <a:ea typeface="Yu Gothic UI" panose="020B0500000000000000" pitchFamily="50" charset="-128"/>
                <a:cs typeface="LINE Seed Sans ExtraBold" panose="020B0803020203020204" pitchFamily="34" charset="0"/>
              </a:rPr>
              <a:t>Grasta</a:t>
            </a:r>
            <a:r>
              <a:rPr kumimoji="1" lang="en-US" altLang="zh-TW" sz="800" b="1" kern="1200" dirty="0">
                <a:effectLst/>
                <a:latin typeface="Yu Gothic UI" panose="020B0500000000000000" pitchFamily="50" charset="-128"/>
                <a:ea typeface="Yu Gothic UI" panose="020B0500000000000000" pitchFamily="50" charset="-128"/>
                <a:cs typeface="LINE Seed Sans ExtraBold" panose="020B0803020203020204" pitchFamily="34" charset="0"/>
              </a:rPr>
              <a:t> Type-ALIS35WC-BWx1</a:t>
            </a:r>
          </a:p>
        </p:txBody>
      </p:sp>
      <p:sp>
        <p:nvSpPr>
          <p:cNvPr id="24" name="テキスト ボックス 23">
            <a:extLst>
              <a:ext uri="{FF2B5EF4-FFF2-40B4-BE49-F238E27FC236}">
                <a16:creationId xmlns:a16="http://schemas.microsoft.com/office/drawing/2014/main" id="{6A37AD53-A0AA-991F-0692-35CE3DFA90C0}"/>
              </a:ext>
            </a:extLst>
          </p:cNvPr>
          <p:cNvSpPr txBox="1"/>
          <p:nvPr/>
        </p:nvSpPr>
        <p:spPr>
          <a:xfrm>
            <a:off x="3849958" y="6094480"/>
            <a:ext cx="2831270" cy="215444"/>
          </a:xfrm>
          <a:prstGeom prst="rect">
            <a:avLst/>
          </a:prstGeom>
          <a:noFill/>
          <a:ln>
            <a:noFill/>
          </a:ln>
        </p:spPr>
        <p:txBody>
          <a:bodyPr wrap="square" rtlCol="0">
            <a:spAutoFit/>
          </a:bodyPr>
          <a:lstStyle/>
          <a:p>
            <a:r>
              <a:rPr kumimoji="1" lang="en-US" altLang="zh-TW" sz="800" b="1" kern="1200" dirty="0">
                <a:effectLst/>
                <a:latin typeface="Yu Gothic UI" panose="020B0500000000000000" pitchFamily="50" charset="-128"/>
                <a:ea typeface="Yu Gothic UI" panose="020B0500000000000000" pitchFamily="50" charset="-128"/>
                <a:cs typeface="LINE Seed Sans ExtraBold" panose="020B0803020203020204" pitchFamily="34" charset="0"/>
              </a:rPr>
              <a:t>https://bto.applied.ne.jp/c19-c2514-pm1288.html</a:t>
            </a:r>
          </a:p>
        </p:txBody>
      </p:sp>
      <p:sp>
        <p:nvSpPr>
          <p:cNvPr id="29" name="テキスト ボックス 28">
            <a:extLst>
              <a:ext uri="{FF2B5EF4-FFF2-40B4-BE49-F238E27FC236}">
                <a16:creationId xmlns:a16="http://schemas.microsoft.com/office/drawing/2014/main" id="{A1F0CA45-E373-2E00-E384-D6926EF96DAC}"/>
              </a:ext>
            </a:extLst>
          </p:cNvPr>
          <p:cNvSpPr txBox="1"/>
          <p:nvPr/>
        </p:nvSpPr>
        <p:spPr>
          <a:xfrm>
            <a:off x="4005898" y="9486714"/>
            <a:ext cx="2831270" cy="215444"/>
          </a:xfrm>
          <a:prstGeom prst="rect">
            <a:avLst/>
          </a:prstGeom>
          <a:noFill/>
          <a:ln>
            <a:noFill/>
          </a:ln>
        </p:spPr>
        <p:txBody>
          <a:bodyPr wrap="square" rtlCol="0">
            <a:spAutoFit/>
          </a:bodyPr>
          <a:lstStyle/>
          <a:p>
            <a:r>
              <a:rPr kumimoji="1" lang="en-US" altLang="zh-TW" sz="800" b="1" kern="1200" dirty="0">
                <a:effectLst/>
                <a:latin typeface="Yu Gothic UI" panose="020B0500000000000000" pitchFamily="50" charset="-128"/>
                <a:ea typeface="Yu Gothic UI" panose="020B0500000000000000" pitchFamily="50" charset="-128"/>
                <a:cs typeface="LINE Seed Sans ExtraBold" panose="020B0803020203020204" pitchFamily="34" charset="0"/>
              </a:rPr>
              <a:t>https://bto.applied.ne.jp/c19-c2514-pm1295.html</a:t>
            </a:r>
          </a:p>
        </p:txBody>
      </p:sp>
      <p:grpSp>
        <p:nvGrpSpPr>
          <p:cNvPr id="2" name="グループ化 1">
            <a:extLst>
              <a:ext uri="{FF2B5EF4-FFF2-40B4-BE49-F238E27FC236}">
                <a16:creationId xmlns:a16="http://schemas.microsoft.com/office/drawing/2014/main" id="{C9901AC2-1AF7-7BDE-835C-DF6992A51554}"/>
              </a:ext>
            </a:extLst>
          </p:cNvPr>
          <p:cNvGrpSpPr/>
          <p:nvPr/>
        </p:nvGrpSpPr>
        <p:grpSpPr>
          <a:xfrm>
            <a:off x="31966" y="0"/>
            <a:ext cx="7527708" cy="2461570"/>
            <a:chOff x="31966" y="0"/>
            <a:chExt cx="7527708" cy="2461570"/>
          </a:xfrm>
        </p:grpSpPr>
        <p:pic>
          <p:nvPicPr>
            <p:cNvPr id="4" name="図 3">
              <a:extLst>
                <a:ext uri="{FF2B5EF4-FFF2-40B4-BE49-F238E27FC236}">
                  <a16:creationId xmlns:a16="http://schemas.microsoft.com/office/drawing/2014/main" id="{683BCBD5-07DD-8C6A-79E1-C45550741C11}"/>
                </a:ext>
              </a:extLst>
            </p:cNvPr>
            <p:cNvPicPr>
              <a:picLocks noChangeAspect="1"/>
            </p:cNvPicPr>
            <p:nvPr/>
          </p:nvPicPr>
          <p:blipFill>
            <a:blip r:embed="rId3"/>
            <a:stretch>
              <a:fillRect/>
            </a:stretch>
          </p:blipFill>
          <p:spPr>
            <a:xfrm>
              <a:off x="31966" y="0"/>
              <a:ext cx="7527708" cy="2461570"/>
            </a:xfrm>
            <a:prstGeom prst="rect">
              <a:avLst/>
            </a:prstGeom>
          </p:spPr>
        </p:pic>
        <p:sp>
          <p:nvSpPr>
            <p:cNvPr id="5" name="テキスト ボックス 3">
              <a:extLst>
                <a:ext uri="{FF2B5EF4-FFF2-40B4-BE49-F238E27FC236}">
                  <a16:creationId xmlns:a16="http://schemas.microsoft.com/office/drawing/2014/main" id="{FE9B1522-95CC-C9EB-55D5-985D62CAE8E8}"/>
                </a:ext>
              </a:extLst>
            </p:cNvPr>
            <p:cNvSpPr txBox="1"/>
            <p:nvPr/>
          </p:nvSpPr>
          <p:spPr>
            <a:xfrm>
              <a:off x="251634" y="1419094"/>
              <a:ext cx="5320625" cy="830997"/>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en-US" altLang="ja-JP" sz="4800" b="1" dirty="0">
                  <a:solidFill>
                    <a:schemeClr val="bg1"/>
                  </a:solidFill>
                  <a:effectLst>
                    <a:glow rad="101600">
                      <a:schemeClr val="tx1">
                        <a:alpha val="60000"/>
                      </a:schemeClr>
                    </a:glow>
                  </a:effectLst>
                  <a:latin typeface="游ゴシック" panose="020B0400000000000000" pitchFamily="50" charset="-128"/>
                  <a:ea typeface="游ゴシック" panose="020B0400000000000000" pitchFamily="50" charset="-128"/>
                  <a:cs typeface="Segoe UI" panose="020B0502040204020203" pitchFamily="34" charset="0"/>
                </a:rPr>
                <a:t>Newton Physics</a:t>
              </a:r>
            </a:p>
          </p:txBody>
        </p:sp>
        <p:sp>
          <p:nvSpPr>
            <p:cNvPr id="34" name="テキスト ボックス 33">
              <a:extLst>
                <a:ext uri="{FF2B5EF4-FFF2-40B4-BE49-F238E27FC236}">
                  <a16:creationId xmlns:a16="http://schemas.microsoft.com/office/drawing/2014/main" id="{E34261BC-B59C-7C95-8A42-D5259805A2A5}"/>
                </a:ext>
              </a:extLst>
            </p:cNvPr>
            <p:cNvSpPr txBox="1"/>
            <p:nvPr/>
          </p:nvSpPr>
          <p:spPr>
            <a:xfrm>
              <a:off x="467728" y="385049"/>
              <a:ext cx="6257110" cy="1077218"/>
            </a:xfrm>
            <a:prstGeom prst="rect">
              <a:avLst/>
            </a:prstGeom>
            <a:noFill/>
            <a:ln>
              <a:noFill/>
            </a:ln>
          </p:spPr>
          <p:txBody>
            <a:bodyPr wrap="square" rtlCol="0">
              <a:spAutoFit/>
            </a:bodyPr>
            <a:lstStyle/>
            <a:p>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NVIDIA</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a:t>
              </a:r>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Google DeepMind</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a:t>
              </a:r>
              <a:r>
                <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Disney Research </a:t>
              </a:r>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が</a:t>
              </a:r>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共同開発したオープンソースエンジン</a:t>
              </a:r>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endParaRPr kumimoji="1" lang="en-US" altLang="ja-JP"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endParaRPr>
            </a:p>
            <a:p>
              <a:r>
                <a:rPr kumimoji="1" lang="ja-JP" altLang="en-US" sz="1600" b="1" dirty="0">
                  <a:solidFill>
                    <a:schemeClr val="bg1"/>
                  </a:solidFill>
                  <a:effectLst>
                    <a:glow rad="101600">
                      <a:schemeClr val="tx1">
                        <a:alpha val="60000"/>
                      </a:schemeClr>
                    </a:glow>
                  </a:effectLst>
                  <a:latin typeface="A-OTF 新ゴ Pro H" panose="020B0800000000000000" pitchFamily="50" charset="-128"/>
                  <a:ea typeface="A-OTF 新ゴ Pro H" panose="020B0800000000000000" pitchFamily="50" charset="-128"/>
                  <a:cs typeface="Times New Roman" panose="02020603050405020304" pitchFamily="18" charset="0"/>
                </a:rPr>
                <a:t>ロボットシミュレーション用物理エンジン</a:t>
              </a:r>
              <a:endParaRPr lang="en-US" altLang="ja-JP" sz="1600" b="1" dirty="0">
                <a:effectLst>
                  <a:glow rad="101600">
                    <a:schemeClr val="tx1">
                      <a:alpha val="60000"/>
                    </a:schemeClr>
                  </a:glow>
                </a:effectLst>
                <a:latin typeface="A-OTF 新ゴ Pro H" panose="020B0800000000000000" pitchFamily="50" charset="-128"/>
                <a:ea typeface="A-OTF 新ゴ Pro H" panose="020B0800000000000000" pitchFamily="50" charset="-128"/>
                <a:cs typeface="Segoe UI" panose="020B0502040204020203" pitchFamily="34" charset="0"/>
              </a:endParaRPr>
            </a:p>
          </p:txBody>
        </p:sp>
      </p:grpSp>
      <p:pic>
        <p:nvPicPr>
          <p:cNvPr id="42" name="図 41">
            <a:extLst>
              <a:ext uri="{FF2B5EF4-FFF2-40B4-BE49-F238E27FC236}">
                <a16:creationId xmlns:a16="http://schemas.microsoft.com/office/drawing/2014/main" id="{12771439-1AAD-A4C1-0D9A-BAD851BA0569}"/>
              </a:ext>
            </a:extLst>
          </p:cNvPr>
          <p:cNvPicPr>
            <a:picLocks noChangeAspect="1"/>
          </p:cNvPicPr>
          <p:nvPr/>
        </p:nvPicPr>
        <p:blipFill>
          <a:blip r:embed="rId4"/>
          <a:stretch>
            <a:fillRect/>
          </a:stretch>
        </p:blipFill>
        <p:spPr>
          <a:xfrm>
            <a:off x="720678" y="3658438"/>
            <a:ext cx="1773180" cy="2577569"/>
          </a:xfrm>
          <a:prstGeom prst="rect">
            <a:avLst/>
          </a:prstGeom>
        </p:spPr>
      </p:pic>
      <p:sp>
        <p:nvSpPr>
          <p:cNvPr id="43" name="テキスト ボックス 42">
            <a:extLst>
              <a:ext uri="{FF2B5EF4-FFF2-40B4-BE49-F238E27FC236}">
                <a16:creationId xmlns:a16="http://schemas.microsoft.com/office/drawing/2014/main" id="{A8D7BA0C-B8AA-FD72-891E-E84217A59BC7}"/>
              </a:ext>
            </a:extLst>
          </p:cNvPr>
          <p:cNvSpPr txBox="1"/>
          <p:nvPr/>
        </p:nvSpPr>
        <p:spPr>
          <a:xfrm>
            <a:off x="386848" y="6494645"/>
            <a:ext cx="6859995" cy="307777"/>
          </a:xfrm>
          <a:prstGeom prst="rect">
            <a:avLst/>
          </a:prstGeom>
          <a:noFill/>
          <a:ln>
            <a:noFill/>
          </a:ln>
        </p:spPr>
        <p:txBody>
          <a:bodyPr wrap="square" rtlCol="0">
            <a:spAutoFit/>
          </a:bodyPr>
          <a:lstStyle/>
          <a:p>
            <a:pPr algn="ct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高性能 </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Xeon 1</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基と</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Blackwell</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世代 高性能 </a:t>
            </a:r>
            <a:r>
              <a:rPr kumimoji="1" lang="en-US" altLang="ja-JP"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GPU</a:t>
            </a:r>
            <a:r>
              <a:rPr kumimoji="1" lang="ja-JP" altLang="en-US" sz="1400" dirty="0">
                <a:solidFill>
                  <a:schemeClr val="bg1"/>
                </a:solidFill>
                <a:latin typeface="A-OTF 新ゴ Pro H" panose="020B0800000000000000" pitchFamily="50" charset="-128"/>
                <a:ea typeface="A-OTF 新ゴ Pro H" panose="020B0800000000000000" pitchFamily="50" charset="-128"/>
                <a:cs typeface="Times New Roman" panose="02020603050405020304" pitchFamily="18" charset="0"/>
              </a:rPr>
              <a:t>搭載</a:t>
            </a:r>
            <a:r>
              <a:rPr kumimoji="1" lang="ja-JP" altLang="en-US" sz="1400" dirty="0">
                <a:solidFill>
                  <a:schemeClr val="bg1"/>
                </a:solidFill>
                <a:effectLst/>
                <a:latin typeface="A-OTF 新ゴ Pro H" panose="020B0800000000000000" pitchFamily="50" charset="-128"/>
                <a:ea typeface="A-OTF 新ゴ Pro H" panose="020B0800000000000000" pitchFamily="50" charset="-128"/>
                <a:cs typeface="Times New Roman" panose="02020603050405020304" pitchFamily="18" charset="0"/>
              </a:rPr>
              <a:t>ワークステーション</a:t>
            </a:r>
            <a:endParaRPr lang="en-US" altLang="ja-JP" sz="1400" b="1" dirty="0">
              <a:latin typeface="A-OTF 新ゴ Pro H" panose="020B0800000000000000" pitchFamily="50" charset="-128"/>
              <a:ea typeface="A-OTF 新ゴ Pro H" panose="020B0800000000000000" pitchFamily="50" charset="-128"/>
              <a:cs typeface="Segoe UI" panose="020B0502040204020203" pitchFamily="34" charset="0"/>
            </a:endParaRPr>
          </a:p>
        </p:txBody>
      </p:sp>
      <p:pic>
        <p:nvPicPr>
          <p:cNvPr id="45" name="図 44">
            <a:extLst>
              <a:ext uri="{FF2B5EF4-FFF2-40B4-BE49-F238E27FC236}">
                <a16:creationId xmlns:a16="http://schemas.microsoft.com/office/drawing/2014/main" id="{CBF7E0C3-00FF-D96B-5933-9E9F63CDCE42}"/>
              </a:ext>
            </a:extLst>
          </p:cNvPr>
          <p:cNvPicPr>
            <a:picLocks noChangeAspect="1"/>
          </p:cNvPicPr>
          <p:nvPr/>
        </p:nvPicPr>
        <p:blipFill>
          <a:blip r:embed="rId5"/>
          <a:stretch>
            <a:fillRect/>
          </a:stretch>
        </p:blipFill>
        <p:spPr>
          <a:xfrm>
            <a:off x="809034" y="7176597"/>
            <a:ext cx="1684824" cy="2382823"/>
          </a:xfrm>
          <a:prstGeom prst="rect">
            <a:avLst/>
          </a:prstGeom>
        </p:spPr>
      </p:pic>
      <p:sp>
        <p:nvSpPr>
          <p:cNvPr id="46" name="テキスト ボックス 45">
            <a:extLst>
              <a:ext uri="{FF2B5EF4-FFF2-40B4-BE49-F238E27FC236}">
                <a16:creationId xmlns:a16="http://schemas.microsoft.com/office/drawing/2014/main" id="{9CCB8F3F-CD39-CA53-667F-85BCCD50E853}"/>
              </a:ext>
            </a:extLst>
          </p:cNvPr>
          <p:cNvSpPr txBox="1"/>
          <p:nvPr/>
        </p:nvSpPr>
        <p:spPr>
          <a:xfrm>
            <a:off x="3166312" y="7101690"/>
            <a:ext cx="3851565" cy="1785104"/>
          </a:xfrm>
          <a:prstGeom prst="rect">
            <a:avLst/>
          </a:prstGeom>
          <a:noFill/>
          <a:ln>
            <a:noFill/>
          </a:ln>
        </p:spPr>
        <p:txBody>
          <a:bodyPr wrap="square" rtlCol="0">
            <a:spAutoFit/>
          </a:bodyPr>
          <a:lstStyle/>
          <a:p>
            <a:r>
              <a:rPr kumimoji="1" lang="ja-JP" altLang="en-US" sz="1100" b="1" dirty="0">
                <a:solidFill>
                  <a:srgbClr val="1C1C1C"/>
                </a:solidFill>
                <a:latin typeface="游ゴシック" panose="020B0400000000000000" pitchFamily="50" charset="-128"/>
                <a:cs typeface="Segoe UI" panose="020B0502040204020203" pitchFamily="34" charset="0"/>
              </a:rPr>
              <a:t>■</a:t>
            </a:r>
            <a:r>
              <a:rPr kumimoji="1" lang="en-US" altLang="ja-JP" sz="1100" b="1" dirty="0">
                <a:solidFill>
                  <a:srgbClr val="1C1C1C"/>
                </a:solidFill>
                <a:latin typeface="游ゴシック" panose="020B0400000000000000" pitchFamily="50" charset="-128"/>
                <a:cs typeface="Segoe UI" panose="020B0502040204020203" pitchFamily="34" charset="0"/>
              </a:rPr>
              <a:t>CPU</a:t>
            </a:r>
            <a:r>
              <a:rPr kumimoji="1" lang="ja-JP" altLang="en-US" sz="1100" b="1" dirty="0">
                <a:solidFill>
                  <a:srgbClr val="1C1C1C"/>
                </a:solidFill>
                <a:latin typeface="游ゴシック" panose="020B0400000000000000" pitchFamily="50" charset="-128"/>
                <a:cs typeface="Segoe UI" panose="020B0502040204020203" pitchFamily="34" charset="0"/>
                <a:sym typeface="Wingdings" panose="05000000000000000000" pitchFamily="2" charset="2"/>
              </a:rPr>
              <a:t>：</a:t>
            </a:r>
            <a:r>
              <a:rPr lang="en-US" altLang="ja-JP" sz="1100" b="1" dirty="0">
                <a:solidFill>
                  <a:srgbClr val="1C1C1C"/>
                </a:solidFill>
                <a:latin typeface="游ゴシック" panose="020B0400000000000000" pitchFamily="50" charset="-128"/>
                <a:cs typeface="Segoe UI" panose="020B0502040204020203" pitchFamily="34" charset="0"/>
              </a:rPr>
              <a:t>Xeon w5-3535X</a:t>
            </a:r>
          </a:p>
          <a:p>
            <a:r>
              <a:rPr kumimoji="1" lang="en-US" altLang="ja-JP" sz="1100" b="1" dirty="0">
                <a:solidFill>
                  <a:srgbClr val="1C1C1C"/>
                </a:solidFill>
                <a:latin typeface="游ゴシック" panose="020B0400000000000000" pitchFamily="50" charset="-128"/>
                <a:cs typeface="Segoe UI" panose="020B0502040204020203" pitchFamily="34" charset="0"/>
              </a:rPr>
              <a:t>(2.9GHz to 4.6GHz/TB 4.8GHz/20</a:t>
            </a:r>
            <a:r>
              <a:rPr kumimoji="1" lang="ja-JP" altLang="en-US" sz="1100" b="1" dirty="0">
                <a:solidFill>
                  <a:srgbClr val="1C1C1C"/>
                </a:solidFill>
                <a:latin typeface="游ゴシック" panose="020B0400000000000000" pitchFamily="50" charset="-128"/>
                <a:cs typeface="Segoe UI" panose="020B0502040204020203" pitchFamily="34" charset="0"/>
              </a:rPr>
              <a:t>コア</a:t>
            </a:r>
            <a:r>
              <a:rPr kumimoji="1" lang="en-US" altLang="ja-JP" sz="1100" b="1" dirty="0">
                <a:solidFill>
                  <a:srgbClr val="1C1C1C"/>
                </a:solidFill>
                <a:latin typeface="游ゴシック" panose="020B0400000000000000" pitchFamily="50" charset="-128"/>
                <a:cs typeface="Segoe UI" panose="020B0502040204020203" pitchFamily="34" charset="0"/>
              </a:rPr>
              <a:t>/40</a:t>
            </a:r>
            <a:r>
              <a:rPr kumimoji="1" lang="ja-JP" altLang="en-US" sz="1100" b="1" dirty="0">
                <a:solidFill>
                  <a:srgbClr val="1C1C1C"/>
                </a:solidFill>
                <a:latin typeface="游ゴシック" panose="020B0400000000000000" pitchFamily="50" charset="-128"/>
                <a:cs typeface="Segoe UI" panose="020B0502040204020203" pitchFamily="34" charset="0"/>
              </a:rPr>
              <a:t>スレッド</a:t>
            </a:r>
            <a:r>
              <a:rPr kumimoji="1" lang="en-US" altLang="ja-JP" sz="1100" b="1" dirty="0">
                <a:solidFill>
                  <a:srgbClr val="1C1C1C"/>
                </a:solidFill>
                <a:latin typeface="游ゴシック" panose="020B0400000000000000" pitchFamily="50" charset="-128"/>
                <a:cs typeface="Segoe UI" panose="020B0502040204020203" pitchFamily="34" charset="0"/>
              </a:rPr>
              <a:t>)</a:t>
            </a:r>
          </a:p>
          <a:p>
            <a:r>
              <a:rPr kumimoji="1" lang="ja-JP" altLang="en-US" sz="1100" b="1" dirty="0">
                <a:solidFill>
                  <a:srgbClr val="1C1C1C"/>
                </a:solidFill>
                <a:latin typeface="游ゴシック" panose="020B0400000000000000" pitchFamily="50" charset="-128"/>
                <a:cs typeface="Segoe UI" panose="020B0502040204020203" pitchFamily="34" charset="0"/>
              </a:rPr>
              <a:t>■メモリ：</a:t>
            </a:r>
            <a:r>
              <a:rPr kumimoji="1" lang="en-US" altLang="ja-JP" sz="1100" b="1" dirty="0">
                <a:solidFill>
                  <a:srgbClr val="1C1C1C"/>
                </a:solidFill>
                <a:latin typeface="游ゴシック" panose="020B0400000000000000" pitchFamily="50" charset="-128"/>
                <a:cs typeface="Segoe UI" panose="020B0502040204020203" pitchFamily="34" charset="0"/>
              </a:rPr>
              <a:t>256</a:t>
            </a:r>
            <a:r>
              <a:rPr lang="en-US" altLang="ja-JP" sz="1100" b="1" dirty="0">
                <a:solidFill>
                  <a:srgbClr val="1C1C1C"/>
                </a:solidFill>
                <a:latin typeface="游ゴシック" panose="020B0400000000000000" pitchFamily="50" charset="-128"/>
                <a:cs typeface="Segoe UI" panose="020B0502040204020203" pitchFamily="34" charset="0"/>
              </a:rPr>
              <a:t>GB</a:t>
            </a:r>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32GB x8</a:t>
            </a:r>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DDR5-5600 Registered ECC DIMM</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ja-JP" altLang="en-US" sz="1100" b="1" dirty="0">
                <a:solidFill>
                  <a:srgbClr val="1C1C1C"/>
                </a:solidFill>
                <a:latin typeface="游ゴシック" panose="020B0400000000000000" pitchFamily="50" charset="-128"/>
                <a:cs typeface="Segoe UI" panose="020B0502040204020203" pitchFamily="34" charset="0"/>
              </a:rPr>
              <a:t>■ストレージ：</a:t>
            </a:r>
            <a:r>
              <a:rPr kumimoji="1" lang="en-US" altLang="ja-JP" sz="1100" b="1" dirty="0">
                <a:solidFill>
                  <a:srgbClr val="1C1C1C"/>
                </a:solidFill>
                <a:latin typeface="游ゴシック" panose="020B0400000000000000" pitchFamily="50" charset="-128"/>
                <a:cs typeface="Segoe UI" panose="020B0502040204020203" pitchFamily="34" charset="0"/>
              </a:rPr>
              <a:t>960GB M.2 </a:t>
            </a:r>
            <a:r>
              <a:rPr kumimoji="1" lang="en-US" altLang="ja-JP" sz="1100" b="1" dirty="0" err="1">
                <a:solidFill>
                  <a:srgbClr val="1C1C1C"/>
                </a:solidFill>
                <a:latin typeface="游ゴシック" panose="020B0400000000000000" pitchFamily="50" charset="-128"/>
                <a:cs typeface="Segoe UI" panose="020B0502040204020203" pitchFamily="34" charset="0"/>
              </a:rPr>
              <a:t>NVMe</a:t>
            </a:r>
            <a:r>
              <a:rPr kumimoji="1" lang="en-US" altLang="ja-JP" sz="1100" b="1" dirty="0">
                <a:solidFill>
                  <a:srgbClr val="1C1C1C"/>
                </a:solidFill>
                <a:latin typeface="游ゴシック" panose="020B0400000000000000" pitchFamily="50" charset="-128"/>
                <a:cs typeface="Segoe UI" panose="020B0502040204020203" pitchFamily="34" charset="0"/>
              </a:rPr>
              <a:t> SSD </a:t>
            </a:r>
            <a:r>
              <a:rPr kumimoji="1" lang="ja-JP" altLang="en-US" sz="1100" b="1" dirty="0">
                <a:solidFill>
                  <a:srgbClr val="1C1C1C"/>
                </a:solidFill>
                <a:latin typeface="游ゴシック" panose="020B0400000000000000" pitchFamily="50" charset="-128"/>
                <a:cs typeface="Segoe UI" panose="020B0502040204020203" pitchFamily="34" charset="0"/>
              </a:rPr>
              <a:t>高耐久仕様</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en-US" altLang="ja-JP" sz="1100" b="1" dirty="0">
                <a:solidFill>
                  <a:srgbClr val="1C1C1C"/>
                </a:solidFill>
                <a:latin typeface="游ゴシック" panose="020B0400000000000000" pitchFamily="50" charset="-128"/>
                <a:cs typeface="Segoe UI" panose="020B0502040204020203" pitchFamily="34" charset="0"/>
              </a:rPr>
              <a:t>■OS</a:t>
            </a:r>
            <a:r>
              <a:rPr kumimoji="1" lang="ja-JP" altLang="en-US" sz="1100" b="1" dirty="0">
                <a:solidFill>
                  <a:srgbClr val="1C1C1C"/>
                </a:solidFill>
                <a:latin typeface="游ゴシック" panose="020B0400000000000000" pitchFamily="50" charset="-128"/>
                <a:cs typeface="Segoe UI" panose="020B0502040204020203" pitchFamily="34" charset="0"/>
              </a:rPr>
              <a:t>：</a:t>
            </a:r>
            <a:r>
              <a:rPr kumimoji="1" lang="en-US" altLang="ja-JP" sz="1100" b="1" dirty="0">
                <a:solidFill>
                  <a:srgbClr val="1C1C1C"/>
                </a:solidFill>
                <a:latin typeface="游ゴシック" panose="020B0400000000000000" pitchFamily="50" charset="-128"/>
                <a:cs typeface="Segoe UI" panose="020B0502040204020203" pitchFamily="34" charset="0"/>
              </a:rPr>
              <a:t>Linux</a:t>
            </a:r>
          </a:p>
          <a:p>
            <a:r>
              <a:rPr kumimoji="1" lang="en-US" altLang="ja-JP" sz="1100" b="1" dirty="0">
                <a:solidFill>
                  <a:srgbClr val="1C1C1C"/>
                </a:solidFill>
                <a:latin typeface="游ゴシック" panose="020B0400000000000000" pitchFamily="50" charset="-128"/>
                <a:cs typeface="Segoe UI" panose="020B0502040204020203" pitchFamily="34" charset="0"/>
              </a:rPr>
              <a:t>■GPU</a:t>
            </a:r>
            <a:r>
              <a:rPr kumimoji="1" lang="ja-JP" altLang="en-US" sz="1100" b="1" dirty="0">
                <a:solidFill>
                  <a:srgbClr val="1C1C1C"/>
                </a:solidFill>
                <a:latin typeface="游ゴシック" panose="020B0400000000000000" pitchFamily="50" charset="-128"/>
                <a:cs typeface="Segoe UI" panose="020B0502040204020203" pitchFamily="34" charset="0"/>
              </a:rPr>
              <a:t>：</a:t>
            </a:r>
            <a:r>
              <a:rPr lang="pt-BR" altLang="ja-JP" sz="1100" b="1" dirty="0">
                <a:solidFill>
                  <a:srgbClr val="1C1C1C"/>
                </a:solidFill>
                <a:latin typeface="游ゴシック" panose="020B0400000000000000" pitchFamily="50" charset="-128"/>
                <a:cs typeface="Segoe UI" panose="020B0502040204020203" pitchFamily="34" charset="0"/>
              </a:rPr>
              <a:t>NVIDIA RTX PRO 6000 Blackwell Max-Q W.E.</a:t>
            </a:r>
          </a:p>
          <a:p>
            <a:r>
              <a:rPr kumimoji="1" lang="en-US" altLang="ja-JP" sz="1100" b="1" dirty="0">
                <a:solidFill>
                  <a:srgbClr val="1C1C1C"/>
                </a:solidFill>
                <a:latin typeface="游ゴシック" panose="020B0400000000000000" pitchFamily="50" charset="-128"/>
                <a:cs typeface="Segoe UI" panose="020B0502040204020203" pitchFamily="34" charset="0"/>
              </a:rPr>
              <a:t>■</a:t>
            </a:r>
            <a:r>
              <a:rPr kumimoji="1" lang="ja-JP" altLang="en-US" sz="1100" b="1" dirty="0">
                <a:solidFill>
                  <a:srgbClr val="1C1C1C"/>
                </a:solidFill>
                <a:latin typeface="游ゴシック" panose="020B0400000000000000" pitchFamily="50" charset="-128"/>
                <a:cs typeface="Segoe UI" panose="020B0502040204020203" pitchFamily="34" charset="0"/>
              </a:rPr>
              <a:t>電源：</a:t>
            </a:r>
            <a:r>
              <a:rPr lang="en-US" altLang="ja-JP" sz="1100" b="1" dirty="0">
                <a:solidFill>
                  <a:srgbClr val="1C1C1C"/>
                </a:solidFill>
                <a:latin typeface="游ゴシック" panose="020B0400000000000000" pitchFamily="50" charset="-128"/>
                <a:cs typeface="Segoe UI" panose="020B0502040204020203" pitchFamily="34" charset="0"/>
              </a:rPr>
              <a:t>1,200W/100V </a:t>
            </a:r>
          </a:p>
          <a:p>
            <a:r>
              <a:rPr lang="ja-JP" altLang="en-US" sz="1100" b="1" dirty="0">
                <a:solidFill>
                  <a:srgbClr val="1C1C1C"/>
                </a:solidFill>
                <a:latin typeface="游ゴシック" panose="020B0400000000000000" pitchFamily="50" charset="-128"/>
                <a:cs typeface="Segoe UI" panose="020B0502040204020203" pitchFamily="34" charset="0"/>
              </a:rPr>
              <a:t>（</a:t>
            </a:r>
            <a:r>
              <a:rPr lang="en-US" altLang="ja-JP" sz="1100" b="1" dirty="0">
                <a:solidFill>
                  <a:srgbClr val="1C1C1C"/>
                </a:solidFill>
                <a:latin typeface="游ゴシック" panose="020B0400000000000000" pitchFamily="50" charset="-128"/>
                <a:cs typeface="Segoe UI" panose="020B0502040204020203" pitchFamily="34" charset="0"/>
              </a:rPr>
              <a:t>80 Plus Platinum </a:t>
            </a:r>
            <a:r>
              <a:rPr lang="ja-JP" altLang="en-US" sz="1100" b="1" dirty="0">
                <a:solidFill>
                  <a:srgbClr val="1C1C1C"/>
                </a:solidFill>
                <a:latin typeface="游ゴシック" panose="020B0400000000000000" pitchFamily="50" charset="-128"/>
                <a:cs typeface="Segoe UI" panose="020B0502040204020203" pitchFamily="34" charset="0"/>
              </a:rPr>
              <a:t>認証）</a:t>
            </a:r>
            <a:endParaRPr kumimoji="1" lang="en-US" altLang="ja-JP" sz="1100" b="1" dirty="0">
              <a:solidFill>
                <a:srgbClr val="1C1C1C"/>
              </a:solidFill>
              <a:latin typeface="游ゴシック" panose="020B0400000000000000" pitchFamily="50" charset="-128"/>
              <a:cs typeface="Segoe UI" panose="020B0502040204020203" pitchFamily="34" charset="0"/>
            </a:endParaRPr>
          </a:p>
          <a:p>
            <a:r>
              <a:rPr kumimoji="1" lang="en-US" altLang="ja-JP" sz="1100" b="1" dirty="0">
                <a:solidFill>
                  <a:srgbClr val="1C1C1C"/>
                </a:solidFill>
                <a:latin typeface="游ゴシック" panose="020B0400000000000000" pitchFamily="50" charset="-128"/>
                <a:cs typeface="Segoe UI" panose="020B0502040204020203" pitchFamily="34" charset="0"/>
              </a:rPr>
              <a:t>■3</a:t>
            </a:r>
            <a:r>
              <a:rPr kumimoji="1" lang="ja-JP" altLang="en-US" sz="1100" b="1" dirty="0">
                <a:solidFill>
                  <a:srgbClr val="1C1C1C"/>
                </a:solidFill>
                <a:latin typeface="游ゴシック" panose="020B0400000000000000" pitchFamily="50" charset="-128"/>
                <a:cs typeface="Segoe UI" panose="020B0502040204020203" pitchFamily="34" charset="0"/>
              </a:rPr>
              <a:t>年間センドバック保証</a:t>
            </a:r>
            <a:endParaRPr lang="en-US" altLang="ja-JP" sz="800" b="1" dirty="0">
              <a:latin typeface="游ゴシック" panose="020B0400000000000000" pitchFamily="50" charset="-128"/>
              <a:cs typeface="Segoe UI" panose="020B0502040204020203" pitchFamily="34" charset="0"/>
            </a:endParaRPr>
          </a:p>
        </p:txBody>
      </p:sp>
    </p:spTree>
    <p:extLst>
      <p:ext uri="{BB962C8B-B14F-4D97-AF65-F5344CB8AC3E}">
        <p14:creationId xmlns:p14="http://schemas.microsoft.com/office/powerpoint/2010/main" val="19842138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2060"/>
        </a:solidFill>
        <a:ln>
          <a:no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179</TotalTime>
  <Words>545</Words>
  <Application>Microsoft Office PowerPoint</Application>
  <PresentationFormat>ユーザー設定</PresentationFormat>
  <Paragraphs>55</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A-OTF 新ゴ Pro B</vt:lpstr>
      <vt:lpstr>A-OTF 新ゴ Pro DB</vt:lpstr>
      <vt:lpstr>A-OTF 新ゴ Pro H</vt:lpstr>
      <vt:lpstr>A-OTF 新ゴ Pro M</vt:lpstr>
      <vt:lpstr>A-OTF 新ゴ Pro R</vt:lpstr>
      <vt:lpstr>Yu Gothic UI</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Mitsuyama</dc:creator>
  <cp:lastModifiedBy>soejima-pc</cp:lastModifiedBy>
  <cp:revision>15</cp:revision>
  <dcterms:created xsi:type="dcterms:W3CDTF">2025-02-18T01:46:40Z</dcterms:created>
  <dcterms:modified xsi:type="dcterms:W3CDTF">2026-01-27T07:38:00Z</dcterms:modified>
</cp:coreProperties>
</file>