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2" autoAdjust="0"/>
    <p:restoredTop sz="94660"/>
  </p:normalViewPr>
  <p:slideViewPr>
    <p:cSldViewPr snapToGrid="0">
      <p:cViewPr>
        <p:scale>
          <a:sx n="75" d="100"/>
          <a:sy n="75" d="100"/>
        </p:scale>
        <p:origin x="24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2026/2/9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https://miro.medium.com/1*1hiH09MKCXflTixA2bi6nA.png" TargetMode="External"/><Relationship Id="rId18" Type="http://schemas.openxmlformats.org/officeDocument/2006/relationships/image" Target="https://techblog.nhn-techorus.com/wp-content/uploads/2024/05/Dify-OGP.png" TargetMode="External"/><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microsoft.com/office/2007/relationships/hdphoto" Target="../media/hdphoto2.wdp"/><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6.emf"/><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12.png"/><Relationship Id="rId17" Type="http://schemas.openxmlformats.org/officeDocument/2006/relationships/image" Target="../media/image18.png"/><Relationship Id="rId2" Type="http://schemas.openxmlformats.org/officeDocument/2006/relationships/image" Target="../media/image15.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https://miro.medium.com/1*1hiH09MKCXflTixA2bi6nA.png" TargetMode="External"/><Relationship Id="rId14" Type="http://schemas.openxmlformats.org/officeDocument/2006/relationships/image" Target="https://techblog.nhn-techorus.com/wp-content/uploads/2024/05/Dify-OGP.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7555EA45-B40E-86F0-2270-95E399005F31}"/>
              </a:ext>
            </a:extLst>
          </p:cNvPr>
          <p:cNvGrpSpPr/>
          <p:nvPr/>
        </p:nvGrpSpPr>
        <p:grpSpPr>
          <a:xfrm>
            <a:off x="739" y="0"/>
            <a:ext cx="7560628" cy="2419350"/>
            <a:chOff x="112712" y="3250114"/>
            <a:chExt cx="5626031" cy="1800292"/>
          </a:xfrm>
        </p:grpSpPr>
        <p:pic>
          <p:nvPicPr>
            <p:cNvPr id="6" name="図 5">
              <a:extLst>
                <a:ext uri="{FF2B5EF4-FFF2-40B4-BE49-F238E27FC236}">
                  <a16:creationId xmlns:a16="http://schemas.microsoft.com/office/drawing/2014/main" id="{D8DD0E4E-B52B-F6C4-D9EC-F3C9E730CEB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37055" y="3250114"/>
              <a:ext cx="2701688" cy="1800000"/>
            </a:xfrm>
            <a:prstGeom prst="rect">
              <a:avLst/>
            </a:prstGeom>
          </p:spPr>
        </p:pic>
        <p:pic>
          <p:nvPicPr>
            <p:cNvPr id="8" name="図 7">
              <a:extLst>
                <a:ext uri="{FF2B5EF4-FFF2-40B4-BE49-F238E27FC236}">
                  <a16:creationId xmlns:a16="http://schemas.microsoft.com/office/drawing/2014/main" id="{3C6D370C-4D11-B6D3-DAB3-B9C64CEB7A8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712" y="3250406"/>
              <a:ext cx="3150000" cy="1800000"/>
            </a:xfrm>
            <a:prstGeom prst="rect">
              <a:avLst/>
            </a:prstGeom>
          </p:spPr>
        </p:pic>
      </p:grpSp>
      <p:sp>
        <p:nvSpPr>
          <p:cNvPr id="10" name="テキスト ボックス 12">
            <a:extLst>
              <a:ext uri="{FF2B5EF4-FFF2-40B4-BE49-F238E27FC236}">
                <a16:creationId xmlns:a16="http://schemas.microsoft.com/office/drawing/2014/main" id="{DD175712-0220-7C45-7358-737885CA4729}"/>
              </a:ext>
            </a:extLst>
          </p:cNvPr>
          <p:cNvSpPr txBox="1"/>
          <p:nvPr/>
        </p:nvSpPr>
        <p:spPr>
          <a:xfrm>
            <a:off x="401985" y="388340"/>
            <a:ext cx="4638146" cy="338554"/>
          </a:xfrm>
          <a:prstGeom prst="rect">
            <a:avLst/>
          </a:prstGeom>
          <a:noFill/>
          <a:ln>
            <a:noFill/>
          </a:ln>
        </p:spPr>
        <p:txBody>
          <a:bodyPr wrap="square" rtlCol="0">
            <a:spAutoFit/>
          </a:bodyPr>
          <a:lstStyle/>
          <a:p>
            <a:r>
              <a:rPr kumimoji="1" lang="ja-JP" altLang="en-US" sz="16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環境構築済みだから、導入後すぐに使える</a:t>
            </a:r>
            <a:r>
              <a:rPr kumimoji="1" lang="en-US" altLang="ja-JP" sz="16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a:t>
            </a:r>
          </a:p>
        </p:txBody>
      </p:sp>
      <p:sp>
        <p:nvSpPr>
          <p:cNvPr id="11" name="テキスト ボックス 10">
            <a:extLst>
              <a:ext uri="{FF2B5EF4-FFF2-40B4-BE49-F238E27FC236}">
                <a16:creationId xmlns:a16="http://schemas.microsoft.com/office/drawing/2014/main" id="{99C36606-1BA3-DFB7-972C-DC4AF79660DA}"/>
              </a:ext>
            </a:extLst>
          </p:cNvPr>
          <p:cNvSpPr txBox="1"/>
          <p:nvPr/>
        </p:nvSpPr>
        <p:spPr>
          <a:xfrm>
            <a:off x="457472" y="781084"/>
            <a:ext cx="4487221" cy="272885"/>
          </a:xfrm>
          <a:custGeom>
            <a:avLst/>
            <a:gdLst/>
            <a:ahLst/>
            <a:cxnLst/>
            <a:rect l="l" t="t" r="r" b="b"/>
            <a:pathLst>
              <a:path w="6452026" h="392373">
                <a:moveTo>
                  <a:pt x="4306672" y="267453"/>
                </a:moveTo>
                <a:lnTo>
                  <a:pt x="4306672" y="285884"/>
                </a:lnTo>
                <a:lnTo>
                  <a:pt x="4339847" y="285884"/>
                </a:lnTo>
                <a:lnTo>
                  <a:pt x="4339847" y="267453"/>
                </a:lnTo>
                <a:close/>
                <a:moveTo>
                  <a:pt x="4220661" y="267453"/>
                </a:moveTo>
                <a:lnTo>
                  <a:pt x="4220661" y="285884"/>
                </a:lnTo>
                <a:lnTo>
                  <a:pt x="4253018" y="285884"/>
                </a:lnTo>
                <a:lnTo>
                  <a:pt x="4253018" y="267453"/>
                </a:lnTo>
                <a:close/>
                <a:moveTo>
                  <a:pt x="4306672" y="219123"/>
                </a:moveTo>
                <a:lnTo>
                  <a:pt x="4306672" y="237145"/>
                </a:lnTo>
                <a:lnTo>
                  <a:pt x="4339847" y="237145"/>
                </a:lnTo>
                <a:lnTo>
                  <a:pt x="4339847" y="219123"/>
                </a:lnTo>
                <a:close/>
                <a:moveTo>
                  <a:pt x="4220661" y="219123"/>
                </a:moveTo>
                <a:lnTo>
                  <a:pt x="4220661" y="237145"/>
                </a:lnTo>
                <a:lnTo>
                  <a:pt x="4253018" y="237145"/>
                </a:lnTo>
                <a:lnTo>
                  <a:pt x="4253018" y="219123"/>
                </a:lnTo>
                <a:close/>
                <a:moveTo>
                  <a:pt x="5267535" y="163011"/>
                </a:moveTo>
                <a:lnTo>
                  <a:pt x="5628780" y="163011"/>
                </a:lnTo>
                <a:lnTo>
                  <a:pt x="5628780" y="231410"/>
                </a:lnTo>
                <a:lnTo>
                  <a:pt x="5267535" y="231410"/>
                </a:lnTo>
                <a:close/>
                <a:moveTo>
                  <a:pt x="390735" y="163011"/>
                </a:moveTo>
                <a:lnTo>
                  <a:pt x="751980" y="163011"/>
                </a:lnTo>
                <a:lnTo>
                  <a:pt x="751980" y="231410"/>
                </a:lnTo>
                <a:lnTo>
                  <a:pt x="390735" y="231410"/>
                </a:lnTo>
                <a:close/>
                <a:moveTo>
                  <a:pt x="4671194" y="139256"/>
                </a:moveTo>
                <a:cubicBezTo>
                  <a:pt x="4671194" y="142806"/>
                  <a:pt x="4670989" y="146697"/>
                  <a:pt x="4670579" y="150929"/>
                </a:cubicBezTo>
                <a:cubicBezTo>
                  <a:pt x="4670169" y="155161"/>
                  <a:pt x="4669009" y="161237"/>
                  <a:pt x="4667097" y="169155"/>
                </a:cubicBezTo>
                <a:lnTo>
                  <a:pt x="4696587" y="144171"/>
                </a:lnTo>
                <a:cubicBezTo>
                  <a:pt x="4701229" y="148267"/>
                  <a:pt x="4705052" y="151680"/>
                  <a:pt x="4708055" y="154410"/>
                </a:cubicBezTo>
                <a:cubicBezTo>
                  <a:pt x="4711059" y="157141"/>
                  <a:pt x="4713721" y="159530"/>
                  <a:pt x="4716042" y="161578"/>
                </a:cubicBezTo>
                <a:cubicBezTo>
                  <a:pt x="4718363" y="163626"/>
                  <a:pt x="4720479" y="165605"/>
                  <a:pt x="4722391" y="167517"/>
                </a:cubicBezTo>
                <a:lnTo>
                  <a:pt x="4727715" y="172841"/>
                </a:lnTo>
                <a:lnTo>
                  <a:pt x="4727715" y="139256"/>
                </a:lnTo>
                <a:close/>
                <a:moveTo>
                  <a:pt x="4253018" y="110586"/>
                </a:moveTo>
                <a:lnTo>
                  <a:pt x="4253018" y="126150"/>
                </a:lnTo>
                <a:lnTo>
                  <a:pt x="4306672" y="126150"/>
                </a:lnTo>
                <a:lnTo>
                  <a:pt x="4306672" y="110586"/>
                </a:lnTo>
                <a:close/>
                <a:moveTo>
                  <a:pt x="66761" y="104852"/>
                </a:moveTo>
                <a:lnTo>
                  <a:pt x="66761" y="295304"/>
                </a:lnTo>
                <a:lnTo>
                  <a:pt x="254756" y="295304"/>
                </a:lnTo>
                <a:lnTo>
                  <a:pt x="254756" y="104852"/>
                </a:lnTo>
                <a:close/>
                <a:moveTo>
                  <a:pt x="3495541" y="99962"/>
                </a:moveTo>
                <a:lnTo>
                  <a:pt x="3449676" y="242495"/>
                </a:lnTo>
                <a:lnTo>
                  <a:pt x="3541406" y="242495"/>
                </a:lnTo>
                <a:close/>
                <a:moveTo>
                  <a:pt x="3097019" y="88034"/>
                </a:moveTo>
                <a:lnTo>
                  <a:pt x="3097019" y="175324"/>
                </a:lnTo>
                <a:lnTo>
                  <a:pt x="3189207" y="175324"/>
                </a:lnTo>
                <a:cubicBezTo>
                  <a:pt x="3201114" y="175376"/>
                  <a:pt x="3212126" y="171790"/>
                  <a:pt x="3222240" y="164567"/>
                </a:cubicBezTo>
                <a:cubicBezTo>
                  <a:pt x="3232356" y="157344"/>
                  <a:pt x="3237733" y="146176"/>
                  <a:pt x="3238373" y="131065"/>
                </a:cubicBezTo>
                <a:cubicBezTo>
                  <a:pt x="3238023" y="117438"/>
                  <a:pt x="3233397" y="106885"/>
                  <a:pt x="3224494" y="99406"/>
                </a:cubicBezTo>
                <a:cubicBezTo>
                  <a:pt x="3215591" y="91927"/>
                  <a:pt x="3204512" y="88136"/>
                  <a:pt x="3191255" y="88034"/>
                </a:cubicBezTo>
                <a:close/>
                <a:moveTo>
                  <a:pt x="4688805" y="67990"/>
                </a:moveTo>
                <a:cubicBezTo>
                  <a:pt x="4682525" y="76728"/>
                  <a:pt x="4677406" y="83349"/>
                  <a:pt x="4673446" y="87854"/>
                </a:cubicBezTo>
                <a:cubicBezTo>
                  <a:pt x="4669487" y="92360"/>
                  <a:pt x="4666279" y="95841"/>
                  <a:pt x="4663821" y="98299"/>
                </a:cubicBezTo>
                <a:lnTo>
                  <a:pt x="4712151" y="98299"/>
                </a:lnTo>
                <a:cubicBezTo>
                  <a:pt x="4709966" y="92291"/>
                  <a:pt x="4707850" y="87104"/>
                  <a:pt x="4705803" y="82735"/>
                </a:cubicBezTo>
                <a:cubicBezTo>
                  <a:pt x="4703755" y="78366"/>
                  <a:pt x="4701229" y="73451"/>
                  <a:pt x="4698225" y="67990"/>
                </a:cubicBezTo>
                <a:close/>
                <a:moveTo>
                  <a:pt x="4578630" y="67990"/>
                </a:moveTo>
                <a:cubicBezTo>
                  <a:pt x="4579449" y="69901"/>
                  <a:pt x="4580404" y="72086"/>
                  <a:pt x="4581497" y="74543"/>
                </a:cubicBezTo>
                <a:cubicBezTo>
                  <a:pt x="4582589" y="77001"/>
                  <a:pt x="4583681" y="79390"/>
                  <a:pt x="4584773" y="81711"/>
                </a:cubicBezTo>
                <a:cubicBezTo>
                  <a:pt x="4585865" y="84032"/>
                  <a:pt x="4586821" y="86011"/>
                  <a:pt x="4587640" y="87650"/>
                </a:cubicBezTo>
                <a:lnTo>
                  <a:pt x="4588869" y="90107"/>
                </a:lnTo>
                <a:lnTo>
                  <a:pt x="4541768" y="100756"/>
                </a:lnTo>
                <a:lnTo>
                  <a:pt x="4598699" y="100756"/>
                </a:lnTo>
                <a:lnTo>
                  <a:pt x="4598699" y="146628"/>
                </a:lnTo>
                <a:lnTo>
                  <a:pt x="4552007" y="146628"/>
                </a:lnTo>
                <a:lnTo>
                  <a:pt x="4552007" y="170384"/>
                </a:lnTo>
                <a:cubicBezTo>
                  <a:pt x="4560745" y="169838"/>
                  <a:pt x="4568663" y="169019"/>
                  <a:pt x="4575762" y="167926"/>
                </a:cubicBezTo>
                <a:lnTo>
                  <a:pt x="4595012" y="165469"/>
                </a:lnTo>
                <a:lnTo>
                  <a:pt x="4595012" y="181442"/>
                </a:lnTo>
                <a:cubicBezTo>
                  <a:pt x="4600747" y="177347"/>
                  <a:pt x="4605456" y="172909"/>
                  <a:pt x="4609143" y="168131"/>
                </a:cubicBezTo>
                <a:cubicBezTo>
                  <a:pt x="4612829" y="163353"/>
                  <a:pt x="4615628" y="157755"/>
                  <a:pt x="4617539" y="151339"/>
                </a:cubicBezTo>
                <a:cubicBezTo>
                  <a:pt x="4619450" y="144922"/>
                  <a:pt x="4620611" y="138096"/>
                  <a:pt x="4621021" y="130860"/>
                </a:cubicBezTo>
                <a:cubicBezTo>
                  <a:pt x="4621430" y="123624"/>
                  <a:pt x="4621635" y="116456"/>
                  <a:pt x="4621635" y="109357"/>
                </a:cubicBezTo>
                <a:lnTo>
                  <a:pt x="4621635" y="98299"/>
                </a:lnTo>
                <a:lnTo>
                  <a:pt x="4650305" y="98299"/>
                </a:lnTo>
                <a:lnTo>
                  <a:pt x="4615081" y="67990"/>
                </a:lnTo>
                <a:close/>
                <a:moveTo>
                  <a:pt x="4514736" y="67990"/>
                </a:moveTo>
                <a:cubicBezTo>
                  <a:pt x="4511733" y="71813"/>
                  <a:pt x="4507978" y="76181"/>
                  <a:pt x="4503473" y="81096"/>
                </a:cubicBezTo>
                <a:cubicBezTo>
                  <a:pt x="4498967" y="86011"/>
                  <a:pt x="4492073" y="92565"/>
                  <a:pt x="4482789" y="100756"/>
                </a:cubicBezTo>
                <a:lnTo>
                  <a:pt x="4532757" y="100756"/>
                </a:lnTo>
                <a:cubicBezTo>
                  <a:pt x="4531119" y="95841"/>
                  <a:pt x="4529686" y="91745"/>
                  <a:pt x="4528457" y="88469"/>
                </a:cubicBezTo>
                <a:cubicBezTo>
                  <a:pt x="4527228" y="85192"/>
                  <a:pt x="4526136" y="82393"/>
                  <a:pt x="4525180" y="80072"/>
                </a:cubicBezTo>
                <a:cubicBezTo>
                  <a:pt x="4524224" y="77751"/>
                  <a:pt x="4523337" y="75635"/>
                  <a:pt x="4522518" y="73724"/>
                </a:cubicBezTo>
                <a:lnTo>
                  <a:pt x="4520061" y="67990"/>
                </a:lnTo>
                <a:close/>
                <a:moveTo>
                  <a:pt x="4253018" y="63485"/>
                </a:moveTo>
                <a:lnTo>
                  <a:pt x="4253018" y="78229"/>
                </a:lnTo>
                <a:lnTo>
                  <a:pt x="4306672" y="78229"/>
                </a:lnTo>
                <a:lnTo>
                  <a:pt x="4306672" y="63485"/>
                </a:lnTo>
                <a:close/>
                <a:moveTo>
                  <a:pt x="0" y="43006"/>
                </a:moveTo>
                <a:lnTo>
                  <a:pt x="323564" y="43006"/>
                </a:lnTo>
                <a:lnTo>
                  <a:pt x="323564" y="357150"/>
                </a:lnTo>
                <a:lnTo>
                  <a:pt x="0" y="357150"/>
                </a:lnTo>
                <a:close/>
                <a:moveTo>
                  <a:pt x="1256167" y="36043"/>
                </a:moveTo>
                <a:lnTo>
                  <a:pt x="1322108" y="36043"/>
                </a:lnTo>
                <a:lnTo>
                  <a:pt x="1322108" y="131474"/>
                </a:lnTo>
                <a:cubicBezTo>
                  <a:pt x="1322108" y="176800"/>
                  <a:pt x="1319241" y="214618"/>
                  <a:pt x="1313507" y="244926"/>
                </a:cubicBezTo>
                <a:cubicBezTo>
                  <a:pt x="1307773" y="275235"/>
                  <a:pt x="1300947" y="299878"/>
                  <a:pt x="1293028" y="318855"/>
                </a:cubicBezTo>
                <a:cubicBezTo>
                  <a:pt x="1285110" y="337832"/>
                  <a:pt x="1276987" y="352372"/>
                  <a:pt x="1268659" y="362474"/>
                </a:cubicBezTo>
                <a:cubicBezTo>
                  <a:pt x="1260331" y="372577"/>
                  <a:pt x="1253436" y="380086"/>
                  <a:pt x="1247975" y="385001"/>
                </a:cubicBezTo>
                <a:lnTo>
                  <a:pt x="1196779" y="331756"/>
                </a:lnTo>
                <a:cubicBezTo>
                  <a:pt x="1201694" y="327114"/>
                  <a:pt x="1207495" y="320834"/>
                  <a:pt x="1214186" y="312916"/>
                </a:cubicBezTo>
                <a:cubicBezTo>
                  <a:pt x="1220875" y="304997"/>
                  <a:pt x="1227360" y="293734"/>
                  <a:pt x="1233640" y="279126"/>
                </a:cubicBezTo>
                <a:cubicBezTo>
                  <a:pt x="1239920" y="264518"/>
                  <a:pt x="1245245" y="245882"/>
                  <a:pt x="1249613" y="223219"/>
                </a:cubicBezTo>
                <a:cubicBezTo>
                  <a:pt x="1253982" y="200556"/>
                  <a:pt x="1256167" y="172295"/>
                  <a:pt x="1256167" y="138437"/>
                </a:cubicBezTo>
                <a:close/>
                <a:moveTo>
                  <a:pt x="6105934" y="35633"/>
                </a:moveTo>
                <a:lnTo>
                  <a:pt x="6391818" y="35633"/>
                </a:lnTo>
                <a:cubicBezTo>
                  <a:pt x="6390726" y="41641"/>
                  <a:pt x="6388951" y="50310"/>
                  <a:pt x="6386494" y="61642"/>
                </a:cubicBezTo>
                <a:cubicBezTo>
                  <a:pt x="6384036" y="72973"/>
                  <a:pt x="6380145" y="86216"/>
                  <a:pt x="6374820" y="101370"/>
                </a:cubicBezTo>
                <a:cubicBezTo>
                  <a:pt x="6369496" y="116525"/>
                  <a:pt x="6362260" y="133317"/>
                  <a:pt x="6353113" y="151748"/>
                </a:cubicBezTo>
                <a:cubicBezTo>
                  <a:pt x="6343966" y="170179"/>
                  <a:pt x="6332156" y="189634"/>
                  <a:pt x="6317685" y="210113"/>
                </a:cubicBezTo>
                <a:cubicBezTo>
                  <a:pt x="6366014" y="245336"/>
                  <a:pt x="6410795" y="283700"/>
                  <a:pt x="6452026" y="325203"/>
                </a:cubicBezTo>
                <a:lnTo>
                  <a:pt x="6396733" y="379267"/>
                </a:lnTo>
                <a:cubicBezTo>
                  <a:pt x="6387449" y="368618"/>
                  <a:pt x="6377278" y="357423"/>
                  <a:pt x="6366220" y="345682"/>
                </a:cubicBezTo>
                <a:cubicBezTo>
                  <a:pt x="6355161" y="333941"/>
                  <a:pt x="6344102" y="322541"/>
                  <a:pt x="6333044" y="311482"/>
                </a:cubicBezTo>
                <a:cubicBezTo>
                  <a:pt x="6321985" y="300424"/>
                  <a:pt x="6311609" y="290321"/>
                  <a:pt x="6301916" y="281174"/>
                </a:cubicBezTo>
                <a:cubicBezTo>
                  <a:pt x="6292223" y="272027"/>
                  <a:pt x="6284236" y="264859"/>
                  <a:pt x="6277956" y="259671"/>
                </a:cubicBezTo>
                <a:cubicBezTo>
                  <a:pt x="6259662" y="279604"/>
                  <a:pt x="6242323" y="296396"/>
                  <a:pt x="6225940" y="310049"/>
                </a:cubicBezTo>
                <a:cubicBezTo>
                  <a:pt x="6209557" y="323701"/>
                  <a:pt x="6194608" y="334965"/>
                  <a:pt x="6181092" y="343839"/>
                </a:cubicBezTo>
                <a:cubicBezTo>
                  <a:pt x="6167576" y="352713"/>
                  <a:pt x="6155561" y="359676"/>
                  <a:pt x="6145049" y="364727"/>
                </a:cubicBezTo>
                <a:cubicBezTo>
                  <a:pt x="6134536" y="369779"/>
                  <a:pt x="6125731" y="373806"/>
                  <a:pt x="6118632" y="376810"/>
                </a:cubicBezTo>
                <a:lnTo>
                  <a:pt x="6081360" y="321927"/>
                </a:lnTo>
                <a:cubicBezTo>
                  <a:pt x="6104296" y="312643"/>
                  <a:pt x="6126822" y="301038"/>
                  <a:pt x="6148940" y="287113"/>
                </a:cubicBezTo>
                <a:cubicBezTo>
                  <a:pt x="6171057" y="273187"/>
                  <a:pt x="6191809" y="256872"/>
                  <a:pt x="6211196" y="238168"/>
                </a:cubicBezTo>
                <a:cubicBezTo>
                  <a:pt x="6230582" y="219465"/>
                  <a:pt x="6248262" y="198371"/>
                  <a:pt x="6264235" y="174889"/>
                </a:cubicBezTo>
                <a:cubicBezTo>
                  <a:pt x="6280208" y="151407"/>
                  <a:pt x="6293656" y="125604"/>
                  <a:pt x="6304578" y="97479"/>
                </a:cubicBezTo>
                <a:lnTo>
                  <a:pt x="6105934" y="97479"/>
                </a:lnTo>
                <a:close/>
                <a:moveTo>
                  <a:pt x="3454590" y="30335"/>
                </a:moveTo>
                <a:lnTo>
                  <a:pt x="3536901" y="30335"/>
                </a:lnTo>
                <a:lnTo>
                  <a:pt x="3653612" y="353029"/>
                </a:lnTo>
                <a:lnTo>
                  <a:pt x="3577442" y="353029"/>
                </a:lnTo>
                <a:lnTo>
                  <a:pt x="3558195" y="293640"/>
                </a:lnTo>
                <a:lnTo>
                  <a:pt x="3433296" y="293640"/>
                </a:lnTo>
                <a:lnTo>
                  <a:pt x="3414049" y="353029"/>
                </a:lnTo>
                <a:lnTo>
                  <a:pt x="3337881" y="353029"/>
                </a:lnTo>
                <a:close/>
                <a:moveTo>
                  <a:pt x="3023347" y="30335"/>
                </a:moveTo>
                <a:lnTo>
                  <a:pt x="3197401" y="30335"/>
                </a:lnTo>
                <a:cubicBezTo>
                  <a:pt x="3224724" y="30574"/>
                  <a:pt x="3246790" y="34778"/>
                  <a:pt x="3263600" y="42946"/>
                </a:cubicBezTo>
                <a:cubicBezTo>
                  <a:pt x="3280410" y="51114"/>
                  <a:pt x="3292646" y="61808"/>
                  <a:pt x="3300311" y="75028"/>
                </a:cubicBezTo>
                <a:cubicBezTo>
                  <a:pt x="3307975" y="88248"/>
                  <a:pt x="3311750" y="102555"/>
                  <a:pt x="3311636" y="117951"/>
                </a:cubicBezTo>
                <a:cubicBezTo>
                  <a:pt x="3311534" y="129084"/>
                  <a:pt x="3309590" y="139500"/>
                  <a:pt x="3305803" y="149199"/>
                </a:cubicBezTo>
                <a:cubicBezTo>
                  <a:pt x="3302018" y="158898"/>
                  <a:pt x="3297004" y="167470"/>
                  <a:pt x="3290762" y="174914"/>
                </a:cubicBezTo>
                <a:cubicBezTo>
                  <a:pt x="3284392" y="182093"/>
                  <a:pt x="3277486" y="187583"/>
                  <a:pt x="3270042" y="191385"/>
                </a:cubicBezTo>
                <a:cubicBezTo>
                  <a:pt x="3262597" y="195187"/>
                  <a:pt x="3254769" y="198427"/>
                  <a:pt x="3246557" y="201103"/>
                </a:cubicBezTo>
                <a:cubicBezTo>
                  <a:pt x="3254743" y="202186"/>
                  <a:pt x="3261393" y="203397"/>
                  <a:pt x="3266510" y="204735"/>
                </a:cubicBezTo>
                <a:cubicBezTo>
                  <a:pt x="3271626" y="206073"/>
                  <a:pt x="3276435" y="208409"/>
                  <a:pt x="3280937" y="211742"/>
                </a:cubicBezTo>
                <a:cubicBezTo>
                  <a:pt x="3291391" y="219501"/>
                  <a:pt x="3298622" y="228440"/>
                  <a:pt x="3302629" y="238561"/>
                </a:cubicBezTo>
                <a:cubicBezTo>
                  <a:pt x="3306637" y="248682"/>
                  <a:pt x="3308547" y="258856"/>
                  <a:pt x="3308359" y="269083"/>
                </a:cubicBezTo>
                <a:lnTo>
                  <a:pt x="3308359" y="304322"/>
                </a:lnTo>
                <a:cubicBezTo>
                  <a:pt x="3308504" y="321292"/>
                  <a:pt x="3309853" y="332322"/>
                  <a:pt x="3312404" y="337410"/>
                </a:cubicBezTo>
                <a:cubicBezTo>
                  <a:pt x="3314955" y="342497"/>
                  <a:pt x="3317839" y="345536"/>
                  <a:pt x="3321056" y="346527"/>
                </a:cubicBezTo>
                <a:lnTo>
                  <a:pt x="3321056" y="353029"/>
                </a:lnTo>
                <a:lnTo>
                  <a:pt x="3243283" y="353029"/>
                </a:lnTo>
                <a:cubicBezTo>
                  <a:pt x="3241509" y="348897"/>
                  <a:pt x="3239735" y="343603"/>
                  <a:pt x="3237962" y="337147"/>
                </a:cubicBezTo>
                <a:cubicBezTo>
                  <a:pt x="3236188" y="330690"/>
                  <a:pt x="3235233" y="322207"/>
                  <a:pt x="3235097" y="311697"/>
                </a:cubicBezTo>
                <a:lnTo>
                  <a:pt x="3235097" y="278507"/>
                </a:lnTo>
                <a:cubicBezTo>
                  <a:pt x="3234657" y="262689"/>
                  <a:pt x="3230938" y="251347"/>
                  <a:pt x="3223943" y="244482"/>
                </a:cubicBezTo>
                <a:cubicBezTo>
                  <a:pt x="3216947" y="237618"/>
                  <a:pt x="3209314" y="233439"/>
                  <a:pt x="3201044" y="231947"/>
                </a:cubicBezTo>
                <a:cubicBezTo>
                  <a:pt x="3192773" y="230455"/>
                  <a:pt x="3186506" y="229858"/>
                  <a:pt x="3182241" y="230156"/>
                </a:cubicBezTo>
                <a:lnTo>
                  <a:pt x="3097019" y="230156"/>
                </a:lnTo>
                <a:lnTo>
                  <a:pt x="3097019" y="353029"/>
                </a:lnTo>
                <a:lnTo>
                  <a:pt x="3023347" y="353029"/>
                </a:lnTo>
                <a:close/>
                <a:moveTo>
                  <a:pt x="2797547" y="30335"/>
                </a:moveTo>
                <a:lnTo>
                  <a:pt x="2849140" y="30335"/>
                </a:lnTo>
                <a:lnTo>
                  <a:pt x="2712379" y="353029"/>
                </a:lnTo>
                <a:lnTo>
                  <a:pt x="2660787" y="353029"/>
                </a:lnTo>
                <a:close/>
                <a:moveTo>
                  <a:pt x="2176889" y="30335"/>
                </a:moveTo>
                <a:lnTo>
                  <a:pt x="2267058" y="30335"/>
                </a:lnTo>
                <a:lnTo>
                  <a:pt x="2341147" y="267837"/>
                </a:lnTo>
                <a:lnTo>
                  <a:pt x="2415238" y="30335"/>
                </a:lnTo>
                <a:lnTo>
                  <a:pt x="2505687" y="30335"/>
                </a:lnTo>
                <a:lnTo>
                  <a:pt x="2505687" y="353029"/>
                </a:lnTo>
                <a:lnTo>
                  <a:pt x="2438160" y="353029"/>
                </a:lnTo>
                <a:lnTo>
                  <a:pt x="2442253" y="113018"/>
                </a:lnTo>
                <a:lnTo>
                  <a:pt x="2365708" y="353029"/>
                </a:lnTo>
                <a:lnTo>
                  <a:pt x="2316997" y="353029"/>
                </a:lnTo>
                <a:lnTo>
                  <a:pt x="2240037" y="113018"/>
                </a:lnTo>
                <a:lnTo>
                  <a:pt x="2244544" y="353029"/>
                </a:lnTo>
                <a:lnTo>
                  <a:pt x="2176889" y="353029"/>
                </a:lnTo>
                <a:close/>
                <a:moveTo>
                  <a:pt x="1898577" y="30335"/>
                </a:moveTo>
                <a:lnTo>
                  <a:pt x="1972250" y="30335"/>
                </a:lnTo>
                <a:lnTo>
                  <a:pt x="1972250" y="292872"/>
                </a:lnTo>
                <a:lnTo>
                  <a:pt x="2137718" y="292872"/>
                </a:lnTo>
                <a:lnTo>
                  <a:pt x="2137718" y="353029"/>
                </a:lnTo>
                <a:lnTo>
                  <a:pt x="1898577" y="353029"/>
                </a:lnTo>
                <a:close/>
                <a:moveTo>
                  <a:pt x="1622352" y="30335"/>
                </a:moveTo>
                <a:lnTo>
                  <a:pt x="1696024" y="30335"/>
                </a:lnTo>
                <a:lnTo>
                  <a:pt x="1696024" y="292872"/>
                </a:lnTo>
                <a:lnTo>
                  <a:pt x="1861493" y="292872"/>
                </a:lnTo>
                <a:lnTo>
                  <a:pt x="1861493" y="353029"/>
                </a:lnTo>
                <a:lnTo>
                  <a:pt x="1622352" y="353029"/>
                </a:lnTo>
                <a:close/>
                <a:moveTo>
                  <a:pt x="5708647" y="29490"/>
                </a:moveTo>
                <a:lnTo>
                  <a:pt x="5776226" y="29490"/>
                </a:lnTo>
                <a:lnTo>
                  <a:pt x="5776226" y="139256"/>
                </a:lnTo>
                <a:cubicBezTo>
                  <a:pt x="5794248" y="134887"/>
                  <a:pt x="5810631" y="130382"/>
                  <a:pt x="5825376" y="125740"/>
                </a:cubicBezTo>
                <a:cubicBezTo>
                  <a:pt x="5840120" y="121098"/>
                  <a:pt x="5854251" y="116115"/>
                  <a:pt x="5867766" y="110791"/>
                </a:cubicBezTo>
                <a:cubicBezTo>
                  <a:pt x="5881282" y="105466"/>
                  <a:pt x="5894526" y="99732"/>
                  <a:pt x="5907496" y="93588"/>
                </a:cubicBezTo>
                <a:cubicBezTo>
                  <a:pt x="5920466" y="87445"/>
                  <a:pt x="5934050" y="80823"/>
                  <a:pt x="5948248" y="73724"/>
                </a:cubicBezTo>
                <a:cubicBezTo>
                  <a:pt x="5949340" y="76181"/>
                  <a:pt x="5950228" y="78298"/>
                  <a:pt x="5950910" y="80072"/>
                </a:cubicBezTo>
                <a:cubicBezTo>
                  <a:pt x="5951592" y="81847"/>
                  <a:pt x="5952890" y="85738"/>
                  <a:pt x="5954801" y="91745"/>
                </a:cubicBezTo>
                <a:lnTo>
                  <a:pt x="5969956" y="86421"/>
                </a:lnTo>
                <a:lnTo>
                  <a:pt x="5997806" y="126969"/>
                </a:lnTo>
                <a:cubicBezTo>
                  <a:pt x="5962037" y="143898"/>
                  <a:pt x="5925790" y="158916"/>
                  <a:pt x="5889064" y="172022"/>
                </a:cubicBezTo>
                <a:cubicBezTo>
                  <a:pt x="5852340" y="185128"/>
                  <a:pt x="5814726" y="195777"/>
                  <a:pt x="5776226" y="203969"/>
                </a:cubicBezTo>
                <a:lnTo>
                  <a:pt x="5776226" y="278102"/>
                </a:lnTo>
                <a:cubicBezTo>
                  <a:pt x="5776226" y="282744"/>
                  <a:pt x="5776568" y="286498"/>
                  <a:pt x="5777250" y="289365"/>
                </a:cubicBezTo>
                <a:cubicBezTo>
                  <a:pt x="5777933" y="292232"/>
                  <a:pt x="5779298" y="294417"/>
                  <a:pt x="5781346" y="295919"/>
                </a:cubicBezTo>
                <a:cubicBezTo>
                  <a:pt x="5783394" y="297420"/>
                  <a:pt x="5786193" y="298444"/>
                  <a:pt x="5789742" y="298990"/>
                </a:cubicBezTo>
                <a:cubicBezTo>
                  <a:pt x="5793292" y="299536"/>
                  <a:pt x="5797934" y="299809"/>
                  <a:pt x="5803668" y="299809"/>
                </a:cubicBezTo>
                <a:lnTo>
                  <a:pt x="5922035" y="299809"/>
                </a:lnTo>
                <a:cubicBezTo>
                  <a:pt x="5927769" y="299809"/>
                  <a:pt x="5934528" y="299536"/>
                  <a:pt x="5942310" y="298990"/>
                </a:cubicBezTo>
                <a:cubicBezTo>
                  <a:pt x="5950091" y="298444"/>
                  <a:pt x="5958078" y="297762"/>
                  <a:pt x="5966270" y="296942"/>
                </a:cubicBezTo>
                <a:cubicBezTo>
                  <a:pt x="5974461" y="296123"/>
                  <a:pt x="5982516" y="295168"/>
                  <a:pt x="5990434" y="294075"/>
                </a:cubicBezTo>
                <a:cubicBezTo>
                  <a:pt x="5998352" y="292983"/>
                  <a:pt x="6005316" y="291891"/>
                  <a:pt x="6011322" y="290799"/>
                </a:cubicBezTo>
                <a:lnTo>
                  <a:pt x="6015008" y="358788"/>
                </a:lnTo>
                <a:cubicBezTo>
                  <a:pt x="6005998" y="360154"/>
                  <a:pt x="5997124" y="361177"/>
                  <a:pt x="5988386" y="361860"/>
                </a:cubicBezTo>
                <a:cubicBezTo>
                  <a:pt x="5979648" y="362543"/>
                  <a:pt x="5971526" y="363089"/>
                  <a:pt x="5964017" y="363498"/>
                </a:cubicBezTo>
                <a:cubicBezTo>
                  <a:pt x="5956508" y="363908"/>
                  <a:pt x="5950091" y="364181"/>
                  <a:pt x="5944767" y="364318"/>
                </a:cubicBezTo>
                <a:cubicBezTo>
                  <a:pt x="5939442" y="364454"/>
                  <a:pt x="5935688" y="364522"/>
                  <a:pt x="5933504" y="364522"/>
                </a:cubicBezTo>
                <a:lnTo>
                  <a:pt x="5790562" y="364522"/>
                </a:lnTo>
                <a:cubicBezTo>
                  <a:pt x="5774725" y="364522"/>
                  <a:pt x="5761482" y="362952"/>
                  <a:pt x="5750833" y="359812"/>
                </a:cubicBezTo>
                <a:cubicBezTo>
                  <a:pt x="5740184" y="356672"/>
                  <a:pt x="5731788" y="352235"/>
                  <a:pt x="5725644" y="346501"/>
                </a:cubicBezTo>
                <a:cubicBezTo>
                  <a:pt x="5719500" y="340767"/>
                  <a:pt x="5715132" y="333872"/>
                  <a:pt x="5712538" y="325817"/>
                </a:cubicBezTo>
                <a:cubicBezTo>
                  <a:pt x="5709944" y="317763"/>
                  <a:pt x="5708647" y="308820"/>
                  <a:pt x="5708647" y="298990"/>
                </a:cubicBezTo>
                <a:close/>
                <a:moveTo>
                  <a:pt x="1368390" y="22937"/>
                </a:moveTo>
                <a:lnTo>
                  <a:pt x="1433923" y="22937"/>
                </a:lnTo>
                <a:lnTo>
                  <a:pt x="1433923" y="290799"/>
                </a:lnTo>
                <a:cubicBezTo>
                  <a:pt x="1445663" y="286976"/>
                  <a:pt x="1455903" y="281583"/>
                  <a:pt x="1464640" y="274621"/>
                </a:cubicBezTo>
                <a:cubicBezTo>
                  <a:pt x="1473378" y="267658"/>
                  <a:pt x="1480955" y="259808"/>
                  <a:pt x="1487372" y="251070"/>
                </a:cubicBezTo>
                <a:cubicBezTo>
                  <a:pt x="1493788" y="242332"/>
                  <a:pt x="1499113" y="233117"/>
                  <a:pt x="1503345" y="223424"/>
                </a:cubicBezTo>
                <a:cubicBezTo>
                  <a:pt x="1507577" y="213730"/>
                  <a:pt x="1511127" y="204310"/>
                  <a:pt x="1513994" y="195163"/>
                </a:cubicBezTo>
                <a:cubicBezTo>
                  <a:pt x="1516861" y="186016"/>
                  <a:pt x="1519045" y="177415"/>
                  <a:pt x="1520547" y="169360"/>
                </a:cubicBezTo>
                <a:cubicBezTo>
                  <a:pt x="1522049" y="161305"/>
                  <a:pt x="1523209" y="154547"/>
                  <a:pt x="1524029" y="149086"/>
                </a:cubicBezTo>
                <a:lnTo>
                  <a:pt x="1585465" y="178575"/>
                </a:lnTo>
                <a:cubicBezTo>
                  <a:pt x="1580004" y="206153"/>
                  <a:pt x="1571608" y="231547"/>
                  <a:pt x="1560276" y="254756"/>
                </a:cubicBezTo>
                <a:cubicBezTo>
                  <a:pt x="1548944" y="277965"/>
                  <a:pt x="1534473" y="298103"/>
                  <a:pt x="1516861" y="315169"/>
                </a:cubicBezTo>
                <a:cubicBezTo>
                  <a:pt x="1499249" y="332234"/>
                  <a:pt x="1478156" y="345818"/>
                  <a:pt x="1453582" y="355921"/>
                </a:cubicBezTo>
                <a:cubicBezTo>
                  <a:pt x="1429007" y="366024"/>
                  <a:pt x="1400610" y="371622"/>
                  <a:pt x="1368390" y="372714"/>
                </a:cubicBezTo>
                <a:close/>
                <a:moveTo>
                  <a:pt x="3840307" y="21324"/>
                </a:moveTo>
                <a:cubicBezTo>
                  <a:pt x="3861727" y="21162"/>
                  <a:pt x="3883560" y="25374"/>
                  <a:pt x="3905804" y="33959"/>
                </a:cubicBezTo>
                <a:cubicBezTo>
                  <a:pt x="3928048" y="42545"/>
                  <a:pt x="3947435" y="56476"/>
                  <a:pt x="3963965" y="75752"/>
                </a:cubicBezTo>
                <a:cubicBezTo>
                  <a:pt x="3973390" y="87333"/>
                  <a:pt x="3980380" y="98275"/>
                  <a:pt x="3984935" y="108579"/>
                </a:cubicBezTo>
                <a:cubicBezTo>
                  <a:pt x="3989490" y="118882"/>
                  <a:pt x="3992891" y="127880"/>
                  <a:pt x="3995138" y="135572"/>
                </a:cubicBezTo>
                <a:lnTo>
                  <a:pt x="3917669" y="135572"/>
                </a:lnTo>
                <a:cubicBezTo>
                  <a:pt x="3916044" y="131049"/>
                  <a:pt x="3912563" y="124660"/>
                  <a:pt x="3907224" y="116403"/>
                </a:cubicBezTo>
                <a:cubicBezTo>
                  <a:pt x="3901885" y="108147"/>
                  <a:pt x="3893794" y="100573"/>
                  <a:pt x="3882952" y="93682"/>
                </a:cubicBezTo>
                <a:cubicBezTo>
                  <a:pt x="3872111" y="86792"/>
                  <a:pt x="3857622" y="83134"/>
                  <a:pt x="3839488" y="82709"/>
                </a:cubicBezTo>
                <a:cubicBezTo>
                  <a:pt x="3826219" y="82965"/>
                  <a:pt x="3814997" y="85322"/>
                  <a:pt x="3805821" y="89778"/>
                </a:cubicBezTo>
                <a:cubicBezTo>
                  <a:pt x="3796645" y="94235"/>
                  <a:pt x="3789312" y="99255"/>
                  <a:pt x="3783820" y="104838"/>
                </a:cubicBezTo>
                <a:cubicBezTo>
                  <a:pt x="3780364" y="107902"/>
                  <a:pt x="3776361" y="112657"/>
                  <a:pt x="3771813" y="119104"/>
                </a:cubicBezTo>
                <a:cubicBezTo>
                  <a:pt x="3767265" y="125551"/>
                  <a:pt x="3763263" y="134979"/>
                  <a:pt x="3759806" y="147388"/>
                </a:cubicBezTo>
                <a:cubicBezTo>
                  <a:pt x="3756350" y="159797"/>
                  <a:pt x="3754530" y="176476"/>
                  <a:pt x="3754349" y="197425"/>
                </a:cubicBezTo>
                <a:cubicBezTo>
                  <a:pt x="3754609" y="221649"/>
                  <a:pt x="3758864" y="241369"/>
                  <a:pt x="3767113" y="256587"/>
                </a:cubicBezTo>
                <a:cubicBezTo>
                  <a:pt x="3775363" y="271805"/>
                  <a:pt x="3786046" y="282973"/>
                  <a:pt x="3799162" y="290091"/>
                </a:cubicBezTo>
                <a:cubicBezTo>
                  <a:pt x="3812278" y="297209"/>
                  <a:pt x="3826266" y="300730"/>
                  <a:pt x="3841125" y="300654"/>
                </a:cubicBezTo>
                <a:cubicBezTo>
                  <a:pt x="3845264" y="301072"/>
                  <a:pt x="3852541" y="300237"/>
                  <a:pt x="3862956" y="298149"/>
                </a:cubicBezTo>
                <a:cubicBezTo>
                  <a:pt x="3873371" y="296062"/>
                  <a:pt x="3884196" y="290217"/>
                  <a:pt x="3895429" y="280615"/>
                </a:cubicBezTo>
                <a:cubicBezTo>
                  <a:pt x="3906663" y="271013"/>
                  <a:pt x="3915577" y="255149"/>
                  <a:pt x="3922172" y="233023"/>
                </a:cubicBezTo>
                <a:lnTo>
                  <a:pt x="3850130" y="233023"/>
                </a:lnTo>
                <a:lnTo>
                  <a:pt x="3850130" y="180649"/>
                </a:lnTo>
                <a:lnTo>
                  <a:pt x="3996778" y="180649"/>
                </a:lnTo>
                <a:lnTo>
                  <a:pt x="3996778" y="353029"/>
                </a:lnTo>
                <a:lnTo>
                  <a:pt x="3945917" y="353029"/>
                </a:lnTo>
                <a:lnTo>
                  <a:pt x="3942229" y="319070"/>
                </a:lnTo>
                <a:cubicBezTo>
                  <a:pt x="3932669" y="329454"/>
                  <a:pt x="3920270" y="339071"/>
                  <a:pt x="3905031" y="347921"/>
                </a:cubicBezTo>
                <a:cubicBezTo>
                  <a:pt x="3889793" y="356770"/>
                  <a:pt x="3868900" y="361477"/>
                  <a:pt x="3842353" y="362039"/>
                </a:cubicBezTo>
                <a:cubicBezTo>
                  <a:pt x="3810947" y="361924"/>
                  <a:pt x="3782936" y="355152"/>
                  <a:pt x="3758322" y="341725"/>
                </a:cubicBezTo>
                <a:cubicBezTo>
                  <a:pt x="3733708" y="328297"/>
                  <a:pt x="3714278" y="308908"/>
                  <a:pt x="3700033" y="283556"/>
                </a:cubicBezTo>
                <a:cubicBezTo>
                  <a:pt x="3685788" y="258205"/>
                  <a:pt x="3678517" y="227585"/>
                  <a:pt x="3678219" y="191696"/>
                </a:cubicBezTo>
                <a:cubicBezTo>
                  <a:pt x="3678719" y="153092"/>
                  <a:pt x="3686723" y="121192"/>
                  <a:pt x="3702231" y="95995"/>
                </a:cubicBezTo>
                <a:cubicBezTo>
                  <a:pt x="3717739" y="70798"/>
                  <a:pt x="3737750" y="52043"/>
                  <a:pt x="3762263" y="39729"/>
                </a:cubicBezTo>
                <a:cubicBezTo>
                  <a:pt x="3786776" y="27415"/>
                  <a:pt x="3812791" y="21280"/>
                  <a:pt x="3840307" y="21324"/>
                </a:cubicBezTo>
                <a:close/>
                <a:moveTo>
                  <a:pt x="5087731" y="17612"/>
                </a:moveTo>
                <a:lnTo>
                  <a:pt x="5154901" y="17612"/>
                </a:lnTo>
                <a:lnTo>
                  <a:pt x="5154901" y="89288"/>
                </a:lnTo>
                <a:lnTo>
                  <a:pt x="5218795" y="89288"/>
                </a:lnTo>
                <a:lnTo>
                  <a:pt x="5218795" y="150724"/>
                </a:lnTo>
                <a:lnTo>
                  <a:pt x="5154901" y="150724"/>
                </a:lnTo>
                <a:lnTo>
                  <a:pt x="5154901" y="188815"/>
                </a:lnTo>
                <a:cubicBezTo>
                  <a:pt x="5154901" y="214754"/>
                  <a:pt x="5151625" y="238100"/>
                  <a:pt x="5145072" y="258852"/>
                </a:cubicBezTo>
                <a:cubicBezTo>
                  <a:pt x="5138519" y="279604"/>
                  <a:pt x="5127460" y="297830"/>
                  <a:pt x="5111896" y="313530"/>
                </a:cubicBezTo>
                <a:cubicBezTo>
                  <a:pt x="5096332" y="329231"/>
                  <a:pt x="5075717" y="342474"/>
                  <a:pt x="5050050" y="353259"/>
                </a:cubicBezTo>
                <a:cubicBezTo>
                  <a:pt x="5024384" y="364045"/>
                  <a:pt x="4992437" y="372441"/>
                  <a:pt x="4954210" y="378448"/>
                </a:cubicBezTo>
                <a:lnTo>
                  <a:pt x="4929226" y="317831"/>
                </a:lnTo>
                <a:cubicBezTo>
                  <a:pt x="4954893" y="314827"/>
                  <a:pt x="4976600" y="310663"/>
                  <a:pt x="4994348" y="305339"/>
                </a:cubicBezTo>
                <a:cubicBezTo>
                  <a:pt x="5012096" y="300014"/>
                  <a:pt x="5026841" y="293802"/>
                  <a:pt x="5038582" y="286703"/>
                </a:cubicBezTo>
                <a:cubicBezTo>
                  <a:pt x="5050323" y="279604"/>
                  <a:pt x="5059539" y="271958"/>
                  <a:pt x="5066228" y="263767"/>
                </a:cubicBezTo>
                <a:cubicBezTo>
                  <a:pt x="5072918" y="255575"/>
                  <a:pt x="5077833" y="247179"/>
                  <a:pt x="5080973" y="238578"/>
                </a:cubicBezTo>
                <a:cubicBezTo>
                  <a:pt x="5084113" y="229977"/>
                  <a:pt x="5086025" y="221444"/>
                  <a:pt x="5086707" y="212980"/>
                </a:cubicBezTo>
                <a:cubicBezTo>
                  <a:pt x="5087390" y="204515"/>
                  <a:pt x="5087731" y="196460"/>
                  <a:pt x="5087731" y="188815"/>
                </a:cubicBezTo>
                <a:lnTo>
                  <a:pt x="5087731" y="150724"/>
                </a:lnTo>
                <a:lnTo>
                  <a:pt x="4982061" y="150724"/>
                </a:lnTo>
                <a:lnTo>
                  <a:pt x="4982061" y="248613"/>
                </a:lnTo>
                <a:lnTo>
                  <a:pt x="4916529" y="248613"/>
                </a:lnTo>
                <a:lnTo>
                  <a:pt x="4916529" y="150724"/>
                </a:lnTo>
                <a:lnTo>
                  <a:pt x="4855092" y="150724"/>
                </a:lnTo>
                <a:lnTo>
                  <a:pt x="4855092" y="89288"/>
                </a:lnTo>
                <a:lnTo>
                  <a:pt x="4916529" y="89288"/>
                </a:lnTo>
                <a:lnTo>
                  <a:pt x="4916529" y="18841"/>
                </a:lnTo>
                <a:lnTo>
                  <a:pt x="4982061" y="18841"/>
                </a:lnTo>
                <a:lnTo>
                  <a:pt x="4982061" y="89288"/>
                </a:lnTo>
                <a:lnTo>
                  <a:pt x="5087731" y="89288"/>
                </a:lnTo>
                <a:close/>
                <a:moveTo>
                  <a:pt x="927278" y="17612"/>
                </a:moveTo>
                <a:lnTo>
                  <a:pt x="996496" y="18022"/>
                </a:lnTo>
                <a:cubicBezTo>
                  <a:pt x="995950" y="27579"/>
                  <a:pt x="995404" y="37886"/>
                  <a:pt x="994858" y="48945"/>
                </a:cubicBezTo>
                <a:cubicBezTo>
                  <a:pt x="994312" y="60003"/>
                  <a:pt x="993493" y="72905"/>
                  <a:pt x="992401" y="87650"/>
                </a:cubicBezTo>
                <a:lnTo>
                  <a:pt x="1140257" y="87650"/>
                </a:lnTo>
                <a:lnTo>
                  <a:pt x="1140257" y="150315"/>
                </a:lnTo>
                <a:cubicBezTo>
                  <a:pt x="1140257" y="161237"/>
                  <a:pt x="1140052" y="174889"/>
                  <a:pt x="1139643" y="191272"/>
                </a:cubicBezTo>
                <a:cubicBezTo>
                  <a:pt x="1139233" y="207655"/>
                  <a:pt x="1138414" y="224311"/>
                  <a:pt x="1137186" y="241240"/>
                </a:cubicBezTo>
                <a:cubicBezTo>
                  <a:pt x="1135956" y="258169"/>
                  <a:pt x="1134250" y="274416"/>
                  <a:pt x="1132065" y="289980"/>
                </a:cubicBezTo>
                <a:cubicBezTo>
                  <a:pt x="1129881" y="305544"/>
                  <a:pt x="1127151" y="318240"/>
                  <a:pt x="1123874" y="328070"/>
                </a:cubicBezTo>
                <a:cubicBezTo>
                  <a:pt x="1119779" y="339538"/>
                  <a:pt x="1114385" y="348481"/>
                  <a:pt x="1107696" y="354897"/>
                </a:cubicBezTo>
                <a:cubicBezTo>
                  <a:pt x="1101006" y="361314"/>
                  <a:pt x="1093975" y="365956"/>
                  <a:pt x="1086603" y="368823"/>
                </a:cubicBezTo>
                <a:cubicBezTo>
                  <a:pt x="1079231" y="371690"/>
                  <a:pt x="1071858" y="373396"/>
                  <a:pt x="1064486" y="373943"/>
                </a:cubicBezTo>
                <a:cubicBezTo>
                  <a:pt x="1057113" y="374489"/>
                  <a:pt x="1050560" y="374762"/>
                  <a:pt x="1044826" y="374762"/>
                </a:cubicBezTo>
                <a:cubicBezTo>
                  <a:pt x="1024621" y="374762"/>
                  <a:pt x="1008852" y="373874"/>
                  <a:pt x="997520" y="372099"/>
                </a:cubicBezTo>
                <a:cubicBezTo>
                  <a:pt x="986188" y="370325"/>
                  <a:pt x="978202" y="368891"/>
                  <a:pt x="973560" y="367799"/>
                </a:cubicBezTo>
                <a:lnTo>
                  <a:pt x="970283" y="303496"/>
                </a:lnTo>
                <a:cubicBezTo>
                  <a:pt x="977929" y="304861"/>
                  <a:pt x="987144" y="306294"/>
                  <a:pt x="997930" y="307796"/>
                </a:cubicBezTo>
                <a:cubicBezTo>
                  <a:pt x="1008715" y="309298"/>
                  <a:pt x="1020252" y="310049"/>
                  <a:pt x="1032539" y="310049"/>
                </a:cubicBezTo>
                <a:cubicBezTo>
                  <a:pt x="1039092" y="310049"/>
                  <a:pt x="1044349" y="309571"/>
                  <a:pt x="1048307" y="308615"/>
                </a:cubicBezTo>
                <a:cubicBezTo>
                  <a:pt x="1052267" y="307660"/>
                  <a:pt x="1055475" y="306226"/>
                  <a:pt x="1057933" y="304315"/>
                </a:cubicBezTo>
                <a:cubicBezTo>
                  <a:pt x="1060390" y="302403"/>
                  <a:pt x="1062233" y="299809"/>
                  <a:pt x="1063462" y="296533"/>
                </a:cubicBezTo>
                <a:cubicBezTo>
                  <a:pt x="1064690" y="293256"/>
                  <a:pt x="1065714" y="289434"/>
                  <a:pt x="1066533" y="285065"/>
                </a:cubicBezTo>
                <a:cubicBezTo>
                  <a:pt x="1067353" y="280150"/>
                  <a:pt x="1068240" y="272914"/>
                  <a:pt x="1069196" y="263357"/>
                </a:cubicBezTo>
                <a:cubicBezTo>
                  <a:pt x="1070151" y="253801"/>
                  <a:pt x="1071039" y="243493"/>
                  <a:pt x="1071858" y="232434"/>
                </a:cubicBezTo>
                <a:cubicBezTo>
                  <a:pt x="1072677" y="221376"/>
                  <a:pt x="1073360" y="210249"/>
                  <a:pt x="1073906" y="199054"/>
                </a:cubicBezTo>
                <a:cubicBezTo>
                  <a:pt x="1074452" y="187859"/>
                  <a:pt x="1074725" y="178166"/>
                  <a:pt x="1074725" y="169974"/>
                </a:cubicBezTo>
                <a:lnTo>
                  <a:pt x="1074725" y="149086"/>
                </a:lnTo>
                <a:lnTo>
                  <a:pt x="985028" y="149086"/>
                </a:lnTo>
                <a:cubicBezTo>
                  <a:pt x="980933" y="174480"/>
                  <a:pt x="975130" y="197279"/>
                  <a:pt x="967621" y="217485"/>
                </a:cubicBezTo>
                <a:cubicBezTo>
                  <a:pt x="960112" y="237691"/>
                  <a:pt x="951784" y="255780"/>
                  <a:pt x="942637" y="271754"/>
                </a:cubicBezTo>
                <a:cubicBezTo>
                  <a:pt x="933490" y="287727"/>
                  <a:pt x="923933" y="301584"/>
                  <a:pt x="913967" y="313325"/>
                </a:cubicBezTo>
                <a:cubicBezTo>
                  <a:pt x="904000" y="325067"/>
                  <a:pt x="894307" y="335101"/>
                  <a:pt x="884887" y="343429"/>
                </a:cubicBezTo>
                <a:cubicBezTo>
                  <a:pt x="875467" y="351757"/>
                  <a:pt x="866797" y="358652"/>
                  <a:pt x="858879" y="364113"/>
                </a:cubicBezTo>
                <a:cubicBezTo>
                  <a:pt x="850961" y="369574"/>
                  <a:pt x="844544" y="373806"/>
                  <a:pt x="839629" y="376810"/>
                </a:cubicBezTo>
                <a:lnTo>
                  <a:pt x="794576" y="327251"/>
                </a:lnTo>
                <a:cubicBezTo>
                  <a:pt x="812597" y="317148"/>
                  <a:pt x="828297" y="306567"/>
                  <a:pt x="841677" y="295509"/>
                </a:cubicBezTo>
                <a:cubicBezTo>
                  <a:pt x="855056" y="284450"/>
                  <a:pt x="866661" y="271890"/>
                  <a:pt x="876491" y="257828"/>
                </a:cubicBezTo>
                <a:cubicBezTo>
                  <a:pt x="886320" y="243766"/>
                  <a:pt x="894512" y="227929"/>
                  <a:pt x="901065" y="210317"/>
                </a:cubicBezTo>
                <a:cubicBezTo>
                  <a:pt x="907618" y="192706"/>
                  <a:pt x="913079" y="172295"/>
                  <a:pt x="917448" y="149086"/>
                </a:cubicBezTo>
                <a:lnTo>
                  <a:pt x="813826" y="149086"/>
                </a:lnTo>
                <a:lnTo>
                  <a:pt x="813826" y="87650"/>
                </a:lnTo>
                <a:lnTo>
                  <a:pt x="924821" y="87650"/>
                </a:lnTo>
                <a:cubicBezTo>
                  <a:pt x="926186" y="71540"/>
                  <a:pt x="926937" y="57887"/>
                  <a:pt x="927073" y="46692"/>
                </a:cubicBezTo>
                <a:cubicBezTo>
                  <a:pt x="927210" y="35497"/>
                  <a:pt x="927278" y="25804"/>
                  <a:pt x="927278" y="17612"/>
                </a:cubicBezTo>
                <a:close/>
                <a:moveTo>
                  <a:pt x="5974870" y="7373"/>
                </a:moveTo>
                <a:cubicBezTo>
                  <a:pt x="5977055" y="11196"/>
                  <a:pt x="5979239" y="15769"/>
                  <a:pt x="5981424" y="21094"/>
                </a:cubicBezTo>
                <a:cubicBezTo>
                  <a:pt x="5983608" y="26418"/>
                  <a:pt x="5985724" y="31879"/>
                  <a:pt x="5987772" y="37477"/>
                </a:cubicBezTo>
                <a:cubicBezTo>
                  <a:pt x="5989820" y="43074"/>
                  <a:pt x="5991732" y="48603"/>
                  <a:pt x="5993506" y="54064"/>
                </a:cubicBezTo>
                <a:cubicBezTo>
                  <a:pt x="5995282" y="59525"/>
                  <a:pt x="5996714" y="64440"/>
                  <a:pt x="5997806" y="68809"/>
                </a:cubicBezTo>
                <a:lnTo>
                  <a:pt x="5962174" y="80277"/>
                </a:lnTo>
                <a:cubicBezTo>
                  <a:pt x="5959170" y="69628"/>
                  <a:pt x="5956508" y="60686"/>
                  <a:pt x="5954186" y="53450"/>
                </a:cubicBezTo>
                <a:cubicBezTo>
                  <a:pt x="5951866" y="46214"/>
                  <a:pt x="5949818" y="40139"/>
                  <a:pt x="5948044" y="35224"/>
                </a:cubicBezTo>
                <a:cubicBezTo>
                  <a:pt x="5946268" y="30309"/>
                  <a:pt x="5944767" y="26350"/>
                  <a:pt x="5943538" y="23346"/>
                </a:cubicBezTo>
                <a:cubicBezTo>
                  <a:pt x="5942310" y="20343"/>
                  <a:pt x="5941148" y="17749"/>
                  <a:pt x="5940056" y="15564"/>
                </a:cubicBezTo>
                <a:close/>
                <a:moveTo>
                  <a:pt x="4065842" y="2868"/>
                </a:moveTo>
                <a:lnTo>
                  <a:pt x="4122363" y="2868"/>
                </a:lnTo>
                <a:lnTo>
                  <a:pt x="4122363" y="71267"/>
                </a:lnTo>
                <a:lnTo>
                  <a:pt x="4151443" y="71267"/>
                </a:lnTo>
                <a:lnTo>
                  <a:pt x="4151443" y="126150"/>
                </a:lnTo>
                <a:lnTo>
                  <a:pt x="4204688" y="126150"/>
                </a:lnTo>
                <a:lnTo>
                  <a:pt x="4204688" y="111405"/>
                </a:lnTo>
                <a:lnTo>
                  <a:pt x="4167007" y="111405"/>
                </a:lnTo>
                <a:lnTo>
                  <a:pt x="4167007" y="77820"/>
                </a:lnTo>
                <a:lnTo>
                  <a:pt x="4204688" y="77820"/>
                </a:lnTo>
                <a:lnTo>
                  <a:pt x="4204688" y="63485"/>
                </a:lnTo>
                <a:lnTo>
                  <a:pt x="4157586" y="63485"/>
                </a:lnTo>
                <a:lnTo>
                  <a:pt x="4157586" y="19660"/>
                </a:lnTo>
                <a:lnTo>
                  <a:pt x="4204688" y="19660"/>
                </a:lnTo>
                <a:lnTo>
                  <a:pt x="4204688" y="2868"/>
                </a:lnTo>
                <a:lnTo>
                  <a:pt x="4253018" y="2868"/>
                </a:lnTo>
                <a:lnTo>
                  <a:pt x="4253018" y="19660"/>
                </a:lnTo>
                <a:lnTo>
                  <a:pt x="4306672" y="19660"/>
                </a:lnTo>
                <a:lnTo>
                  <a:pt x="4306672" y="2868"/>
                </a:lnTo>
                <a:lnTo>
                  <a:pt x="4357869" y="2868"/>
                </a:lnTo>
                <a:lnTo>
                  <a:pt x="4357869" y="19660"/>
                </a:lnTo>
                <a:lnTo>
                  <a:pt x="4403741" y="19660"/>
                </a:lnTo>
                <a:lnTo>
                  <a:pt x="4403741" y="63485"/>
                </a:lnTo>
                <a:lnTo>
                  <a:pt x="4357869" y="63485"/>
                </a:lnTo>
                <a:lnTo>
                  <a:pt x="4357869" y="77820"/>
                </a:lnTo>
                <a:lnTo>
                  <a:pt x="4393092" y="77820"/>
                </a:lnTo>
                <a:lnTo>
                  <a:pt x="4393092" y="111405"/>
                </a:lnTo>
                <a:lnTo>
                  <a:pt x="4357869" y="111405"/>
                </a:lnTo>
                <a:lnTo>
                  <a:pt x="4357869" y="126150"/>
                </a:lnTo>
                <a:lnTo>
                  <a:pt x="4413161" y="126150"/>
                </a:lnTo>
                <a:lnTo>
                  <a:pt x="4413161" y="167926"/>
                </a:lnTo>
                <a:lnTo>
                  <a:pt x="4306672" y="167926"/>
                </a:lnTo>
                <a:lnTo>
                  <a:pt x="4306672" y="181442"/>
                </a:lnTo>
                <a:lnTo>
                  <a:pt x="4393911" y="181442"/>
                </a:lnTo>
                <a:lnTo>
                  <a:pt x="4393911" y="285884"/>
                </a:lnTo>
                <a:lnTo>
                  <a:pt x="4413161" y="285884"/>
                </a:lnTo>
                <a:lnTo>
                  <a:pt x="4413161" y="329299"/>
                </a:lnTo>
                <a:lnTo>
                  <a:pt x="4393911" y="329299"/>
                </a:lnTo>
                <a:lnTo>
                  <a:pt x="4393911" y="355102"/>
                </a:lnTo>
                <a:cubicBezTo>
                  <a:pt x="4393911" y="357833"/>
                  <a:pt x="4393707" y="361314"/>
                  <a:pt x="4393297" y="365546"/>
                </a:cubicBezTo>
                <a:cubicBezTo>
                  <a:pt x="4392887" y="369779"/>
                  <a:pt x="4391590" y="373874"/>
                  <a:pt x="4389406" y="377834"/>
                </a:cubicBezTo>
                <a:cubicBezTo>
                  <a:pt x="4387222" y="381793"/>
                  <a:pt x="4383808" y="385206"/>
                  <a:pt x="4379167" y="388073"/>
                </a:cubicBezTo>
                <a:cubicBezTo>
                  <a:pt x="4374525" y="390940"/>
                  <a:pt x="4367835" y="392373"/>
                  <a:pt x="4359097" y="392373"/>
                </a:cubicBezTo>
                <a:lnTo>
                  <a:pt x="4292337" y="392373"/>
                </a:lnTo>
                <a:lnTo>
                  <a:pt x="4286603" y="346911"/>
                </a:lnTo>
                <a:lnTo>
                  <a:pt x="4328379" y="346911"/>
                </a:lnTo>
                <a:cubicBezTo>
                  <a:pt x="4332748" y="346911"/>
                  <a:pt x="4335751" y="346365"/>
                  <a:pt x="4337390" y="345272"/>
                </a:cubicBezTo>
                <a:cubicBezTo>
                  <a:pt x="4339028" y="344180"/>
                  <a:pt x="4339847" y="341859"/>
                  <a:pt x="4339847" y="338310"/>
                </a:cubicBezTo>
                <a:lnTo>
                  <a:pt x="4339847" y="329299"/>
                </a:lnTo>
                <a:lnTo>
                  <a:pt x="4220661" y="329299"/>
                </a:lnTo>
                <a:lnTo>
                  <a:pt x="4220661" y="392373"/>
                </a:lnTo>
                <a:lnTo>
                  <a:pt x="4167007" y="392373"/>
                </a:lnTo>
                <a:lnTo>
                  <a:pt x="4167007" y="329299"/>
                </a:lnTo>
                <a:lnTo>
                  <a:pt x="4143661" y="329299"/>
                </a:lnTo>
                <a:lnTo>
                  <a:pt x="4143661" y="285884"/>
                </a:lnTo>
                <a:lnTo>
                  <a:pt x="4167007" y="285884"/>
                </a:lnTo>
                <a:lnTo>
                  <a:pt x="4167007" y="181442"/>
                </a:lnTo>
                <a:lnTo>
                  <a:pt x="4253018" y="181442"/>
                </a:lnTo>
                <a:lnTo>
                  <a:pt x="4253018" y="167926"/>
                </a:lnTo>
                <a:lnTo>
                  <a:pt x="4150624" y="167926"/>
                </a:lnTo>
                <a:lnTo>
                  <a:pt x="4150624" y="127788"/>
                </a:lnTo>
                <a:lnTo>
                  <a:pt x="4122363" y="127788"/>
                </a:lnTo>
                <a:lnTo>
                  <a:pt x="4122363" y="144581"/>
                </a:lnTo>
                <a:cubicBezTo>
                  <a:pt x="4128643" y="157687"/>
                  <a:pt x="4135265" y="168472"/>
                  <a:pt x="4142227" y="176937"/>
                </a:cubicBezTo>
                <a:cubicBezTo>
                  <a:pt x="4149190" y="185402"/>
                  <a:pt x="4156494" y="193457"/>
                  <a:pt x="4164140" y="201102"/>
                </a:cubicBezTo>
                <a:lnTo>
                  <a:pt x="4141613" y="259262"/>
                </a:lnTo>
                <a:cubicBezTo>
                  <a:pt x="4138883" y="254893"/>
                  <a:pt x="4136152" y="250592"/>
                  <a:pt x="4133422" y="246360"/>
                </a:cubicBezTo>
                <a:cubicBezTo>
                  <a:pt x="4130691" y="242128"/>
                  <a:pt x="4127005" y="235370"/>
                  <a:pt x="4122363" y="226086"/>
                </a:cubicBezTo>
                <a:lnTo>
                  <a:pt x="4122363" y="392373"/>
                </a:lnTo>
                <a:lnTo>
                  <a:pt x="4065842" y="392373"/>
                </a:lnTo>
                <a:lnTo>
                  <a:pt x="4065842" y="258852"/>
                </a:lnTo>
                <a:cubicBezTo>
                  <a:pt x="4060927" y="277146"/>
                  <a:pt x="4055739" y="291277"/>
                  <a:pt x="4050278" y="301243"/>
                </a:cubicBezTo>
                <a:cubicBezTo>
                  <a:pt x="4044817" y="311209"/>
                  <a:pt x="4040175" y="318923"/>
                  <a:pt x="4036352" y="324384"/>
                </a:cubicBezTo>
                <a:lnTo>
                  <a:pt x="4016693" y="237554"/>
                </a:lnTo>
                <a:cubicBezTo>
                  <a:pt x="4020242" y="232639"/>
                  <a:pt x="4024133" y="226973"/>
                  <a:pt x="4028366" y="220557"/>
                </a:cubicBezTo>
                <a:cubicBezTo>
                  <a:pt x="4032598" y="214140"/>
                  <a:pt x="4036762" y="206563"/>
                  <a:pt x="4040857" y="197825"/>
                </a:cubicBezTo>
                <a:cubicBezTo>
                  <a:pt x="4044953" y="189088"/>
                  <a:pt x="4048844" y="178985"/>
                  <a:pt x="4052531" y="167517"/>
                </a:cubicBezTo>
                <a:cubicBezTo>
                  <a:pt x="4056217" y="156049"/>
                  <a:pt x="4059288" y="142806"/>
                  <a:pt x="4061746" y="127788"/>
                </a:cubicBezTo>
                <a:lnTo>
                  <a:pt x="4025294" y="127788"/>
                </a:lnTo>
                <a:lnTo>
                  <a:pt x="4025294" y="71267"/>
                </a:lnTo>
                <a:lnTo>
                  <a:pt x="4065842" y="71267"/>
                </a:lnTo>
                <a:close/>
                <a:moveTo>
                  <a:pt x="4486475" y="410"/>
                </a:moveTo>
                <a:lnTo>
                  <a:pt x="4552007" y="5325"/>
                </a:lnTo>
                <a:cubicBezTo>
                  <a:pt x="4551461" y="7509"/>
                  <a:pt x="4550778" y="9625"/>
                  <a:pt x="4549959" y="11673"/>
                </a:cubicBezTo>
                <a:cubicBezTo>
                  <a:pt x="4549140" y="13721"/>
                  <a:pt x="4547912" y="16657"/>
                  <a:pt x="4546273" y="20479"/>
                </a:cubicBezTo>
                <a:lnTo>
                  <a:pt x="4622454" y="20479"/>
                </a:lnTo>
                <a:lnTo>
                  <a:pt x="4622454" y="57751"/>
                </a:lnTo>
                <a:cubicBezTo>
                  <a:pt x="4627096" y="53109"/>
                  <a:pt x="4632489" y="46419"/>
                  <a:pt x="4638632" y="37681"/>
                </a:cubicBezTo>
                <a:cubicBezTo>
                  <a:pt x="4644776" y="28944"/>
                  <a:pt x="4650851" y="16930"/>
                  <a:pt x="4656859" y="1639"/>
                </a:cubicBezTo>
                <a:lnTo>
                  <a:pt x="4719523" y="6144"/>
                </a:lnTo>
                <a:cubicBezTo>
                  <a:pt x="4718704" y="9148"/>
                  <a:pt x="4718022" y="11400"/>
                  <a:pt x="4717475" y="12902"/>
                </a:cubicBezTo>
                <a:cubicBezTo>
                  <a:pt x="4716929" y="14404"/>
                  <a:pt x="4715974" y="16930"/>
                  <a:pt x="4714609" y="20479"/>
                </a:cubicBezTo>
                <a:lnTo>
                  <a:pt x="4821917" y="20479"/>
                </a:lnTo>
                <a:lnTo>
                  <a:pt x="4821917" y="67990"/>
                </a:lnTo>
                <a:lnTo>
                  <a:pt x="4760481" y="67990"/>
                </a:lnTo>
                <a:cubicBezTo>
                  <a:pt x="4761846" y="70174"/>
                  <a:pt x="4763894" y="73314"/>
                  <a:pt x="4766625" y="77410"/>
                </a:cubicBezTo>
                <a:cubicBezTo>
                  <a:pt x="4769355" y="81506"/>
                  <a:pt x="4771403" y="85329"/>
                  <a:pt x="4772768" y="88878"/>
                </a:cubicBezTo>
                <a:lnTo>
                  <a:pt x="4725257" y="98299"/>
                </a:lnTo>
                <a:lnTo>
                  <a:pt x="4773997" y="98299"/>
                </a:lnTo>
                <a:lnTo>
                  <a:pt x="4773997" y="165469"/>
                </a:lnTo>
                <a:cubicBezTo>
                  <a:pt x="4773997" y="166834"/>
                  <a:pt x="4774133" y="168541"/>
                  <a:pt x="4774407" y="170589"/>
                </a:cubicBezTo>
                <a:cubicBezTo>
                  <a:pt x="4774679" y="172636"/>
                  <a:pt x="4775772" y="173660"/>
                  <a:pt x="4777683" y="173660"/>
                </a:cubicBezTo>
                <a:cubicBezTo>
                  <a:pt x="4782325" y="173660"/>
                  <a:pt x="4785123" y="173387"/>
                  <a:pt x="4786079" y="172841"/>
                </a:cubicBezTo>
                <a:cubicBezTo>
                  <a:pt x="4787035" y="172295"/>
                  <a:pt x="4787649" y="170520"/>
                  <a:pt x="4787923" y="167517"/>
                </a:cubicBezTo>
                <a:cubicBezTo>
                  <a:pt x="4788195" y="164240"/>
                  <a:pt x="4788400" y="159735"/>
                  <a:pt x="4788537" y="154001"/>
                </a:cubicBezTo>
                <a:cubicBezTo>
                  <a:pt x="4788673" y="148267"/>
                  <a:pt x="4788741" y="143761"/>
                  <a:pt x="4788741" y="140485"/>
                </a:cubicBezTo>
                <a:lnTo>
                  <a:pt x="4826423" y="149905"/>
                </a:lnTo>
                <a:cubicBezTo>
                  <a:pt x="4826149" y="161100"/>
                  <a:pt x="4825672" y="171271"/>
                  <a:pt x="4824989" y="180418"/>
                </a:cubicBezTo>
                <a:cubicBezTo>
                  <a:pt x="4824306" y="189566"/>
                  <a:pt x="4823009" y="197416"/>
                  <a:pt x="4821098" y="203969"/>
                </a:cubicBezTo>
                <a:cubicBezTo>
                  <a:pt x="4819186" y="210522"/>
                  <a:pt x="4816320" y="215574"/>
                  <a:pt x="4812497" y="219123"/>
                </a:cubicBezTo>
                <a:cubicBezTo>
                  <a:pt x="4808674" y="222673"/>
                  <a:pt x="4803350" y="224448"/>
                  <a:pt x="4796523" y="224448"/>
                </a:cubicBezTo>
                <a:lnTo>
                  <a:pt x="4749832" y="224448"/>
                </a:lnTo>
                <a:cubicBezTo>
                  <a:pt x="4741913" y="224448"/>
                  <a:pt x="4736248" y="222127"/>
                  <a:pt x="4732835" y="217485"/>
                </a:cubicBezTo>
                <a:cubicBezTo>
                  <a:pt x="4729422" y="212843"/>
                  <a:pt x="4727715" y="203969"/>
                  <a:pt x="4727715" y="190863"/>
                </a:cubicBezTo>
                <a:lnTo>
                  <a:pt x="4699454" y="215847"/>
                </a:lnTo>
                <a:cubicBezTo>
                  <a:pt x="4693447" y="208201"/>
                  <a:pt x="4687099" y="201034"/>
                  <a:pt x="4680409" y="194344"/>
                </a:cubicBezTo>
                <a:cubicBezTo>
                  <a:pt x="4673719" y="187654"/>
                  <a:pt x="4668326" y="182535"/>
                  <a:pt x="4664231" y="178985"/>
                </a:cubicBezTo>
                <a:cubicBezTo>
                  <a:pt x="4661773" y="185265"/>
                  <a:pt x="4658224" y="192160"/>
                  <a:pt x="4653582" y="199668"/>
                </a:cubicBezTo>
                <a:cubicBezTo>
                  <a:pt x="4648940" y="207177"/>
                  <a:pt x="4642387" y="214618"/>
                  <a:pt x="4633922" y="221990"/>
                </a:cubicBezTo>
                <a:lnTo>
                  <a:pt x="4658087" y="221990"/>
                </a:lnTo>
                <a:lnTo>
                  <a:pt x="4658087" y="239602"/>
                </a:lnTo>
                <a:lnTo>
                  <a:pt x="4822736" y="239602"/>
                </a:lnTo>
                <a:lnTo>
                  <a:pt x="4822736" y="287522"/>
                </a:lnTo>
                <a:lnTo>
                  <a:pt x="4710922" y="287522"/>
                </a:lnTo>
                <a:cubicBezTo>
                  <a:pt x="4728670" y="298717"/>
                  <a:pt x="4747716" y="307455"/>
                  <a:pt x="4768058" y="313735"/>
                </a:cubicBezTo>
                <a:cubicBezTo>
                  <a:pt x="4788400" y="320015"/>
                  <a:pt x="4808538" y="325067"/>
                  <a:pt x="4828470" y="328889"/>
                </a:cubicBezTo>
                <a:lnTo>
                  <a:pt x="4795704" y="386639"/>
                </a:lnTo>
                <a:cubicBezTo>
                  <a:pt x="4781779" y="382271"/>
                  <a:pt x="4768945" y="377629"/>
                  <a:pt x="4757204" y="372714"/>
                </a:cubicBezTo>
                <a:cubicBezTo>
                  <a:pt x="4745463" y="367799"/>
                  <a:pt x="4734132" y="362406"/>
                  <a:pt x="4723210" y="356536"/>
                </a:cubicBezTo>
                <a:cubicBezTo>
                  <a:pt x="4712288" y="350665"/>
                  <a:pt x="4701570" y="344044"/>
                  <a:pt x="4691058" y="336671"/>
                </a:cubicBezTo>
                <a:cubicBezTo>
                  <a:pt x="4680545" y="329299"/>
                  <a:pt x="4669555" y="320971"/>
                  <a:pt x="4658087" y="311687"/>
                </a:cubicBezTo>
                <a:lnTo>
                  <a:pt x="4658087" y="390735"/>
                </a:lnTo>
                <a:lnTo>
                  <a:pt x="4599928" y="390735"/>
                </a:lnTo>
                <a:lnTo>
                  <a:pt x="4599928" y="311278"/>
                </a:lnTo>
                <a:cubicBezTo>
                  <a:pt x="4586821" y="322746"/>
                  <a:pt x="4573510" y="332780"/>
                  <a:pt x="4559994" y="341381"/>
                </a:cubicBezTo>
                <a:cubicBezTo>
                  <a:pt x="4546478" y="349982"/>
                  <a:pt x="4533577" y="357423"/>
                  <a:pt x="4521289" y="363703"/>
                </a:cubicBezTo>
                <a:cubicBezTo>
                  <a:pt x="4509002" y="369983"/>
                  <a:pt x="4497739" y="375103"/>
                  <a:pt x="4487499" y="379062"/>
                </a:cubicBezTo>
                <a:cubicBezTo>
                  <a:pt x="4477260" y="383021"/>
                  <a:pt x="4469000" y="385957"/>
                  <a:pt x="4462720" y="387868"/>
                </a:cubicBezTo>
                <a:lnTo>
                  <a:pt x="4430364" y="329299"/>
                </a:lnTo>
                <a:cubicBezTo>
                  <a:pt x="4449204" y="325476"/>
                  <a:pt x="4468522" y="320425"/>
                  <a:pt x="4488318" y="314145"/>
                </a:cubicBezTo>
                <a:cubicBezTo>
                  <a:pt x="4508114" y="307864"/>
                  <a:pt x="4527979" y="298990"/>
                  <a:pt x="4547912" y="287522"/>
                </a:cubicBezTo>
                <a:lnTo>
                  <a:pt x="4436507" y="287522"/>
                </a:lnTo>
                <a:lnTo>
                  <a:pt x="4436507" y="239602"/>
                </a:lnTo>
                <a:lnTo>
                  <a:pt x="4599928" y="239602"/>
                </a:lnTo>
                <a:lnTo>
                  <a:pt x="4599928" y="221990"/>
                </a:lnTo>
                <a:lnTo>
                  <a:pt x="4613853" y="221990"/>
                </a:lnTo>
                <a:lnTo>
                  <a:pt x="4595012" y="201511"/>
                </a:lnTo>
                <a:lnTo>
                  <a:pt x="4595012" y="212980"/>
                </a:lnTo>
                <a:cubicBezTo>
                  <a:pt x="4587094" y="214345"/>
                  <a:pt x="4577947" y="215710"/>
                  <a:pt x="4567571" y="217075"/>
                </a:cubicBezTo>
                <a:cubicBezTo>
                  <a:pt x="4557195" y="218441"/>
                  <a:pt x="4546409" y="219738"/>
                  <a:pt x="4535215" y="220966"/>
                </a:cubicBezTo>
                <a:cubicBezTo>
                  <a:pt x="4524020" y="222195"/>
                  <a:pt x="4512961" y="223287"/>
                  <a:pt x="4502039" y="224243"/>
                </a:cubicBezTo>
                <a:cubicBezTo>
                  <a:pt x="4491117" y="225199"/>
                  <a:pt x="4481151" y="226018"/>
                  <a:pt x="4472140" y="226700"/>
                </a:cubicBezTo>
                <a:cubicBezTo>
                  <a:pt x="4463130" y="227383"/>
                  <a:pt x="4455689" y="227929"/>
                  <a:pt x="4449818" y="228339"/>
                </a:cubicBezTo>
                <a:cubicBezTo>
                  <a:pt x="4443948" y="228748"/>
                  <a:pt x="4440330" y="228953"/>
                  <a:pt x="4438964" y="228953"/>
                </a:cubicBezTo>
                <a:lnTo>
                  <a:pt x="4434869" y="177347"/>
                </a:lnTo>
                <a:cubicBezTo>
                  <a:pt x="4439238" y="177347"/>
                  <a:pt x="4443470" y="177278"/>
                  <a:pt x="4447566" y="177142"/>
                </a:cubicBezTo>
                <a:cubicBezTo>
                  <a:pt x="4451661" y="177005"/>
                  <a:pt x="4455962" y="176800"/>
                  <a:pt x="4460467" y="176527"/>
                </a:cubicBezTo>
                <a:cubicBezTo>
                  <a:pt x="4464973" y="176254"/>
                  <a:pt x="4469887" y="175981"/>
                  <a:pt x="4475212" y="175708"/>
                </a:cubicBezTo>
                <a:cubicBezTo>
                  <a:pt x="4480536" y="175435"/>
                  <a:pt x="4486612" y="175162"/>
                  <a:pt x="4493438" y="174889"/>
                </a:cubicBezTo>
                <a:lnTo>
                  <a:pt x="4493438" y="146628"/>
                </a:lnTo>
                <a:lnTo>
                  <a:pt x="4449204" y="146628"/>
                </a:lnTo>
                <a:lnTo>
                  <a:pt x="4449204" y="100756"/>
                </a:lnTo>
                <a:lnTo>
                  <a:pt x="4462720" y="100756"/>
                </a:lnTo>
                <a:lnTo>
                  <a:pt x="4429545" y="66761"/>
                </a:lnTo>
                <a:cubicBezTo>
                  <a:pt x="4434186" y="63212"/>
                  <a:pt x="4439170" y="59116"/>
                  <a:pt x="4444494" y="54474"/>
                </a:cubicBezTo>
                <a:cubicBezTo>
                  <a:pt x="4449818" y="49832"/>
                  <a:pt x="4455006" y="44712"/>
                  <a:pt x="4460058" y="39115"/>
                </a:cubicBezTo>
                <a:cubicBezTo>
                  <a:pt x="4465109" y="33517"/>
                  <a:pt x="4469955" y="27510"/>
                  <a:pt x="4474598" y="21094"/>
                </a:cubicBezTo>
                <a:cubicBezTo>
                  <a:pt x="4479239" y="14677"/>
                  <a:pt x="4483199" y="7782"/>
                  <a:pt x="4486475" y="410"/>
                </a:cubicBezTo>
                <a:close/>
                <a:moveTo>
                  <a:pt x="6029754" y="0"/>
                </a:moveTo>
                <a:cubicBezTo>
                  <a:pt x="6032757" y="4915"/>
                  <a:pt x="6035556" y="10649"/>
                  <a:pt x="6038150" y="17203"/>
                </a:cubicBezTo>
                <a:cubicBezTo>
                  <a:pt x="6040744" y="23756"/>
                  <a:pt x="6043065" y="30104"/>
                  <a:pt x="6045112" y="36248"/>
                </a:cubicBezTo>
                <a:cubicBezTo>
                  <a:pt x="6047160" y="42391"/>
                  <a:pt x="6048936" y="47921"/>
                  <a:pt x="6050437" y="52836"/>
                </a:cubicBezTo>
                <a:cubicBezTo>
                  <a:pt x="6051939" y="57751"/>
                  <a:pt x="6052826" y="61027"/>
                  <a:pt x="6053099" y="62665"/>
                </a:cubicBezTo>
                <a:lnTo>
                  <a:pt x="6019105" y="72495"/>
                </a:lnTo>
                <a:cubicBezTo>
                  <a:pt x="6018832" y="70857"/>
                  <a:pt x="6018080" y="67990"/>
                  <a:pt x="6016852" y="63894"/>
                </a:cubicBezTo>
                <a:cubicBezTo>
                  <a:pt x="6015623" y="59798"/>
                  <a:pt x="6014054" y="54884"/>
                  <a:pt x="6012142" y="49149"/>
                </a:cubicBezTo>
                <a:cubicBezTo>
                  <a:pt x="6010230" y="43415"/>
                  <a:pt x="6007910" y="37067"/>
                  <a:pt x="6005179" y="30104"/>
                </a:cubicBezTo>
                <a:cubicBezTo>
                  <a:pt x="6002449" y="23141"/>
                  <a:pt x="5999308" y="15974"/>
                  <a:pt x="5995758" y="8602"/>
                </a:cubicBezTo>
                <a:close/>
              </a:path>
            </a:pathLst>
          </a:custGeom>
          <a:solidFill>
            <a:schemeClr val="bg1"/>
          </a:solidFill>
          <a:ln>
            <a:noFill/>
          </a:ln>
          <a:effectLst>
            <a:glow rad="101600">
              <a:srgbClr val="002060">
                <a:alpha val="60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US" altLang="ja-JP" sz="3200" kern="100" dirty="0">
              <a:solidFill>
                <a:srgbClr val="FFFF00"/>
              </a:solidFill>
              <a:latin typeface="A-OTF 新ゴ Pro B" panose="020B0700000000000000" pitchFamily="50" charset="-128"/>
              <a:ea typeface="A-OTF 新ゴ Pro B" panose="020B0700000000000000" pitchFamily="50" charset="-128"/>
              <a:cs typeface="Times New Roman" panose="02020603050405020304" pitchFamily="18" charset="0"/>
            </a:endParaRPr>
          </a:p>
        </p:txBody>
      </p:sp>
      <p:sp>
        <p:nvSpPr>
          <p:cNvPr id="17" name="フリーフォーム: 図形 1087">
            <a:extLst>
              <a:ext uri="{FF2B5EF4-FFF2-40B4-BE49-F238E27FC236}">
                <a16:creationId xmlns:a16="http://schemas.microsoft.com/office/drawing/2014/main" id="{E3894BD0-AA0B-7F24-0016-0B06365FF7DA}"/>
              </a:ext>
            </a:extLst>
          </p:cNvPr>
          <p:cNvSpPr>
            <a:spLocks/>
          </p:cNvSpPr>
          <p:nvPr/>
        </p:nvSpPr>
        <p:spPr bwMode="auto">
          <a:xfrm>
            <a:off x="5596205" y="476119"/>
            <a:ext cx="1366326" cy="259749"/>
          </a:xfrm>
          <a:custGeom>
            <a:avLst/>
            <a:gdLst/>
            <a:ahLst/>
            <a:cxnLst/>
            <a:rect l="0" t="0" r="r" b="b"/>
            <a:pathLst>
              <a:path w="6602674" h="1260068">
                <a:moveTo>
                  <a:pt x="6453382" y="1191197"/>
                </a:moveTo>
                <a:cubicBezTo>
                  <a:pt x="6446298" y="1191197"/>
                  <a:pt x="6437433" y="1193003"/>
                  <a:pt x="6426787" y="1196616"/>
                </a:cubicBezTo>
                <a:cubicBezTo>
                  <a:pt x="6410857" y="1196616"/>
                  <a:pt x="6400192" y="1202073"/>
                  <a:pt x="6400192" y="1207492"/>
                </a:cubicBezTo>
                <a:cubicBezTo>
                  <a:pt x="6400192" y="1218388"/>
                  <a:pt x="6410837" y="1218388"/>
                  <a:pt x="6416160" y="1218388"/>
                </a:cubicBezTo>
                <a:cubicBezTo>
                  <a:pt x="6432129" y="1218388"/>
                  <a:pt x="6453382" y="1212930"/>
                  <a:pt x="6453382" y="1196616"/>
                </a:cubicBezTo>
                <a:lnTo>
                  <a:pt x="6453382" y="1191197"/>
                </a:lnTo>
                <a:close/>
                <a:moveTo>
                  <a:pt x="5555887" y="1175612"/>
                </a:moveTo>
                <a:cubicBezTo>
                  <a:pt x="5545087" y="1180992"/>
                  <a:pt x="5534326" y="1191773"/>
                  <a:pt x="5534326" y="1197153"/>
                </a:cubicBezTo>
                <a:cubicBezTo>
                  <a:pt x="5534326" y="1202534"/>
                  <a:pt x="5539707" y="1213295"/>
                  <a:pt x="5555887" y="1213295"/>
                </a:cubicBezTo>
                <a:cubicBezTo>
                  <a:pt x="5561268" y="1213295"/>
                  <a:pt x="5577467" y="1213295"/>
                  <a:pt x="5593647" y="1207914"/>
                </a:cubicBezTo>
                <a:lnTo>
                  <a:pt x="5555887" y="1175612"/>
                </a:lnTo>
                <a:close/>
                <a:moveTo>
                  <a:pt x="3082255" y="1175612"/>
                </a:moveTo>
                <a:cubicBezTo>
                  <a:pt x="3071571" y="1180992"/>
                  <a:pt x="3060887" y="1191773"/>
                  <a:pt x="3060887" y="1197153"/>
                </a:cubicBezTo>
                <a:cubicBezTo>
                  <a:pt x="3060887" y="1202534"/>
                  <a:pt x="3066229" y="1213295"/>
                  <a:pt x="3082255" y="1213295"/>
                </a:cubicBezTo>
                <a:cubicBezTo>
                  <a:pt x="3087617" y="1213295"/>
                  <a:pt x="3108985" y="1213295"/>
                  <a:pt x="3119669" y="1207914"/>
                </a:cubicBezTo>
                <a:lnTo>
                  <a:pt x="3082255" y="1175612"/>
                </a:lnTo>
                <a:close/>
                <a:moveTo>
                  <a:pt x="5099559" y="1154128"/>
                </a:moveTo>
                <a:cubicBezTo>
                  <a:pt x="5083609" y="1154128"/>
                  <a:pt x="5083609" y="1159509"/>
                  <a:pt x="5078306" y="1164889"/>
                </a:cubicBezTo>
                <a:cubicBezTo>
                  <a:pt x="5073002" y="1170270"/>
                  <a:pt x="5073002" y="1175650"/>
                  <a:pt x="5073002" y="1186411"/>
                </a:cubicBezTo>
                <a:cubicBezTo>
                  <a:pt x="5073002" y="1202534"/>
                  <a:pt x="5083629" y="1213295"/>
                  <a:pt x="5099559" y="1213295"/>
                </a:cubicBezTo>
                <a:cubicBezTo>
                  <a:pt x="5115489" y="1213295"/>
                  <a:pt x="5126154" y="1197172"/>
                  <a:pt x="5126154" y="1186411"/>
                </a:cubicBezTo>
                <a:cubicBezTo>
                  <a:pt x="5126154" y="1175650"/>
                  <a:pt x="5120793" y="1154128"/>
                  <a:pt x="5099559" y="1154128"/>
                </a:cubicBezTo>
                <a:close/>
                <a:moveTo>
                  <a:pt x="5362610" y="1153110"/>
                </a:moveTo>
                <a:cubicBezTo>
                  <a:pt x="5341337" y="1153110"/>
                  <a:pt x="5336015" y="1169444"/>
                  <a:pt x="5336015" y="1185758"/>
                </a:cubicBezTo>
                <a:cubicBezTo>
                  <a:pt x="5336015" y="1191216"/>
                  <a:pt x="5336053" y="1218407"/>
                  <a:pt x="5362610" y="1218407"/>
                </a:cubicBezTo>
                <a:cubicBezTo>
                  <a:pt x="5389167" y="1218407"/>
                  <a:pt x="5394470" y="1191216"/>
                  <a:pt x="5394470" y="1185758"/>
                </a:cubicBezTo>
                <a:cubicBezTo>
                  <a:pt x="5394470" y="1174901"/>
                  <a:pt x="5389167" y="1153110"/>
                  <a:pt x="5362610" y="1153110"/>
                </a:cubicBezTo>
                <a:close/>
                <a:moveTo>
                  <a:pt x="1880548" y="1153110"/>
                </a:moveTo>
                <a:cubicBezTo>
                  <a:pt x="1859045" y="1153110"/>
                  <a:pt x="1853665" y="1169444"/>
                  <a:pt x="1853665" y="1185758"/>
                </a:cubicBezTo>
                <a:cubicBezTo>
                  <a:pt x="1853665" y="1191216"/>
                  <a:pt x="1859045" y="1218407"/>
                  <a:pt x="1880548" y="1218407"/>
                </a:cubicBezTo>
                <a:cubicBezTo>
                  <a:pt x="1907451" y="1218407"/>
                  <a:pt x="1912812" y="1191216"/>
                  <a:pt x="1912812" y="1185758"/>
                </a:cubicBezTo>
                <a:cubicBezTo>
                  <a:pt x="1912812" y="1174901"/>
                  <a:pt x="1907451" y="1153110"/>
                  <a:pt x="1880548" y="1153110"/>
                </a:cubicBezTo>
                <a:close/>
                <a:moveTo>
                  <a:pt x="2299347" y="1152707"/>
                </a:moveTo>
                <a:cubicBezTo>
                  <a:pt x="2277844" y="1152707"/>
                  <a:pt x="2272463" y="1168829"/>
                  <a:pt x="2272463" y="1179552"/>
                </a:cubicBezTo>
                <a:cubicBezTo>
                  <a:pt x="2272463" y="1190275"/>
                  <a:pt x="2277844" y="1211739"/>
                  <a:pt x="2299347" y="1211739"/>
                </a:cubicBezTo>
                <a:cubicBezTo>
                  <a:pt x="2310108" y="1211739"/>
                  <a:pt x="2315489" y="1206397"/>
                  <a:pt x="2320850" y="1206397"/>
                </a:cubicBezTo>
                <a:cubicBezTo>
                  <a:pt x="2326231" y="1201016"/>
                  <a:pt x="2326231" y="1190275"/>
                  <a:pt x="2326231" y="1184894"/>
                </a:cubicBezTo>
                <a:cubicBezTo>
                  <a:pt x="2326231" y="1163429"/>
                  <a:pt x="2315469" y="1152707"/>
                  <a:pt x="2299347" y="1152707"/>
                </a:cubicBezTo>
                <a:close/>
                <a:moveTo>
                  <a:pt x="4225700" y="1147672"/>
                </a:moveTo>
                <a:cubicBezTo>
                  <a:pt x="4214824" y="1147672"/>
                  <a:pt x="4209424" y="1153091"/>
                  <a:pt x="4203966" y="1158549"/>
                </a:cubicBezTo>
                <a:cubicBezTo>
                  <a:pt x="4198509" y="1158549"/>
                  <a:pt x="4198509" y="1164006"/>
                  <a:pt x="4193090" y="1169425"/>
                </a:cubicBezTo>
                <a:lnTo>
                  <a:pt x="4252891" y="1169425"/>
                </a:lnTo>
                <a:lnTo>
                  <a:pt x="4252910" y="1169425"/>
                </a:lnTo>
                <a:cubicBezTo>
                  <a:pt x="4252910" y="1164006"/>
                  <a:pt x="4252910" y="1158549"/>
                  <a:pt x="4247491" y="1158549"/>
                </a:cubicBezTo>
                <a:cubicBezTo>
                  <a:pt x="4242034" y="1153091"/>
                  <a:pt x="4231158" y="1147672"/>
                  <a:pt x="4225700" y="1147672"/>
                </a:cubicBezTo>
                <a:close/>
                <a:moveTo>
                  <a:pt x="3737088" y="1147672"/>
                </a:moveTo>
                <a:cubicBezTo>
                  <a:pt x="3731707" y="1147672"/>
                  <a:pt x="3720946" y="1153091"/>
                  <a:pt x="3715565" y="1158549"/>
                </a:cubicBezTo>
                <a:cubicBezTo>
                  <a:pt x="3710223" y="1158549"/>
                  <a:pt x="3710223" y="1164006"/>
                  <a:pt x="3710223" y="1169425"/>
                </a:cubicBezTo>
                <a:lnTo>
                  <a:pt x="3763990" y="1169425"/>
                </a:lnTo>
                <a:cubicBezTo>
                  <a:pt x="3763990" y="1164006"/>
                  <a:pt x="3763990" y="1158549"/>
                  <a:pt x="3758610" y="1158549"/>
                </a:cubicBezTo>
                <a:cubicBezTo>
                  <a:pt x="3753229" y="1153091"/>
                  <a:pt x="3747849" y="1147672"/>
                  <a:pt x="3737088" y="1147672"/>
                </a:cubicBezTo>
                <a:close/>
                <a:moveTo>
                  <a:pt x="2765341" y="1147672"/>
                </a:moveTo>
                <a:cubicBezTo>
                  <a:pt x="2759942" y="1147672"/>
                  <a:pt x="2749180" y="1153091"/>
                  <a:pt x="2743819" y="1158549"/>
                </a:cubicBezTo>
                <a:cubicBezTo>
                  <a:pt x="2743819" y="1158549"/>
                  <a:pt x="2738438" y="1164006"/>
                  <a:pt x="2738438" y="1169425"/>
                </a:cubicBezTo>
                <a:lnTo>
                  <a:pt x="2797586" y="1169425"/>
                </a:lnTo>
                <a:cubicBezTo>
                  <a:pt x="2797586" y="1164006"/>
                  <a:pt x="2792206" y="1158549"/>
                  <a:pt x="2786825" y="1158549"/>
                </a:cubicBezTo>
                <a:cubicBezTo>
                  <a:pt x="2781444" y="1153091"/>
                  <a:pt x="2776083" y="1147672"/>
                  <a:pt x="2765341" y="1147672"/>
                </a:cubicBezTo>
                <a:close/>
                <a:moveTo>
                  <a:pt x="6174766" y="1127745"/>
                </a:moveTo>
                <a:lnTo>
                  <a:pt x="6223133" y="1127745"/>
                </a:lnTo>
                <a:lnTo>
                  <a:pt x="6223133" y="1192023"/>
                </a:lnTo>
                <a:cubicBezTo>
                  <a:pt x="6223133" y="1208107"/>
                  <a:pt x="6239275" y="1213449"/>
                  <a:pt x="6249997" y="1213449"/>
                </a:cubicBezTo>
                <a:cubicBezTo>
                  <a:pt x="6260720" y="1213449"/>
                  <a:pt x="6276881" y="1208107"/>
                  <a:pt x="6276881" y="1192023"/>
                </a:cubicBezTo>
                <a:lnTo>
                  <a:pt x="6276881" y="1127745"/>
                </a:lnTo>
                <a:lnTo>
                  <a:pt x="6325249" y="1127745"/>
                </a:lnTo>
                <a:lnTo>
                  <a:pt x="6325249" y="1240218"/>
                </a:lnTo>
                <a:lnTo>
                  <a:pt x="6276881" y="1240218"/>
                </a:lnTo>
                <a:lnTo>
                  <a:pt x="6276881" y="1229514"/>
                </a:lnTo>
                <a:cubicBezTo>
                  <a:pt x="6271500" y="1234856"/>
                  <a:pt x="6255378" y="1245598"/>
                  <a:pt x="6228514" y="1245598"/>
                </a:cubicBezTo>
                <a:cubicBezTo>
                  <a:pt x="6217791" y="1245598"/>
                  <a:pt x="6196288" y="1245598"/>
                  <a:pt x="6185527" y="1229514"/>
                </a:cubicBezTo>
                <a:cubicBezTo>
                  <a:pt x="6174766" y="1218792"/>
                  <a:pt x="6174766" y="1208088"/>
                  <a:pt x="6174766" y="1202708"/>
                </a:cubicBezTo>
                <a:lnTo>
                  <a:pt x="6174766" y="1127745"/>
                </a:lnTo>
                <a:close/>
                <a:moveTo>
                  <a:pt x="4847614" y="1127745"/>
                </a:moveTo>
                <a:lnTo>
                  <a:pt x="4895982" y="1127745"/>
                </a:lnTo>
                <a:lnTo>
                  <a:pt x="4895982" y="1192023"/>
                </a:lnTo>
                <a:cubicBezTo>
                  <a:pt x="4895982" y="1208107"/>
                  <a:pt x="4912104" y="1213449"/>
                  <a:pt x="4922865" y="1213449"/>
                </a:cubicBezTo>
                <a:cubicBezTo>
                  <a:pt x="4933626" y="1213449"/>
                  <a:pt x="4949749" y="1208107"/>
                  <a:pt x="4949749" y="1192023"/>
                </a:cubicBezTo>
                <a:lnTo>
                  <a:pt x="4949749" y="1127745"/>
                </a:lnTo>
                <a:lnTo>
                  <a:pt x="4998116" y="1127745"/>
                </a:lnTo>
                <a:lnTo>
                  <a:pt x="4998116" y="1240218"/>
                </a:lnTo>
                <a:lnTo>
                  <a:pt x="4949749" y="1240218"/>
                </a:lnTo>
                <a:lnTo>
                  <a:pt x="4949729" y="1240218"/>
                </a:lnTo>
                <a:lnTo>
                  <a:pt x="4949729" y="1229514"/>
                </a:lnTo>
                <a:cubicBezTo>
                  <a:pt x="4944349" y="1234856"/>
                  <a:pt x="4928227" y="1245598"/>
                  <a:pt x="4901362" y="1245598"/>
                </a:cubicBezTo>
                <a:cubicBezTo>
                  <a:pt x="4890601" y="1245598"/>
                  <a:pt x="4869098" y="1245598"/>
                  <a:pt x="4858375" y="1229514"/>
                </a:cubicBezTo>
                <a:cubicBezTo>
                  <a:pt x="4847614" y="1218792"/>
                  <a:pt x="4847614" y="1208088"/>
                  <a:pt x="4847614" y="1202708"/>
                </a:cubicBezTo>
                <a:lnTo>
                  <a:pt x="4847614" y="1127745"/>
                </a:lnTo>
                <a:close/>
                <a:moveTo>
                  <a:pt x="2401769" y="1127745"/>
                </a:moveTo>
                <a:lnTo>
                  <a:pt x="2449521" y="1127745"/>
                </a:lnTo>
                <a:lnTo>
                  <a:pt x="2449521" y="1192023"/>
                </a:lnTo>
                <a:cubicBezTo>
                  <a:pt x="2449521" y="1208107"/>
                  <a:pt x="2460129" y="1213449"/>
                  <a:pt x="2470755" y="1213449"/>
                </a:cubicBezTo>
                <a:cubicBezTo>
                  <a:pt x="2481382" y="1213449"/>
                  <a:pt x="2497274" y="1208107"/>
                  <a:pt x="2497274" y="1192023"/>
                </a:cubicBezTo>
                <a:lnTo>
                  <a:pt x="2497274" y="1127745"/>
                </a:lnTo>
                <a:lnTo>
                  <a:pt x="2545007" y="1127745"/>
                </a:lnTo>
                <a:lnTo>
                  <a:pt x="2545007" y="1240218"/>
                </a:lnTo>
                <a:lnTo>
                  <a:pt x="2497274" y="1240218"/>
                </a:lnTo>
                <a:lnTo>
                  <a:pt x="2497274" y="1229514"/>
                </a:lnTo>
                <a:cubicBezTo>
                  <a:pt x="2491970" y="1234856"/>
                  <a:pt x="2481363" y="1245598"/>
                  <a:pt x="2454825" y="1245598"/>
                </a:cubicBezTo>
                <a:cubicBezTo>
                  <a:pt x="2444218" y="1245598"/>
                  <a:pt x="2417699" y="1245598"/>
                  <a:pt x="2407073" y="1229514"/>
                </a:cubicBezTo>
                <a:cubicBezTo>
                  <a:pt x="2401769" y="1218792"/>
                  <a:pt x="2401769" y="1208088"/>
                  <a:pt x="2401769" y="1202708"/>
                </a:cubicBezTo>
                <a:lnTo>
                  <a:pt x="2401769" y="1127745"/>
                </a:lnTo>
                <a:close/>
                <a:moveTo>
                  <a:pt x="5928183" y="1126765"/>
                </a:moveTo>
                <a:lnTo>
                  <a:pt x="5975321" y="1126765"/>
                </a:lnTo>
                <a:lnTo>
                  <a:pt x="5975321" y="1238354"/>
                </a:lnTo>
                <a:lnTo>
                  <a:pt x="5928183" y="1238354"/>
                </a:lnTo>
                <a:lnTo>
                  <a:pt x="5928183" y="1126765"/>
                </a:lnTo>
                <a:close/>
                <a:moveTo>
                  <a:pt x="5208400" y="1126746"/>
                </a:moveTo>
                <a:lnTo>
                  <a:pt x="5255538" y="1126746"/>
                </a:lnTo>
                <a:lnTo>
                  <a:pt x="5255538" y="1238335"/>
                </a:lnTo>
                <a:lnTo>
                  <a:pt x="5208400" y="1238335"/>
                </a:lnTo>
                <a:lnTo>
                  <a:pt x="5208400" y="1126746"/>
                </a:lnTo>
                <a:close/>
                <a:moveTo>
                  <a:pt x="4728839" y="1126746"/>
                </a:moveTo>
                <a:lnTo>
                  <a:pt x="4706990" y="1190275"/>
                </a:lnTo>
                <a:lnTo>
                  <a:pt x="4707009" y="1190275"/>
                </a:lnTo>
                <a:lnTo>
                  <a:pt x="4750169" y="1190275"/>
                </a:lnTo>
                <a:lnTo>
                  <a:pt x="4728839" y="1126746"/>
                </a:lnTo>
                <a:close/>
                <a:moveTo>
                  <a:pt x="5362590" y="1120500"/>
                </a:moveTo>
                <a:cubicBezTo>
                  <a:pt x="5405097" y="1120500"/>
                  <a:pt x="5442299" y="1142253"/>
                  <a:pt x="5442299" y="1185758"/>
                </a:cubicBezTo>
                <a:cubicBezTo>
                  <a:pt x="5442299" y="1229264"/>
                  <a:pt x="5405078" y="1245598"/>
                  <a:pt x="5362590" y="1245598"/>
                </a:cubicBezTo>
                <a:cubicBezTo>
                  <a:pt x="5325369" y="1245598"/>
                  <a:pt x="5288185" y="1229283"/>
                  <a:pt x="5288185" y="1185758"/>
                </a:cubicBezTo>
                <a:cubicBezTo>
                  <a:pt x="5288185" y="1142234"/>
                  <a:pt x="5325369" y="1120500"/>
                  <a:pt x="5362590" y="1120500"/>
                </a:cubicBezTo>
                <a:close/>
                <a:moveTo>
                  <a:pt x="4070451" y="1120500"/>
                </a:moveTo>
                <a:cubicBezTo>
                  <a:pt x="4081174" y="1120500"/>
                  <a:pt x="4102677" y="1125842"/>
                  <a:pt x="4113438" y="1141926"/>
                </a:cubicBezTo>
                <a:cubicBezTo>
                  <a:pt x="4118818" y="1147268"/>
                  <a:pt x="4124160" y="1158010"/>
                  <a:pt x="4124160" y="1168695"/>
                </a:cubicBezTo>
                <a:lnTo>
                  <a:pt x="4124160" y="1238353"/>
                </a:lnTo>
                <a:lnTo>
                  <a:pt x="4075793" y="1238353"/>
                </a:lnTo>
                <a:lnTo>
                  <a:pt x="4075793" y="1174075"/>
                </a:lnTo>
                <a:cubicBezTo>
                  <a:pt x="4075793" y="1158010"/>
                  <a:pt x="4059690" y="1152610"/>
                  <a:pt x="4048910" y="1152610"/>
                </a:cubicBezTo>
                <a:cubicBezTo>
                  <a:pt x="4038129" y="1152610"/>
                  <a:pt x="4022065" y="1157991"/>
                  <a:pt x="4022065" y="1179417"/>
                </a:cubicBezTo>
                <a:lnTo>
                  <a:pt x="4022065" y="1238353"/>
                </a:lnTo>
                <a:lnTo>
                  <a:pt x="3973697" y="1238353"/>
                </a:lnTo>
                <a:lnTo>
                  <a:pt x="3973697" y="1125842"/>
                </a:lnTo>
                <a:lnTo>
                  <a:pt x="4022065" y="1125842"/>
                </a:lnTo>
                <a:lnTo>
                  <a:pt x="4022084" y="1125842"/>
                </a:lnTo>
                <a:lnTo>
                  <a:pt x="4022084" y="1141926"/>
                </a:lnTo>
                <a:cubicBezTo>
                  <a:pt x="4027426" y="1136584"/>
                  <a:pt x="4043587" y="1120500"/>
                  <a:pt x="4070451" y="1120500"/>
                </a:cubicBezTo>
                <a:close/>
                <a:moveTo>
                  <a:pt x="3937455" y="1120500"/>
                </a:moveTo>
                <a:lnTo>
                  <a:pt x="3953751" y="1120500"/>
                </a:lnTo>
                <a:lnTo>
                  <a:pt x="3953751" y="1163352"/>
                </a:lnTo>
                <a:lnTo>
                  <a:pt x="3937455" y="1163352"/>
                </a:lnTo>
                <a:cubicBezTo>
                  <a:pt x="3921141" y="1163352"/>
                  <a:pt x="3893930" y="1163352"/>
                  <a:pt x="3893930" y="1195501"/>
                </a:cubicBezTo>
                <a:lnTo>
                  <a:pt x="3893930" y="1238353"/>
                </a:lnTo>
                <a:lnTo>
                  <a:pt x="3844948" y="1238353"/>
                </a:lnTo>
                <a:lnTo>
                  <a:pt x="3844948" y="1125842"/>
                </a:lnTo>
                <a:lnTo>
                  <a:pt x="3888473" y="1125842"/>
                </a:lnTo>
                <a:lnTo>
                  <a:pt x="3888473" y="1147268"/>
                </a:lnTo>
                <a:cubicBezTo>
                  <a:pt x="3893930" y="1136584"/>
                  <a:pt x="3899349" y="1120500"/>
                  <a:pt x="3937455" y="1120500"/>
                </a:cubicBezTo>
                <a:close/>
                <a:moveTo>
                  <a:pt x="3463083" y="1120500"/>
                </a:moveTo>
                <a:cubicBezTo>
                  <a:pt x="3473806" y="1120500"/>
                  <a:pt x="3495309" y="1125842"/>
                  <a:pt x="3506070" y="1141926"/>
                </a:cubicBezTo>
                <a:cubicBezTo>
                  <a:pt x="3511450" y="1147268"/>
                  <a:pt x="3516793" y="1158010"/>
                  <a:pt x="3516793" y="1168695"/>
                </a:cubicBezTo>
                <a:lnTo>
                  <a:pt x="3516793" y="1238353"/>
                </a:lnTo>
                <a:lnTo>
                  <a:pt x="3468425" y="1238353"/>
                </a:lnTo>
                <a:lnTo>
                  <a:pt x="3468425" y="1174075"/>
                </a:lnTo>
                <a:cubicBezTo>
                  <a:pt x="3468425" y="1158010"/>
                  <a:pt x="3452303" y="1152610"/>
                  <a:pt x="3441541" y="1152610"/>
                </a:cubicBezTo>
                <a:cubicBezTo>
                  <a:pt x="3430780" y="1152610"/>
                  <a:pt x="3414696" y="1157991"/>
                  <a:pt x="3414696" y="1179417"/>
                </a:cubicBezTo>
                <a:lnTo>
                  <a:pt x="3414696" y="1238353"/>
                </a:lnTo>
                <a:lnTo>
                  <a:pt x="3366329" y="1238353"/>
                </a:lnTo>
                <a:lnTo>
                  <a:pt x="3366329" y="1125842"/>
                </a:lnTo>
                <a:lnTo>
                  <a:pt x="3414696" y="1125842"/>
                </a:lnTo>
                <a:lnTo>
                  <a:pt x="3414716" y="1125842"/>
                </a:lnTo>
                <a:lnTo>
                  <a:pt x="3414716" y="1141926"/>
                </a:lnTo>
                <a:cubicBezTo>
                  <a:pt x="3420077" y="1136584"/>
                  <a:pt x="3430838" y="1120500"/>
                  <a:pt x="3463083" y="1120500"/>
                </a:cubicBezTo>
                <a:close/>
                <a:moveTo>
                  <a:pt x="2964094" y="1120500"/>
                </a:moveTo>
                <a:lnTo>
                  <a:pt x="2980140" y="1120500"/>
                </a:lnTo>
                <a:lnTo>
                  <a:pt x="2980140" y="1163352"/>
                </a:lnTo>
                <a:lnTo>
                  <a:pt x="2964094" y="1163352"/>
                </a:lnTo>
                <a:cubicBezTo>
                  <a:pt x="2948049" y="1163352"/>
                  <a:pt x="2921300" y="1163352"/>
                  <a:pt x="2921300" y="1195501"/>
                </a:cubicBezTo>
                <a:lnTo>
                  <a:pt x="2921300" y="1238353"/>
                </a:lnTo>
                <a:lnTo>
                  <a:pt x="2873163" y="1238353"/>
                </a:lnTo>
                <a:lnTo>
                  <a:pt x="2873163" y="1125842"/>
                </a:lnTo>
                <a:lnTo>
                  <a:pt x="2915957" y="1125842"/>
                </a:lnTo>
                <a:lnTo>
                  <a:pt x="2915957" y="1147268"/>
                </a:lnTo>
                <a:cubicBezTo>
                  <a:pt x="2921300" y="1136584"/>
                  <a:pt x="2926661" y="1120500"/>
                  <a:pt x="2964094" y="1120500"/>
                </a:cubicBezTo>
                <a:close/>
                <a:moveTo>
                  <a:pt x="2072864" y="1120500"/>
                </a:moveTo>
                <a:cubicBezTo>
                  <a:pt x="2094425" y="1120500"/>
                  <a:pt x="2105224" y="1136584"/>
                  <a:pt x="2105224" y="1141926"/>
                </a:cubicBezTo>
                <a:cubicBezTo>
                  <a:pt x="2110605" y="1136584"/>
                  <a:pt x="2121385" y="1120500"/>
                  <a:pt x="2148346" y="1120500"/>
                </a:cubicBezTo>
                <a:cubicBezTo>
                  <a:pt x="2169906" y="1120500"/>
                  <a:pt x="2196905" y="1131204"/>
                  <a:pt x="2196905" y="1168695"/>
                </a:cubicBezTo>
                <a:lnTo>
                  <a:pt x="2196905" y="1238353"/>
                </a:lnTo>
                <a:lnTo>
                  <a:pt x="2148346" y="1238353"/>
                </a:lnTo>
                <a:lnTo>
                  <a:pt x="2148346" y="1174075"/>
                </a:lnTo>
                <a:cubicBezTo>
                  <a:pt x="2148346" y="1163352"/>
                  <a:pt x="2142965" y="1158010"/>
                  <a:pt x="2132165" y="1158010"/>
                </a:cubicBezTo>
                <a:cubicBezTo>
                  <a:pt x="2121366" y="1158010"/>
                  <a:pt x="2115985" y="1163352"/>
                  <a:pt x="2115985" y="1174075"/>
                </a:cubicBezTo>
                <a:lnTo>
                  <a:pt x="2115985" y="1238353"/>
                </a:lnTo>
                <a:lnTo>
                  <a:pt x="2067464" y="1238353"/>
                </a:lnTo>
                <a:lnTo>
                  <a:pt x="2067464" y="1174075"/>
                </a:lnTo>
                <a:cubicBezTo>
                  <a:pt x="2067464" y="1163352"/>
                  <a:pt x="2062065" y="1158010"/>
                  <a:pt x="2051284" y="1158010"/>
                </a:cubicBezTo>
                <a:cubicBezTo>
                  <a:pt x="2035104" y="1158010"/>
                  <a:pt x="2035104" y="1163352"/>
                  <a:pt x="2035104" y="1174075"/>
                </a:cubicBezTo>
                <a:lnTo>
                  <a:pt x="2035104" y="1238353"/>
                </a:lnTo>
                <a:lnTo>
                  <a:pt x="1986564" y="1238353"/>
                </a:lnTo>
                <a:lnTo>
                  <a:pt x="1986564" y="1125842"/>
                </a:lnTo>
                <a:lnTo>
                  <a:pt x="2029724" y="1125842"/>
                </a:lnTo>
                <a:lnTo>
                  <a:pt x="2029743" y="1125842"/>
                </a:lnTo>
                <a:lnTo>
                  <a:pt x="2029743" y="1141926"/>
                </a:lnTo>
                <a:cubicBezTo>
                  <a:pt x="2029743" y="1136584"/>
                  <a:pt x="2035123" y="1136584"/>
                  <a:pt x="2035123" y="1131204"/>
                </a:cubicBezTo>
                <a:cubicBezTo>
                  <a:pt x="2045904" y="1125861"/>
                  <a:pt x="2056684" y="1120500"/>
                  <a:pt x="2072864" y="1120500"/>
                </a:cubicBezTo>
                <a:close/>
                <a:moveTo>
                  <a:pt x="1880548" y="1120500"/>
                </a:moveTo>
                <a:cubicBezTo>
                  <a:pt x="1923573" y="1120500"/>
                  <a:pt x="1961218" y="1142253"/>
                  <a:pt x="1961218" y="1185758"/>
                </a:cubicBezTo>
                <a:cubicBezTo>
                  <a:pt x="1961218" y="1229264"/>
                  <a:pt x="1923573" y="1245598"/>
                  <a:pt x="1880548" y="1245598"/>
                </a:cubicBezTo>
                <a:cubicBezTo>
                  <a:pt x="1842923" y="1245598"/>
                  <a:pt x="1805278" y="1229283"/>
                  <a:pt x="1805278" y="1185758"/>
                </a:cubicBezTo>
                <a:cubicBezTo>
                  <a:pt x="1805278" y="1142234"/>
                  <a:pt x="1842923" y="1120500"/>
                  <a:pt x="1880548" y="1120500"/>
                </a:cubicBezTo>
                <a:close/>
                <a:moveTo>
                  <a:pt x="6432129" y="1120481"/>
                </a:moveTo>
                <a:cubicBezTo>
                  <a:pt x="6463990" y="1120481"/>
                  <a:pt x="6501250" y="1131357"/>
                  <a:pt x="6501250" y="1158549"/>
                </a:cubicBezTo>
                <a:lnTo>
                  <a:pt x="6501250" y="1229264"/>
                </a:lnTo>
                <a:cubicBezTo>
                  <a:pt x="6501250" y="1229264"/>
                  <a:pt x="6501250" y="1234683"/>
                  <a:pt x="6506573" y="1240141"/>
                </a:cubicBezTo>
                <a:lnTo>
                  <a:pt x="6458686" y="1240141"/>
                </a:lnTo>
                <a:cubicBezTo>
                  <a:pt x="6455150" y="1236502"/>
                  <a:pt x="6453382" y="1232877"/>
                  <a:pt x="6453382" y="1229264"/>
                </a:cubicBezTo>
                <a:cubicBezTo>
                  <a:pt x="6442756" y="1234683"/>
                  <a:pt x="6432129" y="1245598"/>
                  <a:pt x="6400192" y="1245598"/>
                </a:cubicBezTo>
                <a:cubicBezTo>
                  <a:pt x="6378939" y="1245598"/>
                  <a:pt x="6347001" y="1240141"/>
                  <a:pt x="6347001" y="1207492"/>
                </a:cubicBezTo>
                <a:cubicBezTo>
                  <a:pt x="6347001" y="1180301"/>
                  <a:pt x="6378939" y="1174882"/>
                  <a:pt x="6432129" y="1169425"/>
                </a:cubicBezTo>
                <a:cubicBezTo>
                  <a:pt x="6442756" y="1169425"/>
                  <a:pt x="6453382" y="1169425"/>
                  <a:pt x="6453382" y="1158549"/>
                </a:cubicBezTo>
                <a:cubicBezTo>
                  <a:pt x="6453382" y="1147672"/>
                  <a:pt x="6437452" y="1147672"/>
                  <a:pt x="6432129" y="1147672"/>
                </a:cubicBezTo>
                <a:cubicBezTo>
                  <a:pt x="6405495" y="1147672"/>
                  <a:pt x="6400192" y="1153091"/>
                  <a:pt x="6405495" y="1164006"/>
                </a:cubicBezTo>
                <a:lnTo>
                  <a:pt x="6357647" y="1164006"/>
                </a:lnTo>
                <a:cubicBezTo>
                  <a:pt x="6357647" y="1147672"/>
                  <a:pt x="6362970" y="1120481"/>
                  <a:pt x="6432129" y="1120481"/>
                </a:cubicBezTo>
                <a:close/>
                <a:moveTo>
                  <a:pt x="6076879" y="1120481"/>
                </a:moveTo>
                <a:cubicBezTo>
                  <a:pt x="6092770" y="1120481"/>
                  <a:pt x="6113946" y="1125900"/>
                  <a:pt x="6124573" y="1131357"/>
                </a:cubicBezTo>
                <a:cubicBezTo>
                  <a:pt x="6140465" y="1142234"/>
                  <a:pt x="6140465" y="1153091"/>
                  <a:pt x="6145749" y="1158549"/>
                </a:cubicBezTo>
                <a:lnTo>
                  <a:pt x="6092770" y="1158549"/>
                </a:lnTo>
                <a:cubicBezTo>
                  <a:pt x="6092770" y="1153091"/>
                  <a:pt x="6092770" y="1147672"/>
                  <a:pt x="6076879" y="1147672"/>
                </a:cubicBezTo>
                <a:cubicBezTo>
                  <a:pt x="6071575" y="1147672"/>
                  <a:pt x="6060987" y="1147672"/>
                  <a:pt x="6060987" y="1158549"/>
                </a:cubicBezTo>
                <a:cubicBezTo>
                  <a:pt x="6060987" y="1164006"/>
                  <a:pt x="6066271" y="1164006"/>
                  <a:pt x="6076879" y="1164006"/>
                </a:cubicBezTo>
                <a:cubicBezTo>
                  <a:pt x="6124573" y="1174882"/>
                  <a:pt x="6145749" y="1180301"/>
                  <a:pt x="6145749" y="1207492"/>
                </a:cubicBezTo>
                <a:cubicBezTo>
                  <a:pt x="6145749" y="1218388"/>
                  <a:pt x="6140465" y="1229264"/>
                  <a:pt x="6124573" y="1234683"/>
                </a:cubicBezTo>
                <a:cubicBezTo>
                  <a:pt x="6113946" y="1240141"/>
                  <a:pt x="6092770" y="1245598"/>
                  <a:pt x="6076879" y="1245598"/>
                </a:cubicBezTo>
                <a:cubicBezTo>
                  <a:pt x="6071575" y="1245598"/>
                  <a:pt x="6039772" y="1245598"/>
                  <a:pt x="6023861" y="1229264"/>
                </a:cubicBezTo>
                <a:cubicBezTo>
                  <a:pt x="6013273" y="1223807"/>
                  <a:pt x="6007969" y="1212950"/>
                  <a:pt x="6007969" y="1207492"/>
                </a:cubicBezTo>
                <a:lnTo>
                  <a:pt x="6055664" y="1207492"/>
                </a:lnTo>
                <a:cubicBezTo>
                  <a:pt x="6060968" y="1207492"/>
                  <a:pt x="6060968" y="1212950"/>
                  <a:pt x="6060968" y="1212950"/>
                </a:cubicBezTo>
                <a:cubicBezTo>
                  <a:pt x="6066252" y="1218407"/>
                  <a:pt x="6071556" y="1218407"/>
                  <a:pt x="6082144" y="1218407"/>
                </a:cubicBezTo>
                <a:cubicBezTo>
                  <a:pt x="6087448" y="1218407"/>
                  <a:pt x="6098035" y="1218407"/>
                  <a:pt x="6098035" y="1212950"/>
                </a:cubicBezTo>
                <a:cubicBezTo>
                  <a:pt x="6098035" y="1202073"/>
                  <a:pt x="6092751" y="1202073"/>
                  <a:pt x="6082144" y="1202073"/>
                </a:cubicBezTo>
                <a:cubicBezTo>
                  <a:pt x="6034449" y="1191197"/>
                  <a:pt x="6013273" y="1185740"/>
                  <a:pt x="6013273" y="1158549"/>
                </a:cubicBezTo>
                <a:cubicBezTo>
                  <a:pt x="6013273" y="1125900"/>
                  <a:pt x="6055664" y="1120481"/>
                  <a:pt x="6076879" y="1120481"/>
                </a:cubicBezTo>
                <a:close/>
                <a:moveTo>
                  <a:pt x="4225700" y="1120481"/>
                </a:moveTo>
                <a:cubicBezTo>
                  <a:pt x="4242034" y="1120481"/>
                  <a:pt x="4269225" y="1125900"/>
                  <a:pt x="4291016" y="1147672"/>
                </a:cubicBezTo>
                <a:cubicBezTo>
                  <a:pt x="4301892" y="1164006"/>
                  <a:pt x="4301892" y="1180282"/>
                  <a:pt x="4301892" y="1191197"/>
                </a:cubicBezTo>
                <a:lnTo>
                  <a:pt x="4193109" y="1191197"/>
                </a:lnTo>
                <a:lnTo>
                  <a:pt x="4193090" y="1191197"/>
                </a:lnTo>
                <a:cubicBezTo>
                  <a:pt x="4193090" y="1196616"/>
                  <a:pt x="4193090" y="1202073"/>
                  <a:pt x="4198509" y="1207492"/>
                </a:cubicBezTo>
                <a:cubicBezTo>
                  <a:pt x="4209424" y="1212950"/>
                  <a:pt x="4214824" y="1218388"/>
                  <a:pt x="4225700" y="1218388"/>
                </a:cubicBezTo>
                <a:cubicBezTo>
                  <a:pt x="4242034" y="1218388"/>
                  <a:pt x="4247491" y="1212930"/>
                  <a:pt x="4252891" y="1207492"/>
                </a:cubicBezTo>
                <a:lnTo>
                  <a:pt x="4301873" y="1207492"/>
                </a:lnTo>
                <a:cubicBezTo>
                  <a:pt x="4296416" y="1212950"/>
                  <a:pt x="4296416" y="1218388"/>
                  <a:pt x="4285558" y="1223807"/>
                </a:cubicBezTo>
                <a:cubicBezTo>
                  <a:pt x="4274682" y="1234683"/>
                  <a:pt x="4258368" y="1245579"/>
                  <a:pt x="4225700" y="1245579"/>
                </a:cubicBezTo>
                <a:cubicBezTo>
                  <a:pt x="4182213" y="1245579"/>
                  <a:pt x="4144127" y="1223807"/>
                  <a:pt x="4144127" y="1185740"/>
                </a:cubicBezTo>
                <a:cubicBezTo>
                  <a:pt x="4144127" y="1147672"/>
                  <a:pt x="4176775" y="1120481"/>
                  <a:pt x="4225700" y="1120481"/>
                </a:cubicBezTo>
                <a:close/>
                <a:moveTo>
                  <a:pt x="3737107" y="1120481"/>
                </a:moveTo>
                <a:cubicBezTo>
                  <a:pt x="3753248" y="1120481"/>
                  <a:pt x="3785512" y="1125900"/>
                  <a:pt x="3801654" y="1147672"/>
                </a:cubicBezTo>
                <a:cubicBezTo>
                  <a:pt x="3812434" y="1164006"/>
                  <a:pt x="3812434" y="1180301"/>
                  <a:pt x="3817777" y="1191197"/>
                </a:cubicBezTo>
                <a:lnTo>
                  <a:pt x="3710243" y="1191197"/>
                </a:lnTo>
                <a:cubicBezTo>
                  <a:pt x="3710243" y="1196616"/>
                  <a:pt x="3710243" y="1202073"/>
                  <a:pt x="3715585" y="1207492"/>
                </a:cubicBezTo>
                <a:cubicBezTo>
                  <a:pt x="3720965" y="1212930"/>
                  <a:pt x="3726346" y="1218388"/>
                  <a:pt x="3737107" y="1218388"/>
                </a:cubicBezTo>
                <a:cubicBezTo>
                  <a:pt x="3753248" y="1218388"/>
                  <a:pt x="3758629" y="1212950"/>
                  <a:pt x="3764010" y="1207492"/>
                </a:cubicBezTo>
                <a:lnTo>
                  <a:pt x="3812415" y="1207492"/>
                </a:lnTo>
                <a:cubicBezTo>
                  <a:pt x="3807035" y="1212930"/>
                  <a:pt x="3807035" y="1218388"/>
                  <a:pt x="3796274" y="1223807"/>
                </a:cubicBezTo>
                <a:cubicBezTo>
                  <a:pt x="3785512" y="1234664"/>
                  <a:pt x="3769409" y="1245579"/>
                  <a:pt x="3737107" y="1245579"/>
                </a:cubicBezTo>
                <a:cubicBezTo>
                  <a:pt x="3694081" y="1245579"/>
                  <a:pt x="3656437" y="1223807"/>
                  <a:pt x="3656437" y="1185740"/>
                </a:cubicBezTo>
                <a:cubicBezTo>
                  <a:pt x="3656437" y="1147672"/>
                  <a:pt x="3688701" y="1120481"/>
                  <a:pt x="3737107" y="1120481"/>
                </a:cubicBezTo>
                <a:close/>
                <a:moveTo>
                  <a:pt x="2765341" y="1120481"/>
                </a:moveTo>
                <a:cubicBezTo>
                  <a:pt x="2781444" y="1120481"/>
                  <a:pt x="2813709" y="1125900"/>
                  <a:pt x="2829850" y="1147672"/>
                </a:cubicBezTo>
                <a:cubicBezTo>
                  <a:pt x="2840611" y="1164006"/>
                  <a:pt x="2845973" y="1180301"/>
                  <a:pt x="2845973" y="1191197"/>
                </a:cubicBezTo>
                <a:lnTo>
                  <a:pt x="2738438" y="1191197"/>
                </a:lnTo>
                <a:cubicBezTo>
                  <a:pt x="2738438" y="1196616"/>
                  <a:pt x="2738438" y="1202073"/>
                  <a:pt x="2743819" y="1207492"/>
                </a:cubicBezTo>
                <a:cubicBezTo>
                  <a:pt x="2749200" y="1212930"/>
                  <a:pt x="2759961" y="1218388"/>
                  <a:pt x="2770703" y="1218388"/>
                </a:cubicBezTo>
                <a:cubicBezTo>
                  <a:pt x="2786825" y="1218388"/>
                  <a:pt x="2792206" y="1212950"/>
                  <a:pt x="2792206" y="1207492"/>
                </a:cubicBezTo>
                <a:lnTo>
                  <a:pt x="2840592" y="1207492"/>
                </a:lnTo>
                <a:cubicBezTo>
                  <a:pt x="2840592" y="1212930"/>
                  <a:pt x="2835212" y="1218388"/>
                  <a:pt x="2829850" y="1223807"/>
                </a:cubicBezTo>
                <a:cubicBezTo>
                  <a:pt x="2819089" y="1234664"/>
                  <a:pt x="2797605" y="1245579"/>
                  <a:pt x="2770703" y="1245579"/>
                </a:cubicBezTo>
                <a:cubicBezTo>
                  <a:pt x="2727697" y="1245579"/>
                  <a:pt x="2690052" y="1223807"/>
                  <a:pt x="2690052" y="1185740"/>
                </a:cubicBezTo>
                <a:cubicBezTo>
                  <a:pt x="2690052" y="1147672"/>
                  <a:pt x="2722316" y="1120481"/>
                  <a:pt x="2765341" y="1120481"/>
                </a:cubicBezTo>
                <a:close/>
                <a:moveTo>
                  <a:pt x="2310070" y="1120481"/>
                </a:moveTo>
                <a:cubicBezTo>
                  <a:pt x="2358437" y="1120481"/>
                  <a:pt x="2374559" y="1152707"/>
                  <a:pt x="2374559" y="1184894"/>
                </a:cubicBezTo>
                <a:cubicBezTo>
                  <a:pt x="2374559" y="1211739"/>
                  <a:pt x="2363837" y="1243965"/>
                  <a:pt x="2315469" y="1243965"/>
                </a:cubicBezTo>
                <a:cubicBezTo>
                  <a:pt x="2304708" y="1243965"/>
                  <a:pt x="2293967" y="1243965"/>
                  <a:pt x="2283205" y="1238623"/>
                </a:cubicBezTo>
                <a:cubicBezTo>
                  <a:pt x="2279631" y="1235036"/>
                  <a:pt x="2276050" y="1231449"/>
                  <a:pt x="2272463" y="1227861"/>
                </a:cubicBezTo>
                <a:lnTo>
                  <a:pt x="2272425" y="1227842"/>
                </a:lnTo>
                <a:lnTo>
                  <a:pt x="2272425" y="1260068"/>
                </a:lnTo>
                <a:lnTo>
                  <a:pt x="2224077" y="1260068"/>
                </a:lnTo>
                <a:lnTo>
                  <a:pt x="2224077" y="1125823"/>
                </a:lnTo>
                <a:lnTo>
                  <a:pt x="2267064" y="1125823"/>
                </a:lnTo>
                <a:lnTo>
                  <a:pt x="2267064" y="1141946"/>
                </a:lnTo>
                <a:cubicBezTo>
                  <a:pt x="2272444" y="1136584"/>
                  <a:pt x="2277825" y="1131204"/>
                  <a:pt x="2288567" y="1125823"/>
                </a:cubicBezTo>
                <a:cubicBezTo>
                  <a:pt x="2293947" y="1125823"/>
                  <a:pt x="2304689" y="1120481"/>
                  <a:pt x="2310070" y="1120481"/>
                </a:cubicBezTo>
                <a:close/>
                <a:moveTo>
                  <a:pt x="5572048" y="1105703"/>
                </a:moveTo>
                <a:cubicBezTo>
                  <a:pt x="5561268" y="1105703"/>
                  <a:pt x="5555887" y="1111084"/>
                  <a:pt x="5555887" y="1121845"/>
                </a:cubicBezTo>
                <a:cubicBezTo>
                  <a:pt x="5555887" y="1125432"/>
                  <a:pt x="5561274" y="1130812"/>
                  <a:pt x="5572048" y="1137986"/>
                </a:cubicBezTo>
                <a:cubicBezTo>
                  <a:pt x="5588228" y="1132606"/>
                  <a:pt x="5593647" y="1127225"/>
                  <a:pt x="5593647" y="1121845"/>
                </a:cubicBezTo>
                <a:cubicBezTo>
                  <a:pt x="5593647" y="1116464"/>
                  <a:pt x="5593647" y="1105703"/>
                  <a:pt x="5572048" y="1105703"/>
                </a:cubicBezTo>
                <a:close/>
                <a:moveTo>
                  <a:pt x="3103624" y="1105703"/>
                </a:moveTo>
                <a:cubicBezTo>
                  <a:pt x="3087597" y="1105703"/>
                  <a:pt x="3082255" y="1111084"/>
                  <a:pt x="3082255" y="1121845"/>
                </a:cubicBezTo>
                <a:cubicBezTo>
                  <a:pt x="3082255" y="1125432"/>
                  <a:pt x="3087597" y="1130812"/>
                  <a:pt x="3098281" y="1137986"/>
                </a:cubicBezTo>
                <a:cubicBezTo>
                  <a:pt x="3114327" y="1132606"/>
                  <a:pt x="3119669" y="1127225"/>
                  <a:pt x="3119669" y="1121845"/>
                </a:cubicBezTo>
                <a:cubicBezTo>
                  <a:pt x="3119669" y="1116464"/>
                  <a:pt x="3119650" y="1105703"/>
                  <a:pt x="3103624" y="1105703"/>
                </a:cubicBezTo>
                <a:close/>
                <a:moveTo>
                  <a:pt x="4342131" y="1093328"/>
                </a:moveTo>
                <a:lnTo>
                  <a:pt x="4397474" y="1093328"/>
                </a:lnTo>
                <a:lnTo>
                  <a:pt x="4397474" y="1125938"/>
                </a:lnTo>
                <a:lnTo>
                  <a:pt x="4425126" y="1125938"/>
                </a:lnTo>
                <a:lnTo>
                  <a:pt x="4425126" y="1147710"/>
                </a:lnTo>
                <a:lnTo>
                  <a:pt x="4397493" y="1147710"/>
                </a:lnTo>
                <a:lnTo>
                  <a:pt x="4397493" y="1147691"/>
                </a:lnTo>
                <a:lnTo>
                  <a:pt x="4397474" y="1147710"/>
                </a:lnTo>
                <a:lnTo>
                  <a:pt x="4397493" y="1147710"/>
                </a:lnTo>
                <a:lnTo>
                  <a:pt x="4397493" y="1202092"/>
                </a:lnTo>
                <a:cubicBezTo>
                  <a:pt x="4397493" y="1212968"/>
                  <a:pt x="4403008" y="1212968"/>
                  <a:pt x="4414096" y="1212968"/>
                </a:cubicBezTo>
                <a:lnTo>
                  <a:pt x="4425145" y="1212968"/>
                </a:lnTo>
                <a:lnTo>
                  <a:pt x="4425145" y="1245617"/>
                </a:lnTo>
                <a:lnTo>
                  <a:pt x="4386405" y="1245617"/>
                </a:lnTo>
                <a:cubicBezTo>
                  <a:pt x="4353219" y="1245617"/>
                  <a:pt x="4342131" y="1229283"/>
                  <a:pt x="4342131" y="1212968"/>
                </a:cubicBezTo>
                <a:lnTo>
                  <a:pt x="4342131" y="1147710"/>
                </a:lnTo>
                <a:lnTo>
                  <a:pt x="4319994" y="1147710"/>
                </a:lnTo>
                <a:lnTo>
                  <a:pt x="4319994" y="1125938"/>
                </a:lnTo>
                <a:lnTo>
                  <a:pt x="4342131" y="1125938"/>
                </a:lnTo>
                <a:lnTo>
                  <a:pt x="4342131" y="1093328"/>
                </a:lnTo>
                <a:close/>
                <a:moveTo>
                  <a:pt x="3559953" y="1093328"/>
                </a:moveTo>
                <a:lnTo>
                  <a:pt x="3613374" y="1093328"/>
                </a:lnTo>
                <a:lnTo>
                  <a:pt x="3613374" y="1125938"/>
                </a:lnTo>
                <a:lnTo>
                  <a:pt x="3640123" y="1125938"/>
                </a:lnTo>
                <a:lnTo>
                  <a:pt x="3640123" y="1147710"/>
                </a:lnTo>
                <a:lnTo>
                  <a:pt x="3613374" y="1147710"/>
                </a:lnTo>
                <a:lnTo>
                  <a:pt x="3613374" y="1202092"/>
                </a:lnTo>
                <a:cubicBezTo>
                  <a:pt x="3613374" y="1212968"/>
                  <a:pt x="3618716" y="1212968"/>
                  <a:pt x="3629419" y="1212968"/>
                </a:cubicBezTo>
                <a:lnTo>
                  <a:pt x="3640123" y="1212968"/>
                </a:lnTo>
                <a:lnTo>
                  <a:pt x="3640123" y="1245617"/>
                </a:lnTo>
                <a:lnTo>
                  <a:pt x="3602690" y="1245617"/>
                </a:lnTo>
                <a:cubicBezTo>
                  <a:pt x="3570637" y="1245617"/>
                  <a:pt x="3559953" y="1229283"/>
                  <a:pt x="3559953" y="1212968"/>
                </a:cubicBezTo>
                <a:lnTo>
                  <a:pt x="3559953" y="1147710"/>
                </a:lnTo>
                <a:lnTo>
                  <a:pt x="3538584" y="1147710"/>
                </a:lnTo>
                <a:lnTo>
                  <a:pt x="3538584" y="1125938"/>
                </a:lnTo>
                <a:lnTo>
                  <a:pt x="3559953" y="1125938"/>
                </a:lnTo>
                <a:lnTo>
                  <a:pt x="3559953" y="1093328"/>
                </a:lnTo>
                <a:close/>
                <a:moveTo>
                  <a:pt x="2593183" y="1093328"/>
                </a:moveTo>
                <a:lnTo>
                  <a:pt x="2640321" y="1093328"/>
                </a:lnTo>
                <a:lnTo>
                  <a:pt x="2640321" y="1125938"/>
                </a:lnTo>
                <a:lnTo>
                  <a:pt x="2666493" y="1125938"/>
                </a:lnTo>
                <a:lnTo>
                  <a:pt x="2666493" y="1147710"/>
                </a:lnTo>
                <a:lnTo>
                  <a:pt x="2640321" y="1147710"/>
                </a:lnTo>
                <a:lnTo>
                  <a:pt x="2640301" y="1147691"/>
                </a:lnTo>
                <a:lnTo>
                  <a:pt x="2640301" y="1202092"/>
                </a:lnTo>
                <a:cubicBezTo>
                  <a:pt x="2640301" y="1212968"/>
                  <a:pt x="2645547" y="1212968"/>
                  <a:pt x="2656001" y="1212968"/>
                </a:cubicBezTo>
                <a:lnTo>
                  <a:pt x="2666493" y="1212968"/>
                </a:lnTo>
                <a:lnTo>
                  <a:pt x="2666493" y="1245617"/>
                </a:lnTo>
                <a:lnTo>
                  <a:pt x="2635075" y="1245617"/>
                </a:lnTo>
                <a:cubicBezTo>
                  <a:pt x="2598410" y="1245617"/>
                  <a:pt x="2593183" y="1229283"/>
                  <a:pt x="2593183" y="1212968"/>
                </a:cubicBezTo>
                <a:lnTo>
                  <a:pt x="2593183" y="1147710"/>
                </a:lnTo>
                <a:lnTo>
                  <a:pt x="2572218" y="1147710"/>
                </a:lnTo>
                <a:lnTo>
                  <a:pt x="2572218" y="1125938"/>
                </a:lnTo>
                <a:lnTo>
                  <a:pt x="2593183" y="1125938"/>
                </a:lnTo>
                <a:lnTo>
                  <a:pt x="2593183" y="1093328"/>
                </a:lnTo>
                <a:close/>
                <a:moveTo>
                  <a:pt x="6531958" y="1084220"/>
                </a:moveTo>
                <a:lnTo>
                  <a:pt x="6580883" y="1084220"/>
                </a:lnTo>
                <a:lnTo>
                  <a:pt x="6580883" y="1238335"/>
                </a:lnTo>
                <a:lnTo>
                  <a:pt x="6531958" y="1238335"/>
                </a:lnTo>
                <a:lnTo>
                  <a:pt x="6531958" y="1084220"/>
                </a:lnTo>
                <a:close/>
                <a:moveTo>
                  <a:pt x="5928183" y="1084220"/>
                </a:moveTo>
                <a:lnTo>
                  <a:pt x="5975321" y="1084220"/>
                </a:lnTo>
                <a:lnTo>
                  <a:pt x="5975321" y="1116273"/>
                </a:lnTo>
                <a:lnTo>
                  <a:pt x="5928183" y="1116273"/>
                </a:lnTo>
                <a:lnTo>
                  <a:pt x="5928183" y="1084220"/>
                </a:lnTo>
                <a:close/>
                <a:moveTo>
                  <a:pt x="5707004" y="1084220"/>
                </a:moveTo>
                <a:lnTo>
                  <a:pt x="5766421" y="1084220"/>
                </a:lnTo>
                <a:lnTo>
                  <a:pt x="5804008" y="1190275"/>
                </a:lnTo>
                <a:lnTo>
                  <a:pt x="5841576" y="1084220"/>
                </a:lnTo>
                <a:lnTo>
                  <a:pt x="5900992" y="1084220"/>
                </a:lnTo>
                <a:lnTo>
                  <a:pt x="5836503" y="1238335"/>
                </a:lnTo>
                <a:lnTo>
                  <a:pt x="5777086" y="1238335"/>
                </a:lnTo>
                <a:lnTo>
                  <a:pt x="5707004" y="1084220"/>
                </a:lnTo>
                <a:close/>
                <a:moveTo>
                  <a:pt x="5208400" y="1084220"/>
                </a:moveTo>
                <a:lnTo>
                  <a:pt x="5255538" y="1084220"/>
                </a:lnTo>
                <a:lnTo>
                  <a:pt x="5255538" y="1116273"/>
                </a:lnTo>
                <a:lnTo>
                  <a:pt x="5208400" y="1116273"/>
                </a:lnTo>
                <a:lnTo>
                  <a:pt x="5208400" y="1084220"/>
                </a:lnTo>
                <a:close/>
                <a:moveTo>
                  <a:pt x="4701917" y="1084220"/>
                </a:moveTo>
                <a:lnTo>
                  <a:pt x="4755742" y="1084220"/>
                </a:lnTo>
                <a:lnTo>
                  <a:pt x="4825862" y="1238335"/>
                </a:lnTo>
                <a:lnTo>
                  <a:pt x="4772037" y="1238335"/>
                </a:lnTo>
                <a:lnTo>
                  <a:pt x="4761372" y="1217331"/>
                </a:lnTo>
                <a:lnTo>
                  <a:pt x="4696325" y="1217331"/>
                </a:lnTo>
                <a:lnTo>
                  <a:pt x="4685660" y="1238335"/>
                </a:lnTo>
                <a:lnTo>
                  <a:pt x="4631835" y="1238335"/>
                </a:lnTo>
                <a:lnTo>
                  <a:pt x="4701917" y="1084220"/>
                </a:lnTo>
                <a:close/>
                <a:moveTo>
                  <a:pt x="3275686" y="1084220"/>
                </a:moveTo>
                <a:lnTo>
                  <a:pt x="3330087" y="1084220"/>
                </a:lnTo>
                <a:lnTo>
                  <a:pt x="3330087" y="1238335"/>
                </a:lnTo>
                <a:lnTo>
                  <a:pt x="3275686" y="1238335"/>
                </a:lnTo>
                <a:lnTo>
                  <a:pt x="3275686" y="1084220"/>
                </a:lnTo>
                <a:close/>
                <a:moveTo>
                  <a:pt x="5126173" y="1084200"/>
                </a:moveTo>
                <a:lnTo>
                  <a:pt x="5173984" y="1084200"/>
                </a:lnTo>
                <a:lnTo>
                  <a:pt x="5173984" y="1240198"/>
                </a:lnTo>
                <a:lnTo>
                  <a:pt x="5131477" y="1240198"/>
                </a:lnTo>
                <a:lnTo>
                  <a:pt x="5131477" y="1224056"/>
                </a:lnTo>
                <a:cubicBezTo>
                  <a:pt x="5126154" y="1229437"/>
                  <a:pt x="5120812" y="1240198"/>
                  <a:pt x="5104882" y="1240198"/>
                </a:cubicBezTo>
                <a:cubicBezTo>
                  <a:pt x="5099559" y="1245578"/>
                  <a:pt x="5094255" y="1245578"/>
                  <a:pt x="5083629" y="1245578"/>
                </a:cubicBezTo>
                <a:cubicBezTo>
                  <a:pt x="5035780" y="1245578"/>
                  <a:pt x="5019850" y="1213295"/>
                  <a:pt x="5019850" y="1186411"/>
                </a:cubicBezTo>
                <a:cubicBezTo>
                  <a:pt x="5019850" y="1154128"/>
                  <a:pt x="5035800" y="1121864"/>
                  <a:pt x="5083629" y="1121864"/>
                </a:cubicBezTo>
                <a:cubicBezTo>
                  <a:pt x="5094236" y="1121864"/>
                  <a:pt x="5104863" y="1127244"/>
                  <a:pt x="5115489" y="1132625"/>
                </a:cubicBezTo>
                <a:cubicBezTo>
                  <a:pt x="5120812" y="1132625"/>
                  <a:pt x="5120812" y="1138006"/>
                  <a:pt x="5126154" y="1138006"/>
                </a:cubicBezTo>
                <a:lnTo>
                  <a:pt x="5126173" y="1137986"/>
                </a:lnTo>
                <a:lnTo>
                  <a:pt x="5126173" y="1084200"/>
                </a:lnTo>
                <a:close/>
                <a:moveTo>
                  <a:pt x="1692843" y="1078782"/>
                </a:moveTo>
                <a:cubicBezTo>
                  <a:pt x="1714173" y="1078782"/>
                  <a:pt x="1740846" y="1084162"/>
                  <a:pt x="1756833" y="1100323"/>
                </a:cubicBezTo>
                <a:cubicBezTo>
                  <a:pt x="1778163" y="1116465"/>
                  <a:pt x="1778163" y="1138006"/>
                  <a:pt x="1778163" y="1143387"/>
                </a:cubicBezTo>
                <a:lnTo>
                  <a:pt x="1724838" y="1143387"/>
                </a:lnTo>
                <a:lnTo>
                  <a:pt x="1724858" y="1143368"/>
                </a:lnTo>
                <a:cubicBezTo>
                  <a:pt x="1724858" y="1121846"/>
                  <a:pt x="1708870" y="1116465"/>
                  <a:pt x="1692862" y="1116465"/>
                </a:cubicBezTo>
                <a:cubicBezTo>
                  <a:pt x="1682198" y="1116465"/>
                  <a:pt x="1671532" y="1121846"/>
                  <a:pt x="1666190" y="1132607"/>
                </a:cubicBezTo>
                <a:cubicBezTo>
                  <a:pt x="1660868" y="1137987"/>
                  <a:pt x="1655525" y="1159490"/>
                  <a:pt x="1655525" y="1164871"/>
                </a:cubicBezTo>
                <a:cubicBezTo>
                  <a:pt x="1655525" y="1181012"/>
                  <a:pt x="1660868" y="1191793"/>
                  <a:pt x="1666190" y="1197173"/>
                </a:cubicBezTo>
                <a:cubicBezTo>
                  <a:pt x="1671532" y="1207934"/>
                  <a:pt x="1682198" y="1207934"/>
                  <a:pt x="1692862" y="1207934"/>
                </a:cubicBezTo>
                <a:cubicBezTo>
                  <a:pt x="1703528" y="1207934"/>
                  <a:pt x="1714193" y="1207934"/>
                  <a:pt x="1719515" y="1197173"/>
                </a:cubicBezTo>
                <a:cubicBezTo>
                  <a:pt x="1723064" y="1193586"/>
                  <a:pt x="1724838" y="1188199"/>
                  <a:pt x="1724838" y="1181012"/>
                </a:cubicBezTo>
                <a:lnTo>
                  <a:pt x="1783506" y="1181012"/>
                </a:lnTo>
                <a:cubicBezTo>
                  <a:pt x="1778183" y="1191773"/>
                  <a:pt x="1778183" y="1207934"/>
                  <a:pt x="1756833" y="1224076"/>
                </a:cubicBezTo>
                <a:cubicBezTo>
                  <a:pt x="1740846" y="1234837"/>
                  <a:pt x="1724838" y="1245617"/>
                  <a:pt x="1692843" y="1245617"/>
                </a:cubicBezTo>
                <a:cubicBezTo>
                  <a:pt x="1644860" y="1245617"/>
                  <a:pt x="1602181" y="1218695"/>
                  <a:pt x="1602181" y="1164871"/>
                </a:cubicBezTo>
                <a:cubicBezTo>
                  <a:pt x="1602181" y="1116465"/>
                  <a:pt x="1639499" y="1078782"/>
                  <a:pt x="1692843" y="1078782"/>
                </a:cubicBezTo>
                <a:close/>
                <a:moveTo>
                  <a:pt x="5572048" y="1078762"/>
                </a:moveTo>
                <a:cubicBezTo>
                  <a:pt x="5615188" y="1078762"/>
                  <a:pt x="5636787" y="1100303"/>
                  <a:pt x="5636787" y="1121826"/>
                </a:cubicBezTo>
                <a:cubicBezTo>
                  <a:pt x="5636787" y="1148709"/>
                  <a:pt x="5615188" y="1154090"/>
                  <a:pt x="5599047" y="1164851"/>
                </a:cubicBezTo>
                <a:lnTo>
                  <a:pt x="5625988" y="1180992"/>
                </a:lnTo>
                <a:cubicBezTo>
                  <a:pt x="5629575" y="1177406"/>
                  <a:pt x="5633175" y="1172025"/>
                  <a:pt x="5636787" y="1164851"/>
                </a:cubicBezTo>
                <a:lnTo>
                  <a:pt x="5685289" y="1164851"/>
                </a:lnTo>
                <a:cubicBezTo>
                  <a:pt x="5674490" y="1180992"/>
                  <a:pt x="5663729" y="1197153"/>
                  <a:pt x="5652929" y="1207914"/>
                </a:cubicBezTo>
                <a:lnTo>
                  <a:pt x="5652948" y="1207914"/>
                </a:lnTo>
                <a:lnTo>
                  <a:pt x="5690689" y="1240217"/>
                </a:lnTo>
                <a:lnTo>
                  <a:pt x="5631368" y="1240217"/>
                </a:lnTo>
                <a:lnTo>
                  <a:pt x="5620607" y="1229456"/>
                </a:lnTo>
                <a:cubicBezTo>
                  <a:pt x="5593666" y="1240217"/>
                  <a:pt x="5572067" y="1245597"/>
                  <a:pt x="5550525" y="1245597"/>
                </a:cubicBezTo>
                <a:cubicBezTo>
                  <a:pt x="5512766" y="1245597"/>
                  <a:pt x="5485786" y="1224075"/>
                  <a:pt x="5485786" y="1197153"/>
                </a:cubicBezTo>
                <a:cubicBezTo>
                  <a:pt x="5485786" y="1170231"/>
                  <a:pt x="5512766" y="1159470"/>
                  <a:pt x="5528907" y="1154090"/>
                </a:cubicBezTo>
                <a:cubicBezTo>
                  <a:pt x="5523527" y="1143348"/>
                  <a:pt x="5512766" y="1132587"/>
                  <a:pt x="5512766" y="1121826"/>
                </a:cubicBezTo>
                <a:cubicBezTo>
                  <a:pt x="5512766" y="1105684"/>
                  <a:pt x="5528907" y="1078762"/>
                  <a:pt x="5572048" y="1078762"/>
                </a:cubicBezTo>
                <a:close/>
                <a:moveTo>
                  <a:pt x="3098320" y="1078762"/>
                </a:moveTo>
                <a:cubicBezTo>
                  <a:pt x="3141076" y="1078762"/>
                  <a:pt x="3162445" y="1100303"/>
                  <a:pt x="3162445" y="1121826"/>
                </a:cubicBezTo>
                <a:cubicBezTo>
                  <a:pt x="3162445" y="1148709"/>
                  <a:pt x="3141057" y="1154090"/>
                  <a:pt x="3130373" y="1164851"/>
                </a:cubicBezTo>
                <a:lnTo>
                  <a:pt x="3151741" y="1180992"/>
                </a:lnTo>
                <a:cubicBezTo>
                  <a:pt x="3155302" y="1177406"/>
                  <a:pt x="3158864" y="1172025"/>
                  <a:pt x="3162425" y="1164851"/>
                </a:cubicBezTo>
                <a:lnTo>
                  <a:pt x="3210505" y="1164851"/>
                </a:lnTo>
                <a:cubicBezTo>
                  <a:pt x="3199820" y="1180992"/>
                  <a:pt x="3189136" y="1197153"/>
                  <a:pt x="3178452" y="1207914"/>
                </a:cubicBezTo>
                <a:lnTo>
                  <a:pt x="3178509" y="1207914"/>
                </a:lnTo>
                <a:lnTo>
                  <a:pt x="3215904" y="1240217"/>
                </a:lnTo>
                <a:lnTo>
                  <a:pt x="3157122" y="1240217"/>
                </a:lnTo>
                <a:lnTo>
                  <a:pt x="3146437" y="1229456"/>
                </a:lnTo>
                <a:cubicBezTo>
                  <a:pt x="3119708" y="1240217"/>
                  <a:pt x="3098320" y="1245597"/>
                  <a:pt x="3076951" y="1245597"/>
                </a:cubicBezTo>
                <a:cubicBezTo>
                  <a:pt x="3039557" y="1245597"/>
                  <a:pt x="3012846" y="1224075"/>
                  <a:pt x="3012846" y="1197153"/>
                </a:cubicBezTo>
                <a:cubicBezTo>
                  <a:pt x="3012846" y="1170231"/>
                  <a:pt x="3039537" y="1159470"/>
                  <a:pt x="3055583" y="1154090"/>
                </a:cubicBezTo>
                <a:cubicBezTo>
                  <a:pt x="3050222" y="1143348"/>
                  <a:pt x="3039537" y="1132587"/>
                  <a:pt x="3039537" y="1121826"/>
                </a:cubicBezTo>
                <a:cubicBezTo>
                  <a:pt x="3039537" y="1105684"/>
                  <a:pt x="3055564" y="1078762"/>
                  <a:pt x="3098320" y="1078762"/>
                </a:cubicBezTo>
                <a:close/>
                <a:moveTo>
                  <a:pt x="780264" y="520434"/>
                </a:moveTo>
                <a:lnTo>
                  <a:pt x="694252" y="713423"/>
                </a:lnTo>
                <a:lnTo>
                  <a:pt x="865699" y="713423"/>
                </a:lnTo>
                <a:lnTo>
                  <a:pt x="780264" y="520434"/>
                </a:lnTo>
                <a:close/>
                <a:moveTo>
                  <a:pt x="3716238" y="358998"/>
                </a:moveTo>
                <a:lnTo>
                  <a:pt x="4520823" y="358998"/>
                </a:lnTo>
                <a:lnTo>
                  <a:pt x="4520861" y="358998"/>
                </a:lnTo>
                <a:lnTo>
                  <a:pt x="4622746" y="358998"/>
                </a:lnTo>
                <a:lnTo>
                  <a:pt x="4622746" y="460729"/>
                </a:lnTo>
                <a:cubicBezTo>
                  <a:pt x="4622746" y="765979"/>
                  <a:pt x="4365286" y="937369"/>
                  <a:pt x="3920084" y="937369"/>
                </a:cubicBezTo>
                <a:lnTo>
                  <a:pt x="3785935" y="937369"/>
                </a:lnTo>
                <a:lnTo>
                  <a:pt x="3785935" y="739211"/>
                </a:lnTo>
                <a:lnTo>
                  <a:pt x="3920084" y="739211"/>
                </a:lnTo>
                <a:cubicBezTo>
                  <a:pt x="4182905" y="739211"/>
                  <a:pt x="4338480" y="680294"/>
                  <a:pt x="4397474" y="562498"/>
                </a:cubicBezTo>
                <a:lnTo>
                  <a:pt x="3716238" y="562498"/>
                </a:lnTo>
                <a:lnTo>
                  <a:pt x="3716238" y="358998"/>
                </a:lnTo>
                <a:close/>
                <a:moveTo>
                  <a:pt x="656280" y="268336"/>
                </a:moveTo>
                <a:lnTo>
                  <a:pt x="903670" y="268336"/>
                </a:lnTo>
                <a:lnTo>
                  <a:pt x="1257711" y="1013504"/>
                </a:lnTo>
                <a:lnTo>
                  <a:pt x="994698" y="1013504"/>
                </a:lnTo>
                <a:lnTo>
                  <a:pt x="994679" y="1013504"/>
                </a:lnTo>
                <a:lnTo>
                  <a:pt x="919293" y="884678"/>
                </a:lnTo>
                <a:lnTo>
                  <a:pt x="635046" y="884678"/>
                </a:lnTo>
                <a:lnTo>
                  <a:pt x="565253" y="1013504"/>
                </a:lnTo>
                <a:lnTo>
                  <a:pt x="302240" y="1013504"/>
                </a:lnTo>
                <a:lnTo>
                  <a:pt x="656280" y="268336"/>
                </a:lnTo>
                <a:close/>
                <a:moveTo>
                  <a:pt x="2684614" y="101539"/>
                </a:moveTo>
                <a:lnTo>
                  <a:pt x="3356357" y="101539"/>
                </a:lnTo>
                <a:cubicBezTo>
                  <a:pt x="3351014" y="117623"/>
                  <a:pt x="3351014" y="128326"/>
                  <a:pt x="3351014" y="144411"/>
                </a:cubicBezTo>
                <a:cubicBezTo>
                  <a:pt x="3351014" y="208719"/>
                  <a:pt x="3390317" y="266994"/>
                  <a:pt x="3446238" y="292113"/>
                </a:cubicBezTo>
                <a:lnTo>
                  <a:pt x="3506850" y="305172"/>
                </a:lnTo>
                <a:lnTo>
                  <a:pt x="3506839" y="305174"/>
                </a:lnTo>
                <a:lnTo>
                  <a:pt x="3506858" y="305174"/>
                </a:lnTo>
                <a:lnTo>
                  <a:pt x="3506850" y="305172"/>
                </a:lnTo>
                <a:lnTo>
                  <a:pt x="3546477" y="298475"/>
                </a:lnTo>
                <a:cubicBezTo>
                  <a:pt x="3559237" y="294456"/>
                  <a:pt x="3571320" y="289100"/>
                  <a:pt x="3582052" y="283748"/>
                </a:cubicBezTo>
                <a:cubicBezTo>
                  <a:pt x="3576709" y="385555"/>
                  <a:pt x="3544445" y="551680"/>
                  <a:pt x="3426246" y="691017"/>
                </a:cubicBezTo>
                <a:cubicBezTo>
                  <a:pt x="3291886" y="857122"/>
                  <a:pt x="3060810" y="948246"/>
                  <a:pt x="2775968" y="948246"/>
                </a:cubicBezTo>
                <a:lnTo>
                  <a:pt x="2775968" y="744592"/>
                </a:lnTo>
                <a:cubicBezTo>
                  <a:pt x="3001682" y="744592"/>
                  <a:pt x="3173648" y="680294"/>
                  <a:pt x="3270383" y="562403"/>
                </a:cubicBezTo>
                <a:cubicBezTo>
                  <a:pt x="3340234" y="476660"/>
                  <a:pt x="3367118" y="374833"/>
                  <a:pt x="3377879" y="305174"/>
                </a:cubicBezTo>
                <a:lnTo>
                  <a:pt x="2684614" y="305174"/>
                </a:lnTo>
                <a:lnTo>
                  <a:pt x="2684614" y="101539"/>
                </a:lnTo>
                <a:close/>
                <a:moveTo>
                  <a:pt x="358846" y="101538"/>
                </a:moveTo>
                <a:lnTo>
                  <a:pt x="413652" y="246244"/>
                </a:lnTo>
                <a:lnTo>
                  <a:pt x="592367" y="246244"/>
                </a:lnTo>
                <a:lnTo>
                  <a:pt x="446059" y="332222"/>
                </a:lnTo>
                <a:lnTo>
                  <a:pt x="500865" y="472229"/>
                </a:lnTo>
                <a:lnTo>
                  <a:pt x="358846" y="386251"/>
                </a:lnTo>
                <a:lnTo>
                  <a:pt x="216827" y="472229"/>
                </a:lnTo>
                <a:lnTo>
                  <a:pt x="271633" y="332222"/>
                </a:lnTo>
                <a:lnTo>
                  <a:pt x="125325" y="246244"/>
                </a:lnTo>
                <a:lnTo>
                  <a:pt x="304040" y="246244"/>
                </a:lnTo>
                <a:lnTo>
                  <a:pt x="358846" y="101538"/>
                </a:lnTo>
                <a:close/>
                <a:moveTo>
                  <a:pt x="5455233" y="79786"/>
                </a:moveTo>
                <a:lnTo>
                  <a:pt x="5455214" y="79805"/>
                </a:lnTo>
                <a:lnTo>
                  <a:pt x="5665285" y="79805"/>
                </a:lnTo>
                <a:lnTo>
                  <a:pt x="5665285" y="294297"/>
                </a:lnTo>
                <a:lnTo>
                  <a:pt x="5487516" y="294297"/>
                </a:lnTo>
                <a:cubicBezTo>
                  <a:pt x="5449814" y="294297"/>
                  <a:pt x="5390570" y="326484"/>
                  <a:pt x="5336707" y="353291"/>
                </a:cubicBezTo>
                <a:lnTo>
                  <a:pt x="5336707" y="964598"/>
                </a:lnTo>
                <a:lnTo>
                  <a:pt x="5121235" y="964598"/>
                </a:lnTo>
                <a:lnTo>
                  <a:pt x="5121235" y="471240"/>
                </a:lnTo>
                <a:cubicBezTo>
                  <a:pt x="5029650" y="514131"/>
                  <a:pt x="4986567" y="530234"/>
                  <a:pt x="4943465" y="530234"/>
                </a:cubicBezTo>
                <a:lnTo>
                  <a:pt x="4733374" y="530234"/>
                </a:lnTo>
                <a:lnTo>
                  <a:pt x="4733374" y="315742"/>
                </a:lnTo>
                <a:lnTo>
                  <a:pt x="4916563" y="315742"/>
                </a:lnTo>
                <a:cubicBezTo>
                  <a:pt x="4959645" y="315742"/>
                  <a:pt x="5067372" y="251387"/>
                  <a:pt x="5137415" y="213858"/>
                </a:cubicBezTo>
                <a:cubicBezTo>
                  <a:pt x="5320565" y="117335"/>
                  <a:pt x="5395951" y="79786"/>
                  <a:pt x="5455233" y="79786"/>
                </a:cubicBezTo>
                <a:close/>
                <a:moveTo>
                  <a:pt x="1681929" y="74347"/>
                </a:moveTo>
                <a:lnTo>
                  <a:pt x="2593971" y="74347"/>
                </a:lnTo>
                <a:lnTo>
                  <a:pt x="2593971" y="170832"/>
                </a:lnTo>
                <a:cubicBezTo>
                  <a:pt x="2593971" y="181574"/>
                  <a:pt x="2593971" y="417473"/>
                  <a:pt x="2438396" y="572971"/>
                </a:cubicBezTo>
                <a:cubicBezTo>
                  <a:pt x="2347176" y="664114"/>
                  <a:pt x="2229150" y="712385"/>
                  <a:pt x="2084298" y="712385"/>
                </a:cubicBezTo>
                <a:lnTo>
                  <a:pt x="2084298" y="701662"/>
                </a:lnTo>
                <a:cubicBezTo>
                  <a:pt x="2062833" y="744553"/>
                  <a:pt x="2036007" y="787424"/>
                  <a:pt x="1998459" y="824973"/>
                </a:cubicBezTo>
                <a:cubicBezTo>
                  <a:pt x="1917981" y="910773"/>
                  <a:pt x="1805335" y="953645"/>
                  <a:pt x="1676548" y="953645"/>
                </a:cubicBezTo>
                <a:lnTo>
                  <a:pt x="1676548" y="739192"/>
                </a:lnTo>
                <a:cubicBezTo>
                  <a:pt x="1746322" y="739192"/>
                  <a:pt x="1799955" y="717746"/>
                  <a:pt x="1842884" y="674855"/>
                </a:cubicBezTo>
                <a:cubicBezTo>
                  <a:pt x="1928704" y="583713"/>
                  <a:pt x="1944807" y="401408"/>
                  <a:pt x="1944807" y="342414"/>
                </a:cubicBezTo>
                <a:lnTo>
                  <a:pt x="2159395" y="342414"/>
                </a:lnTo>
                <a:cubicBezTo>
                  <a:pt x="2159395" y="347776"/>
                  <a:pt x="2159395" y="412131"/>
                  <a:pt x="2148672" y="503274"/>
                </a:cubicBezTo>
                <a:cubicBezTo>
                  <a:pt x="2298905" y="476467"/>
                  <a:pt x="2357918" y="363879"/>
                  <a:pt x="2379383" y="278078"/>
                </a:cubicBezTo>
                <a:lnTo>
                  <a:pt x="1681929" y="278078"/>
                </a:lnTo>
                <a:lnTo>
                  <a:pt x="1681929" y="74347"/>
                </a:lnTo>
                <a:close/>
                <a:moveTo>
                  <a:pt x="262014" y="71424"/>
                </a:moveTo>
                <a:cubicBezTo>
                  <a:pt x="157692" y="71424"/>
                  <a:pt x="73123" y="155419"/>
                  <a:pt x="73123" y="259031"/>
                </a:cubicBezTo>
                <a:lnTo>
                  <a:pt x="73123" y="979139"/>
                </a:lnTo>
                <a:cubicBezTo>
                  <a:pt x="73123" y="1082751"/>
                  <a:pt x="157692" y="1166745"/>
                  <a:pt x="262014" y="1166745"/>
                </a:cubicBezTo>
                <a:lnTo>
                  <a:pt x="1141540" y="1166745"/>
                </a:lnTo>
                <a:cubicBezTo>
                  <a:pt x="1245862" y="1166745"/>
                  <a:pt x="1330431" y="1082751"/>
                  <a:pt x="1330431" y="979139"/>
                </a:cubicBezTo>
                <a:lnTo>
                  <a:pt x="1330431" y="259031"/>
                </a:lnTo>
                <a:cubicBezTo>
                  <a:pt x="1330431" y="155419"/>
                  <a:pt x="1245862" y="71424"/>
                  <a:pt x="1141540" y="71424"/>
                </a:cubicBezTo>
                <a:lnTo>
                  <a:pt x="262014" y="71424"/>
                </a:lnTo>
                <a:close/>
                <a:moveTo>
                  <a:pt x="3774271" y="63452"/>
                </a:moveTo>
                <a:lnTo>
                  <a:pt x="4573840" y="63452"/>
                </a:lnTo>
                <a:lnTo>
                  <a:pt x="4573840" y="268336"/>
                </a:lnTo>
                <a:lnTo>
                  <a:pt x="3774271" y="268336"/>
                </a:lnTo>
                <a:lnTo>
                  <a:pt x="3774271" y="63452"/>
                </a:lnTo>
                <a:close/>
                <a:moveTo>
                  <a:pt x="3516774" y="53709"/>
                </a:moveTo>
                <a:cubicBezTo>
                  <a:pt x="3468445" y="53709"/>
                  <a:pt x="3430858" y="91277"/>
                  <a:pt x="3430858" y="139606"/>
                </a:cubicBezTo>
                <a:cubicBezTo>
                  <a:pt x="3430858" y="182554"/>
                  <a:pt x="3468445" y="220141"/>
                  <a:pt x="3516774" y="220141"/>
                </a:cubicBezTo>
                <a:cubicBezTo>
                  <a:pt x="3559761" y="220141"/>
                  <a:pt x="3597328" y="182554"/>
                  <a:pt x="3597328" y="139606"/>
                </a:cubicBezTo>
                <a:cubicBezTo>
                  <a:pt x="3597328" y="91296"/>
                  <a:pt x="3559761" y="53709"/>
                  <a:pt x="3516774" y="53709"/>
                </a:cubicBezTo>
                <a:close/>
                <a:moveTo>
                  <a:pt x="5810329" y="52576"/>
                </a:moveTo>
                <a:lnTo>
                  <a:pt x="6030029" y="52576"/>
                </a:lnTo>
                <a:lnTo>
                  <a:pt x="6030029" y="320873"/>
                </a:lnTo>
                <a:lnTo>
                  <a:pt x="6522887" y="385017"/>
                </a:lnTo>
                <a:lnTo>
                  <a:pt x="6522887" y="599759"/>
                </a:lnTo>
                <a:lnTo>
                  <a:pt x="6030029" y="535058"/>
                </a:lnTo>
                <a:lnTo>
                  <a:pt x="6030029" y="964580"/>
                </a:lnTo>
                <a:lnTo>
                  <a:pt x="5810329" y="964580"/>
                </a:lnTo>
                <a:lnTo>
                  <a:pt x="5810329" y="52576"/>
                </a:lnTo>
                <a:close/>
                <a:moveTo>
                  <a:pt x="6435838" y="36261"/>
                </a:moveTo>
                <a:lnTo>
                  <a:pt x="6602674" y="36261"/>
                </a:lnTo>
                <a:lnTo>
                  <a:pt x="6602674" y="181305"/>
                </a:lnTo>
                <a:lnTo>
                  <a:pt x="6435838" y="181305"/>
                </a:lnTo>
                <a:lnTo>
                  <a:pt x="6435838" y="36261"/>
                </a:lnTo>
                <a:close/>
                <a:moveTo>
                  <a:pt x="6232799" y="36261"/>
                </a:moveTo>
                <a:lnTo>
                  <a:pt x="6405034" y="36261"/>
                </a:lnTo>
                <a:lnTo>
                  <a:pt x="6405034" y="181305"/>
                </a:lnTo>
                <a:lnTo>
                  <a:pt x="6232799" y="181305"/>
                </a:lnTo>
                <a:lnTo>
                  <a:pt x="6232799" y="36261"/>
                </a:lnTo>
                <a:close/>
                <a:moveTo>
                  <a:pt x="258471" y="2582"/>
                </a:moveTo>
                <a:lnTo>
                  <a:pt x="1145082" y="2582"/>
                </a:lnTo>
                <a:cubicBezTo>
                  <a:pt x="1287832" y="2582"/>
                  <a:pt x="1403553" y="117517"/>
                  <a:pt x="1403553" y="259296"/>
                </a:cubicBezTo>
                <a:lnTo>
                  <a:pt x="1403553" y="981673"/>
                </a:lnTo>
                <a:cubicBezTo>
                  <a:pt x="1403553" y="1123452"/>
                  <a:pt x="1287832" y="1238386"/>
                  <a:pt x="1145082" y="1238386"/>
                </a:cubicBezTo>
                <a:lnTo>
                  <a:pt x="258471" y="1238386"/>
                </a:lnTo>
                <a:cubicBezTo>
                  <a:pt x="115722" y="1238386"/>
                  <a:pt x="0" y="1123452"/>
                  <a:pt x="0" y="981673"/>
                </a:cubicBezTo>
                <a:lnTo>
                  <a:pt x="0" y="259296"/>
                </a:lnTo>
                <a:cubicBezTo>
                  <a:pt x="0" y="117517"/>
                  <a:pt x="115722" y="2582"/>
                  <a:pt x="258471" y="2582"/>
                </a:cubicBezTo>
                <a:close/>
                <a:moveTo>
                  <a:pt x="3516774" y="0"/>
                </a:moveTo>
                <a:cubicBezTo>
                  <a:pt x="3591986" y="0"/>
                  <a:pt x="3656438" y="59071"/>
                  <a:pt x="3656438" y="139606"/>
                </a:cubicBezTo>
                <a:cubicBezTo>
                  <a:pt x="3656438" y="214780"/>
                  <a:pt x="3591986" y="279212"/>
                  <a:pt x="3516774" y="279212"/>
                </a:cubicBezTo>
                <a:cubicBezTo>
                  <a:pt x="3436219" y="279212"/>
                  <a:pt x="3371768" y="214780"/>
                  <a:pt x="3371768" y="139606"/>
                </a:cubicBezTo>
                <a:cubicBezTo>
                  <a:pt x="3371768" y="59071"/>
                  <a:pt x="3436219" y="0"/>
                  <a:pt x="3516774" y="0"/>
                </a:cubicBezTo>
                <a:close/>
              </a:path>
            </a:pathLst>
          </a:custGeom>
          <a:solidFill>
            <a:schemeClr val="bg1"/>
          </a:solidFill>
          <a:ln>
            <a:noFill/>
          </a:ln>
          <a:effectLst>
            <a:glow rad="101600">
              <a:srgbClr val="002060">
                <a:alpha val="60000"/>
              </a:srgbClr>
            </a:glow>
          </a:effectLst>
        </p:spPr>
        <p:txBody>
          <a:bodyPr vert="horz" wrap="square" lIns="91440" tIns="45720" rIns="91440" bIns="45720" numCol="1" anchor="ctr" anchorCtr="0" compatLnSpc="1">
            <a:prstTxWarp prst="textNoShape">
              <a:avLst/>
            </a:prstTxWarp>
          </a:bodyPr>
          <a:lstStyle/>
          <a:p>
            <a:endParaRPr lang="ja-JP" altLang="en-US"/>
          </a:p>
        </p:txBody>
      </p:sp>
      <p:grpSp>
        <p:nvGrpSpPr>
          <p:cNvPr id="23" name="グループ化 22">
            <a:extLst>
              <a:ext uri="{FF2B5EF4-FFF2-40B4-BE49-F238E27FC236}">
                <a16:creationId xmlns:a16="http://schemas.microsoft.com/office/drawing/2014/main" id="{9E43FB05-225D-33DC-18B9-8835B7F14963}"/>
              </a:ext>
            </a:extLst>
          </p:cNvPr>
          <p:cNvGrpSpPr/>
          <p:nvPr/>
        </p:nvGrpSpPr>
        <p:grpSpPr>
          <a:xfrm>
            <a:off x="5146058" y="928687"/>
            <a:ext cx="1788787" cy="1376363"/>
            <a:chOff x="5005388" y="742950"/>
            <a:chExt cx="2087716" cy="1606371"/>
          </a:xfrm>
          <a:effectLst>
            <a:glow rad="63500">
              <a:schemeClr val="accent5">
                <a:satMod val="175000"/>
                <a:alpha val="40000"/>
              </a:schemeClr>
            </a:glow>
          </a:effectLst>
        </p:grpSpPr>
        <p:pic>
          <p:nvPicPr>
            <p:cNvPr id="16" name="図 15">
              <a:extLst>
                <a:ext uri="{FF2B5EF4-FFF2-40B4-BE49-F238E27FC236}">
                  <a16:creationId xmlns:a16="http://schemas.microsoft.com/office/drawing/2014/main" id="{683B9C84-2A4B-C44D-3A0C-776BBF0431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1911" y="742950"/>
              <a:ext cx="1241193" cy="1599896"/>
            </a:xfrm>
            <a:prstGeom prst="rect">
              <a:avLst/>
            </a:prstGeom>
          </p:spPr>
        </p:pic>
        <p:grpSp>
          <p:nvGrpSpPr>
            <p:cNvPr id="21" name="グループ化 20">
              <a:extLst>
                <a:ext uri="{FF2B5EF4-FFF2-40B4-BE49-F238E27FC236}">
                  <a16:creationId xmlns:a16="http://schemas.microsoft.com/office/drawing/2014/main" id="{FC76B36A-72EF-4F9D-9CCF-2A98C7AED20F}"/>
                </a:ext>
              </a:extLst>
            </p:cNvPr>
            <p:cNvGrpSpPr/>
            <p:nvPr/>
          </p:nvGrpSpPr>
          <p:grpSpPr>
            <a:xfrm>
              <a:off x="5005388" y="1406791"/>
              <a:ext cx="1216734" cy="942530"/>
              <a:chOff x="5156036" y="1541432"/>
              <a:chExt cx="1165840" cy="903105"/>
            </a:xfrm>
          </p:grpSpPr>
          <p:pic>
            <p:nvPicPr>
              <p:cNvPr id="19" name="図 18">
                <a:extLst>
                  <a:ext uri="{FF2B5EF4-FFF2-40B4-BE49-F238E27FC236}">
                    <a16:creationId xmlns:a16="http://schemas.microsoft.com/office/drawing/2014/main" id="{3E37EC05-4E1E-8653-C2E5-CED6894754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6036" y="1729366"/>
                <a:ext cx="1165840" cy="715171"/>
              </a:xfrm>
              <a:prstGeom prst="rect">
                <a:avLst/>
              </a:prstGeom>
            </p:spPr>
          </p:pic>
          <p:pic>
            <p:nvPicPr>
              <p:cNvPr id="14" name="図 13">
                <a:extLst>
                  <a:ext uri="{FF2B5EF4-FFF2-40B4-BE49-F238E27FC236}">
                    <a16:creationId xmlns:a16="http://schemas.microsoft.com/office/drawing/2014/main" id="{FB329496-3688-86DF-E4E2-9FEE11A57E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97" y="1541432"/>
                <a:ext cx="694558" cy="281425"/>
              </a:xfrm>
              <a:prstGeom prst="rect">
                <a:avLst/>
              </a:prstGeom>
            </p:spPr>
          </p:pic>
        </p:grpSp>
      </p:grpSp>
      <p:sp>
        <p:nvSpPr>
          <p:cNvPr id="25" name="四角形: 角を丸くする 24">
            <a:extLst>
              <a:ext uri="{FF2B5EF4-FFF2-40B4-BE49-F238E27FC236}">
                <a16:creationId xmlns:a16="http://schemas.microsoft.com/office/drawing/2014/main" id="{45CDB0CB-D60B-93B7-E7AB-101A3F2FB027}"/>
              </a:ext>
            </a:extLst>
          </p:cNvPr>
          <p:cNvSpPr/>
          <p:nvPr/>
        </p:nvSpPr>
        <p:spPr>
          <a:xfrm>
            <a:off x="457472" y="1192691"/>
            <a:ext cx="1436271" cy="240374"/>
          </a:xfrm>
          <a:prstGeom prst="roundRect">
            <a:avLst>
              <a:gd name="adj" fmla="val 3382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4D48351-EFD3-9818-D1D3-A721613DFBCE}"/>
              </a:ext>
            </a:extLst>
          </p:cNvPr>
          <p:cNvSpPr/>
          <p:nvPr/>
        </p:nvSpPr>
        <p:spPr>
          <a:xfrm>
            <a:off x="1979464" y="1192691"/>
            <a:ext cx="1436271" cy="240374"/>
          </a:xfrm>
          <a:prstGeom prst="roundRect">
            <a:avLst>
              <a:gd name="adj" fmla="val 3382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F7DE1BA0-3FA3-0B71-4A62-AAA4EACB8EE6}"/>
              </a:ext>
            </a:extLst>
          </p:cNvPr>
          <p:cNvSpPr/>
          <p:nvPr/>
        </p:nvSpPr>
        <p:spPr>
          <a:xfrm>
            <a:off x="3501456" y="1192691"/>
            <a:ext cx="1436271" cy="240374"/>
          </a:xfrm>
          <a:prstGeom prst="roundRect">
            <a:avLst>
              <a:gd name="adj" fmla="val 3382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C7BC13E2-30FB-E34A-A231-65BD1C6BBBBF}"/>
              </a:ext>
            </a:extLst>
          </p:cNvPr>
          <p:cNvSpPr txBox="1"/>
          <p:nvPr/>
        </p:nvSpPr>
        <p:spPr>
          <a:xfrm>
            <a:off x="1890260" y="1278488"/>
            <a:ext cx="100317" cy="99871"/>
          </a:xfrm>
          <a:custGeom>
            <a:avLst/>
            <a:gdLst/>
            <a:ahLst/>
            <a:cxnLst/>
            <a:rect l="l" t="t" r="r" b="b"/>
            <a:pathLst>
              <a:path w="121796" h="121254">
                <a:moveTo>
                  <a:pt x="51397" y="0"/>
                </a:moveTo>
                <a:lnTo>
                  <a:pt x="70580" y="0"/>
                </a:lnTo>
                <a:lnTo>
                  <a:pt x="70580" y="51035"/>
                </a:lnTo>
                <a:lnTo>
                  <a:pt x="121796" y="51035"/>
                </a:lnTo>
                <a:lnTo>
                  <a:pt x="121796" y="70219"/>
                </a:lnTo>
                <a:lnTo>
                  <a:pt x="70580" y="70219"/>
                </a:lnTo>
                <a:lnTo>
                  <a:pt x="70580" y="121254"/>
                </a:lnTo>
                <a:lnTo>
                  <a:pt x="51397" y="121254"/>
                </a:lnTo>
                <a:lnTo>
                  <a:pt x="51397" y="70219"/>
                </a:lnTo>
                <a:lnTo>
                  <a:pt x="0" y="70219"/>
                </a:lnTo>
                <a:lnTo>
                  <a:pt x="0" y="51035"/>
                </a:lnTo>
                <a:lnTo>
                  <a:pt x="51397" y="51035"/>
                </a:lnTo>
                <a:close/>
              </a:path>
            </a:pathLst>
          </a:custGeom>
          <a:solidFill>
            <a:schemeClr val="bg1"/>
          </a:solidFill>
          <a:ln>
            <a:noFill/>
          </a:ln>
          <a:effectLst>
            <a:glow rad="38100">
              <a:srgbClr val="002060">
                <a:alpha val="60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en-US" altLang="ja-JP" sz="14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2FC5E067-4BDF-F264-87B4-F540EA721F33}"/>
              </a:ext>
            </a:extLst>
          </p:cNvPr>
          <p:cNvSpPr txBox="1"/>
          <p:nvPr/>
        </p:nvSpPr>
        <p:spPr>
          <a:xfrm>
            <a:off x="3408168" y="1278488"/>
            <a:ext cx="100317" cy="99871"/>
          </a:xfrm>
          <a:custGeom>
            <a:avLst/>
            <a:gdLst/>
            <a:ahLst/>
            <a:cxnLst/>
            <a:rect l="l" t="t" r="r" b="b"/>
            <a:pathLst>
              <a:path w="121796" h="121254">
                <a:moveTo>
                  <a:pt x="51397" y="0"/>
                </a:moveTo>
                <a:lnTo>
                  <a:pt x="70580" y="0"/>
                </a:lnTo>
                <a:lnTo>
                  <a:pt x="70580" y="51035"/>
                </a:lnTo>
                <a:lnTo>
                  <a:pt x="121796" y="51035"/>
                </a:lnTo>
                <a:lnTo>
                  <a:pt x="121796" y="70219"/>
                </a:lnTo>
                <a:lnTo>
                  <a:pt x="70580" y="70219"/>
                </a:lnTo>
                <a:lnTo>
                  <a:pt x="70580" y="121254"/>
                </a:lnTo>
                <a:lnTo>
                  <a:pt x="51397" y="121254"/>
                </a:lnTo>
                <a:lnTo>
                  <a:pt x="51397" y="70219"/>
                </a:lnTo>
                <a:lnTo>
                  <a:pt x="0" y="70219"/>
                </a:lnTo>
                <a:lnTo>
                  <a:pt x="0" y="51035"/>
                </a:lnTo>
                <a:lnTo>
                  <a:pt x="51397" y="51035"/>
                </a:lnTo>
                <a:close/>
              </a:path>
            </a:pathLst>
          </a:custGeom>
          <a:solidFill>
            <a:schemeClr val="bg1"/>
          </a:solidFill>
          <a:ln>
            <a:noFill/>
          </a:ln>
          <a:effectLst>
            <a:glow rad="38100">
              <a:srgbClr val="002060">
                <a:alpha val="60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en-US" altLang="ja-JP" sz="14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3" name="テキスト ボックス 12">
            <a:extLst>
              <a:ext uri="{FF2B5EF4-FFF2-40B4-BE49-F238E27FC236}">
                <a16:creationId xmlns:a16="http://schemas.microsoft.com/office/drawing/2014/main" id="{C0D20CB0-565D-23DD-3744-455B36E0510A}"/>
              </a:ext>
            </a:extLst>
          </p:cNvPr>
          <p:cNvSpPr txBox="1"/>
          <p:nvPr/>
        </p:nvSpPr>
        <p:spPr>
          <a:xfrm>
            <a:off x="457472" y="1192691"/>
            <a:ext cx="1432788" cy="230832"/>
          </a:xfrm>
          <a:prstGeom prst="rect">
            <a:avLst/>
          </a:prstGeom>
          <a:noFill/>
          <a:ln>
            <a:noFill/>
          </a:ln>
        </p:spPr>
        <p:txBody>
          <a:bodyPr wrap="square" rtlCol="0">
            <a:spAutoFit/>
          </a:bodyPr>
          <a:lstStyle/>
          <a:p>
            <a:pPr algn="ctr"/>
            <a:r>
              <a:rPr kumimoji="1" lang="ja-JP" altLang="en-US" sz="9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rPr>
              <a:t>ハードウェア</a:t>
            </a:r>
            <a:endParaRPr kumimoji="1" lang="en-US" altLang="ja-JP"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4" name="テキスト ボックス 12">
            <a:extLst>
              <a:ext uri="{FF2B5EF4-FFF2-40B4-BE49-F238E27FC236}">
                <a16:creationId xmlns:a16="http://schemas.microsoft.com/office/drawing/2014/main" id="{A72AD27F-BA0E-3FFF-10A2-9636B0456D6B}"/>
              </a:ext>
            </a:extLst>
          </p:cNvPr>
          <p:cNvSpPr txBox="1"/>
          <p:nvPr/>
        </p:nvSpPr>
        <p:spPr>
          <a:xfrm>
            <a:off x="1975981" y="1192691"/>
            <a:ext cx="1439754" cy="230832"/>
          </a:xfrm>
          <a:prstGeom prst="rect">
            <a:avLst/>
          </a:prstGeom>
          <a:noFill/>
          <a:ln>
            <a:noFill/>
          </a:ln>
        </p:spPr>
        <p:txBody>
          <a:bodyPr wrap="square" rtlCol="0">
            <a:spAutoFit/>
          </a:bodyPr>
          <a:lstStyle/>
          <a:p>
            <a:pPr algn="ctr"/>
            <a:r>
              <a:rPr kumimoji="1" lang="en-US" altLang="ja-JP"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rPr>
              <a:t>RAG</a:t>
            </a:r>
            <a:r>
              <a:rPr kumimoji="1" lang="ja-JP" altLang="en-US"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rPr>
              <a:t>・</a:t>
            </a:r>
            <a:r>
              <a:rPr kumimoji="1" lang="en-US" altLang="ja-JP"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rPr>
              <a:t>LLM</a:t>
            </a:r>
            <a:r>
              <a:rPr kumimoji="1" lang="ja-JP" altLang="en-US"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rPr>
              <a:t>環境　</a:t>
            </a:r>
            <a:endParaRPr kumimoji="1" lang="en-US" altLang="ja-JP"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5" name="テキスト ボックス 12">
            <a:extLst>
              <a:ext uri="{FF2B5EF4-FFF2-40B4-BE49-F238E27FC236}">
                <a16:creationId xmlns:a16="http://schemas.microsoft.com/office/drawing/2014/main" id="{182AFA5E-C38C-7A93-9A8F-CD9574919726}"/>
              </a:ext>
            </a:extLst>
          </p:cNvPr>
          <p:cNvSpPr txBox="1"/>
          <p:nvPr/>
        </p:nvSpPr>
        <p:spPr>
          <a:xfrm>
            <a:off x="3504939" y="1192691"/>
            <a:ext cx="1439754" cy="230832"/>
          </a:xfrm>
          <a:prstGeom prst="rect">
            <a:avLst/>
          </a:prstGeom>
          <a:noFill/>
          <a:ln>
            <a:noFill/>
          </a:ln>
        </p:spPr>
        <p:txBody>
          <a:bodyPr wrap="square" rtlCol="0">
            <a:spAutoFit/>
          </a:bodyPr>
          <a:lstStyle/>
          <a:p>
            <a:pPr algn="ctr"/>
            <a:r>
              <a:rPr kumimoji="1" lang="ja-JP" altLang="en-US"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rPr>
              <a:t>運用サポート</a:t>
            </a:r>
            <a:endParaRPr kumimoji="1" lang="en-US" altLang="ja-JP" sz="900" kern="100" dirty="0">
              <a:solidFill>
                <a:srgbClr val="002060"/>
              </a:solidFill>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36" name="テキスト ボックス 12">
            <a:extLst>
              <a:ext uri="{FF2B5EF4-FFF2-40B4-BE49-F238E27FC236}">
                <a16:creationId xmlns:a16="http://schemas.microsoft.com/office/drawing/2014/main" id="{F3F7BEC7-F962-EE92-CA38-68C9473F56C3}"/>
              </a:ext>
            </a:extLst>
          </p:cNvPr>
          <p:cNvSpPr txBox="1"/>
          <p:nvPr/>
        </p:nvSpPr>
        <p:spPr>
          <a:xfrm>
            <a:off x="401985" y="1617486"/>
            <a:ext cx="4638146" cy="600164"/>
          </a:xfrm>
          <a:prstGeom prst="rect">
            <a:avLst/>
          </a:prstGeom>
          <a:noFill/>
          <a:ln>
            <a:noFill/>
          </a:ln>
        </p:spPr>
        <p:txBody>
          <a:bodyPr wrap="square" rtlCol="0">
            <a:spAutoFit/>
          </a:bodyPr>
          <a:lstStyle/>
          <a:p>
            <a:r>
              <a:rPr kumimoji="1" lang="ja-JP" altLang="en-US" sz="1100" kern="100" dirty="0">
                <a:solidFill>
                  <a:srgbClr val="FFFF00"/>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研究開発向け</a:t>
            </a:r>
            <a:r>
              <a:rPr kumimoji="1" lang="ja-JP" altLang="en-US"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に最適な</a:t>
            </a:r>
            <a:r>
              <a:rPr kumimoji="1" lang="en-US" altLang="ja-JP"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HPC/</a:t>
            </a:r>
            <a:r>
              <a:rPr kumimoji="1" lang="ja-JP" altLang="en-US"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ワークステーションを、</a:t>
            </a:r>
            <a:endParaRPr kumimoji="1" lang="en-US" altLang="ja-JP"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endParaRPr>
          </a:p>
          <a:p>
            <a:r>
              <a:rPr kumimoji="1" lang="ja-JP" altLang="en-US"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必要なシステムがインストール済みの状態でご用意できます</a:t>
            </a:r>
            <a:r>
              <a:rPr kumimoji="1" lang="en-US" altLang="ja-JP"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a:t>
            </a:r>
          </a:p>
          <a:p>
            <a:r>
              <a:rPr kumimoji="1" lang="ja-JP" altLang="en-US"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さらに安心の運用サポートまで</a:t>
            </a:r>
            <a:r>
              <a:rPr kumimoji="1" lang="en-US" altLang="ja-JP"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 </a:t>
            </a:r>
            <a:r>
              <a:rPr kumimoji="1" lang="ja-JP" altLang="en-US"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全て揃ったスタートアップセット</a:t>
            </a:r>
            <a:r>
              <a:rPr kumimoji="1" lang="en-US" altLang="ja-JP" sz="11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a:t>
            </a:r>
          </a:p>
        </p:txBody>
      </p:sp>
      <p:sp>
        <p:nvSpPr>
          <p:cNvPr id="2" name="正方形/長方形 1">
            <a:extLst>
              <a:ext uri="{FF2B5EF4-FFF2-40B4-BE49-F238E27FC236}">
                <a16:creationId xmlns:a16="http://schemas.microsoft.com/office/drawing/2014/main" id="{E5A5D6EA-2D94-426F-0522-294329348F06}"/>
              </a:ext>
            </a:extLst>
          </p:cNvPr>
          <p:cNvSpPr/>
          <p:nvPr/>
        </p:nvSpPr>
        <p:spPr>
          <a:xfrm>
            <a:off x="502564" y="3168985"/>
            <a:ext cx="2173370" cy="75030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4278CCA-1D4F-669A-9DDB-F7625BC1DFC2}"/>
              </a:ext>
            </a:extLst>
          </p:cNvPr>
          <p:cNvSpPr/>
          <p:nvPr/>
        </p:nvSpPr>
        <p:spPr>
          <a:xfrm>
            <a:off x="2675934" y="3168985"/>
            <a:ext cx="2173370" cy="75030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C8C0BAD-EB02-7E7D-A881-3CB8E3214332}"/>
              </a:ext>
            </a:extLst>
          </p:cNvPr>
          <p:cNvSpPr/>
          <p:nvPr/>
        </p:nvSpPr>
        <p:spPr>
          <a:xfrm>
            <a:off x="502564" y="3919289"/>
            <a:ext cx="2173370" cy="75030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8636CF1-9F5C-BBB7-741F-361055F7B8A9}"/>
              </a:ext>
            </a:extLst>
          </p:cNvPr>
          <p:cNvSpPr/>
          <p:nvPr/>
        </p:nvSpPr>
        <p:spPr>
          <a:xfrm>
            <a:off x="2675934" y="3919289"/>
            <a:ext cx="2173370" cy="75030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3CE94B6-4D47-D48D-BD37-7307B42187C6}"/>
              </a:ext>
            </a:extLst>
          </p:cNvPr>
          <p:cNvSpPr/>
          <p:nvPr/>
        </p:nvSpPr>
        <p:spPr>
          <a:xfrm>
            <a:off x="4849303" y="3168985"/>
            <a:ext cx="2173370" cy="75030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4FD432E-67BB-D998-1601-C594198D478D}"/>
              </a:ext>
            </a:extLst>
          </p:cNvPr>
          <p:cNvSpPr/>
          <p:nvPr/>
        </p:nvSpPr>
        <p:spPr>
          <a:xfrm>
            <a:off x="4849303" y="3919289"/>
            <a:ext cx="2173370" cy="75030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3">
            <a:extLst>
              <a:ext uri="{FF2B5EF4-FFF2-40B4-BE49-F238E27FC236}">
                <a16:creationId xmlns:a16="http://schemas.microsoft.com/office/drawing/2014/main" id="{0E6C8BDE-A56A-36B9-0953-0BE257467E50}"/>
              </a:ext>
            </a:extLst>
          </p:cNvPr>
          <p:cNvSpPr>
            <a:spLocks noChangeArrowheads="1"/>
          </p:cNvSpPr>
          <p:nvPr/>
        </p:nvSpPr>
        <p:spPr bwMode="auto">
          <a:xfrm>
            <a:off x="5324230" y="7089778"/>
            <a:ext cx="1703388" cy="1610361"/>
          </a:xfrm>
          <a:prstGeom prst="roundRect">
            <a:avLst>
              <a:gd name="adj" fmla="val 16667"/>
            </a:avLst>
          </a:prstGeom>
          <a:solidFill>
            <a:schemeClr val="accent6">
              <a:lumMod val="20000"/>
              <a:lumOff val="80000"/>
            </a:schemeClr>
          </a:solidFill>
          <a:ln w="6350" algn="ctr">
            <a:solidFill>
              <a:schemeClr val="accent6">
                <a:lumMod val="60000"/>
                <a:lumOff val="40000"/>
              </a:schemeClr>
            </a:solidFill>
            <a:round/>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15" name="AutoShape 5">
            <a:extLst>
              <a:ext uri="{FF2B5EF4-FFF2-40B4-BE49-F238E27FC236}">
                <a16:creationId xmlns:a16="http://schemas.microsoft.com/office/drawing/2014/main" id="{E3B27A9E-6621-D995-7C80-93D3F931CFAA}"/>
              </a:ext>
            </a:extLst>
          </p:cNvPr>
          <p:cNvSpPr>
            <a:spLocks noChangeArrowheads="1"/>
          </p:cNvSpPr>
          <p:nvPr/>
        </p:nvSpPr>
        <p:spPr bwMode="auto">
          <a:xfrm>
            <a:off x="491880" y="7089778"/>
            <a:ext cx="1704975" cy="1610361"/>
          </a:xfrm>
          <a:prstGeom prst="roundRect">
            <a:avLst>
              <a:gd name="adj" fmla="val 16667"/>
            </a:avLst>
          </a:prstGeom>
          <a:solidFill>
            <a:srgbClr val="FBE4D5"/>
          </a:solidFill>
          <a:ln w="6350" algn="ctr">
            <a:solidFill>
              <a:schemeClr val="accent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8" name="AutoShape 6">
            <a:extLst>
              <a:ext uri="{FF2B5EF4-FFF2-40B4-BE49-F238E27FC236}">
                <a16:creationId xmlns:a16="http://schemas.microsoft.com/office/drawing/2014/main" id="{B71AC09C-D485-EA48-5463-53B69074A812}"/>
              </a:ext>
            </a:extLst>
          </p:cNvPr>
          <p:cNvSpPr>
            <a:spLocks noChangeArrowheads="1"/>
          </p:cNvSpPr>
          <p:nvPr/>
        </p:nvSpPr>
        <p:spPr bwMode="auto">
          <a:xfrm>
            <a:off x="2364408" y="7089778"/>
            <a:ext cx="1704975" cy="1228288"/>
          </a:xfrm>
          <a:prstGeom prst="roundRect">
            <a:avLst>
              <a:gd name="adj" fmla="val 16667"/>
            </a:avLst>
          </a:prstGeom>
          <a:solidFill>
            <a:srgbClr val="DEEAF6"/>
          </a:solidFill>
          <a:ln w="6350" algn="ctr">
            <a:solidFill>
              <a:schemeClr val="accent1">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20" name="図 12">
            <a:extLst>
              <a:ext uri="{FF2B5EF4-FFF2-40B4-BE49-F238E27FC236}">
                <a16:creationId xmlns:a16="http://schemas.microsoft.com/office/drawing/2014/main" id="{E3D7B9D3-37E4-3AE5-9128-03D1172F22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268" y="7515185"/>
            <a:ext cx="13652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2">
            <a:extLst>
              <a:ext uri="{FF2B5EF4-FFF2-40B4-BE49-F238E27FC236}">
                <a16:creationId xmlns:a16="http://schemas.microsoft.com/office/drawing/2014/main" id="{193E7804-D555-9653-14E4-BB0F7653C459}"/>
              </a:ext>
            </a:extLst>
          </p:cNvPr>
          <p:cNvSpPr txBox="1"/>
          <p:nvPr/>
        </p:nvSpPr>
        <p:spPr>
          <a:xfrm>
            <a:off x="627973" y="7206132"/>
            <a:ext cx="1432788" cy="230832"/>
          </a:xfrm>
          <a:prstGeom prst="rect">
            <a:avLst/>
          </a:prstGeom>
          <a:noFill/>
          <a:ln>
            <a:noFill/>
          </a:ln>
        </p:spPr>
        <p:txBody>
          <a:bodyPr wrap="square" rtlCol="0">
            <a:spAutoFit/>
          </a:bodyPr>
          <a:lstStyle/>
          <a:p>
            <a:pPr algn="ctr"/>
            <a:r>
              <a:rPr kumimoji="1" lang="ja-JP" altLang="en-US" sz="900" dirty="0">
                <a:latin typeface="A-OTF 新ゴ Pro DB" panose="020B0600000000000000" pitchFamily="50" charset="-128"/>
                <a:ea typeface="A-OTF 新ゴ Pro DB" panose="020B0600000000000000" pitchFamily="50" charset="-128"/>
                <a:cs typeface="Times New Roman" panose="02020603050405020304" pitchFamily="18" charset="0"/>
              </a:rPr>
              <a:t>弊社専用代理店</a:t>
            </a:r>
            <a:endParaRPr kumimoji="1" lang="en-US" altLang="ja-JP" sz="9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24" name="矢印: 左右 23">
            <a:extLst>
              <a:ext uri="{FF2B5EF4-FFF2-40B4-BE49-F238E27FC236}">
                <a16:creationId xmlns:a16="http://schemas.microsoft.com/office/drawing/2014/main" id="{9619437F-9F67-47AF-2824-5B5ACBAD9C9C}"/>
              </a:ext>
            </a:extLst>
          </p:cNvPr>
          <p:cNvSpPr/>
          <p:nvPr/>
        </p:nvSpPr>
        <p:spPr>
          <a:xfrm>
            <a:off x="2031187" y="8337011"/>
            <a:ext cx="3474017" cy="355284"/>
          </a:xfrm>
          <a:prstGeom prst="lef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latin typeface="A-OTF 新ゴ Pro DB" panose="020B0600000000000000" pitchFamily="50" charset="-128"/>
                <a:ea typeface="A-OTF 新ゴ Pro DB" panose="020B0600000000000000" pitchFamily="50" charset="-128"/>
              </a:rPr>
              <a:t>LLM / RAG</a:t>
            </a:r>
            <a:r>
              <a:rPr kumimoji="1" lang="ja-JP" altLang="en-US" sz="800">
                <a:latin typeface="A-OTF 新ゴ Pro DB" panose="020B0600000000000000" pitchFamily="50" charset="-128"/>
                <a:ea typeface="A-OTF 新ゴ Pro DB" panose="020B0600000000000000" pitchFamily="50" charset="-128"/>
              </a:rPr>
              <a:t>に関するお問い合わせ</a:t>
            </a:r>
            <a:endParaRPr kumimoji="1" lang="ja-JP" altLang="en-US" sz="800" dirty="0">
              <a:latin typeface="A-OTF 新ゴ Pro DB" panose="020B0600000000000000" pitchFamily="50" charset="-128"/>
              <a:ea typeface="A-OTF 新ゴ Pro DB" panose="020B0600000000000000" pitchFamily="50" charset="-128"/>
            </a:endParaRPr>
          </a:p>
        </p:txBody>
      </p:sp>
      <p:grpSp>
        <p:nvGrpSpPr>
          <p:cNvPr id="26" name="Group 10">
            <a:extLst>
              <a:ext uri="{FF2B5EF4-FFF2-40B4-BE49-F238E27FC236}">
                <a16:creationId xmlns:a16="http://schemas.microsoft.com/office/drawing/2014/main" id="{CEEB0EA8-E32E-52A1-813B-7BE28B1C9B9D}"/>
              </a:ext>
            </a:extLst>
          </p:cNvPr>
          <p:cNvGrpSpPr>
            <a:grpSpLocks/>
          </p:cNvGrpSpPr>
          <p:nvPr/>
        </p:nvGrpSpPr>
        <p:grpSpPr bwMode="auto">
          <a:xfrm>
            <a:off x="2737152" y="7313898"/>
            <a:ext cx="1042705" cy="199545"/>
            <a:chOff x="7169" y="10614"/>
            <a:chExt cx="3189" cy="610"/>
          </a:xfrm>
        </p:grpSpPr>
        <p:sp>
          <p:nvSpPr>
            <p:cNvPr id="29" name="Freeform 79">
              <a:extLst>
                <a:ext uri="{FF2B5EF4-FFF2-40B4-BE49-F238E27FC236}">
                  <a16:creationId xmlns:a16="http://schemas.microsoft.com/office/drawing/2014/main" id="{6640BF00-5B96-5033-D2F4-8ACE86F2103C}"/>
                </a:ext>
              </a:extLst>
            </p:cNvPr>
            <p:cNvSpPr>
              <a:spLocks noChangeAspect="1"/>
            </p:cNvSpPr>
            <p:nvPr/>
          </p:nvSpPr>
          <p:spPr bwMode="auto">
            <a:xfrm>
              <a:off x="7938" y="11135"/>
              <a:ext cx="88" cy="81"/>
            </a:xfrm>
            <a:custGeom>
              <a:avLst/>
              <a:gdLst>
                <a:gd name="T0" fmla="*/ 37695 w 34"/>
                <a:gd name="T1" fmla="*/ 19871 h 31"/>
                <a:gd name="T2" fmla="*/ 27862 w 34"/>
                <a:gd name="T3" fmla="*/ 11591 h 31"/>
                <a:gd name="T4" fmla="*/ 19667 w 34"/>
                <a:gd name="T5" fmla="*/ 16559 h 31"/>
                <a:gd name="T6" fmla="*/ 16389 w 34"/>
                <a:gd name="T7" fmla="*/ 26494 h 31"/>
                <a:gd name="T8" fmla="*/ 19667 w 34"/>
                <a:gd name="T9" fmla="*/ 36430 h 31"/>
                <a:gd name="T10" fmla="*/ 27862 w 34"/>
                <a:gd name="T11" fmla="*/ 39742 h 31"/>
                <a:gd name="T12" fmla="*/ 36056 w 34"/>
                <a:gd name="T13" fmla="*/ 36430 h 31"/>
                <a:gd name="T14" fmla="*/ 37695 w 34"/>
                <a:gd name="T15" fmla="*/ 31462 h 31"/>
                <a:gd name="T16" fmla="*/ 55723 w 34"/>
                <a:gd name="T17" fmla="*/ 31462 h 31"/>
                <a:gd name="T18" fmla="*/ 47528 w 34"/>
                <a:gd name="T19" fmla="*/ 44709 h 31"/>
                <a:gd name="T20" fmla="*/ 27862 w 34"/>
                <a:gd name="T21" fmla="*/ 51333 h 31"/>
                <a:gd name="T22" fmla="*/ 0 w 34"/>
                <a:gd name="T23" fmla="*/ 26494 h 31"/>
                <a:gd name="T24" fmla="*/ 27862 w 34"/>
                <a:gd name="T25" fmla="*/ 0 h 31"/>
                <a:gd name="T26" fmla="*/ 47528 w 34"/>
                <a:gd name="T27" fmla="*/ 6624 h 31"/>
                <a:gd name="T28" fmla="*/ 54084 w 34"/>
                <a:gd name="T29" fmla="*/ 19871 h 31"/>
                <a:gd name="T30" fmla="*/ 37695 w 34"/>
                <a:gd name="T31" fmla="*/ 1987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 h="31">
                  <a:moveTo>
                    <a:pt x="23" y="12"/>
                  </a:moveTo>
                  <a:cubicBezTo>
                    <a:pt x="23" y="8"/>
                    <a:pt x="20" y="7"/>
                    <a:pt x="17" y="7"/>
                  </a:cubicBezTo>
                  <a:cubicBezTo>
                    <a:pt x="15" y="7"/>
                    <a:pt x="13" y="8"/>
                    <a:pt x="12" y="10"/>
                  </a:cubicBezTo>
                  <a:cubicBezTo>
                    <a:pt x="11" y="11"/>
                    <a:pt x="10" y="15"/>
                    <a:pt x="10" y="16"/>
                  </a:cubicBezTo>
                  <a:cubicBezTo>
                    <a:pt x="10" y="19"/>
                    <a:pt x="11" y="21"/>
                    <a:pt x="12" y="22"/>
                  </a:cubicBezTo>
                  <a:cubicBezTo>
                    <a:pt x="13" y="24"/>
                    <a:pt x="15" y="24"/>
                    <a:pt x="17" y="24"/>
                  </a:cubicBezTo>
                  <a:cubicBezTo>
                    <a:pt x="19" y="24"/>
                    <a:pt x="21" y="24"/>
                    <a:pt x="22" y="22"/>
                  </a:cubicBezTo>
                  <a:cubicBezTo>
                    <a:pt x="23" y="21"/>
                    <a:pt x="23" y="21"/>
                    <a:pt x="23" y="19"/>
                  </a:cubicBezTo>
                  <a:cubicBezTo>
                    <a:pt x="34" y="19"/>
                    <a:pt x="34" y="19"/>
                    <a:pt x="34" y="19"/>
                  </a:cubicBezTo>
                  <a:cubicBezTo>
                    <a:pt x="33" y="21"/>
                    <a:pt x="33" y="24"/>
                    <a:pt x="29" y="27"/>
                  </a:cubicBezTo>
                  <a:cubicBezTo>
                    <a:pt x="26" y="29"/>
                    <a:pt x="23" y="31"/>
                    <a:pt x="17" y="31"/>
                  </a:cubicBezTo>
                  <a:cubicBezTo>
                    <a:pt x="8" y="31"/>
                    <a:pt x="0" y="26"/>
                    <a:pt x="0" y="16"/>
                  </a:cubicBezTo>
                  <a:cubicBezTo>
                    <a:pt x="0" y="7"/>
                    <a:pt x="7" y="0"/>
                    <a:pt x="17" y="0"/>
                  </a:cubicBezTo>
                  <a:cubicBezTo>
                    <a:pt x="21" y="0"/>
                    <a:pt x="26" y="1"/>
                    <a:pt x="29" y="4"/>
                  </a:cubicBezTo>
                  <a:cubicBezTo>
                    <a:pt x="33" y="7"/>
                    <a:pt x="33" y="11"/>
                    <a:pt x="33" y="12"/>
                  </a:cubicBezTo>
                  <a:lnTo>
                    <a:pt x="23" y="1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80">
              <a:extLst>
                <a:ext uri="{FF2B5EF4-FFF2-40B4-BE49-F238E27FC236}">
                  <a16:creationId xmlns:a16="http://schemas.microsoft.com/office/drawing/2014/main" id="{FCEF0D4F-146D-216C-433C-D5D25EAE78C8}"/>
                </a:ext>
              </a:extLst>
            </p:cNvPr>
            <p:cNvSpPr>
              <a:spLocks noChangeAspect="1" noEditPoints="1"/>
            </p:cNvSpPr>
            <p:nvPr/>
          </p:nvSpPr>
          <p:spPr bwMode="auto">
            <a:xfrm>
              <a:off x="8036" y="11156"/>
              <a:ext cx="75" cy="60"/>
            </a:xfrm>
            <a:custGeom>
              <a:avLst/>
              <a:gdLst>
                <a:gd name="T0" fmla="*/ 33050 w 29"/>
                <a:gd name="T1" fmla="*/ 20014 h 23"/>
                <a:gd name="T2" fmla="*/ 23135 w 29"/>
                <a:gd name="T3" fmla="*/ 30021 h 23"/>
                <a:gd name="T4" fmla="*/ 14872 w 29"/>
                <a:gd name="T5" fmla="*/ 20014 h 23"/>
                <a:gd name="T6" fmla="*/ 23135 w 29"/>
                <a:gd name="T7" fmla="*/ 10007 h 23"/>
                <a:gd name="T8" fmla="*/ 33050 w 29"/>
                <a:gd name="T9" fmla="*/ 20014 h 23"/>
                <a:gd name="T10" fmla="*/ 0 w 29"/>
                <a:gd name="T11" fmla="*/ 20014 h 23"/>
                <a:gd name="T12" fmla="*/ 23135 w 29"/>
                <a:gd name="T13" fmla="*/ 38360 h 23"/>
                <a:gd name="T14" fmla="*/ 47922 w 29"/>
                <a:gd name="T15" fmla="*/ 20014 h 23"/>
                <a:gd name="T16" fmla="*/ 23135 w 29"/>
                <a:gd name="T17" fmla="*/ 0 h 23"/>
                <a:gd name="T18" fmla="*/ 0 w 29"/>
                <a:gd name="T19" fmla="*/ 20014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3">
                  <a:moveTo>
                    <a:pt x="20" y="12"/>
                  </a:moveTo>
                  <a:cubicBezTo>
                    <a:pt x="20" y="13"/>
                    <a:pt x="19" y="18"/>
                    <a:pt x="14" y="18"/>
                  </a:cubicBezTo>
                  <a:cubicBezTo>
                    <a:pt x="10" y="18"/>
                    <a:pt x="9" y="13"/>
                    <a:pt x="9" y="12"/>
                  </a:cubicBezTo>
                  <a:cubicBezTo>
                    <a:pt x="9" y="9"/>
                    <a:pt x="10" y="6"/>
                    <a:pt x="14" y="6"/>
                  </a:cubicBezTo>
                  <a:cubicBezTo>
                    <a:pt x="19" y="6"/>
                    <a:pt x="20" y="10"/>
                    <a:pt x="20" y="12"/>
                  </a:cubicBezTo>
                  <a:close/>
                  <a:moveTo>
                    <a:pt x="0" y="12"/>
                  </a:moveTo>
                  <a:cubicBezTo>
                    <a:pt x="0" y="20"/>
                    <a:pt x="7" y="23"/>
                    <a:pt x="14" y="23"/>
                  </a:cubicBezTo>
                  <a:cubicBezTo>
                    <a:pt x="22" y="23"/>
                    <a:pt x="29" y="20"/>
                    <a:pt x="29" y="12"/>
                  </a:cubicBezTo>
                  <a:cubicBezTo>
                    <a:pt x="29" y="4"/>
                    <a:pt x="22" y="0"/>
                    <a:pt x="14" y="0"/>
                  </a:cubicBezTo>
                  <a:cubicBezTo>
                    <a:pt x="7" y="0"/>
                    <a:pt x="0" y="4"/>
                    <a:pt x="0" y="12"/>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81">
              <a:extLst>
                <a:ext uri="{FF2B5EF4-FFF2-40B4-BE49-F238E27FC236}">
                  <a16:creationId xmlns:a16="http://schemas.microsoft.com/office/drawing/2014/main" id="{7DD1835F-FD0F-0FE5-4F6F-F6E8B388E3A5}"/>
                </a:ext>
              </a:extLst>
            </p:cNvPr>
            <p:cNvSpPr>
              <a:spLocks noChangeAspect="1"/>
            </p:cNvSpPr>
            <p:nvPr/>
          </p:nvSpPr>
          <p:spPr bwMode="auto">
            <a:xfrm>
              <a:off x="8124" y="11156"/>
              <a:ext cx="102" cy="57"/>
            </a:xfrm>
            <a:custGeom>
              <a:avLst/>
              <a:gdLst>
                <a:gd name="T0" fmla="*/ 13231 w 39"/>
                <a:gd name="T1" fmla="*/ 1649 h 22"/>
                <a:gd name="T2" fmla="*/ 13231 w 39"/>
                <a:gd name="T3" fmla="*/ 6594 h 22"/>
                <a:gd name="T4" fmla="*/ 14884 w 39"/>
                <a:gd name="T5" fmla="*/ 3297 h 22"/>
                <a:gd name="T6" fmla="*/ 26461 w 39"/>
                <a:gd name="T7" fmla="*/ 0 h 22"/>
                <a:gd name="T8" fmla="*/ 36384 w 39"/>
                <a:gd name="T9" fmla="*/ 6594 h 22"/>
                <a:gd name="T10" fmla="*/ 49615 w 39"/>
                <a:gd name="T11" fmla="*/ 0 h 22"/>
                <a:gd name="T12" fmla="*/ 64499 w 39"/>
                <a:gd name="T13" fmla="*/ 14837 h 22"/>
                <a:gd name="T14" fmla="*/ 64499 w 39"/>
                <a:gd name="T15" fmla="*/ 36268 h 22"/>
                <a:gd name="T16" fmla="*/ 49615 w 39"/>
                <a:gd name="T17" fmla="*/ 36268 h 22"/>
                <a:gd name="T18" fmla="*/ 49615 w 39"/>
                <a:gd name="T19" fmla="*/ 16485 h 22"/>
                <a:gd name="T20" fmla="*/ 44653 w 39"/>
                <a:gd name="T21" fmla="*/ 11540 h 22"/>
                <a:gd name="T22" fmla="*/ 39692 w 39"/>
                <a:gd name="T23" fmla="*/ 16485 h 22"/>
                <a:gd name="T24" fmla="*/ 39692 w 39"/>
                <a:gd name="T25" fmla="*/ 36268 h 22"/>
                <a:gd name="T26" fmla="*/ 24807 w 39"/>
                <a:gd name="T27" fmla="*/ 36268 h 22"/>
                <a:gd name="T28" fmla="*/ 24807 w 39"/>
                <a:gd name="T29" fmla="*/ 16485 h 22"/>
                <a:gd name="T30" fmla="*/ 19846 w 39"/>
                <a:gd name="T31" fmla="*/ 11540 h 22"/>
                <a:gd name="T32" fmla="*/ 14884 w 39"/>
                <a:gd name="T33" fmla="*/ 16485 h 22"/>
                <a:gd name="T34" fmla="*/ 14884 w 39"/>
                <a:gd name="T35" fmla="*/ 36268 h 22"/>
                <a:gd name="T36" fmla="*/ 0 w 39"/>
                <a:gd name="T37" fmla="*/ 36268 h 22"/>
                <a:gd name="T38" fmla="*/ 0 w 39"/>
                <a:gd name="T39" fmla="*/ 1649 h 22"/>
                <a:gd name="T40" fmla="*/ 13231 w 39"/>
                <a:gd name="T41" fmla="*/ 1649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
                  <a:moveTo>
                    <a:pt x="8" y="1"/>
                  </a:moveTo>
                  <a:cubicBezTo>
                    <a:pt x="8" y="4"/>
                    <a:pt x="8" y="4"/>
                    <a:pt x="8" y="4"/>
                  </a:cubicBezTo>
                  <a:cubicBezTo>
                    <a:pt x="8" y="3"/>
                    <a:pt x="9" y="3"/>
                    <a:pt x="9" y="2"/>
                  </a:cubicBezTo>
                  <a:cubicBezTo>
                    <a:pt x="11" y="1"/>
                    <a:pt x="13" y="0"/>
                    <a:pt x="16" y="0"/>
                  </a:cubicBezTo>
                  <a:cubicBezTo>
                    <a:pt x="20" y="0"/>
                    <a:pt x="22" y="3"/>
                    <a:pt x="22" y="4"/>
                  </a:cubicBezTo>
                  <a:cubicBezTo>
                    <a:pt x="23" y="3"/>
                    <a:pt x="25" y="0"/>
                    <a:pt x="30" y="0"/>
                  </a:cubicBezTo>
                  <a:cubicBezTo>
                    <a:pt x="34" y="0"/>
                    <a:pt x="39" y="2"/>
                    <a:pt x="39" y="9"/>
                  </a:cubicBezTo>
                  <a:cubicBezTo>
                    <a:pt x="39" y="22"/>
                    <a:pt x="39" y="22"/>
                    <a:pt x="39" y="22"/>
                  </a:cubicBezTo>
                  <a:cubicBezTo>
                    <a:pt x="30" y="22"/>
                    <a:pt x="30" y="22"/>
                    <a:pt x="30" y="22"/>
                  </a:cubicBezTo>
                  <a:cubicBezTo>
                    <a:pt x="30" y="10"/>
                    <a:pt x="30" y="10"/>
                    <a:pt x="30" y="10"/>
                  </a:cubicBezTo>
                  <a:cubicBezTo>
                    <a:pt x="30" y="8"/>
                    <a:pt x="29" y="7"/>
                    <a:pt x="27" y="7"/>
                  </a:cubicBezTo>
                  <a:cubicBezTo>
                    <a:pt x="25" y="7"/>
                    <a:pt x="24" y="8"/>
                    <a:pt x="24" y="10"/>
                  </a:cubicBezTo>
                  <a:cubicBezTo>
                    <a:pt x="24" y="22"/>
                    <a:pt x="24" y="22"/>
                    <a:pt x="24" y="22"/>
                  </a:cubicBezTo>
                  <a:cubicBezTo>
                    <a:pt x="15" y="22"/>
                    <a:pt x="15" y="22"/>
                    <a:pt x="15" y="22"/>
                  </a:cubicBezTo>
                  <a:cubicBezTo>
                    <a:pt x="15" y="10"/>
                    <a:pt x="15" y="10"/>
                    <a:pt x="15" y="10"/>
                  </a:cubicBezTo>
                  <a:cubicBezTo>
                    <a:pt x="15" y="8"/>
                    <a:pt x="14" y="7"/>
                    <a:pt x="12" y="7"/>
                  </a:cubicBezTo>
                  <a:cubicBezTo>
                    <a:pt x="9" y="7"/>
                    <a:pt x="9" y="8"/>
                    <a:pt x="9" y="10"/>
                  </a:cubicBezTo>
                  <a:cubicBezTo>
                    <a:pt x="9" y="22"/>
                    <a:pt x="9" y="22"/>
                    <a:pt x="9" y="22"/>
                  </a:cubicBezTo>
                  <a:cubicBezTo>
                    <a:pt x="0" y="22"/>
                    <a:pt x="0" y="22"/>
                    <a:pt x="0" y="22"/>
                  </a:cubicBezTo>
                  <a:cubicBezTo>
                    <a:pt x="0" y="1"/>
                    <a:pt x="0" y="1"/>
                    <a:pt x="0" y="1"/>
                  </a:cubicBezTo>
                  <a:lnTo>
                    <a:pt x="8" y="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Freeform 82">
              <a:extLst>
                <a:ext uri="{FF2B5EF4-FFF2-40B4-BE49-F238E27FC236}">
                  <a16:creationId xmlns:a16="http://schemas.microsoft.com/office/drawing/2014/main" id="{B45D3CDE-135E-D332-7CFB-2325477D1D7E}"/>
                </a:ext>
              </a:extLst>
            </p:cNvPr>
            <p:cNvSpPr>
              <a:spLocks noChangeAspect="1" noEditPoints="1"/>
            </p:cNvSpPr>
            <p:nvPr/>
          </p:nvSpPr>
          <p:spPr bwMode="auto">
            <a:xfrm>
              <a:off x="8239" y="11156"/>
              <a:ext cx="73" cy="68"/>
            </a:xfrm>
            <a:custGeom>
              <a:avLst/>
              <a:gdLst>
                <a:gd name="T0" fmla="*/ 23125 w 28"/>
                <a:gd name="T1" fmla="*/ 28091 h 26"/>
                <a:gd name="T2" fmla="*/ 14866 w 28"/>
                <a:gd name="T3" fmla="*/ 18177 h 26"/>
                <a:gd name="T4" fmla="*/ 23125 w 28"/>
                <a:gd name="T5" fmla="*/ 9915 h 26"/>
                <a:gd name="T6" fmla="*/ 31384 w 28"/>
                <a:gd name="T7" fmla="*/ 19829 h 26"/>
                <a:gd name="T8" fmla="*/ 29732 w 28"/>
                <a:gd name="T9" fmla="*/ 26439 h 26"/>
                <a:gd name="T10" fmla="*/ 23125 w 28"/>
                <a:gd name="T11" fmla="*/ 28091 h 26"/>
                <a:gd name="T12" fmla="*/ 14866 w 28"/>
                <a:gd name="T13" fmla="*/ 33048 h 26"/>
                <a:gd name="T14" fmla="*/ 18170 w 28"/>
                <a:gd name="T15" fmla="*/ 36353 h 26"/>
                <a:gd name="T16" fmla="*/ 28080 w 28"/>
                <a:gd name="T17" fmla="*/ 38006 h 26"/>
                <a:gd name="T18" fmla="*/ 46250 w 28"/>
                <a:gd name="T19" fmla="*/ 19829 h 26"/>
                <a:gd name="T20" fmla="*/ 26429 w 28"/>
                <a:gd name="T21" fmla="*/ 0 h 26"/>
                <a:gd name="T22" fmla="*/ 19821 w 28"/>
                <a:gd name="T23" fmla="*/ 1652 h 26"/>
                <a:gd name="T24" fmla="*/ 13214 w 28"/>
                <a:gd name="T25" fmla="*/ 6610 h 26"/>
                <a:gd name="T26" fmla="*/ 13214 w 28"/>
                <a:gd name="T27" fmla="*/ 1652 h 26"/>
                <a:gd name="T28" fmla="*/ 0 w 28"/>
                <a:gd name="T29" fmla="*/ 1652 h 26"/>
                <a:gd name="T30" fmla="*/ 0 w 28"/>
                <a:gd name="T31" fmla="*/ 42963 h 26"/>
                <a:gd name="T32" fmla="*/ 14866 w 28"/>
                <a:gd name="T33" fmla="*/ 42963 h 26"/>
                <a:gd name="T34" fmla="*/ 14866 w 28"/>
                <a:gd name="T35" fmla="*/ 33048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26">
                  <a:moveTo>
                    <a:pt x="14" y="17"/>
                  </a:moveTo>
                  <a:cubicBezTo>
                    <a:pt x="10" y="17"/>
                    <a:pt x="9" y="13"/>
                    <a:pt x="9" y="11"/>
                  </a:cubicBezTo>
                  <a:cubicBezTo>
                    <a:pt x="9" y="9"/>
                    <a:pt x="10" y="6"/>
                    <a:pt x="14" y="6"/>
                  </a:cubicBezTo>
                  <a:cubicBezTo>
                    <a:pt x="17" y="6"/>
                    <a:pt x="19" y="8"/>
                    <a:pt x="19" y="12"/>
                  </a:cubicBezTo>
                  <a:cubicBezTo>
                    <a:pt x="19" y="13"/>
                    <a:pt x="19" y="15"/>
                    <a:pt x="18" y="16"/>
                  </a:cubicBezTo>
                  <a:cubicBezTo>
                    <a:pt x="17" y="16"/>
                    <a:pt x="16" y="17"/>
                    <a:pt x="14" y="17"/>
                  </a:cubicBezTo>
                  <a:close/>
                  <a:moveTo>
                    <a:pt x="9" y="20"/>
                  </a:moveTo>
                  <a:cubicBezTo>
                    <a:pt x="10" y="21"/>
                    <a:pt x="10" y="21"/>
                    <a:pt x="11" y="22"/>
                  </a:cubicBezTo>
                  <a:cubicBezTo>
                    <a:pt x="13" y="23"/>
                    <a:pt x="15" y="23"/>
                    <a:pt x="17" y="23"/>
                  </a:cubicBezTo>
                  <a:cubicBezTo>
                    <a:pt x="26" y="23"/>
                    <a:pt x="28" y="17"/>
                    <a:pt x="28" y="12"/>
                  </a:cubicBezTo>
                  <a:cubicBezTo>
                    <a:pt x="28" y="6"/>
                    <a:pt x="25" y="0"/>
                    <a:pt x="16" y="0"/>
                  </a:cubicBezTo>
                  <a:cubicBezTo>
                    <a:pt x="15" y="0"/>
                    <a:pt x="13" y="1"/>
                    <a:pt x="12" y="1"/>
                  </a:cubicBezTo>
                  <a:cubicBezTo>
                    <a:pt x="10" y="2"/>
                    <a:pt x="9" y="3"/>
                    <a:pt x="8" y="4"/>
                  </a:cubicBezTo>
                  <a:cubicBezTo>
                    <a:pt x="8" y="1"/>
                    <a:pt x="8" y="1"/>
                    <a:pt x="8" y="1"/>
                  </a:cubicBezTo>
                  <a:cubicBezTo>
                    <a:pt x="0" y="1"/>
                    <a:pt x="0" y="1"/>
                    <a:pt x="0" y="1"/>
                  </a:cubicBezTo>
                  <a:cubicBezTo>
                    <a:pt x="0" y="26"/>
                    <a:pt x="0" y="26"/>
                    <a:pt x="0" y="26"/>
                  </a:cubicBezTo>
                  <a:cubicBezTo>
                    <a:pt x="9" y="26"/>
                    <a:pt x="9" y="26"/>
                    <a:pt x="9" y="26"/>
                  </a:cubicBezTo>
                  <a:lnTo>
                    <a:pt x="9" y="2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Freeform 83">
              <a:extLst>
                <a:ext uri="{FF2B5EF4-FFF2-40B4-BE49-F238E27FC236}">
                  <a16:creationId xmlns:a16="http://schemas.microsoft.com/office/drawing/2014/main" id="{79F46C18-7D02-88D9-A2F7-2F5123AC5039}"/>
                </a:ext>
              </a:extLst>
            </p:cNvPr>
            <p:cNvSpPr>
              <a:spLocks noChangeAspect="1"/>
            </p:cNvSpPr>
            <p:nvPr/>
          </p:nvSpPr>
          <p:spPr bwMode="auto">
            <a:xfrm>
              <a:off x="8325" y="11159"/>
              <a:ext cx="70" cy="57"/>
            </a:xfrm>
            <a:custGeom>
              <a:avLst/>
              <a:gdLst>
                <a:gd name="T0" fmla="*/ 29440 w 27"/>
                <a:gd name="T1" fmla="*/ 34619 h 22"/>
                <a:gd name="T2" fmla="*/ 29440 w 27"/>
                <a:gd name="T3" fmla="*/ 31322 h 22"/>
                <a:gd name="T4" fmla="*/ 16356 w 27"/>
                <a:gd name="T5" fmla="*/ 36268 h 22"/>
                <a:gd name="T6" fmla="*/ 1636 w 27"/>
                <a:gd name="T7" fmla="*/ 31322 h 22"/>
                <a:gd name="T8" fmla="*/ 0 w 27"/>
                <a:gd name="T9" fmla="*/ 23080 h 22"/>
                <a:gd name="T10" fmla="*/ 0 w 27"/>
                <a:gd name="T11" fmla="*/ 0 h 22"/>
                <a:gd name="T12" fmla="*/ 14720 w 27"/>
                <a:gd name="T13" fmla="*/ 0 h 22"/>
                <a:gd name="T14" fmla="*/ 14720 w 27"/>
                <a:gd name="T15" fmla="*/ 19783 h 22"/>
                <a:gd name="T16" fmla="*/ 21262 w 27"/>
                <a:gd name="T17" fmla="*/ 26377 h 22"/>
                <a:gd name="T18" fmla="*/ 29440 w 27"/>
                <a:gd name="T19" fmla="*/ 19783 h 22"/>
                <a:gd name="T20" fmla="*/ 29440 w 27"/>
                <a:gd name="T21" fmla="*/ 0 h 22"/>
                <a:gd name="T22" fmla="*/ 44160 w 27"/>
                <a:gd name="T23" fmla="*/ 0 h 22"/>
                <a:gd name="T24" fmla="*/ 44160 w 27"/>
                <a:gd name="T25" fmla="*/ 34619 h 22"/>
                <a:gd name="T26" fmla="*/ 29440 w 27"/>
                <a:gd name="T27" fmla="*/ 3461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22">
                  <a:moveTo>
                    <a:pt x="18" y="21"/>
                  </a:moveTo>
                  <a:cubicBezTo>
                    <a:pt x="18" y="19"/>
                    <a:pt x="18" y="19"/>
                    <a:pt x="18" y="19"/>
                  </a:cubicBezTo>
                  <a:cubicBezTo>
                    <a:pt x="17" y="20"/>
                    <a:pt x="15" y="22"/>
                    <a:pt x="10" y="22"/>
                  </a:cubicBezTo>
                  <a:cubicBezTo>
                    <a:pt x="8" y="22"/>
                    <a:pt x="3" y="22"/>
                    <a:pt x="1" y="19"/>
                  </a:cubicBezTo>
                  <a:cubicBezTo>
                    <a:pt x="0" y="17"/>
                    <a:pt x="0" y="15"/>
                    <a:pt x="0" y="14"/>
                  </a:cubicBezTo>
                  <a:cubicBezTo>
                    <a:pt x="0" y="0"/>
                    <a:pt x="0" y="0"/>
                    <a:pt x="0" y="0"/>
                  </a:cubicBezTo>
                  <a:cubicBezTo>
                    <a:pt x="9" y="0"/>
                    <a:pt x="9" y="0"/>
                    <a:pt x="9" y="0"/>
                  </a:cubicBezTo>
                  <a:cubicBezTo>
                    <a:pt x="9" y="12"/>
                    <a:pt x="9" y="12"/>
                    <a:pt x="9" y="12"/>
                  </a:cubicBezTo>
                  <a:cubicBezTo>
                    <a:pt x="9" y="15"/>
                    <a:pt x="11" y="16"/>
                    <a:pt x="13" y="16"/>
                  </a:cubicBezTo>
                  <a:cubicBezTo>
                    <a:pt x="15" y="16"/>
                    <a:pt x="18" y="15"/>
                    <a:pt x="18" y="12"/>
                  </a:cubicBezTo>
                  <a:cubicBezTo>
                    <a:pt x="18" y="0"/>
                    <a:pt x="18" y="0"/>
                    <a:pt x="18" y="0"/>
                  </a:cubicBezTo>
                  <a:cubicBezTo>
                    <a:pt x="27" y="0"/>
                    <a:pt x="27" y="0"/>
                    <a:pt x="27" y="0"/>
                  </a:cubicBezTo>
                  <a:cubicBezTo>
                    <a:pt x="27" y="21"/>
                    <a:pt x="27" y="21"/>
                    <a:pt x="27" y="21"/>
                  </a:cubicBezTo>
                  <a:lnTo>
                    <a:pt x="18" y="2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Freeform 84">
              <a:extLst>
                <a:ext uri="{FF2B5EF4-FFF2-40B4-BE49-F238E27FC236}">
                  <a16:creationId xmlns:a16="http://schemas.microsoft.com/office/drawing/2014/main" id="{C20C9146-411C-ED7A-C7BD-F148DF1D2E76}"/>
                </a:ext>
              </a:extLst>
            </p:cNvPr>
            <p:cNvSpPr>
              <a:spLocks noChangeAspect="1"/>
            </p:cNvSpPr>
            <p:nvPr/>
          </p:nvSpPr>
          <p:spPr bwMode="auto">
            <a:xfrm>
              <a:off x="8408" y="11143"/>
              <a:ext cx="46" cy="74"/>
            </a:xfrm>
            <a:custGeom>
              <a:avLst/>
              <a:gdLst>
                <a:gd name="T0" fmla="*/ 21028 w 18"/>
                <a:gd name="T1" fmla="*/ 16689 h 28"/>
                <a:gd name="T2" fmla="*/ 21028 w 18"/>
                <a:gd name="T3" fmla="*/ 33378 h 28"/>
                <a:gd name="T4" fmla="*/ 25880 w 18"/>
                <a:gd name="T5" fmla="*/ 36716 h 28"/>
                <a:gd name="T6" fmla="*/ 29115 w 18"/>
                <a:gd name="T7" fmla="*/ 36716 h 28"/>
                <a:gd name="T8" fmla="*/ 29115 w 18"/>
                <a:gd name="T9" fmla="*/ 46729 h 28"/>
                <a:gd name="T10" fmla="*/ 19410 w 18"/>
                <a:gd name="T11" fmla="*/ 46729 h 28"/>
                <a:gd name="T12" fmla="*/ 6470 w 18"/>
                <a:gd name="T13" fmla="*/ 36716 h 28"/>
                <a:gd name="T14" fmla="*/ 6470 w 18"/>
                <a:gd name="T15" fmla="*/ 16689 h 28"/>
                <a:gd name="T16" fmla="*/ 0 w 18"/>
                <a:gd name="T17" fmla="*/ 16689 h 28"/>
                <a:gd name="T18" fmla="*/ 0 w 18"/>
                <a:gd name="T19" fmla="*/ 10013 h 28"/>
                <a:gd name="T20" fmla="*/ 6470 w 18"/>
                <a:gd name="T21" fmla="*/ 10013 h 28"/>
                <a:gd name="T22" fmla="*/ 6470 w 18"/>
                <a:gd name="T23" fmla="*/ 0 h 28"/>
                <a:gd name="T24" fmla="*/ 21028 w 18"/>
                <a:gd name="T25" fmla="*/ 0 h 28"/>
                <a:gd name="T26" fmla="*/ 21028 w 18"/>
                <a:gd name="T27" fmla="*/ 10013 h 28"/>
                <a:gd name="T28" fmla="*/ 29115 w 18"/>
                <a:gd name="T29" fmla="*/ 10013 h 28"/>
                <a:gd name="T30" fmla="*/ 29115 w 18"/>
                <a:gd name="T31" fmla="*/ 16689 h 28"/>
                <a:gd name="T32" fmla="*/ 21028 w 18"/>
                <a:gd name="T33" fmla="*/ 1668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28">
                  <a:moveTo>
                    <a:pt x="13" y="10"/>
                  </a:moveTo>
                  <a:cubicBezTo>
                    <a:pt x="13" y="20"/>
                    <a:pt x="13" y="20"/>
                    <a:pt x="13" y="20"/>
                  </a:cubicBezTo>
                  <a:cubicBezTo>
                    <a:pt x="13" y="22"/>
                    <a:pt x="14" y="22"/>
                    <a:pt x="16" y="22"/>
                  </a:cubicBezTo>
                  <a:cubicBezTo>
                    <a:pt x="18" y="22"/>
                    <a:pt x="18" y="22"/>
                    <a:pt x="18" y="22"/>
                  </a:cubicBezTo>
                  <a:cubicBezTo>
                    <a:pt x="18" y="28"/>
                    <a:pt x="18" y="28"/>
                    <a:pt x="18" y="28"/>
                  </a:cubicBezTo>
                  <a:cubicBezTo>
                    <a:pt x="17" y="28"/>
                    <a:pt x="13" y="28"/>
                    <a:pt x="12" y="28"/>
                  </a:cubicBezTo>
                  <a:cubicBezTo>
                    <a:pt x="5" y="28"/>
                    <a:pt x="4" y="25"/>
                    <a:pt x="4" y="22"/>
                  </a:cubicBezTo>
                  <a:cubicBezTo>
                    <a:pt x="4" y="10"/>
                    <a:pt x="4" y="10"/>
                    <a:pt x="4" y="10"/>
                  </a:cubicBezTo>
                  <a:cubicBezTo>
                    <a:pt x="0" y="10"/>
                    <a:pt x="0" y="10"/>
                    <a:pt x="0" y="10"/>
                  </a:cubicBezTo>
                  <a:cubicBezTo>
                    <a:pt x="0" y="6"/>
                    <a:pt x="0" y="6"/>
                    <a:pt x="0" y="6"/>
                  </a:cubicBezTo>
                  <a:cubicBezTo>
                    <a:pt x="4" y="6"/>
                    <a:pt x="4" y="6"/>
                    <a:pt x="4" y="6"/>
                  </a:cubicBezTo>
                  <a:cubicBezTo>
                    <a:pt x="4" y="0"/>
                    <a:pt x="4" y="0"/>
                    <a:pt x="4" y="0"/>
                  </a:cubicBezTo>
                  <a:cubicBezTo>
                    <a:pt x="13" y="0"/>
                    <a:pt x="13" y="0"/>
                    <a:pt x="13" y="0"/>
                  </a:cubicBezTo>
                  <a:cubicBezTo>
                    <a:pt x="13" y="6"/>
                    <a:pt x="13" y="6"/>
                    <a:pt x="13" y="6"/>
                  </a:cubicBezTo>
                  <a:cubicBezTo>
                    <a:pt x="18" y="6"/>
                    <a:pt x="18" y="6"/>
                    <a:pt x="18" y="6"/>
                  </a:cubicBezTo>
                  <a:cubicBezTo>
                    <a:pt x="18" y="10"/>
                    <a:pt x="18" y="10"/>
                    <a:pt x="18" y="10"/>
                  </a:cubicBezTo>
                  <a:lnTo>
                    <a:pt x="13" y="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Freeform 85">
              <a:extLst>
                <a:ext uri="{FF2B5EF4-FFF2-40B4-BE49-F238E27FC236}">
                  <a16:creationId xmlns:a16="http://schemas.microsoft.com/office/drawing/2014/main" id="{E459E07D-406C-2DE7-6DE2-987FF7D387EE}"/>
                </a:ext>
              </a:extLst>
            </p:cNvPr>
            <p:cNvSpPr>
              <a:spLocks noChangeAspect="1" noEditPoints="1"/>
            </p:cNvSpPr>
            <p:nvPr/>
          </p:nvSpPr>
          <p:spPr bwMode="auto">
            <a:xfrm>
              <a:off x="8465" y="11156"/>
              <a:ext cx="75" cy="60"/>
            </a:xfrm>
            <a:custGeom>
              <a:avLst/>
              <a:gdLst>
                <a:gd name="T0" fmla="*/ 14872 w 29"/>
                <a:gd name="T1" fmla="*/ 15010 h 23"/>
                <a:gd name="T2" fmla="*/ 16525 w 29"/>
                <a:gd name="T3" fmla="*/ 11675 h 23"/>
                <a:gd name="T4" fmla="*/ 23135 w 29"/>
                <a:gd name="T5" fmla="*/ 8339 h 23"/>
                <a:gd name="T6" fmla="*/ 29745 w 29"/>
                <a:gd name="T7" fmla="*/ 11675 h 23"/>
                <a:gd name="T8" fmla="*/ 33050 w 29"/>
                <a:gd name="T9" fmla="*/ 15010 h 23"/>
                <a:gd name="T10" fmla="*/ 14872 w 29"/>
                <a:gd name="T11" fmla="*/ 15010 h 23"/>
                <a:gd name="T12" fmla="*/ 47922 w 29"/>
                <a:gd name="T13" fmla="*/ 21682 h 23"/>
                <a:gd name="T14" fmla="*/ 42965 w 29"/>
                <a:gd name="T15" fmla="*/ 8339 h 23"/>
                <a:gd name="T16" fmla="*/ 23135 w 29"/>
                <a:gd name="T17" fmla="*/ 0 h 23"/>
                <a:gd name="T18" fmla="*/ 0 w 29"/>
                <a:gd name="T19" fmla="*/ 20014 h 23"/>
                <a:gd name="T20" fmla="*/ 24787 w 29"/>
                <a:gd name="T21" fmla="*/ 38360 h 23"/>
                <a:gd name="T22" fmla="*/ 42965 w 29"/>
                <a:gd name="T23" fmla="*/ 31689 h 23"/>
                <a:gd name="T24" fmla="*/ 46270 w 29"/>
                <a:gd name="T25" fmla="*/ 26685 h 23"/>
                <a:gd name="T26" fmla="*/ 31397 w 29"/>
                <a:gd name="T27" fmla="*/ 26685 h 23"/>
                <a:gd name="T28" fmla="*/ 24787 w 29"/>
                <a:gd name="T29" fmla="*/ 30021 h 23"/>
                <a:gd name="T30" fmla="*/ 16525 w 29"/>
                <a:gd name="T31" fmla="*/ 26685 h 23"/>
                <a:gd name="T32" fmla="*/ 14872 w 29"/>
                <a:gd name="T33" fmla="*/ 21682 h 23"/>
                <a:gd name="T34" fmla="*/ 47922 w 29"/>
                <a:gd name="T35" fmla="*/ 21682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23">
                  <a:moveTo>
                    <a:pt x="9" y="9"/>
                  </a:moveTo>
                  <a:cubicBezTo>
                    <a:pt x="9" y="8"/>
                    <a:pt x="10" y="7"/>
                    <a:pt x="10" y="7"/>
                  </a:cubicBezTo>
                  <a:cubicBezTo>
                    <a:pt x="11" y="6"/>
                    <a:pt x="13" y="5"/>
                    <a:pt x="14" y="5"/>
                  </a:cubicBezTo>
                  <a:cubicBezTo>
                    <a:pt x="16" y="5"/>
                    <a:pt x="17" y="6"/>
                    <a:pt x="18" y="7"/>
                  </a:cubicBezTo>
                  <a:cubicBezTo>
                    <a:pt x="19" y="7"/>
                    <a:pt x="20" y="8"/>
                    <a:pt x="20" y="9"/>
                  </a:cubicBezTo>
                  <a:lnTo>
                    <a:pt x="9" y="9"/>
                  </a:lnTo>
                  <a:close/>
                  <a:moveTo>
                    <a:pt x="29" y="13"/>
                  </a:moveTo>
                  <a:cubicBezTo>
                    <a:pt x="29" y="11"/>
                    <a:pt x="28" y="8"/>
                    <a:pt x="26" y="5"/>
                  </a:cubicBezTo>
                  <a:cubicBezTo>
                    <a:pt x="23" y="1"/>
                    <a:pt x="17" y="0"/>
                    <a:pt x="14" y="0"/>
                  </a:cubicBezTo>
                  <a:cubicBezTo>
                    <a:pt x="6" y="0"/>
                    <a:pt x="0" y="5"/>
                    <a:pt x="0" y="12"/>
                  </a:cubicBezTo>
                  <a:cubicBezTo>
                    <a:pt x="0" y="19"/>
                    <a:pt x="7" y="23"/>
                    <a:pt x="15" y="23"/>
                  </a:cubicBezTo>
                  <a:cubicBezTo>
                    <a:pt x="20" y="23"/>
                    <a:pt x="24" y="21"/>
                    <a:pt x="26" y="19"/>
                  </a:cubicBezTo>
                  <a:cubicBezTo>
                    <a:pt x="27" y="18"/>
                    <a:pt x="28" y="17"/>
                    <a:pt x="28" y="16"/>
                  </a:cubicBezTo>
                  <a:cubicBezTo>
                    <a:pt x="19" y="16"/>
                    <a:pt x="19" y="16"/>
                    <a:pt x="19" y="16"/>
                  </a:cubicBezTo>
                  <a:cubicBezTo>
                    <a:pt x="19" y="17"/>
                    <a:pt x="18" y="18"/>
                    <a:pt x="15" y="18"/>
                  </a:cubicBezTo>
                  <a:cubicBezTo>
                    <a:pt x="13" y="18"/>
                    <a:pt x="11" y="17"/>
                    <a:pt x="10" y="16"/>
                  </a:cubicBezTo>
                  <a:cubicBezTo>
                    <a:pt x="9" y="15"/>
                    <a:pt x="9" y="14"/>
                    <a:pt x="9" y="13"/>
                  </a:cubicBezTo>
                  <a:lnTo>
                    <a:pt x="29" y="1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Freeform 86">
              <a:extLst>
                <a:ext uri="{FF2B5EF4-FFF2-40B4-BE49-F238E27FC236}">
                  <a16:creationId xmlns:a16="http://schemas.microsoft.com/office/drawing/2014/main" id="{B34E0F5F-2F67-11A1-5EAA-48171C991A3D}"/>
                </a:ext>
              </a:extLst>
            </p:cNvPr>
            <p:cNvSpPr>
              <a:spLocks noChangeAspect="1"/>
            </p:cNvSpPr>
            <p:nvPr/>
          </p:nvSpPr>
          <p:spPr bwMode="auto">
            <a:xfrm>
              <a:off x="8553" y="11156"/>
              <a:ext cx="51" cy="57"/>
            </a:xfrm>
            <a:custGeom>
              <a:avLst/>
              <a:gdLst>
                <a:gd name="T0" fmla="*/ 12984 w 20"/>
                <a:gd name="T1" fmla="*/ 1649 h 22"/>
                <a:gd name="T2" fmla="*/ 12984 w 20"/>
                <a:gd name="T3" fmla="*/ 8243 h 22"/>
                <a:gd name="T4" fmla="*/ 27590 w 20"/>
                <a:gd name="T5" fmla="*/ 0 h 22"/>
                <a:gd name="T6" fmla="*/ 32459 w 20"/>
                <a:gd name="T7" fmla="*/ 0 h 22"/>
                <a:gd name="T8" fmla="*/ 32459 w 20"/>
                <a:gd name="T9" fmla="*/ 13188 h 22"/>
                <a:gd name="T10" fmla="*/ 27590 w 20"/>
                <a:gd name="T11" fmla="*/ 13188 h 22"/>
                <a:gd name="T12" fmla="*/ 14607 w 20"/>
                <a:gd name="T13" fmla="*/ 23080 h 22"/>
                <a:gd name="T14" fmla="*/ 14607 w 20"/>
                <a:gd name="T15" fmla="*/ 36268 h 22"/>
                <a:gd name="T16" fmla="*/ 0 w 20"/>
                <a:gd name="T17" fmla="*/ 36268 h 22"/>
                <a:gd name="T18" fmla="*/ 0 w 20"/>
                <a:gd name="T19" fmla="*/ 1649 h 22"/>
                <a:gd name="T20" fmla="*/ 12984 w 20"/>
                <a:gd name="T21" fmla="*/ 164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2">
                  <a:moveTo>
                    <a:pt x="8" y="1"/>
                  </a:moveTo>
                  <a:cubicBezTo>
                    <a:pt x="8" y="5"/>
                    <a:pt x="8" y="5"/>
                    <a:pt x="8" y="5"/>
                  </a:cubicBezTo>
                  <a:cubicBezTo>
                    <a:pt x="9" y="3"/>
                    <a:pt x="10" y="0"/>
                    <a:pt x="17" y="0"/>
                  </a:cubicBezTo>
                  <a:cubicBezTo>
                    <a:pt x="20" y="0"/>
                    <a:pt x="20" y="0"/>
                    <a:pt x="20" y="0"/>
                  </a:cubicBezTo>
                  <a:cubicBezTo>
                    <a:pt x="20" y="8"/>
                    <a:pt x="20" y="8"/>
                    <a:pt x="20" y="8"/>
                  </a:cubicBezTo>
                  <a:cubicBezTo>
                    <a:pt x="17" y="8"/>
                    <a:pt x="17" y="8"/>
                    <a:pt x="17" y="8"/>
                  </a:cubicBezTo>
                  <a:cubicBezTo>
                    <a:pt x="14" y="8"/>
                    <a:pt x="9" y="8"/>
                    <a:pt x="9" y="14"/>
                  </a:cubicBezTo>
                  <a:cubicBezTo>
                    <a:pt x="9" y="22"/>
                    <a:pt x="9" y="22"/>
                    <a:pt x="9" y="22"/>
                  </a:cubicBezTo>
                  <a:cubicBezTo>
                    <a:pt x="0" y="22"/>
                    <a:pt x="0" y="22"/>
                    <a:pt x="0" y="22"/>
                  </a:cubicBezTo>
                  <a:cubicBezTo>
                    <a:pt x="0" y="1"/>
                    <a:pt x="0" y="1"/>
                    <a:pt x="0" y="1"/>
                  </a:cubicBezTo>
                  <a:lnTo>
                    <a:pt x="8" y="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Freeform 87">
              <a:extLst>
                <a:ext uri="{FF2B5EF4-FFF2-40B4-BE49-F238E27FC236}">
                  <a16:creationId xmlns:a16="http://schemas.microsoft.com/office/drawing/2014/main" id="{E1C65379-DAC0-F9F3-4CFB-573FD16A53BA}"/>
                </a:ext>
              </a:extLst>
            </p:cNvPr>
            <p:cNvSpPr>
              <a:spLocks noChangeAspect="1" noEditPoints="1"/>
            </p:cNvSpPr>
            <p:nvPr/>
          </p:nvSpPr>
          <p:spPr bwMode="auto">
            <a:xfrm>
              <a:off x="8621" y="11135"/>
              <a:ext cx="98" cy="81"/>
            </a:xfrm>
            <a:custGeom>
              <a:avLst/>
              <a:gdLst>
                <a:gd name="T0" fmla="*/ 32847 w 38"/>
                <a:gd name="T1" fmla="*/ 39742 h 31"/>
                <a:gd name="T2" fmla="*/ 21351 w 38"/>
                <a:gd name="T3" fmla="*/ 41398 h 31"/>
                <a:gd name="T4" fmla="*/ 14781 w 38"/>
                <a:gd name="T5" fmla="*/ 36430 h 31"/>
                <a:gd name="T6" fmla="*/ 21351 w 38"/>
                <a:gd name="T7" fmla="*/ 29806 h 31"/>
                <a:gd name="T8" fmla="*/ 32847 w 38"/>
                <a:gd name="T9" fmla="*/ 39742 h 31"/>
                <a:gd name="T10" fmla="*/ 50913 w 38"/>
                <a:gd name="T11" fmla="*/ 39742 h 31"/>
                <a:gd name="T12" fmla="*/ 60768 w 38"/>
                <a:gd name="T13" fmla="*/ 26494 h 31"/>
                <a:gd name="T14" fmla="*/ 45986 w 38"/>
                <a:gd name="T15" fmla="*/ 26494 h 31"/>
                <a:gd name="T16" fmla="*/ 42702 w 38"/>
                <a:gd name="T17" fmla="*/ 31462 h 31"/>
                <a:gd name="T18" fmla="*/ 36132 w 38"/>
                <a:gd name="T19" fmla="*/ 26494 h 31"/>
                <a:gd name="T20" fmla="*/ 45986 w 38"/>
                <a:gd name="T21" fmla="*/ 13247 h 31"/>
                <a:gd name="T22" fmla="*/ 26278 w 38"/>
                <a:gd name="T23" fmla="*/ 0 h 31"/>
                <a:gd name="T24" fmla="*/ 8212 w 38"/>
                <a:gd name="T25" fmla="*/ 13247 h 31"/>
                <a:gd name="T26" fmla="*/ 13139 w 38"/>
                <a:gd name="T27" fmla="*/ 23183 h 31"/>
                <a:gd name="T28" fmla="*/ 0 w 38"/>
                <a:gd name="T29" fmla="*/ 36430 h 31"/>
                <a:gd name="T30" fmla="*/ 19708 w 38"/>
                <a:gd name="T31" fmla="*/ 51333 h 31"/>
                <a:gd name="T32" fmla="*/ 41059 w 38"/>
                <a:gd name="T33" fmla="*/ 46365 h 31"/>
                <a:gd name="T34" fmla="*/ 44344 w 38"/>
                <a:gd name="T35" fmla="*/ 49677 h 31"/>
                <a:gd name="T36" fmla="*/ 62410 w 38"/>
                <a:gd name="T37" fmla="*/ 49677 h 31"/>
                <a:gd name="T38" fmla="*/ 50913 w 38"/>
                <a:gd name="T39" fmla="*/ 39742 h 31"/>
                <a:gd name="T40" fmla="*/ 26278 w 38"/>
                <a:gd name="T41" fmla="*/ 18215 h 31"/>
                <a:gd name="T42" fmla="*/ 21351 w 38"/>
                <a:gd name="T43" fmla="*/ 13247 h 31"/>
                <a:gd name="T44" fmla="*/ 27920 w 38"/>
                <a:gd name="T45" fmla="*/ 8280 h 31"/>
                <a:gd name="T46" fmla="*/ 32847 w 38"/>
                <a:gd name="T47" fmla="*/ 13247 h 31"/>
                <a:gd name="T48" fmla="*/ 26278 w 38"/>
                <a:gd name="T49" fmla="*/ 18215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1">
                  <a:moveTo>
                    <a:pt x="20" y="24"/>
                  </a:moveTo>
                  <a:cubicBezTo>
                    <a:pt x="18" y="25"/>
                    <a:pt x="14" y="25"/>
                    <a:pt x="13" y="25"/>
                  </a:cubicBezTo>
                  <a:cubicBezTo>
                    <a:pt x="10" y="25"/>
                    <a:pt x="9" y="23"/>
                    <a:pt x="9" y="22"/>
                  </a:cubicBezTo>
                  <a:cubicBezTo>
                    <a:pt x="9" y="21"/>
                    <a:pt x="11" y="19"/>
                    <a:pt x="13" y="18"/>
                  </a:cubicBezTo>
                  <a:lnTo>
                    <a:pt x="20" y="24"/>
                  </a:lnTo>
                  <a:close/>
                  <a:moveTo>
                    <a:pt x="31" y="24"/>
                  </a:moveTo>
                  <a:cubicBezTo>
                    <a:pt x="33" y="22"/>
                    <a:pt x="35" y="19"/>
                    <a:pt x="37" y="16"/>
                  </a:cubicBezTo>
                  <a:cubicBezTo>
                    <a:pt x="28" y="16"/>
                    <a:pt x="28" y="16"/>
                    <a:pt x="28" y="16"/>
                  </a:cubicBezTo>
                  <a:cubicBezTo>
                    <a:pt x="27" y="18"/>
                    <a:pt x="27" y="18"/>
                    <a:pt x="26" y="19"/>
                  </a:cubicBezTo>
                  <a:cubicBezTo>
                    <a:pt x="22" y="16"/>
                    <a:pt x="22" y="16"/>
                    <a:pt x="22" y="16"/>
                  </a:cubicBezTo>
                  <a:cubicBezTo>
                    <a:pt x="24" y="14"/>
                    <a:pt x="28" y="13"/>
                    <a:pt x="28" y="8"/>
                  </a:cubicBezTo>
                  <a:cubicBezTo>
                    <a:pt x="28" y="4"/>
                    <a:pt x="24" y="0"/>
                    <a:pt x="16" y="0"/>
                  </a:cubicBezTo>
                  <a:cubicBezTo>
                    <a:pt x="8" y="0"/>
                    <a:pt x="5" y="5"/>
                    <a:pt x="5" y="8"/>
                  </a:cubicBezTo>
                  <a:cubicBezTo>
                    <a:pt x="5" y="10"/>
                    <a:pt x="7" y="12"/>
                    <a:pt x="8" y="14"/>
                  </a:cubicBezTo>
                  <a:cubicBezTo>
                    <a:pt x="5" y="15"/>
                    <a:pt x="0" y="17"/>
                    <a:pt x="0" y="22"/>
                  </a:cubicBezTo>
                  <a:cubicBezTo>
                    <a:pt x="0" y="27"/>
                    <a:pt x="5" y="31"/>
                    <a:pt x="12" y="31"/>
                  </a:cubicBezTo>
                  <a:cubicBezTo>
                    <a:pt x="16" y="31"/>
                    <a:pt x="20" y="30"/>
                    <a:pt x="25" y="28"/>
                  </a:cubicBezTo>
                  <a:cubicBezTo>
                    <a:pt x="27" y="30"/>
                    <a:pt x="27" y="30"/>
                    <a:pt x="27" y="30"/>
                  </a:cubicBezTo>
                  <a:cubicBezTo>
                    <a:pt x="38" y="30"/>
                    <a:pt x="38" y="30"/>
                    <a:pt x="38" y="30"/>
                  </a:cubicBezTo>
                  <a:lnTo>
                    <a:pt x="31" y="24"/>
                  </a:lnTo>
                  <a:close/>
                  <a:moveTo>
                    <a:pt x="16" y="11"/>
                  </a:moveTo>
                  <a:cubicBezTo>
                    <a:pt x="13" y="9"/>
                    <a:pt x="13" y="9"/>
                    <a:pt x="13" y="8"/>
                  </a:cubicBezTo>
                  <a:cubicBezTo>
                    <a:pt x="13" y="6"/>
                    <a:pt x="14" y="5"/>
                    <a:pt x="17" y="5"/>
                  </a:cubicBezTo>
                  <a:cubicBezTo>
                    <a:pt x="20" y="5"/>
                    <a:pt x="20" y="7"/>
                    <a:pt x="20" y="8"/>
                  </a:cubicBezTo>
                  <a:cubicBezTo>
                    <a:pt x="20" y="9"/>
                    <a:pt x="19" y="10"/>
                    <a:pt x="16" y="1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Rectangle 88">
              <a:extLst>
                <a:ext uri="{FF2B5EF4-FFF2-40B4-BE49-F238E27FC236}">
                  <a16:creationId xmlns:a16="http://schemas.microsoft.com/office/drawing/2014/main" id="{00CF012C-FCBE-5126-69EB-A696CC639AF5}"/>
                </a:ext>
              </a:extLst>
            </p:cNvPr>
            <p:cNvSpPr>
              <a:spLocks noChangeAspect="1" noChangeArrowheads="1"/>
            </p:cNvSpPr>
            <p:nvPr/>
          </p:nvSpPr>
          <p:spPr bwMode="auto">
            <a:xfrm>
              <a:off x="8748" y="11138"/>
              <a:ext cx="27" cy="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Freeform 89">
              <a:extLst>
                <a:ext uri="{FF2B5EF4-FFF2-40B4-BE49-F238E27FC236}">
                  <a16:creationId xmlns:a16="http://schemas.microsoft.com/office/drawing/2014/main" id="{CBEB753F-798D-D20E-0896-7B0119B75A69}"/>
                </a:ext>
              </a:extLst>
            </p:cNvPr>
            <p:cNvSpPr>
              <a:spLocks noChangeAspect="1"/>
            </p:cNvSpPr>
            <p:nvPr/>
          </p:nvSpPr>
          <p:spPr bwMode="auto">
            <a:xfrm>
              <a:off x="8792" y="11156"/>
              <a:ext cx="72" cy="57"/>
            </a:xfrm>
            <a:custGeom>
              <a:avLst/>
              <a:gdLst>
                <a:gd name="T0" fmla="*/ 14732 w 28"/>
                <a:gd name="T1" fmla="*/ 1649 h 22"/>
                <a:gd name="T2" fmla="*/ 14732 w 28"/>
                <a:gd name="T3" fmla="*/ 6594 h 22"/>
                <a:gd name="T4" fmla="*/ 29463 w 28"/>
                <a:gd name="T5" fmla="*/ 0 h 22"/>
                <a:gd name="T6" fmla="*/ 42558 w 28"/>
                <a:gd name="T7" fmla="*/ 6594 h 22"/>
                <a:gd name="T8" fmla="*/ 45832 w 28"/>
                <a:gd name="T9" fmla="*/ 14837 h 22"/>
                <a:gd name="T10" fmla="*/ 45832 w 28"/>
                <a:gd name="T11" fmla="*/ 36268 h 22"/>
                <a:gd name="T12" fmla="*/ 31100 w 28"/>
                <a:gd name="T13" fmla="*/ 36268 h 22"/>
                <a:gd name="T14" fmla="*/ 31100 w 28"/>
                <a:gd name="T15" fmla="*/ 16485 h 22"/>
                <a:gd name="T16" fmla="*/ 22916 w 28"/>
                <a:gd name="T17" fmla="*/ 9891 h 22"/>
                <a:gd name="T18" fmla="*/ 14732 w 28"/>
                <a:gd name="T19" fmla="*/ 18134 h 22"/>
                <a:gd name="T20" fmla="*/ 14732 w 28"/>
                <a:gd name="T21" fmla="*/ 36268 h 22"/>
                <a:gd name="T22" fmla="*/ 0 w 28"/>
                <a:gd name="T23" fmla="*/ 36268 h 22"/>
                <a:gd name="T24" fmla="*/ 0 w 28"/>
                <a:gd name="T25" fmla="*/ 1649 h 22"/>
                <a:gd name="T26" fmla="*/ 14732 w 28"/>
                <a:gd name="T27" fmla="*/ 164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22">
                  <a:moveTo>
                    <a:pt x="9" y="1"/>
                  </a:moveTo>
                  <a:cubicBezTo>
                    <a:pt x="9" y="4"/>
                    <a:pt x="9" y="4"/>
                    <a:pt x="9" y="4"/>
                  </a:cubicBezTo>
                  <a:cubicBezTo>
                    <a:pt x="10" y="3"/>
                    <a:pt x="12" y="0"/>
                    <a:pt x="18" y="0"/>
                  </a:cubicBezTo>
                  <a:cubicBezTo>
                    <a:pt x="20" y="0"/>
                    <a:pt x="24" y="1"/>
                    <a:pt x="26" y="4"/>
                  </a:cubicBezTo>
                  <a:cubicBezTo>
                    <a:pt x="27" y="5"/>
                    <a:pt x="28" y="7"/>
                    <a:pt x="28" y="9"/>
                  </a:cubicBezTo>
                  <a:cubicBezTo>
                    <a:pt x="28" y="22"/>
                    <a:pt x="28" y="22"/>
                    <a:pt x="28" y="22"/>
                  </a:cubicBezTo>
                  <a:cubicBezTo>
                    <a:pt x="19" y="22"/>
                    <a:pt x="19" y="22"/>
                    <a:pt x="19" y="22"/>
                  </a:cubicBezTo>
                  <a:cubicBezTo>
                    <a:pt x="19" y="10"/>
                    <a:pt x="19" y="10"/>
                    <a:pt x="19" y="10"/>
                  </a:cubicBezTo>
                  <a:cubicBezTo>
                    <a:pt x="19" y="7"/>
                    <a:pt x="16" y="6"/>
                    <a:pt x="14" y="6"/>
                  </a:cubicBezTo>
                  <a:cubicBezTo>
                    <a:pt x="12" y="6"/>
                    <a:pt x="9" y="7"/>
                    <a:pt x="9" y="11"/>
                  </a:cubicBezTo>
                  <a:cubicBezTo>
                    <a:pt x="9" y="22"/>
                    <a:pt x="9" y="22"/>
                    <a:pt x="9" y="22"/>
                  </a:cubicBezTo>
                  <a:cubicBezTo>
                    <a:pt x="0" y="22"/>
                    <a:pt x="0" y="22"/>
                    <a:pt x="0" y="22"/>
                  </a:cubicBezTo>
                  <a:cubicBezTo>
                    <a:pt x="0" y="1"/>
                    <a:pt x="0" y="1"/>
                    <a:pt x="0" y="1"/>
                  </a:cubicBezTo>
                  <a:lnTo>
                    <a:pt x="9" y="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Freeform 90">
              <a:extLst>
                <a:ext uri="{FF2B5EF4-FFF2-40B4-BE49-F238E27FC236}">
                  <a16:creationId xmlns:a16="http://schemas.microsoft.com/office/drawing/2014/main" id="{498F4C52-B735-6A81-CA94-D96C0E6021A0}"/>
                </a:ext>
              </a:extLst>
            </p:cNvPr>
            <p:cNvSpPr>
              <a:spLocks noChangeAspect="1"/>
            </p:cNvSpPr>
            <p:nvPr/>
          </p:nvSpPr>
          <p:spPr bwMode="auto">
            <a:xfrm>
              <a:off x="8875" y="11143"/>
              <a:ext cx="49" cy="74"/>
            </a:xfrm>
            <a:custGeom>
              <a:avLst/>
              <a:gdLst>
                <a:gd name="T0" fmla="*/ 22993 w 19"/>
                <a:gd name="T1" fmla="*/ 16689 h 28"/>
                <a:gd name="T2" fmla="*/ 22993 w 19"/>
                <a:gd name="T3" fmla="*/ 33378 h 28"/>
                <a:gd name="T4" fmla="*/ 27920 w 19"/>
                <a:gd name="T5" fmla="*/ 36716 h 28"/>
                <a:gd name="T6" fmla="*/ 31205 w 19"/>
                <a:gd name="T7" fmla="*/ 36716 h 28"/>
                <a:gd name="T8" fmla="*/ 31205 w 19"/>
                <a:gd name="T9" fmla="*/ 46729 h 28"/>
                <a:gd name="T10" fmla="*/ 19708 w 19"/>
                <a:gd name="T11" fmla="*/ 46729 h 28"/>
                <a:gd name="T12" fmla="*/ 6569 w 19"/>
                <a:gd name="T13" fmla="*/ 36716 h 28"/>
                <a:gd name="T14" fmla="*/ 6569 w 19"/>
                <a:gd name="T15" fmla="*/ 16689 h 28"/>
                <a:gd name="T16" fmla="*/ 0 w 19"/>
                <a:gd name="T17" fmla="*/ 16689 h 28"/>
                <a:gd name="T18" fmla="*/ 0 w 19"/>
                <a:gd name="T19" fmla="*/ 10013 h 28"/>
                <a:gd name="T20" fmla="*/ 6569 w 19"/>
                <a:gd name="T21" fmla="*/ 10013 h 28"/>
                <a:gd name="T22" fmla="*/ 6569 w 19"/>
                <a:gd name="T23" fmla="*/ 0 h 28"/>
                <a:gd name="T24" fmla="*/ 22993 w 19"/>
                <a:gd name="T25" fmla="*/ 0 h 28"/>
                <a:gd name="T26" fmla="*/ 22993 w 19"/>
                <a:gd name="T27" fmla="*/ 10013 h 28"/>
                <a:gd name="T28" fmla="*/ 31205 w 19"/>
                <a:gd name="T29" fmla="*/ 10013 h 28"/>
                <a:gd name="T30" fmla="*/ 31205 w 19"/>
                <a:gd name="T31" fmla="*/ 16689 h 28"/>
                <a:gd name="T32" fmla="*/ 22993 w 19"/>
                <a:gd name="T33" fmla="*/ 1668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8">
                  <a:moveTo>
                    <a:pt x="14" y="10"/>
                  </a:moveTo>
                  <a:cubicBezTo>
                    <a:pt x="14" y="20"/>
                    <a:pt x="14" y="20"/>
                    <a:pt x="14" y="20"/>
                  </a:cubicBezTo>
                  <a:cubicBezTo>
                    <a:pt x="14" y="22"/>
                    <a:pt x="15" y="22"/>
                    <a:pt x="17" y="22"/>
                  </a:cubicBezTo>
                  <a:cubicBezTo>
                    <a:pt x="19" y="22"/>
                    <a:pt x="19" y="22"/>
                    <a:pt x="19" y="22"/>
                  </a:cubicBezTo>
                  <a:cubicBezTo>
                    <a:pt x="19" y="28"/>
                    <a:pt x="19" y="28"/>
                    <a:pt x="19" y="28"/>
                  </a:cubicBezTo>
                  <a:cubicBezTo>
                    <a:pt x="18" y="28"/>
                    <a:pt x="13" y="28"/>
                    <a:pt x="12" y="28"/>
                  </a:cubicBezTo>
                  <a:cubicBezTo>
                    <a:pt x="6" y="28"/>
                    <a:pt x="4" y="25"/>
                    <a:pt x="4" y="22"/>
                  </a:cubicBezTo>
                  <a:cubicBezTo>
                    <a:pt x="4" y="10"/>
                    <a:pt x="4" y="10"/>
                    <a:pt x="4" y="10"/>
                  </a:cubicBezTo>
                  <a:cubicBezTo>
                    <a:pt x="0" y="10"/>
                    <a:pt x="0" y="10"/>
                    <a:pt x="0" y="10"/>
                  </a:cubicBezTo>
                  <a:cubicBezTo>
                    <a:pt x="0" y="6"/>
                    <a:pt x="0" y="6"/>
                    <a:pt x="0" y="6"/>
                  </a:cubicBezTo>
                  <a:cubicBezTo>
                    <a:pt x="4" y="6"/>
                    <a:pt x="4" y="6"/>
                    <a:pt x="4" y="6"/>
                  </a:cubicBezTo>
                  <a:cubicBezTo>
                    <a:pt x="4" y="0"/>
                    <a:pt x="4" y="0"/>
                    <a:pt x="4" y="0"/>
                  </a:cubicBezTo>
                  <a:cubicBezTo>
                    <a:pt x="14" y="0"/>
                    <a:pt x="14" y="0"/>
                    <a:pt x="14" y="0"/>
                  </a:cubicBezTo>
                  <a:cubicBezTo>
                    <a:pt x="14" y="6"/>
                    <a:pt x="14" y="6"/>
                    <a:pt x="14" y="6"/>
                  </a:cubicBezTo>
                  <a:cubicBezTo>
                    <a:pt x="19" y="6"/>
                    <a:pt x="19" y="6"/>
                    <a:pt x="19" y="6"/>
                  </a:cubicBezTo>
                  <a:cubicBezTo>
                    <a:pt x="19" y="10"/>
                    <a:pt x="19" y="10"/>
                    <a:pt x="19" y="10"/>
                  </a:cubicBezTo>
                  <a:lnTo>
                    <a:pt x="14" y="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Freeform 91">
              <a:extLst>
                <a:ext uri="{FF2B5EF4-FFF2-40B4-BE49-F238E27FC236}">
                  <a16:creationId xmlns:a16="http://schemas.microsoft.com/office/drawing/2014/main" id="{E5A0A103-5A52-B28E-7F97-90C927D5BFA5}"/>
                </a:ext>
              </a:extLst>
            </p:cNvPr>
            <p:cNvSpPr>
              <a:spLocks noChangeAspect="1" noEditPoints="1"/>
            </p:cNvSpPr>
            <p:nvPr/>
          </p:nvSpPr>
          <p:spPr bwMode="auto">
            <a:xfrm>
              <a:off x="8932" y="11156"/>
              <a:ext cx="77" cy="60"/>
            </a:xfrm>
            <a:custGeom>
              <a:avLst/>
              <a:gdLst>
                <a:gd name="T0" fmla="*/ 16392 w 30"/>
                <a:gd name="T1" fmla="*/ 15010 h 23"/>
                <a:gd name="T2" fmla="*/ 18031 w 30"/>
                <a:gd name="T3" fmla="*/ 11675 h 23"/>
                <a:gd name="T4" fmla="*/ 24588 w 30"/>
                <a:gd name="T5" fmla="*/ 8339 h 23"/>
                <a:gd name="T6" fmla="*/ 31144 w 30"/>
                <a:gd name="T7" fmla="*/ 11675 h 23"/>
                <a:gd name="T8" fmla="*/ 32783 w 30"/>
                <a:gd name="T9" fmla="*/ 15010 h 23"/>
                <a:gd name="T10" fmla="*/ 16392 w 30"/>
                <a:gd name="T11" fmla="*/ 15010 h 23"/>
                <a:gd name="T12" fmla="*/ 49175 w 30"/>
                <a:gd name="T13" fmla="*/ 21682 h 23"/>
                <a:gd name="T14" fmla="*/ 44258 w 30"/>
                <a:gd name="T15" fmla="*/ 8339 h 23"/>
                <a:gd name="T16" fmla="*/ 24588 w 30"/>
                <a:gd name="T17" fmla="*/ 0 h 23"/>
                <a:gd name="T18" fmla="*/ 0 w 30"/>
                <a:gd name="T19" fmla="*/ 20014 h 23"/>
                <a:gd name="T20" fmla="*/ 24588 w 30"/>
                <a:gd name="T21" fmla="*/ 38360 h 23"/>
                <a:gd name="T22" fmla="*/ 42618 w 30"/>
                <a:gd name="T23" fmla="*/ 31689 h 23"/>
                <a:gd name="T24" fmla="*/ 47536 w 30"/>
                <a:gd name="T25" fmla="*/ 26685 h 23"/>
                <a:gd name="T26" fmla="*/ 32783 w 30"/>
                <a:gd name="T27" fmla="*/ 26685 h 23"/>
                <a:gd name="T28" fmla="*/ 24588 w 30"/>
                <a:gd name="T29" fmla="*/ 30021 h 23"/>
                <a:gd name="T30" fmla="*/ 18031 w 30"/>
                <a:gd name="T31" fmla="*/ 26685 h 23"/>
                <a:gd name="T32" fmla="*/ 16392 w 30"/>
                <a:gd name="T33" fmla="*/ 21682 h 23"/>
                <a:gd name="T34" fmla="*/ 49175 w 30"/>
                <a:gd name="T35" fmla="*/ 21682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23">
                  <a:moveTo>
                    <a:pt x="10" y="9"/>
                  </a:moveTo>
                  <a:cubicBezTo>
                    <a:pt x="10" y="8"/>
                    <a:pt x="10" y="7"/>
                    <a:pt x="11" y="7"/>
                  </a:cubicBezTo>
                  <a:cubicBezTo>
                    <a:pt x="12" y="6"/>
                    <a:pt x="14" y="5"/>
                    <a:pt x="15" y="5"/>
                  </a:cubicBezTo>
                  <a:cubicBezTo>
                    <a:pt x="17" y="5"/>
                    <a:pt x="18" y="6"/>
                    <a:pt x="19" y="7"/>
                  </a:cubicBezTo>
                  <a:cubicBezTo>
                    <a:pt x="20" y="7"/>
                    <a:pt x="20" y="8"/>
                    <a:pt x="20" y="9"/>
                  </a:cubicBezTo>
                  <a:lnTo>
                    <a:pt x="10" y="9"/>
                  </a:lnTo>
                  <a:close/>
                  <a:moveTo>
                    <a:pt x="30" y="13"/>
                  </a:moveTo>
                  <a:cubicBezTo>
                    <a:pt x="29" y="11"/>
                    <a:pt x="29" y="8"/>
                    <a:pt x="27" y="5"/>
                  </a:cubicBezTo>
                  <a:cubicBezTo>
                    <a:pt x="24" y="1"/>
                    <a:pt x="18" y="0"/>
                    <a:pt x="15" y="0"/>
                  </a:cubicBezTo>
                  <a:cubicBezTo>
                    <a:pt x="6" y="0"/>
                    <a:pt x="0" y="5"/>
                    <a:pt x="0" y="12"/>
                  </a:cubicBezTo>
                  <a:cubicBezTo>
                    <a:pt x="0" y="19"/>
                    <a:pt x="7" y="23"/>
                    <a:pt x="15" y="23"/>
                  </a:cubicBezTo>
                  <a:cubicBezTo>
                    <a:pt x="21" y="23"/>
                    <a:pt x="24" y="21"/>
                    <a:pt x="26" y="19"/>
                  </a:cubicBezTo>
                  <a:cubicBezTo>
                    <a:pt x="28" y="18"/>
                    <a:pt x="28" y="17"/>
                    <a:pt x="29" y="16"/>
                  </a:cubicBezTo>
                  <a:cubicBezTo>
                    <a:pt x="20" y="16"/>
                    <a:pt x="20" y="16"/>
                    <a:pt x="20" y="16"/>
                  </a:cubicBezTo>
                  <a:cubicBezTo>
                    <a:pt x="19" y="17"/>
                    <a:pt x="18" y="18"/>
                    <a:pt x="15" y="18"/>
                  </a:cubicBezTo>
                  <a:cubicBezTo>
                    <a:pt x="13" y="18"/>
                    <a:pt x="12" y="17"/>
                    <a:pt x="11" y="16"/>
                  </a:cubicBezTo>
                  <a:cubicBezTo>
                    <a:pt x="10" y="15"/>
                    <a:pt x="10" y="14"/>
                    <a:pt x="10" y="13"/>
                  </a:cubicBezTo>
                  <a:lnTo>
                    <a:pt x="30" y="1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Freeform 92">
              <a:extLst>
                <a:ext uri="{FF2B5EF4-FFF2-40B4-BE49-F238E27FC236}">
                  <a16:creationId xmlns:a16="http://schemas.microsoft.com/office/drawing/2014/main" id="{F719E46B-0F11-7D1E-95D8-3721FA9F272F}"/>
                </a:ext>
              </a:extLst>
            </p:cNvPr>
            <p:cNvSpPr>
              <a:spLocks noChangeAspect="1"/>
            </p:cNvSpPr>
            <p:nvPr/>
          </p:nvSpPr>
          <p:spPr bwMode="auto">
            <a:xfrm>
              <a:off x="9023" y="11156"/>
              <a:ext cx="52" cy="57"/>
            </a:xfrm>
            <a:custGeom>
              <a:avLst/>
              <a:gdLst>
                <a:gd name="T0" fmla="*/ 13318 w 20"/>
                <a:gd name="T1" fmla="*/ 1649 h 22"/>
                <a:gd name="T2" fmla="*/ 13318 w 20"/>
                <a:gd name="T3" fmla="*/ 8243 h 22"/>
                <a:gd name="T4" fmla="*/ 28300 w 20"/>
                <a:gd name="T5" fmla="*/ 0 h 22"/>
                <a:gd name="T6" fmla="*/ 33294 w 20"/>
                <a:gd name="T7" fmla="*/ 0 h 22"/>
                <a:gd name="T8" fmla="*/ 33294 w 20"/>
                <a:gd name="T9" fmla="*/ 13188 h 22"/>
                <a:gd name="T10" fmla="*/ 28300 w 20"/>
                <a:gd name="T11" fmla="*/ 13188 h 22"/>
                <a:gd name="T12" fmla="*/ 14982 w 20"/>
                <a:gd name="T13" fmla="*/ 23080 h 22"/>
                <a:gd name="T14" fmla="*/ 14982 w 20"/>
                <a:gd name="T15" fmla="*/ 36268 h 22"/>
                <a:gd name="T16" fmla="*/ 0 w 20"/>
                <a:gd name="T17" fmla="*/ 36268 h 22"/>
                <a:gd name="T18" fmla="*/ 0 w 20"/>
                <a:gd name="T19" fmla="*/ 1649 h 22"/>
                <a:gd name="T20" fmla="*/ 13318 w 20"/>
                <a:gd name="T21" fmla="*/ 1649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2">
                  <a:moveTo>
                    <a:pt x="8" y="1"/>
                  </a:moveTo>
                  <a:cubicBezTo>
                    <a:pt x="8" y="5"/>
                    <a:pt x="8" y="5"/>
                    <a:pt x="8" y="5"/>
                  </a:cubicBezTo>
                  <a:cubicBezTo>
                    <a:pt x="9" y="3"/>
                    <a:pt x="10" y="0"/>
                    <a:pt x="17" y="0"/>
                  </a:cubicBezTo>
                  <a:cubicBezTo>
                    <a:pt x="20" y="0"/>
                    <a:pt x="20" y="0"/>
                    <a:pt x="20" y="0"/>
                  </a:cubicBezTo>
                  <a:cubicBezTo>
                    <a:pt x="20" y="8"/>
                    <a:pt x="20" y="8"/>
                    <a:pt x="20" y="8"/>
                  </a:cubicBezTo>
                  <a:cubicBezTo>
                    <a:pt x="17" y="8"/>
                    <a:pt x="17" y="8"/>
                    <a:pt x="17" y="8"/>
                  </a:cubicBezTo>
                  <a:cubicBezTo>
                    <a:pt x="14" y="8"/>
                    <a:pt x="9" y="8"/>
                    <a:pt x="9" y="14"/>
                  </a:cubicBezTo>
                  <a:cubicBezTo>
                    <a:pt x="9" y="22"/>
                    <a:pt x="9" y="22"/>
                    <a:pt x="9" y="22"/>
                  </a:cubicBezTo>
                  <a:cubicBezTo>
                    <a:pt x="0" y="22"/>
                    <a:pt x="0" y="22"/>
                    <a:pt x="0" y="22"/>
                  </a:cubicBezTo>
                  <a:cubicBezTo>
                    <a:pt x="0" y="1"/>
                    <a:pt x="0" y="1"/>
                    <a:pt x="0" y="1"/>
                  </a:cubicBezTo>
                  <a:lnTo>
                    <a:pt x="8" y="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Freeform 93">
              <a:extLst>
                <a:ext uri="{FF2B5EF4-FFF2-40B4-BE49-F238E27FC236}">
                  <a16:creationId xmlns:a16="http://schemas.microsoft.com/office/drawing/2014/main" id="{2E3BB1D2-C714-4F78-C5D0-04D5AD055F6B}"/>
                </a:ext>
              </a:extLst>
            </p:cNvPr>
            <p:cNvSpPr>
              <a:spLocks noChangeAspect="1"/>
            </p:cNvSpPr>
            <p:nvPr/>
          </p:nvSpPr>
          <p:spPr bwMode="auto">
            <a:xfrm>
              <a:off x="9085" y="11156"/>
              <a:ext cx="73" cy="57"/>
            </a:xfrm>
            <a:custGeom>
              <a:avLst/>
              <a:gdLst>
                <a:gd name="T0" fmla="*/ 14866 w 28"/>
                <a:gd name="T1" fmla="*/ 1649 h 22"/>
                <a:gd name="T2" fmla="*/ 14866 w 28"/>
                <a:gd name="T3" fmla="*/ 6594 h 22"/>
                <a:gd name="T4" fmla="*/ 29732 w 28"/>
                <a:gd name="T5" fmla="*/ 0 h 22"/>
                <a:gd name="T6" fmla="*/ 42946 w 28"/>
                <a:gd name="T7" fmla="*/ 6594 h 22"/>
                <a:gd name="T8" fmla="*/ 46250 w 28"/>
                <a:gd name="T9" fmla="*/ 14837 h 22"/>
                <a:gd name="T10" fmla="*/ 46250 w 28"/>
                <a:gd name="T11" fmla="*/ 36268 h 22"/>
                <a:gd name="T12" fmla="*/ 31384 w 28"/>
                <a:gd name="T13" fmla="*/ 36268 h 22"/>
                <a:gd name="T14" fmla="*/ 31384 w 28"/>
                <a:gd name="T15" fmla="*/ 16485 h 22"/>
                <a:gd name="T16" fmla="*/ 23125 w 28"/>
                <a:gd name="T17" fmla="*/ 9891 h 22"/>
                <a:gd name="T18" fmla="*/ 14866 w 28"/>
                <a:gd name="T19" fmla="*/ 18134 h 22"/>
                <a:gd name="T20" fmla="*/ 14866 w 28"/>
                <a:gd name="T21" fmla="*/ 36268 h 22"/>
                <a:gd name="T22" fmla="*/ 0 w 28"/>
                <a:gd name="T23" fmla="*/ 36268 h 22"/>
                <a:gd name="T24" fmla="*/ 0 w 28"/>
                <a:gd name="T25" fmla="*/ 1649 h 22"/>
                <a:gd name="T26" fmla="*/ 14866 w 28"/>
                <a:gd name="T27" fmla="*/ 164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22">
                  <a:moveTo>
                    <a:pt x="9" y="1"/>
                  </a:moveTo>
                  <a:cubicBezTo>
                    <a:pt x="9" y="4"/>
                    <a:pt x="9" y="4"/>
                    <a:pt x="9" y="4"/>
                  </a:cubicBezTo>
                  <a:cubicBezTo>
                    <a:pt x="10" y="3"/>
                    <a:pt x="13" y="0"/>
                    <a:pt x="18" y="0"/>
                  </a:cubicBezTo>
                  <a:cubicBezTo>
                    <a:pt x="20" y="0"/>
                    <a:pt x="24" y="1"/>
                    <a:pt x="26" y="4"/>
                  </a:cubicBezTo>
                  <a:cubicBezTo>
                    <a:pt x="27" y="5"/>
                    <a:pt x="28" y="7"/>
                    <a:pt x="28" y="9"/>
                  </a:cubicBezTo>
                  <a:cubicBezTo>
                    <a:pt x="28" y="22"/>
                    <a:pt x="28" y="22"/>
                    <a:pt x="28" y="22"/>
                  </a:cubicBezTo>
                  <a:cubicBezTo>
                    <a:pt x="19" y="22"/>
                    <a:pt x="19" y="22"/>
                    <a:pt x="19" y="22"/>
                  </a:cubicBezTo>
                  <a:cubicBezTo>
                    <a:pt x="19" y="10"/>
                    <a:pt x="19" y="10"/>
                    <a:pt x="19" y="10"/>
                  </a:cubicBezTo>
                  <a:cubicBezTo>
                    <a:pt x="19" y="7"/>
                    <a:pt x="16" y="6"/>
                    <a:pt x="14" y="6"/>
                  </a:cubicBezTo>
                  <a:cubicBezTo>
                    <a:pt x="12" y="6"/>
                    <a:pt x="9" y="7"/>
                    <a:pt x="9" y="11"/>
                  </a:cubicBezTo>
                  <a:cubicBezTo>
                    <a:pt x="9" y="22"/>
                    <a:pt x="9" y="22"/>
                    <a:pt x="9" y="22"/>
                  </a:cubicBezTo>
                  <a:cubicBezTo>
                    <a:pt x="0" y="22"/>
                    <a:pt x="0" y="22"/>
                    <a:pt x="0" y="22"/>
                  </a:cubicBezTo>
                  <a:cubicBezTo>
                    <a:pt x="0" y="1"/>
                    <a:pt x="0" y="1"/>
                    <a:pt x="0" y="1"/>
                  </a:cubicBezTo>
                  <a:lnTo>
                    <a:pt x="9" y="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Freeform 94">
              <a:extLst>
                <a:ext uri="{FF2B5EF4-FFF2-40B4-BE49-F238E27FC236}">
                  <a16:creationId xmlns:a16="http://schemas.microsoft.com/office/drawing/2014/main" id="{8C5D551B-9407-FA6C-8ED2-296C0F6DFE4A}"/>
                </a:ext>
              </a:extLst>
            </p:cNvPr>
            <p:cNvSpPr>
              <a:spLocks noChangeAspect="1" noEditPoints="1"/>
            </p:cNvSpPr>
            <p:nvPr/>
          </p:nvSpPr>
          <p:spPr bwMode="auto">
            <a:xfrm>
              <a:off x="9168" y="11156"/>
              <a:ext cx="76" cy="60"/>
            </a:xfrm>
            <a:custGeom>
              <a:avLst/>
              <a:gdLst>
                <a:gd name="T0" fmla="*/ 33241 w 29"/>
                <a:gd name="T1" fmla="*/ 15010 h 23"/>
                <a:gd name="T2" fmla="*/ 31579 w 29"/>
                <a:gd name="T3" fmla="*/ 11675 h 23"/>
                <a:gd name="T4" fmla="*/ 24931 w 29"/>
                <a:gd name="T5" fmla="*/ 8339 h 23"/>
                <a:gd name="T6" fmla="*/ 18283 w 29"/>
                <a:gd name="T7" fmla="*/ 11675 h 23"/>
                <a:gd name="T8" fmla="*/ 14959 w 29"/>
                <a:gd name="T9" fmla="*/ 15010 h 23"/>
                <a:gd name="T10" fmla="*/ 33241 w 29"/>
                <a:gd name="T11" fmla="*/ 15010 h 23"/>
                <a:gd name="T12" fmla="*/ 14959 w 29"/>
                <a:gd name="T13" fmla="*/ 21682 h 23"/>
                <a:gd name="T14" fmla="*/ 16621 w 29"/>
                <a:gd name="T15" fmla="*/ 26685 h 23"/>
                <a:gd name="T16" fmla="*/ 24931 w 29"/>
                <a:gd name="T17" fmla="*/ 30021 h 23"/>
                <a:gd name="T18" fmla="*/ 33241 w 29"/>
                <a:gd name="T19" fmla="*/ 26685 h 23"/>
                <a:gd name="T20" fmla="*/ 48200 w 29"/>
                <a:gd name="T21" fmla="*/ 26685 h 23"/>
                <a:gd name="T22" fmla="*/ 43214 w 29"/>
                <a:gd name="T23" fmla="*/ 31689 h 23"/>
                <a:gd name="T24" fmla="*/ 24931 w 29"/>
                <a:gd name="T25" fmla="*/ 38360 h 23"/>
                <a:gd name="T26" fmla="*/ 0 w 29"/>
                <a:gd name="T27" fmla="*/ 20014 h 23"/>
                <a:gd name="T28" fmla="*/ 24931 w 29"/>
                <a:gd name="T29" fmla="*/ 0 h 23"/>
                <a:gd name="T30" fmla="*/ 44876 w 29"/>
                <a:gd name="T31" fmla="*/ 8339 h 23"/>
                <a:gd name="T32" fmla="*/ 48200 w 29"/>
                <a:gd name="T33" fmla="*/ 21682 h 23"/>
                <a:gd name="T34" fmla="*/ 14959 w 29"/>
                <a:gd name="T35" fmla="*/ 21682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23">
                  <a:moveTo>
                    <a:pt x="20" y="9"/>
                  </a:moveTo>
                  <a:cubicBezTo>
                    <a:pt x="20" y="8"/>
                    <a:pt x="20" y="7"/>
                    <a:pt x="19" y="7"/>
                  </a:cubicBezTo>
                  <a:cubicBezTo>
                    <a:pt x="18" y="6"/>
                    <a:pt x="16" y="5"/>
                    <a:pt x="15" y="5"/>
                  </a:cubicBezTo>
                  <a:cubicBezTo>
                    <a:pt x="13" y="5"/>
                    <a:pt x="12" y="6"/>
                    <a:pt x="11" y="7"/>
                  </a:cubicBezTo>
                  <a:cubicBezTo>
                    <a:pt x="10" y="7"/>
                    <a:pt x="10" y="8"/>
                    <a:pt x="9" y="9"/>
                  </a:cubicBezTo>
                  <a:lnTo>
                    <a:pt x="20" y="9"/>
                  </a:lnTo>
                  <a:close/>
                  <a:moveTo>
                    <a:pt x="9" y="13"/>
                  </a:moveTo>
                  <a:cubicBezTo>
                    <a:pt x="9" y="14"/>
                    <a:pt x="9" y="15"/>
                    <a:pt x="10" y="16"/>
                  </a:cubicBezTo>
                  <a:cubicBezTo>
                    <a:pt x="12" y="17"/>
                    <a:pt x="13" y="18"/>
                    <a:pt x="15" y="18"/>
                  </a:cubicBezTo>
                  <a:cubicBezTo>
                    <a:pt x="18" y="18"/>
                    <a:pt x="19" y="17"/>
                    <a:pt x="20" y="16"/>
                  </a:cubicBezTo>
                  <a:cubicBezTo>
                    <a:pt x="29" y="16"/>
                    <a:pt x="29" y="16"/>
                    <a:pt x="29" y="16"/>
                  </a:cubicBezTo>
                  <a:cubicBezTo>
                    <a:pt x="28" y="17"/>
                    <a:pt x="28" y="18"/>
                    <a:pt x="26" y="19"/>
                  </a:cubicBezTo>
                  <a:cubicBezTo>
                    <a:pt x="24" y="21"/>
                    <a:pt x="21" y="23"/>
                    <a:pt x="15" y="23"/>
                  </a:cubicBezTo>
                  <a:cubicBezTo>
                    <a:pt x="7" y="23"/>
                    <a:pt x="0" y="19"/>
                    <a:pt x="0" y="12"/>
                  </a:cubicBezTo>
                  <a:cubicBezTo>
                    <a:pt x="0" y="5"/>
                    <a:pt x="6" y="0"/>
                    <a:pt x="15" y="0"/>
                  </a:cubicBezTo>
                  <a:cubicBezTo>
                    <a:pt x="18" y="0"/>
                    <a:pt x="23" y="1"/>
                    <a:pt x="27" y="5"/>
                  </a:cubicBezTo>
                  <a:cubicBezTo>
                    <a:pt x="29" y="8"/>
                    <a:pt x="29" y="11"/>
                    <a:pt x="29" y="13"/>
                  </a:cubicBezTo>
                  <a:lnTo>
                    <a:pt x="9" y="1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Freeform 95">
              <a:extLst>
                <a:ext uri="{FF2B5EF4-FFF2-40B4-BE49-F238E27FC236}">
                  <a16:creationId xmlns:a16="http://schemas.microsoft.com/office/drawing/2014/main" id="{4D34C092-1100-10B4-2092-E1299F998438}"/>
                </a:ext>
              </a:extLst>
            </p:cNvPr>
            <p:cNvSpPr>
              <a:spLocks noChangeAspect="1"/>
            </p:cNvSpPr>
            <p:nvPr/>
          </p:nvSpPr>
          <p:spPr bwMode="auto">
            <a:xfrm>
              <a:off x="9253" y="11143"/>
              <a:ext cx="51" cy="74"/>
            </a:xfrm>
            <a:custGeom>
              <a:avLst/>
              <a:gdLst>
                <a:gd name="T0" fmla="*/ 23712 w 19"/>
                <a:gd name="T1" fmla="*/ 16689 h 28"/>
                <a:gd name="T2" fmla="*/ 23712 w 19"/>
                <a:gd name="T3" fmla="*/ 33378 h 28"/>
                <a:gd name="T4" fmla="*/ 28793 w 19"/>
                <a:gd name="T5" fmla="*/ 36716 h 28"/>
                <a:gd name="T6" fmla="*/ 32180 w 19"/>
                <a:gd name="T7" fmla="*/ 36716 h 28"/>
                <a:gd name="T8" fmla="*/ 32180 w 19"/>
                <a:gd name="T9" fmla="*/ 46729 h 28"/>
                <a:gd name="T10" fmla="*/ 20324 w 19"/>
                <a:gd name="T11" fmla="*/ 46729 h 28"/>
                <a:gd name="T12" fmla="*/ 6775 w 19"/>
                <a:gd name="T13" fmla="*/ 36716 h 28"/>
                <a:gd name="T14" fmla="*/ 6775 w 19"/>
                <a:gd name="T15" fmla="*/ 16689 h 28"/>
                <a:gd name="T16" fmla="*/ 0 w 19"/>
                <a:gd name="T17" fmla="*/ 16689 h 28"/>
                <a:gd name="T18" fmla="*/ 0 w 19"/>
                <a:gd name="T19" fmla="*/ 10013 h 28"/>
                <a:gd name="T20" fmla="*/ 6775 w 19"/>
                <a:gd name="T21" fmla="*/ 10013 h 28"/>
                <a:gd name="T22" fmla="*/ 6775 w 19"/>
                <a:gd name="T23" fmla="*/ 0 h 28"/>
                <a:gd name="T24" fmla="*/ 23712 w 19"/>
                <a:gd name="T25" fmla="*/ 0 h 28"/>
                <a:gd name="T26" fmla="*/ 23712 w 19"/>
                <a:gd name="T27" fmla="*/ 10013 h 28"/>
                <a:gd name="T28" fmla="*/ 32180 w 19"/>
                <a:gd name="T29" fmla="*/ 10013 h 28"/>
                <a:gd name="T30" fmla="*/ 32180 w 19"/>
                <a:gd name="T31" fmla="*/ 16689 h 28"/>
                <a:gd name="T32" fmla="*/ 23712 w 19"/>
                <a:gd name="T33" fmla="*/ 1668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28">
                  <a:moveTo>
                    <a:pt x="14" y="10"/>
                  </a:moveTo>
                  <a:cubicBezTo>
                    <a:pt x="14" y="20"/>
                    <a:pt x="14" y="20"/>
                    <a:pt x="14" y="20"/>
                  </a:cubicBezTo>
                  <a:cubicBezTo>
                    <a:pt x="14" y="22"/>
                    <a:pt x="15" y="22"/>
                    <a:pt x="17" y="22"/>
                  </a:cubicBezTo>
                  <a:cubicBezTo>
                    <a:pt x="19" y="22"/>
                    <a:pt x="19" y="22"/>
                    <a:pt x="19" y="22"/>
                  </a:cubicBezTo>
                  <a:cubicBezTo>
                    <a:pt x="19" y="28"/>
                    <a:pt x="19" y="28"/>
                    <a:pt x="19" y="28"/>
                  </a:cubicBezTo>
                  <a:cubicBezTo>
                    <a:pt x="18" y="28"/>
                    <a:pt x="13" y="28"/>
                    <a:pt x="12" y="28"/>
                  </a:cubicBezTo>
                  <a:cubicBezTo>
                    <a:pt x="6" y="28"/>
                    <a:pt x="4" y="25"/>
                    <a:pt x="4" y="22"/>
                  </a:cubicBezTo>
                  <a:cubicBezTo>
                    <a:pt x="4" y="10"/>
                    <a:pt x="4" y="10"/>
                    <a:pt x="4" y="10"/>
                  </a:cubicBezTo>
                  <a:cubicBezTo>
                    <a:pt x="0" y="10"/>
                    <a:pt x="0" y="10"/>
                    <a:pt x="0" y="10"/>
                  </a:cubicBezTo>
                  <a:cubicBezTo>
                    <a:pt x="0" y="6"/>
                    <a:pt x="0" y="6"/>
                    <a:pt x="0" y="6"/>
                  </a:cubicBezTo>
                  <a:cubicBezTo>
                    <a:pt x="4" y="6"/>
                    <a:pt x="4" y="6"/>
                    <a:pt x="4" y="6"/>
                  </a:cubicBezTo>
                  <a:cubicBezTo>
                    <a:pt x="4" y="0"/>
                    <a:pt x="4" y="0"/>
                    <a:pt x="4" y="0"/>
                  </a:cubicBezTo>
                  <a:cubicBezTo>
                    <a:pt x="14" y="0"/>
                    <a:pt x="14" y="0"/>
                    <a:pt x="14" y="0"/>
                  </a:cubicBezTo>
                  <a:cubicBezTo>
                    <a:pt x="14" y="6"/>
                    <a:pt x="14" y="6"/>
                    <a:pt x="14" y="6"/>
                  </a:cubicBezTo>
                  <a:cubicBezTo>
                    <a:pt x="19" y="6"/>
                    <a:pt x="19" y="6"/>
                    <a:pt x="19" y="6"/>
                  </a:cubicBezTo>
                  <a:cubicBezTo>
                    <a:pt x="19" y="10"/>
                    <a:pt x="19" y="10"/>
                    <a:pt x="19" y="10"/>
                  </a:cubicBezTo>
                  <a:lnTo>
                    <a:pt x="14" y="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Freeform 96">
              <a:extLst>
                <a:ext uri="{FF2B5EF4-FFF2-40B4-BE49-F238E27FC236}">
                  <a16:creationId xmlns:a16="http://schemas.microsoft.com/office/drawing/2014/main" id="{6DE983FF-975B-839F-43FF-B5B574B62CE7}"/>
                </a:ext>
              </a:extLst>
            </p:cNvPr>
            <p:cNvSpPr>
              <a:spLocks noChangeAspect="1" noEditPoints="1"/>
            </p:cNvSpPr>
            <p:nvPr/>
          </p:nvSpPr>
          <p:spPr bwMode="auto">
            <a:xfrm>
              <a:off x="9404" y="11138"/>
              <a:ext cx="94" cy="75"/>
            </a:xfrm>
            <a:custGeom>
              <a:avLst/>
              <a:gdLst>
                <a:gd name="T0" fmla="*/ 23091 w 346"/>
                <a:gd name="T1" fmla="*/ 32734 h 279"/>
                <a:gd name="T2" fmla="*/ 29812 w 346"/>
                <a:gd name="T3" fmla="*/ 13128 h 279"/>
                <a:gd name="T4" fmla="*/ 36360 w 346"/>
                <a:gd name="T5" fmla="*/ 32734 h 279"/>
                <a:gd name="T6" fmla="*/ 23091 w 346"/>
                <a:gd name="T7" fmla="*/ 32734 h 279"/>
                <a:gd name="T8" fmla="*/ 39806 w 346"/>
                <a:gd name="T9" fmla="*/ 41087 h 279"/>
                <a:gd name="T10" fmla="*/ 43080 w 346"/>
                <a:gd name="T11" fmla="*/ 47566 h 279"/>
                <a:gd name="T12" fmla="*/ 59623 w 346"/>
                <a:gd name="T13" fmla="*/ 47566 h 279"/>
                <a:gd name="T14" fmla="*/ 38083 w 346"/>
                <a:gd name="T15" fmla="*/ 0 h 279"/>
                <a:gd name="T16" fmla="*/ 21540 w 346"/>
                <a:gd name="T17" fmla="*/ 0 h 279"/>
                <a:gd name="T18" fmla="*/ 0 w 346"/>
                <a:gd name="T19" fmla="*/ 47566 h 279"/>
                <a:gd name="T20" fmla="*/ 16543 w 346"/>
                <a:gd name="T21" fmla="*/ 47566 h 279"/>
                <a:gd name="T22" fmla="*/ 19817 w 346"/>
                <a:gd name="T23" fmla="*/ 41087 h 279"/>
                <a:gd name="T24" fmla="*/ 39806 w 346"/>
                <a:gd name="T25" fmla="*/ 41087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6" h="279">
                  <a:moveTo>
                    <a:pt x="134" y="192"/>
                  </a:moveTo>
                  <a:lnTo>
                    <a:pt x="173" y="77"/>
                  </a:lnTo>
                  <a:lnTo>
                    <a:pt x="211" y="192"/>
                  </a:lnTo>
                  <a:lnTo>
                    <a:pt x="134" y="192"/>
                  </a:lnTo>
                  <a:close/>
                  <a:moveTo>
                    <a:pt x="231" y="241"/>
                  </a:moveTo>
                  <a:lnTo>
                    <a:pt x="250" y="279"/>
                  </a:lnTo>
                  <a:lnTo>
                    <a:pt x="346" y="279"/>
                  </a:lnTo>
                  <a:lnTo>
                    <a:pt x="221" y="0"/>
                  </a:lnTo>
                  <a:lnTo>
                    <a:pt x="125" y="0"/>
                  </a:lnTo>
                  <a:lnTo>
                    <a:pt x="0" y="279"/>
                  </a:lnTo>
                  <a:lnTo>
                    <a:pt x="96" y="279"/>
                  </a:lnTo>
                  <a:lnTo>
                    <a:pt x="115" y="241"/>
                  </a:lnTo>
                  <a:lnTo>
                    <a:pt x="231" y="24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Freeform 97">
              <a:extLst>
                <a:ext uri="{FF2B5EF4-FFF2-40B4-BE49-F238E27FC236}">
                  <a16:creationId xmlns:a16="http://schemas.microsoft.com/office/drawing/2014/main" id="{B84EC45B-B007-3445-E46F-FFB0430EF772}"/>
                </a:ext>
              </a:extLst>
            </p:cNvPr>
            <p:cNvSpPr>
              <a:spLocks noChangeAspect="1"/>
            </p:cNvSpPr>
            <p:nvPr/>
          </p:nvSpPr>
          <p:spPr bwMode="auto">
            <a:xfrm>
              <a:off x="9509" y="11159"/>
              <a:ext cx="73" cy="57"/>
            </a:xfrm>
            <a:custGeom>
              <a:avLst/>
              <a:gdLst>
                <a:gd name="T0" fmla="*/ 31290 w 28"/>
                <a:gd name="T1" fmla="*/ 34619 h 22"/>
                <a:gd name="T2" fmla="*/ 31290 w 28"/>
                <a:gd name="T3" fmla="*/ 31322 h 22"/>
                <a:gd name="T4" fmla="*/ 16468 w 28"/>
                <a:gd name="T5" fmla="*/ 36268 h 22"/>
                <a:gd name="T6" fmla="*/ 3294 w 28"/>
                <a:gd name="T7" fmla="*/ 31322 h 22"/>
                <a:gd name="T8" fmla="*/ 0 w 28"/>
                <a:gd name="T9" fmla="*/ 23080 h 22"/>
                <a:gd name="T10" fmla="*/ 0 w 28"/>
                <a:gd name="T11" fmla="*/ 0 h 22"/>
                <a:gd name="T12" fmla="*/ 14821 w 28"/>
                <a:gd name="T13" fmla="*/ 0 h 22"/>
                <a:gd name="T14" fmla="*/ 14821 w 28"/>
                <a:gd name="T15" fmla="*/ 19783 h 22"/>
                <a:gd name="T16" fmla="*/ 23056 w 28"/>
                <a:gd name="T17" fmla="*/ 26377 h 22"/>
                <a:gd name="T18" fmla="*/ 31290 w 28"/>
                <a:gd name="T19" fmla="*/ 19783 h 22"/>
                <a:gd name="T20" fmla="*/ 31290 w 28"/>
                <a:gd name="T21" fmla="*/ 0 h 22"/>
                <a:gd name="T22" fmla="*/ 46111 w 28"/>
                <a:gd name="T23" fmla="*/ 0 h 22"/>
                <a:gd name="T24" fmla="*/ 46111 w 28"/>
                <a:gd name="T25" fmla="*/ 34619 h 22"/>
                <a:gd name="T26" fmla="*/ 31290 w 28"/>
                <a:gd name="T27" fmla="*/ 3461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22">
                  <a:moveTo>
                    <a:pt x="19" y="21"/>
                  </a:moveTo>
                  <a:cubicBezTo>
                    <a:pt x="19" y="19"/>
                    <a:pt x="19" y="19"/>
                    <a:pt x="19" y="19"/>
                  </a:cubicBezTo>
                  <a:cubicBezTo>
                    <a:pt x="18" y="20"/>
                    <a:pt x="15" y="22"/>
                    <a:pt x="10" y="22"/>
                  </a:cubicBezTo>
                  <a:cubicBezTo>
                    <a:pt x="8" y="22"/>
                    <a:pt x="4" y="22"/>
                    <a:pt x="2" y="19"/>
                  </a:cubicBezTo>
                  <a:cubicBezTo>
                    <a:pt x="0" y="17"/>
                    <a:pt x="0" y="15"/>
                    <a:pt x="0" y="14"/>
                  </a:cubicBezTo>
                  <a:cubicBezTo>
                    <a:pt x="0" y="0"/>
                    <a:pt x="0" y="0"/>
                    <a:pt x="0" y="0"/>
                  </a:cubicBezTo>
                  <a:cubicBezTo>
                    <a:pt x="9" y="0"/>
                    <a:pt x="9" y="0"/>
                    <a:pt x="9" y="0"/>
                  </a:cubicBezTo>
                  <a:cubicBezTo>
                    <a:pt x="9" y="12"/>
                    <a:pt x="9" y="12"/>
                    <a:pt x="9" y="12"/>
                  </a:cubicBezTo>
                  <a:cubicBezTo>
                    <a:pt x="9" y="15"/>
                    <a:pt x="12" y="16"/>
                    <a:pt x="14" y="16"/>
                  </a:cubicBezTo>
                  <a:cubicBezTo>
                    <a:pt x="16" y="16"/>
                    <a:pt x="19" y="15"/>
                    <a:pt x="19" y="12"/>
                  </a:cubicBezTo>
                  <a:cubicBezTo>
                    <a:pt x="19" y="0"/>
                    <a:pt x="19" y="0"/>
                    <a:pt x="19" y="0"/>
                  </a:cubicBezTo>
                  <a:cubicBezTo>
                    <a:pt x="28" y="0"/>
                    <a:pt x="28" y="0"/>
                    <a:pt x="28" y="0"/>
                  </a:cubicBezTo>
                  <a:cubicBezTo>
                    <a:pt x="28" y="21"/>
                    <a:pt x="28" y="21"/>
                    <a:pt x="28" y="21"/>
                  </a:cubicBezTo>
                  <a:lnTo>
                    <a:pt x="19" y="2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Freeform 98">
              <a:extLst>
                <a:ext uri="{FF2B5EF4-FFF2-40B4-BE49-F238E27FC236}">
                  <a16:creationId xmlns:a16="http://schemas.microsoft.com/office/drawing/2014/main" id="{569DD4BA-A275-CF9E-43EC-7827A130889E}"/>
                </a:ext>
              </a:extLst>
            </p:cNvPr>
            <p:cNvSpPr>
              <a:spLocks noChangeAspect="1" noEditPoints="1"/>
            </p:cNvSpPr>
            <p:nvPr/>
          </p:nvSpPr>
          <p:spPr bwMode="auto">
            <a:xfrm>
              <a:off x="9592" y="11138"/>
              <a:ext cx="75" cy="78"/>
            </a:xfrm>
            <a:custGeom>
              <a:avLst/>
              <a:gdLst>
                <a:gd name="T0" fmla="*/ 24571 w 29"/>
                <a:gd name="T1" fmla="*/ 21519 h 30"/>
                <a:gd name="T2" fmla="*/ 32761 w 29"/>
                <a:gd name="T3" fmla="*/ 31451 h 30"/>
                <a:gd name="T4" fmla="*/ 24571 w 29"/>
                <a:gd name="T5" fmla="*/ 39727 h 30"/>
                <a:gd name="T6" fmla="*/ 16381 w 29"/>
                <a:gd name="T7" fmla="*/ 31451 h 30"/>
                <a:gd name="T8" fmla="*/ 18019 w 29"/>
                <a:gd name="T9" fmla="*/ 24830 h 30"/>
                <a:gd name="T10" fmla="*/ 24571 w 29"/>
                <a:gd name="T11" fmla="*/ 21519 h 30"/>
                <a:gd name="T12" fmla="*/ 32761 w 29"/>
                <a:gd name="T13" fmla="*/ 16553 h 30"/>
                <a:gd name="T14" fmla="*/ 29485 w 29"/>
                <a:gd name="T15" fmla="*/ 14898 h 30"/>
                <a:gd name="T16" fmla="*/ 19657 w 29"/>
                <a:gd name="T17" fmla="*/ 11587 h 30"/>
                <a:gd name="T18" fmla="*/ 0 w 29"/>
                <a:gd name="T19" fmla="*/ 31451 h 30"/>
                <a:gd name="T20" fmla="*/ 19657 w 29"/>
                <a:gd name="T21" fmla="*/ 49659 h 30"/>
                <a:gd name="T22" fmla="*/ 26209 w 29"/>
                <a:gd name="T23" fmla="*/ 48004 h 30"/>
                <a:gd name="T24" fmla="*/ 34399 w 29"/>
                <a:gd name="T25" fmla="*/ 43038 h 30"/>
                <a:gd name="T26" fmla="*/ 34399 w 29"/>
                <a:gd name="T27" fmla="*/ 48004 h 30"/>
                <a:gd name="T28" fmla="*/ 47504 w 29"/>
                <a:gd name="T29" fmla="*/ 48004 h 30"/>
                <a:gd name="T30" fmla="*/ 47504 w 29"/>
                <a:gd name="T31" fmla="*/ 0 h 30"/>
                <a:gd name="T32" fmla="*/ 32761 w 29"/>
                <a:gd name="T33" fmla="*/ 0 h 30"/>
                <a:gd name="T34" fmla="*/ 32761 w 29"/>
                <a:gd name="T35" fmla="*/ 1655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30">
                  <a:moveTo>
                    <a:pt x="15" y="13"/>
                  </a:moveTo>
                  <a:cubicBezTo>
                    <a:pt x="19" y="13"/>
                    <a:pt x="20" y="17"/>
                    <a:pt x="20" y="19"/>
                  </a:cubicBezTo>
                  <a:cubicBezTo>
                    <a:pt x="20" y="21"/>
                    <a:pt x="18" y="24"/>
                    <a:pt x="15" y="24"/>
                  </a:cubicBezTo>
                  <a:cubicBezTo>
                    <a:pt x="12" y="24"/>
                    <a:pt x="10" y="22"/>
                    <a:pt x="10" y="19"/>
                  </a:cubicBezTo>
                  <a:cubicBezTo>
                    <a:pt x="10" y="17"/>
                    <a:pt x="10" y="16"/>
                    <a:pt x="11" y="15"/>
                  </a:cubicBezTo>
                  <a:cubicBezTo>
                    <a:pt x="12" y="14"/>
                    <a:pt x="12" y="13"/>
                    <a:pt x="15" y="13"/>
                  </a:cubicBezTo>
                  <a:close/>
                  <a:moveTo>
                    <a:pt x="20" y="10"/>
                  </a:moveTo>
                  <a:cubicBezTo>
                    <a:pt x="19" y="10"/>
                    <a:pt x="19" y="9"/>
                    <a:pt x="18" y="9"/>
                  </a:cubicBezTo>
                  <a:cubicBezTo>
                    <a:pt x="16" y="8"/>
                    <a:pt x="14" y="7"/>
                    <a:pt x="12" y="7"/>
                  </a:cubicBezTo>
                  <a:cubicBezTo>
                    <a:pt x="3" y="7"/>
                    <a:pt x="0" y="13"/>
                    <a:pt x="0" y="19"/>
                  </a:cubicBezTo>
                  <a:cubicBezTo>
                    <a:pt x="0" y="24"/>
                    <a:pt x="3" y="30"/>
                    <a:pt x="12" y="30"/>
                  </a:cubicBezTo>
                  <a:cubicBezTo>
                    <a:pt x="14" y="30"/>
                    <a:pt x="15" y="30"/>
                    <a:pt x="16" y="29"/>
                  </a:cubicBezTo>
                  <a:cubicBezTo>
                    <a:pt x="19" y="29"/>
                    <a:pt x="20" y="27"/>
                    <a:pt x="21" y="26"/>
                  </a:cubicBezTo>
                  <a:cubicBezTo>
                    <a:pt x="21" y="29"/>
                    <a:pt x="21" y="29"/>
                    <a:pt x="21" y="29"/>
                  </a:cubicBezTo>
                  <a:cubicBezTo>
                    <a:pt x="29" y="29"/>
                    <a:pt x="29" y="29"/>
                    <a:pt x="29" y="29"/>
                  </a:cubicBezTo>
                  <a:cubicBezTo>
                    <a:pt x="29" y="0"/>
                    <a:pt x="29" y="0"/>
                    <a:pt x="29" y="0"/>
                  </a:cubicBezTo>
                  <a:cubicBezTo>
                    <a:pt x="20" y="0"/>
                    <a:pt x="20" y="0"/>
                    <a:pt x="20" y="0"/>
                  </a:cubicBezTo>
                  <a:lnTo>
                    <a:pt x="20" y="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Freeform 99">
              <a:extLst>
                <a:ext uri="{FF2B5EF4-FFF2-40B4-BE49-F238E27FC236}">
                  <a16:creationId xmlns:a16="http://schemas.microsoft.com/office/drawing/2014/main" id="{6AF2D8F0-2016-562B-C823-834EBF8E5952}"/>
                </a:ext>
              </a:extLst>
            </p:cNvPr>
            <p:cNvSpPr>
              <a:spLocks noChangeAspect="1" noEditPoints="1"/>
            </p:cNvSpPr>
            <p:nvPr/>
          </p:nvSpPr>
          <p:spPr bwMode="auto">
            <a:xfrm>
              <a:off x="9683" y="11138"/>
              <a:ext cx="23" cy="75"/>
            </a:xfrm>
            <a:custGeom>
              <a:avLst/>
              <a:gdLst>
                <a:gd name="T0" fmla="*/ 14627 w 87"/>
                <a:gd name="T1" fmla="*/ 47566 h 279"/>
                <a:gd name="T2" fmla="*/ 0 w 87"/>
                <a:gd name="T3" fmla="*/ 47566 h 279"/>
                <a:gd name="T4" fmla="*/ 0 w 87"/>
                <a:gd name="T5" fmla="*/ 13128 h 279"/>
                <a:gd name="T6" fmla="*/ 14627 w 87"/>
                <a:gd name="T7" fmla="*/ 13128 h 279"/>
                <a:gd name="T8" fmla="*/ 14627 w 87"/>
                <a:gd name="T9" fmla="*/ 47566 h 279"/>
                <a:gd name="T10" fmla="*/ 14627 w 87"/>
                <a:gd name="T11" fmla="*/ 9888 h 279"/>
                <a:gd name="T12" fmla="*/ 0 w 87"/>
                <a:gd name="T13" fmla="*/ 9888 h 279"/>
                <a:gd name="T14" fmla="*/ 0 w 87"/>
                <a:gd name="T15" fmla="*/ 0 h 279"/>
                <a:gd name="T16" fmla="*/ 14627 w 87"/>
                <a:gd name="T17" fmla="*/ 0 h 279"/>
                <a:gd name="T18" fmla="*/ 14627 w 87"/>
                <a:gd name="T19" fmla="*/ 9888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279">
                  <a:moveTo>
                    <a:pt x="87" y="279"/>
                  </a:moveTo>
                  <a:lnTo>
                    <a:pt x="0" y="279"/>
                  </a:lnTo>
                  <a:lnTo>
                    <a:pt x="0" y="77"/>
                  </a:lnTo>
                  <a:lnTo>
                    <a:pt x="87" y="77"/>
                  </a:lnTo>
                  <a:lnTo>
                    <a:pt x="87" y="279"/>
                  </a:lnTo>
                  <a:close/>
                  <a:moveTo>
                    <a:pt x="87" y="58"/>
                  </a:moveTo>
                  <a:lnTo>
                    <a:pt x="0" y="58"/>
                  </a:lnTo>
                  <a:lnTo>
                    <a:pt x="0" y="0"/>
                  </a:lnTo>
                  <a:lnTo>
                    <a:pt x="87" y="0"/>
                  </a:lnTo>
                  <a:lnTo>
                    <a:pt x="87" y="58"/>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Freeform 100">
              <a:extLst>
                <a:ext uri="{FF2B5EF4-FFF2-40B4-BE49-F238E27FC236}">
                  <a16:creationId xmlns:a16="http://schemas.microsoft.com/office/drawing/2014/main" id="{5C493F66-062D-4CCB-CE8D-622CE070B63B}"/>
                </a:ext>
              </a:extLst>
            </p:cNvPr>
            <p:cNvSpPr>
              <a:spLocks noChangeAspect="1" noEditPoints="1"/>
            </p:cNvSpPr>
            <p:nvPr/>
          </p:nvSpPr>
          <p:spPr bwMode="auto">
            <a:xfrm>
              <a:off x="9722" y="11156"/>
              <a:ext cx="75" cy="60"/>
            </a:xfrm>
            <a:custGeom>
              <a:avLst/>
              <a:gdLst>
                <a:gd name="T0" fmla="*/ 32761 w 29"/>
                <a:gd name="T1" fmla="*/ 20014 h 23"/>
                <a:gd name="T2" fmla="*/ 22933 w 29"/>
                <a:gd name="T3" fmla="*/ 30021 h 23"/>
                <a:gd name="T4" fmla="*/ 14743 w 29"/>
                <a:gd name="T5" fmla="*/ 20014 h 23"/>
                <a:gd name="T6" fmla="*/ 22933 w 29"/>
                <a:gd name="T7" fmla="*/ 10007 h 23"/>
                <a:gd name="T8" fmla="*/ 32761 w 29"/>
                <a:gd name="T9" fmla="*/ 20014 h 23"/>
                <a:gd name="T10" fmla="*/ 0 w 29"/>
                <a:gd name="T11" fmla="*/ 20014 h 23"/>
                <a:gd name="T12" fmla="*/ 22933 w 29"/>
                <a:gd name="T13" fmla="*/ 38360 h 23"/>
                <a:gd name="T14" fmla="*/ 47504 w 29"/>
                <a:gd name="T15" fmla="*/ 20014 h 23"/>
                <a:gd name="T16" fmla="*/ 22933 w 29"/>
                <a:gd name="T17" fmla="*/ 0 h 23"/>
                <a:gd name="T18" fmla="*/ 0 w 29"/>
                <a:gd name="T19" fmla="*/ 20014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3">
                  <a:moveTo>
                    <a:pt x="20" y="12"/>
                  </a:moveTo>
                  <a:cubicBezTo>
                    <a:pt x="20" y="13"/>
                    <a:pt x="19" y="18"/>
                    <a:pt x="14" y="18"/>
                  </a:cubicBezTo>
                  <a:cubicBezTo>
                    <a:pt x="9" y="18"/>
                    <a:pt x="9" y="13"/>
                    <a:pt x="9" y="12"/>
                  </a:cubicBezTo>
                  <a:cubicBezTo>
                    <a:pt x="9" y="9"/>
                    <a:pt x="10" y="6"/>
                    <a:pt x="14" y="6"/>
                  </a:cubicBezTo>
                  <a:cubicBezTo>
                    <a:pt x="19" y="6"/>
                    <a:pt x="20" y="10"/>
                    <a:pt x="20" y="12"/>
                  </a:cubicBezTo>
                  <a:close/>
                  <a:moveTo>
                    <a:pt x="0" y="12"/>
                  </a:moveTo>
                  <a:cubicBezTo>
                    <a:pt x="0" y="20"/>
                    <a:pt x="7" y="23"/>
                    <a:pt x="14" y="23"/>
                  </a:cubicBezTo>
                  <a:cubicBezTo>
                    <a:pt x="22" y="23"/>
                    <a:pt x="29" y="20"/>
                    <a:pt x="29" y="12"/>
                  </a:cubicBezTo>
                  <a:cubicBezTo>
                    <a:pt x="29" y="4"/>
                    <a:pt x="22" y="0"/>
                    <a:pt x="14" y="0"/>
                  </a:cubicBezTo>
                  <a:cubicBezTo>
                    <a:pt x="7" y="0"/>
                    <a:pt x="0" y="4"/>
                    <a:pt x="0" y="12"/>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Freeform 101">
              <a:extLst>
                <a:ext uri="{FF2B5EF4-FFF2-40B4-BE49-F238E27FC236}">
                  <a16:creationId xmlns:a16="http://schemas.microsoft.com/office/drawing/2014/main" id="{6829FBBD-7420-504C-3C85-08A2DAA6EA0C}"/>
                </a:ext>
              </a:extLst>
            </p:cNvPr>
            <p:cNvSpPr>
              <a:spLocks noChangeAspect="1" noEditPoints="1"/>
            </p:cNvSpPr>
            <p:nvPr/>
          </p:nvSpPr>
          <p:spPr bwMode="auto">
            <a:xfrm>
              <a:off x="9817" y="11135"/>
              <a:ext cx="99" cy="81"/>
            </a:xfrm>
            <a:custGeom>
              <a:avLst/>
              <a:gdLst>
                <a:gd name="T0" fmla="*/ 32921 w 38"/>
                <a:gd name="T1" fmla="*/ 39742 h 31"/>
                <a:gd name="T2" fmla="*/ 21398 w 38"/>
                <a:gd name="T3" fmla="*/ 41398 h 31"/>
                <a:gd name="T4" fmla="*/ 14814 w 38"/>
                <a:gd name="T5" fmla="*/ 36430 h 31"/>
                <a:gd name="T6" fmla="*/ 21398 w 38"/>
                <a:gd name="T7" fmla="*/ 29806 h 31"/>
                <a:gd name="T8" fmla="*/ 32921 w 38"/>
                <a:gd name="T9" fmla="*/ 39742 h 31"/>
                <a:gd name="T10" fmla="*/ 51027 w 38"/>
                <a:gd name="T11" fmla="*/ 39742 h 31"/>
                <a:gd name="T12" fmla="*/ 60903 w 38"/>
                <a:gd name="T13" fmla="*/ 26494 h 31"/>
                <a:gd name="T14" fmla="*/ 46089 w 38"/>
                <a:gd name="T15" fmla="*/ 26494 h 31"/>
                <a:gd name="T16" fmla="*/ 42797 w 38"/>
                <a:gd name="T17" fmla="*/ 31462 h 31"/>
                <a:gd name="T18" fmla="*/ 34567 w 38"/>
                <a:gd name="T19" fmla="*/ 26494 h 31"/>
                <a:gd name="T20" fmla="*/ 46089 w 38"/>
                <a:gd name="T21" fmla="*/ 13247 h 31"/>
                <a:gd name="T22" fmla="*/ 26336 w 38"/>
                <a:gd name="T23" fmla="*/ 0 h 31"/>
                <a:gd name="T24" fmla="*/ 8230 w 38"/>
                <a:gd name="T25" fmla="*/ 13247 h 31"/>
                <a:gd name="T26" fmla="*/ 13168 w 38"/>
                <a:gd name="T27" fmla="*/ 23183 h 31"/>
                <a:gd name="T28" fmla="*/ 0 w 38"/>
                <a:gd name="T29" fmla="*/ 36430 h 31"/>
                <a:gd name="T30" fmla="*/ 19752 w 38"/>
                <a:gd name="T31" fmla="*/ 51333 h 31"/>
                <a:gd name="T32" fmla="*/ 41151 w 38"/>
                <a:gd name="T33" fmla="*/ 46365 h 31"/>
                <a:gd name="T34" fmla="*/ 44443 w 38"/>
                <a:gd name="T35" fmla="*/ 49677 h 31"/>
                <a:gd name="T36" fmla="*/ 62549 w 38"/>
                <a:gd name="T37" fmla="*/ 49677 h 31"/>
                <a:gd name="T38" fmla="*/ 51027 w 38"/>
                <a:gd name="T39" fmla="*/ 39742 h 31"/>
                <a:gd name="T40" fmla="*/ 26336 w 38"/>
                <a:gd name="T41" fmla="*/ 18215 h 31"/>
                <a:gd name="T42" fmla="*/ 21398 w 38"/>
                <a:gd name="T43" fmla="*/ 13247 h 31"/>
                <a:gd name="T44" fmla="*/ 26336 w 38"/>
                <a:gd name="T45" fmla="*/ 8280 h 31"/>
                <a:gd name="T46" fmla="*/ 32921 w 38"/>
                <a:gd name="T47" fmla="*/ 13247 h 31"/>
                <a:gd name="T48" fmla="*/ 26336 w 38"/>
                <a:gd name="T49" fmla="*/ 18215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1">
                  <a:moveTo>
                    <a:pt x="20" y="24"/>
                  </a:moveTo>
                  <a:cubicBezTo>
                    <a:pt x="17" y="25"/>
                    <a:pt x="14" y="25"/>
                    <a:pt x="13" y="25"/>
                  </a:cubicBezTo>
                  <a:cubicBezTo>
                    <a:pt x="10" y="25"/>
                    <a:pt x="9" y="23"/>
                    <a:pt x="9" y="22"/>
                  </a:cubicBezTo>
                  <a:cubicBezTo>
                    <a:pt x="9" y="21"/>
                    <a:pt x="11" y="19"/>
                    <a:pt x="13" y="18"/>
                  </a:cubicBezTo>
                  <a:lnTo>
                    <a:pt x="20" y="24"/>
                  </a:lnTo>
                  <a:close/>
                  <a:moveTo>
                    <a:pt x="31" y="24"/>
                  </a:moveTo>
                  <a:cubicBezTo>
                    <a:pt x="33" y="22"/>
                    <a:pt x="35" y="19"/>
                    <a:pt x="37" y="16"/>
                  </a:cubicBezTo>
                  <a:cubicBezTo>
                    <a:pt x="28" y="16"/>
                    <a:pt x="28" y="16"/>
                    <a:pt x="28" y="16"/>
                  </a:cubicBezTo>
                  <a:cubicBezTo>
                    <a:pt x="27" y="18"/>
                    <a:pt x="27" y="18"/>
                    <a:pt x="26" y="19"/>
                  </a:cubicBezTo>
                  <a:cubicBezTo>
                    <a:pt x="21" y="16"/>
                    <a:pt x="21" y="16"/>
                    <a:pt x="21" y="16"/>
                  </a:cubicBezTo>
                  <a:cubicBezTo>
                    <a:pt x="24" y="14"/>
                    <a:pt x="28" y="13"/>
                    <a:pt x="28" y="8"/>
                  </a:cubicBezTo>
                  <a:cubicBezTo>
                    <a:pt x="28" y="4"/>
                    <a:pt x="24" y="0"/>
                    <a:pt x="16" y="0"/>
                  </a:cubicBezTo>
                  <a:cubicBezTo>
                    <a:pt x="8" y="0"/>
                    <a:pt x="5" y="5"/>
                    <a:pt x="5" y="8"/>
                  </a:cubicBezTo>
                  <a:cubicBezTo>
                    <a:pt x="5" y="10"/>
                    <a:pt x="7" y="12"/>
                    <a:pt x="8" y="14"/>
                  </a:cubicBezTo>
                  <a:cubicBezTo>
                    <a:pt x="5" y="15"/>
                    <a:pt x="0" y="17"/>
                    <a:pt x="0" y="22"/>
                  </a:cubicBezTo>
                  <a:cubicBezTo>
                    <a:pt x="0" y="27"/>
                    <a:pt x="5" y="31"/>
                    <a:pt x="12" y="31"/>
                  </a:cubicBezTo>
                  <a:cubicBezTo>
                    <a:pt x="16" y="31"/>
                    <a:pt x="20" y="30"/>
                    <a:pt x="25" y="28"/>
                  </a:cubicBezTo>
                  <a:cubicBezTo>
                    <a:pt x="27" y="30"/>
                    <a:pt x="27" y="30"/>
                    <a:pt x="27" y="30"/>
                  </a:cubicBezTo>
                  <a:cubicBezTo>
                    <a:pt x="38" y="30"/>
                    <a:pt x="38" y="30"/>
                    <a:pt x="38" y="30"/>
                  </a:cubicBezTo>
                  <a:lnTo>
                    <a:pt x="31" y="24"/>
                  </a:lnTo>
                  <a:close/>
                  <a:moveTo>
                    <a:pt x="16" y="11"/>
                  </a:moveTo>
                  <a:cubicBezTo>
                    <a:pt x="13" y="9"/>
                    <a:pt x="13" y="9"/>
                    <a:pt x="13" y="8"/>
                  </a:cubicBezTo>
                  <a:cubicBezTo>
                    <a:pt x="13" y="6"/>
                    <a:pt x="14" y="5"/>
                    <a:pt x="16" y="5"/>
                  </a:cubicBezTo>
                  <a:cubicBezTo>
                    <a:pt x="20" y="5"/>
                    <a:pt x="20" y="7"/>
                    <a:pt x="20" y="8"/>
                  </a:cubicBezTo>
                  <a:cubicBezTo>
                    <a:pt x="20" y="9"/>
                    <a:pt x="19" y="10"/>
                    <a:pt x="16" y="1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Freeform 102">
              <a:extLst>
                <a:ext uri="{FF2B5EF4-FFF2-40B4-BE49-F238E27FC236}">
                  <a16:creationId xmlns:a16="http://schemas.microsoft.com/office/drawing/2014/main" id="{F289758F-8122-D672-F810-E990CBEE44E3}"/>
                </a:ext>
              </a:extLst>
            </p:cNvPr>
            <p:cNvSpPr>
              <a:spLocks noChangeAspect="1"/>
            </p:cNvSpPr>
            <p:nvPr/>
          </p:nvSpPr>
          <p:spPr bwMode="auto">
            <a:xfrm>
              <a:off x="9924" y="11138"/>
              <a:ext cx="94" cy="75"/>
            </a:xfrm>
            <a:custGeom>
              <a:avLst/>
              <a:gdLst>
                <a:gd name="T0" fmla="*/ 29812 w 346"/>
                <a:gd name="T1" fmla="*/ 32734 h 279"/>
                <a:gd name="T2" fmla="*/ 41357 w 346"/>
                <a:gd name="T3" fmla="*/ 0 h 279"/>
                <a:gd name="T4" fmla="*/ 59623 w 346"/>
                <a:gd name="T5" fmla="*/ 0 h 279"/>
                <a:gd name="T6" fmla="*/ 39806 w 346"/>
                <a:gd name="T7" fmla="*/ 47566 h 279"/>
                <a:gd name="T8" fmla="*/ 21540 w 346"/>
                <a:gd name="T9" fmla="*/ 47566 h 279"/>
                <a:gd name="T10" fmla="*/ 0 w 346"/>
                <a:gd name="T11" fmla="*/ 0 h 279"/>
                <a:gd name="T12" fmla="*/ 18266 w 346"/>
                <a:gd name="T13" fmla="*/ 0 h 279"/>
                <a:gd name="T14" fmla="*/ 29812 w 346"/>
                <a:gd name="T15" fmla="*/ 32734 h 2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 h="279">
                  <a:moveTo>
                    <a:pt x="173" y="192"/>
                  </a:moveTo>
                  <a:lnTo>
                    <a:pt x="240" y="0"/>
                  </a:lnTo>
                  <a:lnTo>
                    <a:pt x="346" y="0"/>
                  </a:lnTo>
                  <a:lnTo>
                    <a:pt x="231" y="279"/>
                  </a:lnTo>
                  <a:lnTo>
                    <a:pt x="125" y="279"/>
                  </a:lnTo>
                  <a:lnTo>
                    <a:pt x="0" y="0"/>
                  </a:lnTo>
                  <a:lnTo>
                    <a:pt x="106" y="0"/>
                  </a:lnTo>
                  <a:lnTo>
                    <a:pt x="173" y="19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Freeform 103">
              <a:extLst>
                <a:ext uri="{FF2B5EF4-FFF2-40B4-BE49-F238E27FC236}">
                  <a16:creationId xmlns:a16="http://schemas.microsoft.com/office/drawing/2014/main" id="{23659DC1-6899-2194-3C11-E12D89548411}"/>
                </a:ext>
              </a:extLst>
            </p:cNvPr>
            <p:cNvSpPr>
              <a:spLocks noChangeAspect="1" noEditPoints="1"/>
            </p:cNvSpPr>
            <p:nvPr/>
          </p:nvSpPr>
          <p:spPr bwMode="auto">
            <a:xfrm>
              <a:off x="10031" y="11138"/>
              <a:ext cx="23" cy="75"/>
            </a:xfrm>
            <a:custGeom>
              <a:avLst/>
              <a:gdLst>
                <a:gd name="T0" fmla="*/ 14906 w 87"/>
                <a:gd name="T1" fmla="*/ 0 h 279"/>
                <a:gd name="T2" fmla="*/ 0 w 87"/>
                <a:gd name="T3" fmla="*/ 0 h 279"/>
                <a:gd name="T4" fmla="*/ 0 w 87"/>
                <a:gd name="T5" fmla="*/ 9888 h 279"/>
                <a:gd name="T6" fmla="*/ 14906 w 87"/>
                <a:gd name="T7" fmla="*/ 9888 h 279"/>
                <a:gd name="T8" fmla="*/ 14906 w 87"/>
                <a:gd name="T9" fmla="*/ 0 h 279"/>
                <a:gd name="T10" fmla="*/ 14906 w 87"/>
                <a:gd name="T11" fmla="*/ 13128 h 279"/>
                <a:gd name="T12" fmla="*/ 0 w 87"/>
                <a:gd name="T13" fmla="*/ 13128 h 279"/>
                <a:gd name="T14" fmla="*/ 0 w 87"/>
                <a:gd name="T15" fmla="*/ 47566 h 279"/>
                <a:gd name="T16" fmla="*/ 14906 w 87"/>
                <a:gd name="T17" fmla="*/ 47566 h 279"/>
                <a:gd name="T18" fmla="*/ 14906 w 87"/>
                <a:gd name="T19" fmla="*/ 13128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279">
                  <a:moveTo>
                    <a:pt x="87" y="0"/>
                  </a:moveTo>
                  <a:lnTo>
                    <a:pt x="0" y="0"/>
                  </a:lnTo>
                  <a:lnTo>
                    <a:pt x="0" y="58"/>
                  </a:lnTo>
                  <a:lnTo>
                    <a:pt x="87" y="58"/>
                  </a:lnTo>
                  <a:lnTo>
                    <a:pt x="87" y="0"/>
                  </a:lnTo>
                  <a:close/>
                  <a:moveTo>
                    <a:pt x="87" y="77"/>
                  </a:moveTo>
                  <a:lnTo>
                    <a:pt x="0" y="77"/>
                  </a:lnTo>
                  <a:lnTo>
                    <a:pt x="0" y="279"/>
                  </a:lnTo>
                  <a:lnTo>
                    <a:pt x="87" y="279"/>
                  </a:lnTo>
                  <a:lnTo>
                    <a:pt x="87" y="7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Freeform 104">
              <a:extLst>
                <a:ext uri="{FF2B5EF4-FFF2-40B4-BE49-F238E27FC236}">
                  <a16:creationId xmlns:a16="http://schemas.microsoft.com/office/drawing/2014/main" id="{455CFDFD-D26C-A83E-82DC-A5E35376D89F}"/>
                </a:ext>
              </a:extLst>
            </p:cNvPr>
            <p:cNvSpPr>
              <a:spLocks noChangeAspect="1"/>
            </p:cNvSpPr>
            <p:nvPr/>
          </p:nvSpPr>
          <p:spPr bwMode="auto">
            <a:xfrm>
              <a:off x="10069" y="11156"/>
              <a:ext cx="67" cy="60"/>
            </a:xfrm>
            <a:custGeom>
              <a:avLst/>
              <a:gdLst>
                <a:gd name="T0" fmla="*/ 26147 w 26"/>
                <a:gd name="T1" fmla="*/ 11675 h 23"/>
                <a:gd name="T2" fmla="*/ 21245 w 26"/>
                <a:gd name="T3" fmla="*/ 8339 h 23"/>
                <a:gd name="T4" fmla="*/ 16342 w 26"/>
                <a:gd name="T5" fmla="*/ 11675 h 23"/>
                <a:gd name="T6" fmla="*/ 21245 w 26"/>
                <a:gd name="T7" fmla="*/ 13343 h 23"/>
                <a:gd name="T8" fmla="*/ 42489 w 26"/>
                <a:gd name="T9" fmla="*/ 26685 h 23"/>
                <a:gd name="T10" fmla="*/ 35952 w 26"/>
                <a:gd name="T11" fmla="*/ 35024 h 23"/>
                <a:gd name="T12" fmla="*/ 21245 w 26"/>
                <a:gd name="T13" fmla="*/ 38360 h 23"/>
                <a:gd name="T14" fmla="*/ 4903 w 26"/>
                <a:gd name="T15" fmla="*/ 33357 h 23"/>
                <a:gd name="T16" fmla="*/ 0 w 26"/>
                <a:gd name="T17" fmla="*/ 26685 h 23"/>
                <a:gd name="T18" fmla="*/ 14708 w 26"/>
                <a:gd name="T19" fmla="*/ 26685 h 23"/>
                <a:gd name="T20" fmla="*/ 16342 w 26"/>
                <a:gd name="T21" fmla="*/ 28353 h 23"/>
                <a:gd name="T22" fmla="*/ 22879 w 26"/>
                <a:gd name="T23" fmla="*/ 30021 h 23"/>
                <a:gd name="T24" fmla="*/ 27781 w 26"/>
                <a:gd name="T25" fmla="*/ 28353 h 23"/>
                <a:gd name="T26" fmla="*/ 22879 w 26"/>
                <a:gd name="T27" fmla="*/ 25017 h 23"/>
                <a:gd name="T28" fmla="*/ 1634 w 26"/>
                <a:gd name="T29" fmla="*/ 11675 h 23"/>
                <a:gd name="T30" fmla="*/ 21245 w 26"/>
                <a:gd name="T31" fmla="*/ 0 h 23"/>
                <a:gd name="T32" fmla="*/ 35952 w 26"/>
                <a:gd name="T33" fmla="*/ 3336 h 23"/>
                <a:gd name="T34" fmla="*/ 42489 w 26"/>
                <a:gd name="T35" fmla="*/ 11675 h 23"/>
                <a:gd name="T36" fmla="*/ 26147 w 26"/>
                <a:gd name="T37" fmla="*/ 11675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23">
                  <a:moveTo>
                    <a:pt x="16" y="7"/>
                  </a:moveTo>
                  <a:cubicBezTo>
                    <a:pt x="16" y="6"/>
                    <a:pt x="16" y="5"/>
                    <a:pt x="13" y="5"/>
                  </a:cubicBezTo>
                  <a:cubicBezTo>
                    <a:pt x="12" y="5"/>
                    <a:pt x="10" y="5"/>
                    <a:pt x="10" y="7"/>
                  </a:cubicBezTo>
                  <a:cubicBezTo>
                    <a:pt x="10" y="8"/>
                    <a:pt x="11" y="8"/>
                    <a:pt x="13" y="8"/>
                  </a:cubicBezTo>
                  <a:cubicBezTo>
                    <a:pt x="22" y="10"/>
                    <a:pt x="26" y="11"/>
                    <a:pt x="26" y="16"/>
                  </a:cubicBezTo>
                  <a:cubicBezTo>
                    <a:pt x="26" y="18"/>
                    <a:pt x="25" y="20"/>
                    <a:pt x="22" y="21"/>
                  </a:cubicBezTo>
                  <a:cubicBezTo>
                    <a:pt x="20" y="22"/>
                    <a:pt x="16" y="23"/>
                    <a:pt x="13" y="23"/>
                  </a:cubicBezTo>
                  <a:cubicBezTo>
                    <a:pt x="12" y="23"/>
                    <a:pt x="6" y="23"/>
                    <a:pt x="3" y="20"/>
                  </a:cubicBezTo>
                  <a:cubicBezTo>
                    <a:pt x="1" y="19"/>
                    <a:pt x="0" y="17"/>
                    <a:pt x="0" y="16"/>
                  </a:cubicBezTo>
                  <a:cubicBezTo>
                    <a:pt x="9" y="16"/>
                    <a:pt x="9" y="16"/>
                    <a:pt x="9" y="16"/>
                  </a:cubicBezTo>
                  <a:cubicBezTo>
                    <a:pt x="10" y="16"/>
                    <a:pt x="10" y="17"/>
                    <a:pt x="10" y="17"/>
                  </a:cubicBezTo>
                  <a:cubicBezTo>
                    <a:pt x="11" y="18"/>
                    <a:pt x="12" y="18"/>
                    <a:pt x="14" y="18"/>
                  </a:cubicBezTo>
                  <a:cubicBezTo>
                    <a:pt x="15" y="18"/>
                    <a:pt x="17" y="18"/>
                    <a:pt x="17" y="17"/>
                  </a:cubicBezTo>
                  <a:cubicBezTo>
                    <a:pt x="17" y="15"/>
                    <a:pt x="16" y="15"/>
                    <a:pt x="14" y="15"/>
                  </a:cubicBezTo>
                  <a:cubicBezTo>
                    <a:pt x="5" y="13"/>
                    <a:pt x="1" y="12"/>
                    <a:pt x="1" y="7"/>
                  </a:cubicBezTo>
                  <a:cubicBezTo>
                    <a:pt x="1" y="1"/>
                    <a:pt x="9" y="0"/>
                    <a:pt x="13" y="0"/>
                  </a:cubicBezTo>
                  <a:cubicBezTo>
                    <a:pt x="16" y="0"/>
                    <a:pt x="20" y="1"/>
                    <a:pt x="22" y="2"/>
                  </a:cubicBezTo>
                  <a:cubicBezTo>
                    <a:pt x="25" y="4"/>
                    <a:pt x="25" y="6"/>
                    <a:pt x="26" y="7"/>
                  </a:cubicBezTo>
                  <a:lnTo>
                    <a:pt x="16" y="7"/>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Freeform 105">
              <a:extLst>
                <a:ext uri="{FF2B5EF4-FFF2-40B4-BE49-F238E27FC236}">
                  <a16:creationId xmlns:a16="http://schemas.microsoft.com/office/drawing/2014/main" id="{6CB018B1-A234-EC87-BB58-727E15B55C0A}"/>
                </a:ext>
              </a:extLst>
            </p:cNvPr>
            <p:cNvSpPr>
              <a:spLocks noChangeAspect="1"/>
            </p:cNvSpPr>
            <p:nvPr/>
          </p:nvSpPr>
          <p:spPr bwMode="auto">
            <a:xfrm>
              <a:off x="10150" y="11159"/>
              <a:ext cx="73" cy="57"/>
            </a:xfrm>
            <a:custGeom>
              <a:avLst/>
              <a:gdLst>
                <a:gd name="T0" fmla="*/ 31384 w 28"/>
                <a:gd name="T1" fmla="*/ 34619 h 22"/>
                <a:gd name="T2" fmla="*/ 31384 w 28"/>
                <a:gd name="T3" fmla="*/ 31322 h 22"/>
                <a:gd name="T4" fmla="*/ 16518 w 28"/>
                <a:gd name="T5" fmla="*/ 36268 h 22"/>
                <a:gd name="T6" fmla="*/ 3304 w 28"/>
                <a:gd name="T7" fmla="*/ 31322 h 22"/>
                <a:gd name="T8" fmla="*/ 0 w 28"/>
                <a:gd name="T9" fmla="*/ 23080 h 22"/>
                <a:gd name="T10" fmla="*/ 0 w 28"/>
                <a:gd name="T11" fmla="*/ 0 h 22"/>
                <a:gd name="T12" fmla="*/ 14866 w 28"/>
                <a:gd name="T13" fmla="*/ 0 h 22"/>
                <a:gd name="T14" fmla="*/ 14866 w 28"/>
                <a:gd name="T15" fmla="*/ 19783 h 22"/>
                <a:gd name="T16" fmla="*/ 23125 w 28"/>
                <a:gd name="T17" fmla="*/ 26377 h 22"/>
                <a:gd name="T18" fmla="*/ 31384 w 28"/>
                <a:gd name="T19" fmla="*/ 19783 h 22"/>
                <a:gd name="T20" fmla="*/ 31384 w 28"/>
                <a:gd name="T21" fmla="*/ 0 h 22"/>
                <a:gd name="T22" fmla="*/ 46250 w 28"/>
                <a:gd name="T23" fmla="*/ 0 h 22"/>
                <a:gd name="T24" fmla="*/ 46250 w 28"/>
                <a:gd name="T25" fmla="*/ 34619 h 22"/>
                <a:gd name="T26" fmla="*/ 31384 w 28"/>
                <a:gd name="T27" fmla="*/ 34619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22">
                  <a:moveTo>
                    <a:pt x="19" y="21"/>
                  </a:moveTo>
                  <a:cubicBezTo>
                    <a:pt x="19" y="19"/>
                    <a:pt x="19" y="19"/>
                    <a:pt x="19" y="19"/>
                  </a:cubicBezTo>
                  <a:cubicBezTo>
                    <a:pt x="18" y="20"/>
                    <a:pt x="15" y="22"/>
                    <a:pt x="10" y="22"/>
                  </a:cubicBezTo>
                  <a:cubicBezTo>
                    <a:pt x="8" y="22"/>
                    <a:pt x="4" y="22"/>
                    <a:pt x="2" y="19"/>
                  </a:cubicBezTo>
                  <a:cubicBezTo>
                    <a:pt x="0" y="17"/>
                    <a:pt x="0" y="15"/>
                    <a:pt x="0" y="14"/>
                  </a:cubicBezTo>
                  <a:cubicBezTo>
                    <a:pt x="0" y="0"/>
                    <a:pt x="0" y="0"/>
                    <a:pt x="0" y="0"/>
                  </a:cubicBezTo>
                  <a:cubicBezTo>
                    <a:pt x="9" y="0"/>
                    <a:pt x="9" y="0"/>
                    <a:pt x="9" y="0"/>
                  </a:cubicBezTo>
                  <a:cubicBezTo>
                    <a:pt x="9" y="12"/>
                    <a:pt x="9" y="12"/>
                    <a:pt x="9" y="12"/>
                  </a:cubicBezTo>
                  <a:cubicBezTo>
                    <a:pt x="9" y="15"/>
                    <a:pt x="12" y="16"/>
                    <a:pt x="14" y="16"/>
                  </a:cubicBezTo>
                  <a:cubicBezTo>
                    <a:pt x="16" y="16"/>
                    <a:pt x="19" y="15"/>
                    <a:pt x="19" y="12"/>
                  </a:cubicBezTo>
                  <a:cubicBezTo>
                    <a:pt x="19" y="0"/>
                    <a:pt x="19" y="0"/>
                    <a:pt x="19" y="0"/>
                  </a:cubicBezTo>
                  <a:cubicBezTo>
                    <a:pt x="28" y="0"/>
                    <a:pt x="28" y="0"/>
                    <a:pt x="28" y="0"/>
                  </a:cubicBezTo>
                  <a:cubicBezTo>
                    <a:pt x="28" y="21"/>
                    <a:pt x="28" y="21"/>
                    <a:pt x="28" y="21"/>
                  </a:cubicBezTo>
                  <a:lnTo>
                    <a:pt x="19" y="2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Freeform 106">
              <a:extLst>
                <a:ext uri="{FF2B5EF4-FFF2-40B4-BE49-F238E27FC236}">
                  <a16:creationId xmlns:a16="http://schemas.microsoft.com/office/drawing/2014/main" id="{93E0FC49-CA90-2AF5-3825-C9DAC3D4CB42}"/>
                </a:ext>
              </a:extLst>
            </p:cNvPr>
            <p:cNvSpPr>
              <a:spLocks noChangeAspect="1" noEditPoints="1"/>
            </p:cNvSpPr>
            <p:nvPr/>
          </p:nvSpPr>
          <p:spPr bwMode="auto">
            <a:xfrm>
              <a:off x="10233" y="11156"/>
              <a:ext cx="77" cy="60"/>
            </a:xfrm>
            <a:custGeom>
              <a:avLst/>
              <a:gdLst>
                <a:gd name="T0" fmla="*/ 34423 w 30"/>
                <a:gd name="T1" fmla="*/ 36692 h 23"/>
                <a:gd name="T2" fmla="*/ 32783 w 30"/>
                <a:gd name="T3" fmla="*/ 33357 h 23"/>
                <a:gd name="T4" fmla="*/ 16392 w 30"/>
                <a:gd name="T5" fmla="*/ 38360 h 23"/>
                <a:gd name="T6" fmla="*/ 0 w 30"/>
                <a:gd name="T7" fmla="*/ 26685 h 23"/>
                <a:gd name="T8" fmla="*/ 26227 w 30"/>
                <a:gd name="T9" fmla="*/ 15010 h 23"/>
                <a:gd name="T10" fmla="*/ 32783 w 30"/>
                <a:gd name="T11" fmla="*/ 11675 h 23"/>
                <a:gd name="T12" fmla="*/ 26227 w 30"/>
                <a:gd name="T13" fmla="*/ 8339 h 23"/>
                <a:gd name="T14" fmla="*/ 18031 w 30"/>
                <a:gd name="T15" fmla="*/ 13343 h 23"/>
                <a:gd name="T16" fmla="*/ 3278 w 30"/>
                <a:gd name="T17" fmla="*/ 13343 h 23"/>
                <a:gd name="T18" fmla="*/ 26227 w 30"/>
                <a:gd name="T19" fmla="*/ 0 h 23"/>
                <a:gd name="T20" fmla="*/ 47536 w 30"/>
                <a:gd name="T21" fmla="*/ 11675 h 23"/>
                <a:gd name="T22" fmla="*/ 47536 w 30"/>
                <a:gd name="T23" fmla="*/ 33357 h 23"/>
                <a:gd name="T24" fmla="*/ 49175 w 30"/>
                <a:gd name="T25" fmla="*/ 36692 h 23"/>
                <a:gd name="T26" fmla="*/ 49175 w 30"/>
                <a:gd name="T27" fmla="*/ 36692 h 23"/>
                <a:gd name="T28" fmla="*/ 34423 w 30"/>
                <a:gd name="T29" fmla="*/ 36692 h 23"/>
                <a:gd name="T30" fmla="*/ 32783 w 30"/>
                <a:gd name="T31" fmla="*/ 21682 h 23"/>
                <a:gd name="T32" fmla="*/ 24588 w 30"/>
                <a:gd name="T33" fmla="*/ 23350 h 23"/>
                <a:gd name="T34" fmla="*/ 16392 w 30"/>
                <a:gd name="T35" fmla="*/ 26685 h 23"/>
                <a:gd name="T36" fmla="*/ 21309 w 30"/>
                <a:gd name="T37" fmla="*/ 30021 h 23"/>
                <a:gd name="T38" fmla="*/ 32783 w 30"/>
                <a:gd name="T39" fmla="*/ 23350 h 23"/>
                <a:gd name="T40" fmla="*/ 32783 w 30"/>
                <a:gd name="T41" fmla="*/ 2168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23">
                  <a:moveTo>
                    <a:pt x="21" y="22"/>
                  </a:moveTo>
                  <a:cubicBezTo>
                    <a:pt x="20" y="21"/>
                    <a:pt x="20" y="21"/>
                    <a:pt x="20" y="20"/>
                  </a:cubicBezTo>
                  <a:cubicBezTo>
                    <a:pt x="18" y="21"/>
                    <a:pt x="16" y="23"/>
                    <a:pt x="10" y="23"/>
                  </a:cubicBezTo>
                  <a:cubicBezTo>
                    <a:pt x="6" y="23"/>
                    <a:pt x="0" y="22"/>
                    <a:pt x="0" y="16"/>
                  </a:cubicBezTo>
                  <a:cubicBezTo>
                    <a:pt x="0" y="11"/>
                    <a:pt x="6" y="10"/>
                    <a:pt x="16" y="9"/>
                  </a:cubicBezTo>
                  <a:cubicBezTo>
                    <a:pt x="18" y="9"/>
                    <a:pt x="20" y="9"/>
                    <a:pt x="20" y="7"/>
                  </a:cubicBezTo>
                  <a:cubicBezTo>
                    <a:pt x="20" y="5"/>
                    <a:pt x="17" y="5"/>
                    <a:pt x="16" y="5"/>
                  </a:cubicBezTo>
                  <a:cubicBezTo>
                    <a:pt x="11" y="5"/>
                    <a:pt x="10" y="6"/>
                    <a:pt x="11" y="8"/>
                  </a:cubicBezTo>
                  <a:cubicBezTo>
                    <a:pt x="2" y="8"/>
                    <a:pt x="2" y="8"/>
                    <a:pt x="2" y="8"/>
                  </a:cubicBezTo>
                  <a:cubicBezTo>
                    <a:pt x="2" y="5"/>
                    <a:pt x="3" y="0"/>
                    <a:pt x="16" y="0"/>
                  </a:cubicBezTo>
                  <a:cubicBezTo>
                    <a:pt x="22" y="0"/>
                    <a:pt x="29" y="2"/>
                    <a:pt x="29" y="7"/>
                  </a:cubicBezTo>
                  <a:cubicBezTo>
                    <a:pt x="29" y="20"/>
                    <a:pt x="29" y="20"/>
                    <a:pt x="29" y="20"/>
                  </a:cubicBezTo>
                  <a:cubicBezTo>
                    <a:pt x="29" y="20"/>
                    <a:pt x="29" y="21"/>
                    <a:pt x="30" y="22"/>
                  </a:cubicBezTo>
                  <a:cubicBezTo>
                    <a:pt x="30" y="22"/>
                    <a:pt x="30" y="22"/>
                    <a:pt x="30" y="22"/>
                  </a:cubicBezTo>
                  <a:lnTo>
                    <a:pt x="21" y="22"/>
                  </a:lnTo>
                  <a:close/>
                  <a:moveTo>
                    <a:pt x="20" y="13"/>
                  </a:moveTo>
                  <a:cubicBezTo>
                    <a:pt x="18" y="13"/>
                    <a:pt x="18" y="13"/>
                    <a:pt x="15" y="14"/>
                  </a:cubicBezTo>
                  <a:cubicBezTo>
                    <a:pt x="12" y="14"/>
                    <a:pt x="10" y="15"/>
                    <a:pt x="10" y="16"/>
                  </a:cubicBezTo>
                  <a:cubicBezTo>
                    <a:pt x="10" y="18"/>
                    <a:pt x="12" y="18"/>
                    <a:pt x="13" y="18"/>
                  </a:cubicBezTo>
                  <a:cubicBezTo>
                    <a:pt x="16" y="18"/>
                    <a:pt x="20" y="17"/>
                    <a:pt x="20" y="14"/>
                  </a:cubicBezTo>
                  <a:lnTo>
                    <a:pt x="20" y="13"/>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Rectangle 107">
              <a:extLst>
                <a:ext uri="{FF2B5EF4-FFF2-40B4-BE49-F238E27FC236}">
                  <a16:creationId xmlns:a16="http://schemas.microsoft.com/office/drawing/2014/main" id="{EE1AA922-BCB4-E9CE-846E-1B94D8FE42AD}"/>
                </a:ext>
              </a:extLst>
            </p:cNvPr>
            <p:cNvSpPr>
              <a:spLocks noChangeAspect="1" noChangeArrowheads="1"/>
            </p:cNvSpPr>
            <p:nvPr/>
          </p:nvSpPr>
          <p:spPr bwMode="auto">
            <a:xfrm>
              <a:off x="10323" y="11138"/>
              <a:ext cx="23" cy="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Freeform 108">
              <a:extLst>
                <a:ext uri="{FF2B5EF4-FFF2-40B4-BE49-F238E27FC236}">
                  <a16:creationId xmlns:a16="http://schemas.microsoft.com/office/drawing/2014/main" id="{EB6D28C1-B71B-4F6F-C1E1-22B5A7E70A73}"/>
                </a:ext>
              </a:extLst>
            </p:cNvPr>
            <p:cNvSpPr>
              <a:spLocks noChangeAspect="1"/>
            </p:cNvSpPr>
            <p:nvPr/>
          </p:nvSpPr>
          <p:spPr bwMode="auto">
            <a:xfrm>
              <a:off x="7974" y="10650"/>
              <a:ext cx="444" cy="426"/>
            </a:xfrm>
            <a:custGeom>
              <a:avLst/>
              <a:gdLst>
                <a:gd name="T0" fmla="*/ 282097 w 171"/>
                <a:gd name="T1" fmla="*/ 0 h 164"/>
                <a:gd name="T2" fmla="*/ 250753 w 171"/>
                <a:gd name="T3" fmla="*/ 0 h 164"/>
                <a:gd name="T4" fmla="*/ 1650 w 171"/>
                <a:gd name="T5" fmla="*/ 0 h 164"/>
                <a:gd name="T6" fmla="*/ 1650 w 171"/>
                <a:gd name="T7" fmla="*/ 62638 h 164"/>
                <a:gd name="T8" fmla="*/ 216109 w 171"/>
                <a:gd name="T9" fmla="*/ 62638 h 164"/>
                <a:gd name="T10" fmla="*/ 145173 w 171"/>
                <a:gd name="T11" fmla="*/ 131870 h 164"/>
                <a:gd name="T12" fmla="*/ 148472 w 171"/>
                <a:gd name="T13" fmla="*/ 82419 h 164"/>
                <a:gd name="T14" fmla="*/ 82485 w 171"/>
                <a:gd name="T15" fmla="*/ 82419 h 164"/>
                <a:gd name="T16" fmla="*/ 51140 w 171"/>
                <a:gd name="T17" fmla="*/ 184618 h 164"/>
                <a:gd name="T18" fmla="*/ 0 w 171"/>
                <a:gd name="T19" fmla="*/ 204398 h 164"/>
                <a:gd name="T20" fmla="*/ 0 w 171"/>
                <a:gd name="T21" fmla="*/ 270333 h 164"/>
                <a:gd name="T22" fmla="*/ 98981 w 171"/>
                <a:gd name="T23" fmla="*/ 230772 h 164"/>
                <a:gd name="T24" fmla="*/ 125376 w 171"/>
                <a:gd name="T25" fmla="*/ 192860 h 164"/>
                <a:gd name="T26" fmla="*/ 125376 w 171"/>
                <a:gd name="T27" fmla="*/ 196156 h 164"/>
                <a:gd name="T28" fmla="*/ 234256 w 171"/>
                <a:gd name="T29" fmla="*/ 153299 h 164"/>
                <a:gd name="T30" fmla="*/ 282097 w 171"/>
                <a:gd name="T31" fmla="*/ 29671 h 164"/>
                <a:gd name="T32" fmla="*/ 282097 w 1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Freeform 109">
              <a:extLst>
                <a:ext uri="{FF2B5EF4-FFF2-40B4-BE49-F238E27FC236}">
                  <a16:creationId xmlns:a16="http://schemas.microsoft.com/office/drawing/2014/main" id="{B1E180DB-FB6D-0BDC-3B16-36F09F29A50A}"/>
                </a:ext>
              </a:extLst>
            </p:cNvPr>
            <p:cNvSpPr>
              <a:spLocks noChangeAspect="1"/>
            </p:cNvSpPr>
            <p:nvPr/>
          </p:nvSpPr>
          <p:spPr bwMode="auto">
            <a:xfrm>
              <a:off x="8462" y="10663"/>
              <a:ext cx="434" cy="410"/>
            </a:xfrm>
            <a:custGeom>
              <a:avLst/>
              <a:gdLst>
                <a:gd name="T0" fmla="*/ 252322 w 167"/>
                <a:gd name="T1" fmla="*/ 62601 h 158"/>
                <a:gd name="T2" fmla="*/ 204496 w 167"/>
                <a:gd name="T3" fmla="*/ 13179 h 158"/>
                <a:gd name="T4" fmla="*/ 206145 w 167"/>
                <a:gd name="T5" fmla="*/ 0 h 158"/>
                <a:gd name="T6" fmla="*/ 0 w 167"/>
                <a:gd name="T7" fmla="*/ 0 h 158"/>
                <a:gd name="T8" fmla="*/ 0 w 167"/>
                <a:gd name="T9" fmla="*/ 62601 h 158"/>
                <a:gd name="T10" fmla="*/ 212742 w 167"/>
                <a:gd name="T11" fmla="*/ 62601 h 158"/>
                <a:gd name="T12" fmla="*/ 179759 w 167"/>
                <a:gd name="T13" fmla="*/ 141677 h 158"/>
                <a:gd name="T14" fmla="*/ 28036 w 167"/>
                <a:gd name="T15" fmla="*/ 197689 h 158"/>
                <a:gd name="T16" fmla="*/ 28036 w 167"/>
                <a:gd name="T17" fmla="*/ 260290 h 158"/>
                <a:gd name="T18" fmla="*/ 227584 w 167"/>
                <a:gd name="T19" fmla="*/ 181215 h 158"/>
                <a:gd name="T20" fmla="*/ 275410 w 167"/>
                <a:gd name="T21" fmla="*/ 56012 h 158"/>
                <a:gd name="T22" fmla="*/ 252322 w 167"/>
                <a:gd name="T23" fmla="*/ 62601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Freeform 110">
              <a:extLst>
                <a:ext uri="{FF2B5EF4-FFF2-40B4-BE49-F238E27FC236}">
                  <a16:creationId xmlns:a16="http://schemas.microsoft.com/office/drawing/2014/main" id="{74F75D24-3307-478B-E704-E16E51AE69CD}"/>
                </a:ext>
              </a:extLst>
            </p:cNvPr>
            <p:cNvSpPr>
              <a:spLocks noChangeAspect="1" noEditPoints="1"/>
            </p:cNvSpPr>
            <p:nvPr/>
          </p:nvSpPr>
          <p:spPr bwMode="auto">
            <a:xfrm>
              <a:off x="8794" y="10614"/>
              <a:ext cx="138" cy="135"/>
            </a:xfrm>
            <a:custGeom>
              <a:avLst/>
              <a:gdLst>
                <a:gd name="T0" fmla="*/ 44781 w 53"/>
                <a:gd name="T1" fmla="*/ 0 h 52"/>
                <a:gd name="T2" fmla="*/ 0 w 53"/>
                <a:gd name="T3" fmla="*/ 42754 h 52"/>
                <a:gd name="T4" fmla="*/ 44781 w 53"/>
                <a:gd name="T5" fmla="*/ 85508 h 52"/>
                <a:gd name="T6" fmla="*/ 87903 w 53"/>
                <a:gd name="T7" fmla="*/ 42754 h 52"/>
                <a:gd name="T8" fmla="*/ 44781 w 53"/>
                <a:gd name="T9" fmla="*/ 0 h 52"/>
                <a:gd name="T10" fmla="*/ 44781 w 53"/>
                <a:gd name="T11" fmla="*/ 67420 h 52"/>
                <a:gd name="T12" fmla="*/ 18244 w 53"/>
                <a:gd name="T13" fmla="*/ 42754 h 52"/>
                <a:gd name="T14" fmla="*/ 44781 w 53"/>
                <a:gd name="T15" fmla="*/ 16444 h 52"/>
                <a:gd name="T16" fmla="*/ 69659 w 53"/>
                <a:gd name="T17" fmla="*/ 42754 h 52"/>
                <a:gd name="T18" fmla="*/ 44781 w 53"/>
                <a:gd name="T19" fmla="*/ 6742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Freeform 111">
              <a:extLst>
                <a:ext uri="{FF2B5EF4-FFF2-40B4-BE49-F238E27FC236}">
                  <a16:creationId xmlns:a16="http://schemas.microsoft.com/office/drawing/2014/main" id="{1F265953-A048-8F84-E57D-EDB150FD5C15}"/>
                </a:ext>
              </a:extLst>
            </p:cNvPr>
            <p:cNvSpPr>
              <a:spLocks noChangeAspect="1"/>
            </p:cNvSpPr>
            <p:nvPr/>
          </p:nvSpPr>
          <p:spPr bwMode="auto">
            <a:xfrm>
              <a:off x="9453" y="10652"/>
              <a:ext cx="450" cy="428"/>
            </a:xfrm>
            <a:custGeom>
              <a:avLst/>
              <a:gdLst>
                <a:gd name="T0" fmla="*/ 221416 w 173"/>
                <a:gd name="T1" fmla="*/ 0 h 165"/>
                <a:gd name="T2" fmla="*/ 123927 w 173"/>
                <a:gd name="T3" fmla="*/ 41150 h 165"/>
                <a:gd name="T4" fmla="*/ 56180 w 173"/>
                <a:gd name="T5" fmla="*/ 72424 h 165"/>
                <a:gd name="T6" fmla="*/ 0 w 173"/>
                <a:gd name="T7" fmla="*/ 72424 h 165"/>
                <a:gd name="T8" fmla="*/ 0 w 173"/>
                <a:gd name="T9" fmla="*/ 138263 h 165"/>
                <a:gd name="T10" fmla="*/ 64442 w 173"/>
                <a:gd name="T11" fmla="*/ 138263 h 165"/>
                <a:gd name="T12" fmla="*/ 118970 w 173"/>
                <a:gd name="T13" fmla="*/ 120158 h 165"/>
                <a:gd name="T14" fmla="*/ 118970 w 173"/>
                <a:gd name="T15" fmla="*/ 271589 h 165"/>
                <a:gd name="T16" fmla="*/ 185064 w 173"/>
                <a:gd name="T17" fmla="*/ 271589 h 165"/>
                <a:gd name="T18" fmla="*/ 185064 w 173"/>
                <a:gd name="T19" fmla="*/ 83946 h 165"/>
                <a:gd name="T20" fmla="*/ 231330 w 173"/>
                <a:gd name="T21" fmla="*/ 65840 h 165"/>
                <a:gd name="T22" fmla="*/ 285858 w 173"/>
                <a:gd name="T23" fmla="*/ 65840 h 165"/>
                <a:gd name="T24" fmla="*/ 285858 w 173"/>
                <a:gd name="T25" fmla="*/ 0 h 165"/>
                <a:gd name="T26" fmla="*/ 221416 w 173"/>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Freeform 112">
              <a:extLst>
                <a:ext uri="{FF2B5EF4-FFF2-40B4-BE49-F238E27FC236}">
                  <a16:creationId xmlns:a16="http://schemas.microsoft.com/office/drawing/2014/main" id="{46B68D62-B065-636E-671F-BFF720E6BB0F}"/>
                </a:ext>
              </a:extLst>
            </p:cNvPr>
            <p:cNvSpPr>
              <a:spLocks noChangeAspect="1"/>
            </p:cNvSpPr>
            <p:nvPr/>
          </p:nvSpPr>
          <p:spPr bwMode="auto">
            <a:xfrm>
              <a:off x="9974" y="10640"/>
              <a:ext cx="345" cy="441"/>
            </a:xfrm>
            <a:custGeom>
              <a:avLst/>
              <a:gdLst>
                <a:gd name="T0" fmla="*/ 67557 w 1278"/>
                <a:gd name="T1" fmla="*/ 0 h 1635"/>
                <a:gd name="T2" fmla="*/ 0 w 1278"/>
                <a:gd name="T3" fmla="*/ 0 h 1635"/>
                <a:gd name="T4" fmla="*/ 0 w 1278"/>
                <a:gd name="T5" fmla="*/ 279819 h 1635"/>
                <a:gd name="T6" fmla="*/ 67557 w 1278"/>
                <a:gd name="T7" fmla="*/ 279819 h 1635"/>
                <a:gd name="T8" fmla="*/ 67557 w 1278"/>
                <a:gd name="T9" fmla="*/ 148039 h 1635"/>
                <a:gd name="T10" fmla="*/ 219130 w 1278"/>
                <a:gd name="T11" fmla="*/ 167891 h 1635"/>
                <a:gd name="T12" fmla="*/ 219130 w 1278"/>
                <a:gd name="T13" fmla="*/ 102001 h 1635"/>
                <a:gd name="T14" fmla="*/ 67557 w 1278"/>
                <a:gd name="T15" fmla="*/ 82320 h 1635"/>
                <a:gd name="T16" fmla="*/ 67557 w 1278"/>
                <a:gd name="T17" fmla="*/ 0 h 1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Rectangle 113">
              <a:extLst>
                <a:ext uri="{FF2B5EF4-FFF2-40B4-BE49-F238E27FC236}">
                  <a16:creationId xmlns:a16="http://schemas.microsoft.com/office/drawing/2014/main" id="{A5088F2F-5E62-30B5-5B96-D2426B836B13}"/>
                </a:ext>
              </a:extLst>
            </p:cNvPr>
            <p:cNvSpPr>
              <a:spLocks noChangeAspect="1" noChangeArrowheads="1"/>
            </p:cNvSpPr>
            <p:nvPr/>
          </p:nvSpPr>
          <p:spPr bwMode="auto">
            <a:xfrm>
              <a:off x="10178" y="10632"/>
              <a:ext cx="83" cy="7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Rectangle 114">
              <a:extLst>
                <a:ext uri="{FF2B5EF4-FFF2-40B4-BE49-F238E27FC236}">
                  <a16:creationId xmlns:a16="http://schemas.microsoft.com/office/drawing/2014/main" id="{61FC6EC6-A89E-DA6E-8410-C235FCE1EBAE}"/>
                </a:ext>
              </a:extLst>
            </p:cNvPr>
            <p:cNvSpPr>
              <a:spLocks noChangeAspect="1" noChangeArrowheads="1"/>
            </p:cNvSpPr>
            <p:nvPr/>
          </p:nvSpPr>
          <p:spPr bwMode="auto">
            <a:xfrm>
              <a:off x="10277" y="10632"/>
              <a:ext cx="81" cy="7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Rectangle 115">
              <a:extLst>
                <a:ext uri="{FF2B5EF4-FFF2-40B4-BE49-F238E27FC236}">
                  <a16:creationId xmlns:a16="http://schemas.microsoft.com/office/drawing/2014/main" id="{88BFBCEF-1D4A-2C7E-A5A3-5F66828CD1BE}"/>
                </a:ext>
              </a:extLst>
            </p:cNvPr>
            <p:cNvSpPr>
              <a:spLocks noChangeAspect="1" noChangeArrowheads="1"/>
            </p:cNvSpPr>
            <p:nvPr/>
          </p:nvSpPr>
          <p:spPr bwMode="auto">
            <a:xfrm>
              <a:off x="8989" y="10645"/>
              <a:ext cx="386" cy="9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Freeform 116">
              <a:extLst>
                <a:ext uri="{FF2B5EF4-FFF2-40B4-BE49-F238E27FC236}">
                  <a16:creationId xmlns:a16="http://schemas.microsoft.com/office/drawing/2014/main" id="{AA9A0DD9-529A-238A-96D2-E775DE6222BC}"/>
                </a:ext>
              </a:extLst>
            </p:cNvPr>
            <p:cNvSpPr>
              <a:spLocks noChangeAspect="1"/>
            </p:cNvSpPr>
            <p:nvPr/>
          </p:nvSpPr>
          <p:spPr bwMode="auto">
            <a:xfrm>
              <a:off x="8961" y="10787"/>
              <a:ext cx="439" cy="281"/>
            </a:xfrm>
            <a:custGeom>
              <a:avLst/>
              <a:gdLst>
                <a:gd name="T0" fmla="*/ 247291 w 169"/>
                <a:gd name="T1" fmla="*/ 0 h 108"/>
                <a:gd name="T2" fmla="*/ 0 w 169"/>
                <a:gd name="T3" fmla="*/ 0 h 108"/>
                <a:gd name="T4" fmla="*/ 0 w 169"/>
                <a:gd name="T5" fmla="*/ 62675 h 108"/>
                <a:gd name="T6" fmla="*/ 209373 w 169"/>
                <a:gd name="T7" fmla="*/ 62675 h 108"/>
                <a:gd name="T8" fmla="*/ 62647 w 169"/>
                <a:gd name="T9" fmla="*/ 117104 h 108"/>
                <a:gd name="T10" fmla="*/ 21432 w 169"/>
                <a:gd name="T11" fmla="*/ 117104 h 108"/>
                <a:gd name="T12" fmla="*/ 21432 w 169"/>
                <a:gd name="T13" fmla="*/ 178130 h 108"/>
                <a:gd name="T14" fmla="*/ 62647 w 169"/>
                <a:gd name="T15" fmla="*/ 178130 h 108"/>
                <a:gd name="T16" fmla="*/ 278614 w 169"/>
                <a:gd name="T17" fmla="*/ 31338 h 108"/>
                <a:gd name="T18" fmla="*/ 278614 w 169"/>
                <a:gd name="T19" fmla="*/ 0 h 108"/>
                <a:gd name="T20" fmla="*/ 247291 w 16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Freeform 117">
              <a:extLst>
                <a:ext uri="{FF2B5EF4-FFF2-40B4-BE49-F238E27FC236}">
                  <a16:creationId xmlns:a16="http://schemas.microsoft.com/office/drawing/2014/main" id="{49276D8E-6353-6031-2F16-FC2EC31DC191}"/>
                </a:ext>
              </a:extLst>
            </p:cNvPr>
            <p:cNvSpPr>
              <a:spLocks noChangeAspect="1"/>
            </p:cNvSpPr>
            <p:nvPr/>
          </p:nvSpPr>
          <p:spPr bwMode="auto">
            <a:xfrm>
              <a:off x="7169" y="10621"/>
              <a:ext cx="663" cy="587"/>
            </a:xfrm>
            <a:custGeom>
              <a:avLst/>
              <a:gdLst>
                <a:gd name="T0" fmla="*/ 420707 w 255"/>
                <a:gd name="T1" fmla="*/ 301917 h 226"/>
                <a:gd name="T2" fmla="*/ 351414 w 255"/>
                <a:gd name="T3" fmla="*/ 372859 h 226"/>
                <a:gd name="T4" fmla="*/ 70943 w 255"/>
                <a:gd name="T5" fmla="*/ 372859 h 226"/>
                <a:gd name="T6" fmla="*/ 0 w 255"/>
                <a:gd name="T7" fmla="*/ 301917 h 226"/>
                <a:gd name="T8" fmla="*/ 0 w 255"/>
                <a:gd name="T9" fmla="*/ 70942 h 226"/>
                <a:gd name="T10" fmla="*/ 70943 w 255"/>
                <a:gd name="T11" fmla="*/ 0 h 226"/>
                <a:gd name="T12" fmla="*/ 351414 w 255"/>
                <a:gd name="T13" fmla="*/ 0 h 226"/>
                <a:gd name="T14" fmla="*/ 420707 w 255"/>
                <a:gd name="T15" fmla="*/ 70942 h 226"/>
                <a:gd name="T16" fmla="*/ 420707 w 255"/>
                <a:gd name="T17" fmla="*/ 30191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 h="226">
                  <a:moveTo>
                    <a:pt x="255" y="183"/>
                  </a:moveTo>
                  <a:cubicBezTo>
                    <a:pt x="255" y="207"/>
                    <a:pt x="236" y="226"/>
                    <a:pt x="213" y="226"/>
                  </a:cubicBezTo>
                  <a:cubicBezTo>
                    <a:pt x="43" y="226"/>
                    <a:pt x="43" y="226"/>
                    <a:pt x="43" y="226"/>
                  </a:cubicBezTo>
                  <a:cubicBezTo>
                    <a:pt x="19" y="226"/>
                    <a:pt x="0" y="207"/>
                    <a:pt x="0" y="183"/>
                  </a:cubicBezTo>
                  <a:cubicBezTo>
                    <a:pt x="0" y="43"/>
                    <a:pt x="0" y="43"/>
                    <a:pt x="0" y="43"/>
                  </a:cubicBezTo>
                  <a:cubicBezTo>
                    <a:pt x="0" y="20"/>
                    <a:pt x="19" y="0"/>
                    <a:pt x="43" y="0"/>
                  </a:cubicBezTo>
                  <a:cubicBezTo>
                    <a:pt x="213" y="0"/>
                    <a:pt x="213" y="0"/>
                    <a:pt x="213" y="0"/>
                  </a:cubicBezTo>
                  <a:cubicBezTo>
                    <a:pt x="236" y="0"/>
                    <a:pt x="255" y="20"/>
                    <a:pt x="255" y="43"/>
                  </a:cubicBezTo>
                  <a:lnTo>
                    <a:pt x="255" y="183"/>
                  </a:lnTo>
                  <a:close/>
                </a:path>
              </a:pathLst>
            </a:custGeom>
            <a:solidFill>
              <a:srgbClr val="002060"/>
            </a:solidFill>
            <a:ln>
              <a:noFill/>
            </a:ln>
            <a:extLst>
              <a:ext uri="{91240B29-F687-4F45-9708-019B960494DF}">
                <a14:hiddenLine xmlns:a14="http://schemas.microsoft.com/office/drawing/2010/main" w="23495" cap="flat">
                  <a:solidFill>
                    <a:srgbClr val="FF0000"/>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Freeform 118">
              <a:extLst>
                <a:ext uri="{FF2B5EF4-FFF2-40B4-BE49-F238E27FC236}">
                  <a16:creationId xmlns:a16="http://schemas.microsoft.com/office/drawing/2014/main" id="{095BBF6E-9151-2E29-67DB-56EFAF9AE802}"/>
                </a:ext>
              </a:extLst>
            </p:cNvPr>
            <p:cNvSpPr>
              <a:spLocks noChangeAspect="1" noEditPoints="1"/>
            </p:cNvSpPr>
            <p:nvPr/>
          </p:nvSpPr>
          <p:spPr bwMode="auto">
            <a:xfrm>
              <a:off x="7309" y="10744"/>
              <a:ext cx="462" cy="360"/>
            </a:xfrm>
            <a:custGeom>
              <a:avLst/>
              <a:gdLst>
                <a:gd name="T0" fmla="*/ 146915 w 1711"/>
                <a:gd name="T1" fmla="*/ 77349 h 1336"/>
                <a:gd name="T2" fmla="*/ 173175 w 1711"/>
                <a:gd name="T3" fmla="*/ 136559 h 1336"/>
                <a:gd name="T4" fmla="*/ 120484 w 1711"/>
                <a:gd name="T5" fmla="*/ 136559 h 1336"/>
                <a:gd name="T6" fmla="*/ 146915 w 1711"/>
                <a:gd name="T7" fmla="*/ 77349 h 1336"/>
                <a:gd name="T8" fmla="*/ 212821 w 1711"/>
                <a:gd name="T9" fmla="*/ 228625 h 1336"/>
                <a:gd name="T10" fmla="*/ 293659 w 1711"/>
                <a:gd name="T11" fmla="*/ 228625 h 1336"/>
                <a:gd name="T12" fmla="*/ 184846 w 1711"/>
                <a:gd name="T13" fmla="*/ 0 h 1336"/>
                <a:gd name="T14" fmla="*/ 108813 w 1711"/>
                <a:gd name="T15" fmla="*/ 0 h 1336"/>
                <a:gd name="T16" fmla="*/ 0 w 1711"/>
                <a:gd name="T17" fmla="*/ 228625 h 1336"/>
                <a:gd name="T18" fmla="*/ 80838 w 1711"/>
                <a:gd name="T19" fmla="*/ 228625 h 1336"/>
                <a:gd name="T20" fmla="*/ 102292 w 1711"/>
                <a:gd name="T21" fmla="*/ 189095 h 1336"/>
                <a:gd name="T22" fmla="*/ 189651 w 1711"/>
                <a:gd name="T23" fmla="*/ 189095 h 1336"/>
                <a:gd name="T24" fmla="*/ 212821 w 1711"/>
                <a:gd name="T25" fmla="*/ 228625 h 1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Freeform 119">
              <a:extLst>
                <a:ext uri="{FF2B5EF4-FFF2-40B4-BE49-F238E27FC236}">
                  <a16:creationId xmlns:a16="http://schemas.microsoft.com/office/drawing/2014/main" id="{60CD48DF-001A-956D-6502-B15F588DE00E}"/>
                </a:ext>
              </a:extLst>
            </p:cNvPr>
            <p:cNvSpPr>
              <a:spLocks noChangeAspect="1"/>
            </p:cNvSpPr>
            <p:nvPr/>
          </p:nvSpPr>
          <p:spPr bwMode="auto">
            <a:xfrm>
              <a:off x="7205" y="10642"/>
              <a:ext cx="266" cy="213"/>
            </a:xfrm>
            <a:custGeom>
              <a:avLst/>
              <a:gdLst>
                <a:gd name="T0" fmla="*/ 0 w 980"/>
                <a:gd name="T1" fmla="*/ 52710 h 789"/>
                <a:gd name="T2" fmla="*/ 64607 w 980"/>
                <a:gd name="T3" fmla="*/ 52710 h 789"/>
                <a:gd name="T4" fmla="*/ 84420 w 980"/>
                <a:gd name="T5" fmla="*/ 0 h 789"/>
                <a:gd name="T6" fmla="*/ 104233 w 980"/>
                <a:gd name="T7" fmla="*/ 52710 h 789"/>
                <a:gd name="T8" fmla="*/ 168840 w 980"/>
                <a:gd name="T9" fmla="*/ 52710 h 789"/>
                <a:gd name="T10" fmla="*/ 115948 w 980"/>
                <a:gd name="T11" fmla="*/ 84028 h 789"/>
                <a:gd name="T12" fmla="*/ 135761 w 980"/>
                <a:gd name="T13" fmla="*/ 135027 h 789"/>
                <a:gd name="T14" fmla="*/ 84420 w 980"/>
                <a:gd name="T15" fmla="*/ 103709 h 789"/>
                <a:gd name="T16" fmla="*/ 33079 w 980"/>
                <a:gd name="T17" fmla="*/ 135027 h 789"/>
                <a:gd name="T18" fmla="*/ 52892 w 980"/>
                <a:gd name="T19" fmla="*/ 84028 h 789"/>
                <a:gd name="T20" fmla="*/ 0 w 980"/>
                <a:gd name="T21" fmla="*/ 52710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140" name="Picture 52">
            <a:extLst>
              <a:ext uri="{FF2B5EF4-FFF2-40B4-BE49-F238E27FC236}">
                <a16:creationId xmlns:a16="http://schemas.microsoft.com/office/drawing/2014/main" id="{F367CC2D-1DDD-41BA-72B0-CE0CD7E0B0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666673" y="7713108"/>
            <a:ext cx="1154561" cy="51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1" name="Picture 4">
            <a:extLst>
              <a:ext uri="{FF2B5EF4-FFF2-40B4-BE49-F238E27FC236}">
                <a16:creationId xmlns:a16="http://schemas.microsoft.com/office/drawing/2014/main" id="{736F803B-52B9-E156-C908-4D914262F9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1189" y="7516777"/>
            <a:ext cx="14144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2" name="テキスト ボックス 12">
            <a:extLst>
              <a:ext uri="{FF2B5EF4-FFF2-40B4-BE49-F238E27FC236}">
                <a16:creationId xmlns:a16="http://schemas.microsoft.com/office/drawing/2014/main" id="{61F4FBD4-DA4E-BA0D-8815-64FFA4624050}"/>
              </a:ext>
            </a:extLst>
          </p:cNvPr>
          <p:cNvSpPr txBox="1"/>
          <p:nvPr/>
        </p:nvSpPr>
        <p:spPr>
          <a:xfrm>
            <a:off x="5442728" y="7206132"/>
            <a:ext cx="1432788" cy="230832"/>
          </a:xfrm>
          <a:prstGeom prst="rect">
            <a:avLst/>
          </a:prstGeom>
          <a:noFill/>
          <a:ln>
            <a:noFill/>
          </a:ln>
        </p:spPr>
        <p:txBody>
          <a:bodyPr wrap="square" rtlCol="0">
            <a:spAutoFit/>
          </a:bodyPr>
          <a:lstStyle/>
          <a:p>
            <a:pPr algn="ctr"/>
            <a:r>
              <a:rPr kumimoji="1" lang="ja-JP" altLang="en-US" sz="900" dirty="0">
                <a:latin typeface="A-OTF 新ゴ Pro DB" panose="020B0600000000000000" pitchFamily="50" charset="-128"/>
                <a:ea typeface="A-OTF 新ゴ Pro DB" panose="020B0600000000000000" pitchFamily="50" charset="-128"/>
                <a:cs typeface="Times New Roman" panose="02020603050405020304" pitchFamily="18" charset="0"/>
              </a:rPr>
              <a:t>お客様</a:t>
            </a:r>
            <a:endParaRPr kumimoji="1" lang="en-US" altLang="ja-JP" sz="9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143" name="矢印: 右 1142">
            <a:extLst>
              <a:ext uri="{FF2B5EF4-FFF2-40B4-BE49-F238E27FC236}">
                <a16:creationId xmlns:a16="http://schemas.microsoft.com/office/drawing/2014/main" id="{E6121DC9-60BC-BE08-BB4A-20EF70D2823C}"/>
              </a:ext>
            </a:extLst>
          </p:cNvPr>
          <p:cNvSpPr/>
          <p:nvPr/>
        </p:nvSpPr>
        <p:spPr>
          <a:xfrm>
            <a:off x="4025242" y="7329927"/>
            <a:ext cx="1391656" cy="383181"/>
          </a:xfrm>
          <a:prstGeom prst="rightArrow">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A-OTF 新ゴ Pro DB" panose="020B0600000000000000" pitchFamily="50" charset="-128"/>
                <a:ea typeface="A-OTF 新ゴ Pro DB" panose="020B0600000000000000" pitchFamily="50" charset="-128"/>
              </a:rPr>
              <a:t>製品お届け</a:t>
            </a:r>
          </a:p>
        </p:txBody>
      </p:sp>
      <p:sp>
        <p:nvSpPr>
          <p:cNvPr id="1144" name="矢印: 左右 1143">
            <a:extLst>
              <a:ext uri="{FF2B5EF4-FFF2-40B4-BE49-F238E27FC236}">
                <a16:creationId xmlns:a16="http://schemas.microsoft.com/office/drawing/2014/main" id="{A6D25044-9843-2C71-4CA4-F5A4E9510DD6}"/>
              </a:ext>
            </a:extLst>
          </p:cNvPr>
          <p:cNvSpPr/>
          <p:nvPr/>
        </p:nvSpPr>
        <p:spPr>
          <a:xfrm>
            <a:off x="3821234" y="7891323"/>
            <a:ext cx="1629679" cy="355284"/>
          </a:xfrm>
          <a:prstGeom prst="lef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latin typeface="A-OTF 新ゴ Pro DB" panose="020B0600000000000000" pitchFamily="50" charset="-128"/>
                <a:ea typeface="A-OTF 新ゴ Pro DB" panose="020B0600000000000000" pitchFamily="50" charset="-128"/>
              </a:rPr>
              <a:t>ハードウェアの保守・サポート</a:t>
            </a:r>
          </a:p>
        </p:txBody>
      </p:sp>
      <p:sp>
        <p:nvSpPr>
          <p:cNvPr id="1145" name="テキスト ボックス 12">
            <a:extLst>
              <a:ext uri="{FF2B5EF4-FFF2-40B4-BE49-F238E27FC236}">
                <a16:creationId xmlns:a16="http://schemas.microsoft.com/office/drawing/2014/main" id="{0690AA15-9EF1-57F1-9B45-77B0383DC91B}"/>
              </a:ext>
            </a:extLst>
          </p:cNvPr>
          <p:cNvSpPr txBox="1"/>
          <p:nvPr/>
        </p:nvSpPr>
        <p:spPr>
          <a:xfrm>
            <a:off x="457472" y="6178198"/>
            <a:ext cx="6565202" cy="784830"/>
          </a:xfrm>
          <a:prstGeom prst="rect">
            <a:avLst/>
          </a:prstGeom>
          <a:noFill/>
          <a:ln>
            <a:noFill/>
          </a:ln>
        </p:spPr>
        <p:txBody>
          <a:bodyPr wrap="square" rtlCol="0">
            <a:spAutoFit/>
          </a:bodyPr>
          <a:lstStyle/>
          <a:p>
            <a:pPr algn="ct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当社では、お客様が安心して</a:t>
            </a:r>
            <a:r>
              <a:rPr kumimoji="1" lang="en-US" altLang="ja-JP" sz="900" dirty="0">
                <a:latin typeface="A-OTF 新ゴ Pro M" panose="020B0500000000000000" pitchFamily="50" charset="-128"/>
                <a:ea typeface="A-OTF 新ゴ Pro M" panose="020B0500000000000000" pitchFamily="50" charset="-128"/>
                <a:cs typeface="Times New Roman" panose="02020603050405020304" pitchFamily="18" charset="0"/>
              </a:rPr>
              <a:t>LLM</a:t>
            </a: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a:t>
            </a:r>
            <a:r>
              <a:rPr kumimoji="1" lang="en-US" altLang="ja-JP" sz="900" dirty="0">
                <a:latin typeface="A-OTF 新ゴ Pro M" panose="020B0500000000000000" pitchFamily="50" charset="-128"/>
                <a:ea typeface="A-OTF 新ゴ Pro M" panose="020B0500000000000000" pitchFamily="50" charset="-128"/>
                <a:cs typeface="Times New Roman" panose="02020603050405020304" pitchFamily="18" charset="0"/>
              </a:rPr>
              <a:t>RAG</a:t>
            </a: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システムを導入いただけるよう、充実したサポート体制を整えています。</a:t>
            </a:r>
          </a:p>
          <a:p>
            <a:pPr algn="ctr"/>
            <a:endPar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endParaRPr>
          </a:p>
          <a:p>
            <a:pPr algn="ct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 導入時のサポートもワンストップでご提供</a:t>
            </a:r>
          </a:p>
          <a:p>
            <a:pPr algn="ct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システム環境構築：ハードウェア・ソフトウェア専門エンジニアが予めセットアップして出荷</a:t>
            </a:r>
          </a:p>
          <a:p>
            <a:pPr algn="ct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各ツール動作確認：</a:t>
            </a:r>
            <a:r>
              <a:rPr kumimoji="1" lang="en-US" altLang="ja-JP" sz="900" dirty="0" err="1">
                <a:latin typeface="A-OTF 新ゴ Pro M" panose="020B0500000000000000" pitchFamily="50" charset="-128"/>
                <a:ea typeface="A-OTF 新ゴ Pro M" panose="020B0500000000000000" pitchFamily="50" charset="-128"/>
                <a:cs typeface="Times New Roman" panose="02020603050405020304" pitchFamily="18" charset="0"/>
              </a:rPr>
              <a:t>Dify</a:t>
            </a: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・各種生成</a:t>
            </a:r>
            <a:r>
              <a:rPr kumimoji="1" lang="en-US" altLang="ja-JP" sz="900" dirty="0">
                <a:latin typeface="A-OTF 新ゴ Pro M" panose="020B0500000000000000" pitchFamily="50" charset="-128"/>
                <a:ea typeface="A-OTF 新ゴ Pro M" panose="020B0500000000000000" pitchFamily="50" charset="-128"/>
                <a:cs typeface="Times New Roman" panose="02020603050405020304" pitchFamily="18" charset="0"/>
              </a:rPr>
              <a:t>AI</a:t>
            </a: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モデルの基本機能の動作確認実施済み</a:t>
            </a:r>
            <a:endParaRPr kumimoji="1"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1146" name="Rectangle 53">
            <a:extLst>
              <a:ext uri="{FF2B5EF4-FFF2-40B4-BE49-F238E27FC236}">
                <a16:creationId xmlns:a16="http://schemas.microsoft.com/office/drawing/2014/main" id="{3A2C4FCC-162B-D839-287F-DD26195BD294}"/>
              </a:ext>
            </a:extLst>
          </p:cNvPr>
          <p:cNvSpPr>
            <a:spLocks noChangeArrowheads="1"/>
          </p:cNvSpPr>
          <p:nvPr/>
        </p:nvSpPr>
        <p:spPr bwMode="auto">
          <a:xfrm>
            <a:off x="502565" y="5832060"/>
            <a:ext cx="6520109" cy="291079"/>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r>
              <a:rPr lang="ja-JP" altLang="en-US" sz="1400" dirty="0">
                <a:solidFill>
                  <a:schemeClr val="bg1"/>
                </a:solidFill>
                <a:latin typeface="A-OTF 新ゴ Pro DB" panose="020B0600000000000000" pitchFamily="50" charset="-128"/>
                <a:ea typeface="A-OTF 新ゴ Pro DB" panose="020B0600000000000000" pitchFamily="50" charset="-128"/>
              </a:rPr>
              <a:t>安心して始められる保守サービス・サポート</a:t>
            </a:r>
          </a:p>
        </p:txBody>
      </p:sp>
      <p:sp>
        <p:nvSpPr>
          <p:cNvPr id="1147" name="テキスト ボックス 12">
            <a:extLst>
              <a:ext uri="{FF2B5EF4-FFF2-40B4-BE49-F238E27FC236}">
                <a16:creationId xmlns:a16="http://schemas.microsoft.com/office/drawing/2014/main" id="{3021804B-45CB-B70E-8281-4CBACF7E211B}"/>
              </a:ext>
            </a:extLst>
          </p:cNvPr>
          <p:cNvSpPr txBox="1"/>
          <p:nvPr/>
        </p:nvSpPr>
        <p:spPr>
          <a:xfrm>
            <a:off x="671268" y="8840321"/>
            <a:ext cx="1648571" cy="230832"/>
          </a:xfrm>
          <a:prstGeom prst="rect">
            <a:avLst/>
          </a:prstGeom>
          <a:noFill/>
          <a:ln>
            <a:noFill/>
          </a:ln>
        </p:spPr>
        <p:txBody>
          <a:bodyPr wrap="square" rtlCol="0">
            <a:spAutoFit/>
          </a:bodyPr>
          <a:lstStyle/>
          <a:p>
            <a:r>
              <a:rPr kumimoji="1" lang="ja-JP" altLang="en-US" sz="900" dirty="0">
                <a:latin typeface="A-OTF 新ゴ Pro DB" panose="020B0600000000000000" pitchFamily="50" charset="-128"/>
                <a:ea typeface="A-OTF 新ゴ Pro DB" panose="020B0600000000000000" pitchFamily="50" charset="-128"/>
                <a:cs typeface="Times New Roman" panose="02020603050405020304" pitchFamily="18" charset="0"/>
              </a:rPr>
              <a:t>セキュアなローカル環境</a:t>
            </a:r>
            <a:endParaRPr kumimoji="1" lang="en-US" altLang="ja-JP" sz="9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148" name="Rectangle 53">
            <a:extLst>
              <a:ext uri="{FF2B5EF4-FFF2-40B4-BE49-F238E27FC236}">
                <a16:creationId xmlns:a16="http://schemas.microsoft.com/office/drawing/2014/main" id="{D889B727-8C1F-D21A-D0F3-3C916F2558D7}"/>
              </a:ext>
            </a:extLst>
          </p:cNvPr>
          <p:cNvSpPr>
            <a:spLocks noChangeArrowheads="1"/>
          </p:cNvSpPr>
          <p:nvPr/>
        </p:nvSpPr>
        <p:spPr bwMode="auto">
          <a:xfrm>
            <a:off x="671268" y="8854785"/>
            <a:ext cx="45719" cy="201903"/>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sp>
        <p:nvSpPr>
          <p:cNvPr id="1149" name="テキスト ボックス 12">
            <a:extLst>
              <a:ext uri="{FF2B5EF4-FFF2-40B4-BE49-F238E27FC236}">
                <a16:creationId xmlns:a16="http://schemas.microsoft.com/office/drawing/2014/main" id="{C9FE0115-B380-44E2-C48C-3CBB5E53EC43}"/>
              </a:ext>
            </a:extLst>
          </p:cNvPr>
          <p:cNvSpPr txBox="1"/>
          <p:nvPr/>
        </p:nvSpPr>
        <p:spPr>
          <a:xfrm>
            <a:off x="679388" y="9104933"/>
            <a:ext cx="1527986" cy="523220"/>
          </a:xfrm>
          <a:prstGeom prst="rect">
            <a:avLst/>
          </a:prstGeom>
          <a:noFill/>
          <a:ln>
            <a:noFill/>
          </a:ln>
        </p:spPr>
        <p:txBody>
          <a:bodyPr wrap="square" rtlCol="0">
            <a:spAutoFit/>
          </a:bodyPr>
          <a:lstStyle/>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個別情報や機密情報を含む組織内データの流出</a:t>
            </a:r>
          </a:p>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リスクがない安全なオンプレでの検索 </a:t>
            </a:r>
            <a:r>
              <a:rPr kumimoji="1" lang="en-US" altLang="ja-JP" sz="700" dirty="0">
                <a:latin typeface="A-OTF 新ゴ Pro M" panose="020B0500000000000000" pitchFamily="50" charset="-128"/>
                <a:ea typeface="A-OTF 新ゴ Pro M" panose="020B0500000000000000" pitchFamily="50" charset="-128"/>
                <a:cs typeface="Times New Roman" panose="02020603050405020304" pitchFamily="18" charset="0"/>
              </a:rPr>
              <a:t>/ </a:t>
            </a:r>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生成</a:t>
            </a:r>
            <a:r>
              <a:rPr kumimoji="1" lang="en-US" altLang="ja-JP" sz="700" dirty="0">
                <a:latin typeface="A-OTF 新ゴ Pro M" panose="020B0500000000000000" pitchFamily="50" charset="-128"/>
                <a:ea typeface="A-OTF 新ゴ Pro M" panose="020B0500000000000000" pitchFamily="50" charset="-128"/>
                <a:cs typeface="Times New Roman" panose="02020603050405020304" pitchFamily="18" charset="0"/>
              </a:rPr>
              <a:t>AI</a:t>
            </a:r>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環境</a:t>
            </a:r>
            <a:endParaRPr kumimoji="1" lang="en-US" altLang="ja-JP" sz="7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cxnSp>
        <p:nvCxnSpPr>
          <p:cNvPr id="1150" name="直線コネクタ 1149">
            <a:extLst>
              <a:ext uri="{FF2B5EF4-FFF2-40B4-BE49-F238E27FC236}">
                <a16:creationId xmlns:a16="http://schemas.microsoft.com/office/drawing/2014/main" id="{4882549D-8AF2-3930-BD85-25DDC3AC7650}"/>
              </a:ext>
            </a:extLst>
          </p:cNvPr>
          <p:cNvCxnSpPr/>
          <p:nvPr/>
        </p:nvCxnSpPr>
        <p:spPr>
          <a:xfrm>
            <a:off x="683473" y="9161311"/>
            <a:ext cx="0" cy="42862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51" name="テキスト ボックス 12">
            <a:extLst>
              <a:ext uri="{FF2B5EF4-FFF2-40B4-BE49-F238E27FC236}">
                <a16:creationId xmlns:a16="http://schemas.microsoft.com/office/drawing/2014/main" id="{D5DA0DC4-2943-17E5-AC0A-676E1D261130}"/>
              </a:ext>
            </a:extLst>
          </p:cNvPr>
          <p:cNvSpPr txBox="1"/>
          <p:nvPr/>
        </p:nvSpPr>
        <p:spPr>
          <a:xfrm>
            <a:off x="4119610" y="8840321"/>
            <a:ext cx="1939966" cy="230832"/>
          </a:xfrm>
          <a:prstGeom prst="rect">
            <a:avLst/>
          </a:prstGeom>
          <a:noFill/>
          <a:ln>
            <a:noFill/>
          </a:ln>
        </p:spPr>
        <p:txBody>
          <a:bodyPr wrap="square" rtlCol="0">
            <a:spAutoFit/>
          </a:bodyPr>
          <a:lstStyle/>
          <a:p>
            <a:r>
              <a:rPr kumimoji="1" lang="ja-JP" altLang="en-US" sz="900" dirty="0">
                <a:latin typeface="A-OTF 新ゴ Pro DB" panose="020B0600000000000000" pitchFamily="50" charset="-128"/>
                <a:ea typeface="A-OTF 新ゴ Pro DB" panose="020B0600000000000000" pitchFamily="50" charset="-128"/>
                <a:cs typeface="Times New Roman" panose="02020603050405020304" pitchFamily="18" charset="0"/>
              </a:rPr>
              <a:t>導入後すぐにご利用可能</a:t>
            </a:r>
            <a:endParaRPr kumimoji="1" lang="en-US" altLang="ja-JP" sz="9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152" name="Rectangle 53">
            <a:extLst>
              <a:ext uri="{FF2B5EF4-FFF2-40B4-BE49-F238E27FC236}">
                <a16:creationId xmlns:a16="http://schemas.microsoft.com/office/drawing/2014/main" id="{22C73DA9-95EF-80CD-A00A-080C04C9E7A6}"/>
              </a:ext>
            </a:extLst>
          </p:cNvPr>
          <p:cNvSpPr>
            <a:spLocks noChangeArrowheads="1"/>
          </p:cNvSpPr>
          <p:nvPr/>
        </p:nvSpPr>
        <p:spPr bwMode="auto">
          <a:xfrm>
            <a:off x="4119610" y="8854785"/>
            <a:ext cx="45719" cy="201903"/>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sp>
        <p:nvSpPr>
          <p:cNvPr id="1153" name="テキスト ボックス 12">
            <a:extLst>
              <a:ext uri="{FF2B5EF4-FFF2-40B4-BE49-F238E27FC236}">
                <a16:creationId xmlns:a16="http://schemas.microsoft.com/office/drawing/2014/main" id="{25306F39-76DD-8D41-4331-1486AEE55401}"/>
              </a:ext>
            </a:extLst>
          </p:cNvPr>
          <p:cNvSpPr txBox="1"/>
          <p:nvPr/>
        </p:nvSpPr>
        <p:spPr>
          <a:xfrm>
            <a:off x="4127730" y="9174438"/>
            <a:ext cx="1398433" cy="415498"/>
          </a:xfrm>
          <a:prstGeom prst="rect">
            <a:avLst/>
          </a:prstGeom>
          <a:noFill/>
          <a:ln>
            <a:noFill/>
          </a:ln>
        </p:spPr>
        <p:txBody>
          <a:bodyPr wrap="square" rtlCol="0">
            <a:spAutoFit/>
          </a:bodyPr>
          <a:lstStyle/>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必要なツールのインストールおよび構築が完了</a:t>
            </a:r>
          </a:p>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した状態で納品いたします</a:t>
            </a:r>
            <a:endParaRPr kumimoji="1" lang="en-US" altLang="ja-JP" sz="7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cxnSp>
        <p:nvCxnSpPr>
          <p:cNvPr id="1154" name="直線コネクタ 1153">
            <a:extLst>
              <a:ext uri="{FF2B5EF4-FFF2-40B4-BE49-F238E27FC236}">
                <a16:creationId xmlns:a16="http://schemas.microsoft.com/office/drawing/2014/main" id="{331377C2-F76C-B457-91DD-BD46BA8E7F28}"/>
              </a:ext>
            </a:extLst>
          </p:cNvPr>
          <p:cNvCxnSpPr/>
          <p:nvPr/>
        </p:nvCxnSpPr>
        <p:spPr>
          <a:xfrm>
            <a:off x="4131815" y="9161311"/>
            <a:ext cx="0" cy="42862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55" name="テキスト ボックス 12">
            <a:extLst>
              <a:ext uri="{FF2B5EF4-FFF2-40B4-BE49-F238E27FC236}">
                <a16:creationId xmlns:a16="http://schemas.microsoft.com/office/drawing/2014/main" id="{CD5838A9-B406-9BD1-5DD7-9D53ECED8131}"/>
              </a:ext>
            </a:extLst>
          </p:cNvPr>
          <p:cNvSpPr txBox="1"/>
          <p:nvPr/>
        </p:nvSpPr>
        <p:spPr>
          <a:xfrm>
            <a:off x="2442677" y="8840321"/>
            <a:ext cx="1648571" cy="230832"/>
          </a:xfrm>
          <a:prstGeom prst="rect">
            <a:avLst/>
          </a:prstGeom>
          <a:noFill/>
          <a:ln>
            <a:noFill/>
          </a:ln>
        </p:spPr>
        <p:txBody>
          <a:bodyPr wrap="square" rtlCol="0">
            <a:spAutoFit/>
          </a:bodyPr>
          <a:lstStyle/>
          <a:p>
            <a:r>
              <a:rPr kumimoji="1" lang="ja-JP" altLang="en-US" sz="900">
                <a:latin typeface="A-OTF 新ゴ Pro DB" panose="020B0600000000000000" pitchFamily="50" charset="-128"/>
                <a:ea typeface="A-OTF 新ゴ Pro DB" panose="020B0600000000000000" pitchFamily="50" charset="-128"/>
                <a:cs typeface="Times New Roman" panose="02020603050405020304" pitchFamily="18" charset="0"/>
              </a:rPr>
              <a:t>安心の導入サポート体制</a:t>
            </a:r>
            <a:endParaRPr kumimoji="1" lang="en-US" altLang="ja-JP" sz="9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156" name="Rectangle 53">
            <a:extLst>
              <a:ext uri="{FF2B5EF4-FFF2-40B4-BE49-F238E27FC236}">
                <a16:creationId xmlns:a16="http://schemas.microsoft.com/office/drawing/2014/main" id="{11876F47-A677-71F4-536D-8E00603CF5E2}"/>
              </a:ext>
            </a:extLst>
          </p:cNvPr>
          <p:cNvSpPr>
            <a:spLocks noChangeArrowheads="1"/>
          </p:cNvSpPr>
          <p:nvPr/>
        </p:nvSpPr>
        <p:spPr bwMode="auto">
          <a:xfrm>
            <a:off x="2442677" y="8854785"/>
            <a:ext cx="45719" cy="201903"/>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sp>
        <p:nvSpPr>
          <p:cNvPr id="1157" name="テキスト ボックス 12">
            <a:extLst>
              <a:ext uri="{FF2B5EF4-FFF2-40B4-BE49-F238E27FC236}">
                <a16:creationId xmlns:a16="http://schemas.microsoft.com/office/drawing/2014/main" id="{DCC0E367-BBA9-34F6-CCA9-45E3549165BD}"/>
              </a:ext>
            </a:extLst>
          </p:cNvPr>
          <p:cNvSpPr txBox="1"/>
          <p:nvPr/>
        </p:nvSpPr>
        <p:spPr>
          <a:xfrm>
            <a:off x="2450797" y="9233134"/>
            <a:ext cx="1398435" cy="415498"/>
          </a:xfrm>
          <a:prstGeom prst="rect">
            <a:avLst/>
          </a:prstGeom>
          <a:noFill/>
          <a:ln>
            <a:noFill/>
          </a:ln>
        </p:spPr>
        <p:txBody>
          <a:bodyPr wrap="square" rtlCol="0">
            <a:spAutoFit/>
          </a:bodyPr>
          <a:lstStyle/>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導入後</a:t>
            </a:r>
            <a:r>
              <a:rPr kumimoji="1" lang="en-US" altLang="ja-JP" sz="700" dirty="0">
                <a:latin typeface="A-OTF 新ゴ Pro M" panose="020B0500000000000000" pitchFamily="50" charset="-128"/>
                <a:ea typeface="A-OTF 新ゴ Pro M" panose="020B0500000000000000" pitchFamily="50" charset="-128"/>
                <a:cs typeface="Times New Roman" panose="02020603050405020304" pitchFamily="18" charset="0"/>
              </a:rPr>
              <a:t>1</a:t>
            </a:r>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カ月間の利用方法等のサポート</a:t>
            </a:r>
          </a:p>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別途有償サポート契約を提供</a:t>
            </a:r>
            <a:endParaRPr kumimoji="1" lang="en-US" altLang="ja-JP" sz="7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cxnSp>
        <p:nvCxnSpPr>
          <p:cNvPr id="1158" name="直線コネクタ 1157">
            <a:extLst>
              <a:ext uri="{FF2B5EF4-FFF2-40B4-BE49-F238E27FC236}">
                <a16:creationId xmlns:a16="http://schemas.microsoft.com/office/drawing/2014/main" id="{47340CBC-27F5-E673-6111-29843696663F}"/>
              </a:ext>
            </a:extLst>
          </p:cNvPr>
          <p:cNvCxnSpPr/>
          <p:nvPr/>
        </p:nvCxnSpPr>
        <p:spPr>
          <a:xfrm>
            <a:off x="2454882" y="9161311"/>
            <a:ext cx="0" cy="42862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59" name="テキスト ボックス 12">
            <a:extLst>
              <a:ext uri="{FF2B5EF4-FFF2-40B4-BE49-F238E27FC236}">
                <a16:creationId xmlns:a16="http://schemas.microsoft.com/office/drawing/2014/main" id="{64142DF1-8E6A-4ACA-5225-D8A3A984E81C}"/>
              </a:ext>
            </a:extLst>
          </p:cNvPr>
          <p:cNvSpPr txBox="1"/>
          <p:nvPr/>
        </p:nvSpPr>
        <p:spPr>
          <a:xfrm>
            <a:off x="5685219" y="8840321"/>
            <a:ext cx="1449155" cy="230832"/>
          </a:xfrm>
          <a:prstGeom prst="rect">
            <a:avLst/>
          </a:prstGeom>
          <a:noFill/>
          <a:ln>
            <a:noFill/>
          </a:ln>
        </p:spPr>
        <p:txBody>
          <a:bodyPr wrap="square" rtlCol="0">
            <a:spAutoFit/>
          </a:bodyPr>
          <a:lstStyle/>
          <a:p>
            <a:r>
              <a:rPr kumimoji="1" lang="ja-JP" altLang="en-US" sz="900">
                <a:latin typeface="A-OTF 新ゴ Pro DB" panose="020B0600000000000000" pitchFamily="50" charset="-128"/>
                <a:ea typeface="A-OTF 新ゴ Pro DB" panose="020B0600000000000000" pitchFamily="50" charset="-128"/>
                <a:cs typeface="Times New Roman" panose="02020603050405020304" pitchFamily="18" charset="0"/>
              </a:rPr>
              <a:t>有償サポート</a:t>
            </a:r>
            <a:endParaRPr kumimoji="1" lang="en-US" altLang="ja-JP" sz="9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160" name="Rectangle 53">
            <a:extLst>
              <a:ext uri="{FF2B5EF4-FFF2-40B4-BE49-F238E27FC236}">
                <a16:creationId xmlns:a16="http://schemas.microsoft.com/office/drawing/2014/main" id="{F8AD1A77-31FE-D673-101D-D295F7C8BB95}"/>
              </a:ext>
            </a:extLst>
          </p:cNvPr>
          <p:cNvSpPr>
            <a:spLocks noChangeArrowheads="1"/>
          </p:cNvSpPr>
          <p:nvPr/>
        </p:nvSpPr>
        <p:spPr bwMode="auto">
          <a:xfrm>
            <a:off x="5685219" y="8854785"/>
            <a:ext cx="45719" cy="201903"/>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sp>
        <p:nvSpPr>
          <p:cNvPr id="1161" name="テキスト ボックス 12">
            <a:extLst>
              <a:ext uri="{FF2B5EF4-FFF2-40B4-BE49-F238E27FC236}">
                <a16:creationId xmlns:a16="http://schemas.microsoft.com/office/drawing/2014/main" id="{60C4084E-2F03-8C89-AE2C-11C57EEE258B}"/>
              </a:ext>
            </a:extLst>
          </p:cNvPr>
          <p:cNvSpPr txBox="1"/>
          <p:nvPr/>
        </p:nvSpPr>
        <p:spPr>
          <a:xfrm>
            <a:off x="5693339" y="9241039"/>
            <a:ext cx="1081905" cy="307777"/>
          </a:xfrm>
          <a:prstGeom prst="rect">
            <a:avLst/>
          </a:prstGeom>
          <a:noFill/>
          <a:ln>
            <a:noFill/>
          </a:ln>
        </p:spPr>
        <p:txBody>
          <a:bodyPr wrap="square" rtlCol="0">
            <a:spAutoFit/>
          </a:bodyPr>
          <a:lstStyle/>
          <a:p>
            <a:r>
              <a:rPr kumimoji="1" lang="ja-JP" altLang="en-US" sz="700" dirty="0">
                <a:latin typeface="A-OTF 新ゴ Pro M" panose="020B0500000000000000" pitchFamily="50" charset="-128"/>
                <a:ea typeface="A-OTF 新ゴ Pro M" panose="020B0500000000000000" pitchFamily="50" charset="-128"/>
                <a:cs typeface="Times New Roman" panose="02020603050405020304" pitchFamily="18" charset="0"/>
              </a:rPr>
              <a:t>講習会やエラー対応、バージョンアップなど</a:t>
            </a:r>
            <a:endParaRPr kumimoji="1" lang="en-US" altLang="ja-JP" sz="7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cxnSp>
        <p:nvCxnSpPr>
          <p:cNvPr id="1162" name="直線コネクタ 1161">
            <a:extLst>
              <a:ext uri="{FF2B5EF4-FFF2-40B4-BE49-F238E27FC236}">
                <a16:creationId xmlns:a16="http://schemas.microsoft.com/office/drawing/2014/main" id="{BE0A5B8B-6F0C-9745-C231-FCB9F839B15F}"/>
              </a:ext>
            </a:extLst>
          </p:cNvPr>
          <p:cNvCxnSpPr/>
          <p:nvPr/>
        </p:nvCxnSpPr>
        <p:spPr>
          <a:xfrm>
            <a:off x="5697424" y="9161311"/>
            <a:ext cx="0" cy="42862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63" name="Rectangle 53">
            <a:extLst>
              <a:ext uri="{FF2B5EF4-FFF2-40B4-BE49-F238E27FC236}">
                <a16:creationId xmlns:a16="http://schemas.microsoft.com/office/drawing/2014/main" id="{2D29A06F-093A-6091-D2C4-6F0C4218F22C}"/>
              </a:ext>
            </a:extLst>
          </p:cNvPr>
          <p:cNvSpPr>
            <a:spLocks noChangeArrowheads="1"/>
          </p:cNvSpPr>
          <p:nvPr/>
        </p:nvSpPr>
        <p:spPr bwMode="auto">
          <a:xfrm>
            <a:off x="502565" y="2589235"/>
            <a:ext cx="6520109" cy="291079"/>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r>
              <a:rPr lang="ja-JP" altLang="en-US" sz="1400" dirty="0">
                <a:solidFill>
                  <a:schemeClr val="bg1"/>
                </a:solidFill>
                <a:latin typeface="A-OTF 新ゴ Pro DB" panose="020B0600000000000000" pitchFamily="50" charset="-128"/>
                <a:ea typeface="A-OTF 新ゴ Pro DB" panose="020B0600000000000000" pitchFamily="50" charset="-128"/>
              </a:rPr>
              <a:t>インストール・設定ソリューションサービス 対象ツール</a:t>
            </a:r>
          </a:p>
        </p:txBody>
      </p:sp>
      <p:pic>
        <p:nvPicPr>
          <p:cNvPr id="1164" name="Picture 54" descr="OLLAMA at local machine. Ollama — large language models (LLMs)… | by  Jitendra Singhal | Medium">
            <a:extLst>
              <a:ext uri="{FF2B5EF4-FFF2-40B4-BE49-F238E27FC236}">
                <a16:creationId xmlns:a16="http://schemas.microsoft.com/office/drawing/2014/main" id="{8A9EDB1F-FCF7-03F6-FA7A-C142B1B3AC9A}"/>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891227" y="3307860"/>
            <a:ext cx="10810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5" name="Picture 55">
            <a:extLst>
              <a:ext uri="{FF2B5EF4-FFF2-40B4-BE49-F238E27FC236}">
                <a16:creationId xmlns:a16="http://schemas.microsoft.com/office/drawing/2014/main" id="{76BCCCC2-8BAD-2974-E082-E75F47E779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8643" y="3262546"/>
            <a:ext cx="10366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6" name="Picture 56">
            <a:extLst>
              <a:ext uri="{FF2B5EF4-FFF2-40B4-BE49-F238E27FC236}">
                <a16:creationId xmlns:a16="http://schemas.microsoft.com/office/drawing/2014/main" id="{3BDC417C-17C3-3B6C-6E90-40B7849001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448" y="3985896"/>
            <a:ext cx="103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 name="Picture 57">
            <a:extLst>
              <a:ext uri="{FF2B5EF4-FFF2-40B4-BE49-F238E27FC236}">
                <a16:creationId xmlns:a16="http://schemas.microsoft.com/office/drawing/2014/main" id="{59471B5C-EA1B-6533-AB56-C5531DF2E71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37727" y="4009005"/>
            <a:ext cx="103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8" name="Picture 58" descr="生成AI】Difyを利用して、ノーコードでRAGを搭載したアプリケーションを作ってみた | NHN テコラス Tech Blog |  AWS、Google Cloudなどのインフラ技術ブログ">
            <a:extLst>
              <a:ext uri="{FF2B5EF4-FFF2-40B4-BE49-F238E27FC236}">
                <a16:creationId xmlns:a16="http://schemas.microsoft.com/office/drawing/2014/main" id="{096E9283-B7B0-5182-4AD4-71B5446E74BE}"/>
              </a:ext>
            </a:extLst>
          </p:cNvPr>
          <p:cNvPicPr>
            <a:picLocks noChangeAspect="1" noChangeArrowheads="1"/>
          </p:cNvPicPr>
          <p:nvPr/>
        </p:nvPicPr>
        <p:blipFill>
          <a:blip r:embed="rId17" r:link="rId18">
            <a:extLst>
              <a:ext uri="{28A0092B-C50C-407E-A947-70E740481C1C}">
                <a14:useLocalDpi xmlns:a14="http://schemas.microsoft.com/office/drawing/2010/main" val="0"/>
              </a:ext>
            </a:extLst>
          </a:blip>
          <a:srcRect l="9761" t="17862" r="8836" b="20505"/>
          <a:stretch>
            <a:fillRect/>
          </a:stretch>
        </p:blipFill>
        <p:spPr bwMode="auto">
          <a:xfrm>
            <a:off x="627973" y="3288900"/>
            <a:ext cx="10175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9" name="Picture 59">
            <a:extLst>
              <a:ext uri="{FF2B5EF4-FFF2-40B4-BE49-F238E27FC236}">
                <a16:creationId xmlns:a16="http://schemas.microsoft.com/office/drawing/2014/main" id="{0268AC80-04F0-E2A9-2483-3E7861D7933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4310" y="4165452"/>
            <a:ext cx="1015527" cy="27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0" name="テキスト ボックス 12">
            <a:extLst>
              <a:ext uri="{FF2B5EF4-FFF2-40B4-BE49-F238E27FC236}">
                <a16:creationId xmlns:a16="http://schemas.microsoft.com/office/drawing/2014/main" id="{FF7A3DC9-74E5-C607-4154-A16DDA44277C}"/>
              </a:ext>
            </a:extLst>
          </p:cNvPr>
          <p:cNvSpPr txBox="1"/>
          <p:nvPr/>
        </p:nvSpPr>
        <p:spPr>
          <a:xfrm>
            <a:off x="1658347" y="3280714"/>
            <a:ext cx="1017588" cy="553998"/>
          </a:xfrm>
          <a:prstGeom prst="rect">
            <a:avLst/>
          </a:prstGeom>
          <a:noFill/>
          <a:ln>
            <a:noFill/>
          </a:ln>
        </p:spPr>
        <p:txBody>
          <a:bodyPr wrap="square" rtlCol="0">
            <a:spAutoFit/>
          </a:bodyPr>
          <a:lstStyle/>
          <a:p>
            <a:r>
              <a:rPr kumimoji="1" lang="en-US" altLang="ja-JP" sz="600" dirty="0" err="1">
                <a:latin typeface="A-OTF 新ゴ Pro R" panose="020B0400000000000000" pitchFamily="50" charset="-128"/>
                <a:ea typeface="A-OTF 新ゴ Pro R" panose="020B0400000000000000" pitchFamily="50" charset="-128"/>
                <a:cs typeface="Times New Roman" panose="02020603050405020304" pitchFamily="18" charset="0"/>
              </a:rPr>
              <a:t>Dify</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は今すぐ実運可能な</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AI Agent</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を</a:t>
            </a:r>
          </a:p>
          <a:p>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簡単に構築できる、</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AI</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アプリケーション開発ツールです。</a:t>
            </a:r>
            <a:endParaRPr kumimoji="1" lang="en-US" altLang="ja-JP" sz="600" kern="100" dirty="0">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1" name="テキスト ボックス 12">
            <a:extLst>
              <a:ext uri="{FF2B5EF4-FFF2-40B4-BE49-F238E27FC236}">
                <a16:creationId xmlns:a16="http://schemas.microsoft.com/office/drawing/2014/main" id="{833E02CD-3153-B80A-13F5-03335A9EA5CE}"/>
              </a:ext>
            </a:extLst>
          </p:cNvPr>
          <p:cNvSpPr txBox="1"/>
          <p:nvPr/>
        </p:nvSpPr>
        <p:spPr>
          <a:xfrm>
            <a:off x="3805097" y="3280714"/>
            <a:ext cx="1017588" cy="553998"/>
          </a:xfrm>
          <a:prstGeom prst="rect">
            <a:avLst/>
          </a:prstGeom>
          <a:noFill/>
          <a:ln>
            <a:noFill/>
          </a:ln>
        </p:spPr>
        <p:txBody>
          <a:bodyPr wrap="square" rtlCol="0">
            <a:spAutoFit/>
          </a:bodyPr>
          <a:lstStyle/>
          <a:p>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Meta</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社が開発したオープンウェイトの大規模言語モデル（</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LLM</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）です。幅広い自然言語処理タスクに対応。</a:t>
            </a:r>
            <a:endParaRPr kumimoji="1" lang="en-US" altLang="ja-JP" sz="600" kern="100" dirty="0">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2" name="テキスト ボックス 12">
            <a:extLst>
              <a:ext uri="{FF2B5EF4-FFF2-40B4-BE49-F238E27FC236}">
                <a16:creationId xmlns:a16="http://schemas.microsoft.com/office/drawing/2014/main" id="{3A4C6222-88EF-5AA6-8736-282A71DCFB5B}"/>
              </a:ext>
            </a:extLst>
          </p:cNvPr>
          <p:cNvSpPr txBox="1"/>
          <p:nvPr/>
        </p:nvSpPr>
        <p:spPr>
          <a:xfrm>
            <a:off x="2721058" y="3262546"/>
            <a:ext cx="772859" cy="253916"/>
          </a:xfrm>
          <a:prstGeom prst="rect">
            <a:avLst/>
          </a:prstGeom>
          <a:noFill/>
          <a:ln>
            <a:noFill/>
          </a:ln>
        </p:spPr>
        <p:txBody>
          <a:bodyPr wrap="square" rtlCol="0">
            <a:spAutoFit/>
          </a:bodyPr>
          <a:lstStyle/>
          <a:p>
            <a:r>
              <a:rPr kumimoji="1" lang="en-US" altLang="ja-JP" sz="1050" dirty="0">
                <a:solidFill>
                  <a:srgbClr val="FFFF00"/>
                </a:solidFill>
                <a:effectLst>
                  <a:glow rad="228600">
                    <a:schemeClr val="accent5">
                      <a:satMod val="175000"/>
                      <a:alpha val="40000"/>
                    </a:schemeClr>
                  </a:glow>
                </a:effectLst>
                <a:latin typeface="A-OTF 新ゴ Pro R" panose="020B0400000000000000" pitchFamily="50" charset="-128"/>
                <a:ea typeface="A-OTF 新ゴ Pro R" panose="020B0400000000000000" pitchFamily="50" charset="-128"/>
                <a:cs typeface="Times New Roman" panose="02020603050405020304" pitchFamily="18" charset="0"/>
              </a:rPr>
              <a:t>Llama</a:t>
            </a:r>
            <a:endParaRPr kumimoji="1" lang="en-US" altLang="ja-JP" sz="1050" kern="100" dirty="0">
              <a:solidFill>
                <a:srgbClr val="FFFF00"/>
              </a:solidFill>
              <a:effectLst>
                <a:glow rad="228600">
                  <a:schemeClr val="accent5">
                    <a:satMod val="175000"/>
                    <a:alpha val="40000"/>
                  </a:schemeClr>
                </a:glow>
              </a:effectLst>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3" name="テキスト ボックス 12">
            <a:extLst>
              <a:ext uri="{FF2B5EF4-FFF2-40B4-BE49-F238E27FC236}">
                <a16:creationId xmlns:a16="http://schemas.microsoft.com/office/drawing/2014/main" id="{883B8D0E-745F-E150-40DB-7F99DFB03EDF}"/>
              </a:ext>
            </a:extLst>
          </p:cNvPr>
          <p:cNvSpPr txBox="1"/>
          <p:nvPr/>
        </p:nvSpPr>
        <p:spPr>
          <a:xfrm>
            <a:off x="6004179" y="3280714"/>
            <a:ext cx="1017588" cy="553998"/>
          </a:xfrm>
          <a:prstGeom prst="rect">
            <a:avLst/>
          </a:prstGeom>
          <a:noFill/>
          <a:ln>
            <a:noFill/>
          </a:ln>
        </p:spPr>
        <p:txBody>
          <a:bodyPr wrap="square" rtlCol="0">
            <a:spAutoFit/>
          </a:bodyPr>
          <a:lstStyle/>
          <a:p>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ローカル環境で大規模言語モデル</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(LLM)</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を簡単に実行・管理できる</a:t>
            </a:r>
          </a:p>
          <a:p>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AI</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モデル実行ツールです。</a:t>
            </a:r>
            <a:endParaRPr kumimoji="1" lang="en-US" altLang="ja-JP" sz="600" kern="100" dirty="0">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4" name="テキスト ボックス 12">
            <a:extLst>
              <a:ext uri="{FF2B5EF4-FFF2-40B4-BE49-F238E27FC236}">
                <a16:creationId xmlns:a16="http://schemas.microsoft.com/office/drawing/2014/main" id="{A5422FC3-CF3B-7D67-CBA9-9374EBB38F3C}"/>
              </a:ext>
            </a:extLst>
          </p:cNvPr>
          <p:cNvSpPr txBox="1"/>
          <p:nvPr/>
        </p:nvSpPr>
        <p:spPr>
          <a:xfrm>
            <a:off x="1658347" y="3994917"/>
            <a:ext cx="1017588" cy="646331"/>
          </a:xfrm>
          <a:prstGeom prst="rect">
            <a:avLst/>
          </a:prstGeom>
          <a:noFill/>
          <a:ln>
            <a:noFill/>
          </a:ln>
        </p:spPr>
        <p:txBody>
          <a:bodyPr wrap="square" rtlCol="0">
            <a:spAutoFit/>
          </a:bodyPr>
          <a:lstStyle/>
          <a:p>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Google</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が開発した軽量で高性能なオープンな小規模言語モデル（</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SLM</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）ファミリーで研究・開発者向けに公開。</a:t>
            </a:r>
            <a:endParaRPr kumimoji="1" lang="en-US" altLang="ja-JP" sz="600" kern="100" dirty="0">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5" name="テキスト ボックス 12">
            <a:extLst>
              <a:ext uri="{FF2B5EF4-FFF2-40B4-BE49-F238E27FC236}">
                <a16:creationId xmlns:a16="http://schemas.microsoft.com/office/drawing/2014/main" id="{135A506C-9F4F-040C-417A-11062C0A75B8}"/>
              </a:ext>
            </a:extLst>
          </p:cNvPr>
          <p:cNvSpPr txBox="1"/>
          <p:nvPr/>
        </p:nvSpPr>
        <p:spPr>
          <a:xfrm>
            <a:off x="3805097" y="4087666"/>
            <a:ext cx="1017588" cy="461665"/>
          </a:xfrm>
          <a:prstGeom prst="rect">
            <a:avLst/>
          </a:prstGeom>
          <a:noFill/>
          <a:ln>
            <a:noFill/>
          </a:ln>
        </p:spPr>
        <p:txBody>
          <a:bodyPr wrap="square" rtlCol="0">
            <a:spAutoFit/>
          </a:bodyPr>
          <a:lstStyle/>
          <a:p>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様々な</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AI</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モデルの操作と統合を合理化するオープンソースプラットフォームです。</a:t>
            </a:r>
            <a:endParaRPr kumimoji="1" lang="en-US" altLang="ja-JP" sz="600" kern="100" dirty="0">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6" name="テキスト ボックス 12">
            <a:extLst>
              <a:ext uri="{FF2B5EF4-FFF2-40B4-BE49-F238E27FC236}">
                <a16:creationId xmlns:a16="http://schemas.microsoft.com/office/drawing/2014/main" id="{0AE83596-8AF3-FE42-C243-F6EA4F3B100B}"/>
              </a:ext>
            </a:extLst>
          </p:cNvPr>
          <p:cNvSpPr txBox="1"/>
          <p:nvPr/>
        </p:nvSpPr>
        <p:spPr>
          <a:xfrm>
            <a:off x="6004179" y="4018871"/>
            <a:ext cx="1017588" cy="553998"/>
          </a:xfrm>
          <a:prstGeom prst="rect">
            <a:avLst/>
          </a:prstGeom>
          <a:noFill/>
          <a:ln>
            <a:noFill/>
          </a:ln>
        </p:spPr>
        <p:txBody>
          <a:bodyPr wrap="square" rtlCol="0">
            <a:spAutoFit/>
          </a:bodyPr>
          <a:lstStyle/>
          <a:p>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OpenAI</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が公開した約</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200</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億パラメーターを持つオープンウエイト</a:t>
            </a:r>
          </a:p>
          <a:p>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の</a:t>
            </a:r>
            <a:r>
              <a:rPr kumimoji="1" lang="en-US" altLang="ja-JP" sz="600" dirty="0">
                <a:latin typeface="A-OTF 新ゴ Pro R" panose="020B0400000000000000" pitchFamily="50" charset="-128"/>
                <a:ea typeface="A-OTF 新ゴ Pro R" panose="020B0400000000000000" pitchFamily="50" charset="-128"/>
                <a:cs typeface="Times New Roman" panose="02020603050405020304" pitchFamily="18" charset="0"/>
              </a:rPr>
              <a:t>LLM</a:t>
            </a:r>
            <a:r>
              <a:rPr kumimoji="1" lang="ja-JP" altLang="en-US" sz="600" dirty="0">
                <a:latin typeface="A-OTF 新ゴ Pro R" panose="020B0400000000000000" pitchFamily="50" charset="-128"/>
                <a:ea typeface="A-OTF 新ゴ Pro R" panose="020B0400000000000000" pitchFamily="50" charset="-128"/>
                <a:cs typeface="Times New Roman" panose="02020603050405020304" pitchFamily="18" charset="0"/>
              </a:rPr>
              <a:t>で、高性能と軽量性を両立。</a:t>
            </a:r>
            <a:endParaRPr kumimoji="1" lang="en-US" altLang="ja-JP" sz="600" kern="100" dirty="0">
              <a:latin typeface="A-OTF 新ゴ Pro R" panose="020B0400000000000000" pitchFamily="50" charset="-128"/>
              <a:ea typeface="A-OTF 新ゴ Pro R" panose="020B0400000000000000" pitchFamily="50" charset="-128"/>
              <a:cs typeface="Times New Roman" panose="02020603050405020304" pitchFamily="18" charset="0"/>
            </a:endParaRPr>
          </a:p>
        </p:txBody>
      </p:sp>
      <p:sp>
        <p:nvSpPr>
          <p:cNvPr id="1177" name="正方形/長方形 1176">
            <a:extLst>
              <a:ext uri="{FF2B5EF4-FFF2-40B4-BE49-F238E27FC236}">
                <a16:creationId xmlns:a16="http://schemas.microsoft.com/office/drawing/2014/main" id="{8B81CB22-DDB0-EFD0-73CF-47565900D94E}"/>
              </a:ext>
            </a:extLst>
          </p:cNvPr>
          <p:cNvSpPr/>
          <p:nvPr/>
        </p:nvSpPr>
        <p:spPr>
          <a:xfrm>
            <a:off x="491880" y="5347558"/>
            <a:ext cx="6530794" cy="33458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8" name="テキスト ボックス 12">
            <a:extLst>
              <a:ext uri="{FF2B5EF4-FFF2-40B4-BE49-F238E27FC236}">
                <a16:creationId xmlns:a16="http://schemas.microsoft.com/office/drawing/2014/main" id="{60A21202-749E-8D5D-6C94-441750E14D4A}"/>
              </a:ext>
            </a:extLst>
          </p:cNvPr>
          <p:cNvSpPr txBox="1"/>
          <p:nvPr/>
        </p:nvSpPr>
        <p:spPr>
          <a:xfrm>
            <a:off x="627972" y="5377359"/>
            <a:ext cx="3837348" cy="261610"/>
          </a:xfrm>
          <a:prstGeom prst="rect">
            <a:avLst/>
          </a:prstGeom>
          <a:noFill/>
          <a:ln>
            <a:noFill/>
          </a:ln>
        </p:spPr>
        <p:txBody>
          <a:bodyPr wrap="square" rtlCol="0">
            <a:spAutoFit/>
          </a:bodyPr>
          <a:lstStyle/>
          <a:p>
            <a:r>
              <a:rPr kumimoji="1" lang="ja-JP" altLang="en-US" sz="1100" dirty="0">
                <a:latin typeface="A-OTF 新ゴ Pro DB" panose="020B0600000000000000" pitchFamily="50" charset="-128"/>
                <a:ea typeface="A-OTF 新ゴ Pro DB" panose="020B0600000000000000" pitchFamily="50" charset="-128"/>
                <a:cs typeface="Times New Roman" panose="02020603050405020304" pitchFamily="18" charset="0"/>
              </a:rPr>
              <a:t>インストール代行　ローカル</a:t>
            </a:r>
            <a:r>
              <a:rPr kumimoji="1" lang="en-US" altLang="ja-JP" sz="1100" dirty="0">
                <a:latin typeface="A-OTF 新ゴ Pro DB" panose="020B0600000000000000" pitchFamily="50" charset="-128"/>
                <a:ea typeface="A-OTF 新ゴ Pro DB" panose="020B0600000000000000" pitchFamily="50" charset="-128"/>
                <a:cs typeface="Times New Roman" panose="02020603050405020304" pitchFamily="18" charset="0"/>
              </a:rPr>
              <a:t>LLM / RAG</a:t>
            </a:r>
            <a:r>
              <a:rPr kumimoji="1" lang="ja-JP" altLang="en-US" sz="1100" dirty="0">
                <a:latin typeface="A-OTF 新ゴ Pro DB" panose="020B0600000000000000" pitchFamily="50" charset="-128"/>
                <a:ea typeface="A-OTF 新ゴ Pro DB" panose="020B0600000000000000" pitchFamily="50" charset="-128"/>
                <a:cs typeface="Times New Roman" panose="02020603050405020304" pitchFamily="18" charset="0"/>
              </a:rPr>
              <a:t>構築サービス</a:t>
            </a:r>
            <a:endParaRPr kumimoji="1" lang="en-US" altLang="ja-JP" sz="1100" kern="100" dirty="0">
              <a:latin typeface="A-OTF 新ゴ Pro DB" panose="020B0600000000000000" pitchFamily="50" charset="-128"/>
              <a:ea typeface="A-OTF 新ゴ Pro DB" panose="020B0600000000000000" pitchFamily="50" charset="-128"/>
              <a:cs typeface="Times New Roman" panose="02020603050405020304" pitchFamily="18" charset="0"/>
            </a:endParaRPr>
          </a:p>
        </p:txBody>
      </p:sp>
      <p:sp>
        <p:nvSpPr>
          <p:cNvPr id="1179" name="テキスト ボックス 12">
            <a:extLst>
              <a:ext uri="{FF2B5EF4-FFF2-40B4-BE49-F238E27FC236}">
                <a16:creationId xmlns:a16="http://schemas.microsoft.com/office/drawing/2014/main" id="{581CF5DF-90CA-691E-4193-0E192DAD9229}"/>
              </a:ext>
            </a:extLst>
          </p:cNvPr>
          <p:cNvSpPr txBox="1"/>
          <p:nvPr/>
        </p:nvSpPr>
        <p:spPr>
          <a:xfrm>
            <a:off x="4681539" y="5380324"/>
            <a:ext cx="2204114" cy="246221"/>
          </a:xfrm>
          <a:prstGeom prst="rect">
            <a:avLst/>
          </a:prstGeom>
          <a:noFill/>
          <a:ln>
            <a:noFill/>
          </a:ln>
        </p:spPr>
        <p:txBody>
          <a:bodyPr wrap="square" rtlCol="0">
            <a:spAutoFit/>
          </a:bodyPr>
          <a:lstStyle/>
          <a:p>
            <a:r>
              <a:rPr kumimoji="1" lang="ja-JP" altLang="en-US" sz="1000" dirty="0">
                <a:latin typeface="A-OTF 新ゴ Pro M" panose="020B0500000000000000" pitchFamily="50" charset="-128"/>
                <a:ea typeface="A-OTF 新ゴ Pro M" panose="020B0500000000000000" pitchFamily="50" charset="-128"/>
                <a:cs typeface="Times New Roman" panose="02020603050405020304" pitchFamily="18" charset="0"/>
              </a:rPr>
              <a:t>環境に応じてお見積りいたします</a:t>
            </a:r>
            <a:endParaRPr kumimoji="1" lang="en-US" altLang="ja-JP" sz="10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1180" name="テキスト ボックス 12">
            <a:extLst>
              <a:ext uri="{FF2B5EF4-FFF2-40B4-BE49-F238E27FC236}">
                <a16:creationId xmlns:a16="http://schemas.microsoft.com/office/drawing/2014/main" id="{2D4F0D4B-9E59-26C5-66CD-9D58BA8ED5A0}"/>
              </a:ext>
            </a:extLst>
          </p:cNvPr>
          <p:cNvSpPr txBox="1"/>
          <p:nvPr/>
        </p:nvSpPr>
        <p:spPr>
          <a:xfrm>
            <a:off x="593163" y="4723373"/>
            <a:ext cx="3207384" cy="507831"/>
          </a:xfrm>
          <a:prstGeom prst="rect">
            <a:avLst/>
          </a:prstGeom>
          <a:noFill/>
          <a:ln>
            <a:noFill/>
          </a:ln>
        </p:spPr>
        <p:txBody>
          <a:bodyPr wrap="square" rtlCol="0">
            <a:spAutoFit/>
          </a:bodyPr>
          <a:lstStyle/>
          <a:p>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OS</a:t>
            </a:r>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Ubuntu 24.04 LTS / Windows11</a:t>
            </a:r>
          </a:p>
          <a:p>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GPU</a:t>
            </a:r>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Nvidia RTX / GeForce</a:t>
            </a:r>
          </a:p>
          <a:p>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LLM / RAG</a:t>
            </a:r>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開発ツール：</a:t>
            </a:r>
            <a:r>
              <a:rPr kumimoji="1" lang="en-US" altLang="ja-JP" sz="900" dirty="0" err="1">
                <a:latin typeface="A-OTF ゴシックMB101 Pr6 M" panose="020B0500000000000000" pitchFamily="34" charset="-128"/>
                <a:ea typeface="A-OTF ゴシックMB101 Pr6 M" panose="020B0500000000000000" pitchFamily="34" charset="-128"/>
                <a:cs typeface="Times New Roman" panose="02020603050405020304" pitchFamily="18" charset="0"/>
              </a:rPr>
              <a:t>DifyAI</a:t>
            </a:r>
            <a:endParaRPr kumimoji="1" lang="en-US" altLang="ja-JP" sz="900" kern="100" dirty="0">
              <a:latin typeface="A-OTF ゴシックMB101 Pr6 M" panose="020B0500000000000000" pitchFamily="34" charset="-128"/>
              <a:ea typeface="A-OTF ゴシックMB101 Pr6 M" panose="020B0500000000000000" pitchFamily="34" charset="-128"/>
              <a:cs typeface="Times New Roman" panose="02020603050405020304" pitchFamily="18" charset="0"/>
            </a:endParaRPr>
          </a:p>
        </p:txBody>
      </p:sp>
      <p:sp>
        <p:nvSpPr>
          <p:cNvPr id="1181" name="テキスト ボックス 12">
            <a:extLst>
              <a:ext uri="{FF2B5EF4-FFF2-40B4-BE49-F238E27FC236}">
                <a16:creationId xmlns:a16="http://schemas.microsoft.com/office/drawing/2014/main" id="{B94BCE11-7414-B252-2C4E-9C7082526250}"/>
              </a:ext>
            </a:extLst>
          </p:cNvPr>
          <p:cNvSpPr txBox="1"/>
          <p:nvPr/>
        </p:nvSpPr>
        <p:spPr>
          <a:xfrm>
            <a:off x="3642498" y="4723373"/>
            <a:ext cx="3207384" cy="507831"/>
          </a:xfrm>
          <a:prstGeom prst="rect">
            <a:avLst/>
          </a:prstGeom>
          <a:noFill/>
          <a:ln>
            <a:noFill/>
          </a:ln>
        </p:spPr>
        <p:txBody>
          <a:bodyPr wrap="square" rtlCol="0">
            <a:spAutoFit/>
          </a:bodyPr>
          <a:lstStyle/>
          <a:p>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AI</a:t>
            </a:r>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実行ツール：</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LM Studio / </a:t>
            </a:r>
            <a:r>
              <a:rPr kumimoji="1" lang="en-US" altLang="ja-JP" sz="900" dirty="0" err="1">
                <a:latin typeface="A-OTF ゴシックMB101 Pr6 M" panose="020B0500000000000000" pitchFamily="34" charset="-128"/>
                <a:ea typeface="A-OTF ゴシックMB101 Pr6 M" panose="020B0500000000000000" pitchFamily="34" charset="-128"/>
                <a:cs typeface="Times New Roman" panose="02020603050405020304" pitchFamily="18" charset="0"/>
              </a:rPr>
              <a:t>Ollama</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 </a:t>
            </a:r>
            <a:r>
              <a:rPr kumimoji="1" lang="en-US" altLang="ja-JP" sz="900" dirty="0" err="1">
                <a:latin typeface="A-OTF ゴシックMB101 Pr6 M" panose="020B0500000000000000" pitchFamily="34" charset="-128"/>
                <a:ea typeface="A-OTF ゴシックMB101 Pr6 M" panose="020B0500000000000000" pitchFamily="34" charset="-128"/>
                <a:cs typeface="Times New Roman" panose="02020603050405020304" pitchFamily="18" charset="0"/>
              </a:rPr>
              <a:t>Xinference</a:t>
            </a:r>
            <a:endPar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endParaRPr>
          </a:p>
          <a:p>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複数</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AI</a:t>
            </a:r>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モデル：・</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Llama / Gemma / gpt-oss-20B</a:t>
            </a:r>
          </a:p>
          <a:p>
            <a:r>
              <a:rPr kumimoji="1" lang="ja-JP" altLang="en-US"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 各種</a:t>
            </a:r>
            <a:r>
              <a:rPr kumimoji="1" lang="en-US" altLang="ja-JP" sz="900" dirty="0">
                <a:latin typeface="A-OTF ゴシックMB101 Pr6 M" panose="020B0500000000000000" pitchFamily="34" charset="-128"/>
                <a:ea typeface="A-OTF ゴシックMB101 Pr6 M" panose="020B0500000000000000" pitchFamily="34" charset="-128"/>
                <a:cs typeface="Times New Roman" panose="02020603050405020304" pitchFamily="18" charset="0"/>
              </a:rPr>
              <a:t>API</a:t>
            </a:r>
            <a:endParaRPr kumimoji="1" lang="en-US" altLang="ja-JP" sz="900" kern="100" dirty="0">
              <a:latin typeface="A-OTF ゴシックMB101 Pr6 M" panose="020B0500000000000000" pitchFamily="34" charset="-128"/>
              <a:ea typeface="A-OTF ゴシックMB101 Pr6 M" panose="020B0500000000000000" pitchFamily="34" charset="-128"/>
              <a:cs typeface="Times New Roman" panose="02020603050405020304" pitchFamily="18" charset="0"/>
            </a:endParaRPr>
          </a:p>
        </p:txBody>
      </p:sp>
      <p:sp>
        <p:nvSpPr>
          <p:cNvPr id="1182" name="テキスト ボックス 12">
            <a:extLst>
              <a:ext uri="{FF2B5EF4-FFF2-40B4-BE49-F238E27FC236}">
                <a16:creationId xmlns:a16="http://schemas.microsoft.com/office/drawing/2014/main" id="{262CFD8F-DC8D-B792-BFA5-0C594EBFD053}"/>
              </a:ext>
            </a:extLst>
          </p:cNvPr>
          <p:cNvSpPr txBox="1"/>
          <p:nvPr/>
        </p:nvSpPr>
        <p:spPr>
          <a:xfrm>
            <a:off x="457472" y="2914057"/>
            <a:ext cx="6565202" cy="230832"/>
          </a:xfrm>
          <a:prstGeom prst="rect">
            <a:avLst/>
          </a:prstGeom>
          <a:noFill/>
          <a:ln>
            <a:noFill/>
          </a:ln>
        </p:spPr>
        <p:txBody>
          <a:bodyPr wrap="square" rtlCol="0">
            <a:spAutoFit/>
          </a:bodyPr>
          <a:lstStyle/>
          <a:p>
            <a:pPr algn="ct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ハードウェアに、以下のような環境をインストールした状態でお渡しすることができます。</a:t>
            </a:r>
            <a:endParaRPr kumimoji="1"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1183" name="Rectangle 53">
            <a:extLst>
              <a:ext uri="{FF2B5EF4-FFF2-40B4-BE49-F238E27FC236}">
                <a16:creationId xmlns:a16="http://schemas.microsoft.com/office/drawing/2014/main" id="{D8023F7D-DB85-CB68-87F5-682903A77F17}"/>
              </a:ext>
            </a:extLst>
          </p:cNvPr>
          <p:cNvSpPr>
            <a:spLocks noChangeArrowheads="1"/>
          </p:cNvSpPr>
          <p:nvPr/>
        </p:nvSpPr>
        <p:spPr bwMode="auto">
          <a:xfrm>
            <a:off x="491702" y="5347558"/>
            <a:ext cx="45719" cy="334584"/>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sp>
        <p:nvSpPr>
          <p:cNvPr id="1184" name="Rectangle 53">
            <a:extLst>
              <a:ext uri="{FF2B5EF4-FFF2-40B4-BE49-F238E27FC236}">
                <a16:creationId xmlns:a16="http://schemas.microsoft.com/office/drawing/2014/main" id="{9A1607DF-6F14-C020-92FC-B4094EAEDD80}"/>
              </a:ext>
            </a:extLst>
          </p:cNvPr>
          <p:cNvSpPr>
            <a:spLocks noChangeArrowheads="1"/>
          </p:cNvSpPr>
          <p:nvPr/>
        </p:nvSpPr>
        <p:spPr bwMode="auto">
          <a:xfrm>
            <a:off x="6976048" y="5347558"/>
            <a:ext cx="45719" cy="334584"/>
          </a:xfrm>
          <a:prstGeom prst="rect">
            <a:avLst/>
          </a:prstGeom>
          <a:gradFill rotWithShape="1">
            <a:gsLst>
              <a:gs pos="0">
                <a:srgbClr val="000000"/>
              </a:gs>
              <a:gs pos="50000">
                <a:srgbClr val="002060"/>
              </a:gs>
              <a:gs pos="100000">
                <a:srgbClr val="000000"/>
              </a:gs>
            </a:gsLst>
            <a:lin ang="0" scaled="1"/>
          </a:gradFill>
          <a:ln>
            <a:noFill/>
          </a:ln>
          <a:effectLst/>
          <a:extLst>
            <a:ext uri="{91240B29-F687-4F45-9708-019B960494DF}">
              <a14:hiddenLine xmlns:a14="http://schemas.microsoft.com/office/drawing/2010/main" w="19050" algn="ctr">
                <a:solidFill>
                  <a:srgbClr val="BFBFB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cxnSp>
        <p:nvCxnSpPr>
          <p:cNvPr id="1185" name="直線コネクタ 1184">
            <a:extLst>
              <a:ext uri="{FF2B5EF4-FFF2-40B4-BE49-F238E27FC236}">
                <a16:creationId xmlns:a16="http://schemas.microsoft.com/office/drawing/2014/main" id="{C8382A7F-C890-2608-609C-8C4CE4520631}"/>
              </a:ext>
            </a:extLst>
          </p:cNvPr>
          <p:cNvCxnSpPr>
            <a:cxnSpLocks/>
          </p:cNvCxnSpPr>
          <p:nvPr/>
        </p:nvCxnSpPr>
        <p:spPr>
          <a:xfrm flipV="1">
            <a:off x="4457859" y="5402046"/>
            <a:ext cx="0" cy="224499"/>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86" name="正方形/長方形 1185">
            <a:extLst>
              <a:ext uri="{FF2B5EF4-FFF2-40B4-BE49-F238E27FC236}">
                <a16:creationId xmlns:a16="http://schemas.microsoft.com/office/drawing/2014/main" id="{7EA68B84-19DC-123E-9A70-379D29D4C25F}"/>
              </a:ext>
            </a:extLst>
          </p:cNvPr>
          <p:cNvSpPr/>
          <p:nvPr/>
        </p:nvSpPr>
        <p:spPr>
          <a:xfrm>
            <a:off x="491880" y="9742434"/>
            <a:ext cx="6530794" cy="3345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7" name="テキスト ボックス 12">
            <a:extLst>
              <a:ext uri="{FF2B5EF4-FFF2-40B4-BE49-F238E27FC236}">
                <a16:creationId xmlns:a16="http://schemas.microsoft.com/office/drawing/2014/main" id="{D19A908C-D353-0ECC-27CD-D99DCBE3D997}"/>
              </a:ext>
            </a:extLst>
          </p:cNvPr>
          <p:cNvSpPr txBox="1"/>
          <p:nvPr/>
        </p:nvSpPr>
        <p:spPr>
          <a:xfrm>
            <a:off x="627972" y="9772235"/>
            <a:ext cx="3837348" cy="261610"/>
          </a:xfrm>
          <a:prstGeom prst="rect">
            <a:avLst/>
          </a:prstGeom>
          <a:noFill/>
          <a:ln>
            <a:noFill/>
          </a:ln>
        </p:spPr>
        <p:txBody>
          <a:bodyPr wrap="square" rtlCol="0">
            <a:spAutoFit/>
          </a:bodyPr>
          <a:lstStyle/>
          <a:p>
            <a:r>
              <a:rPr kumimoji="1" lang="ja-JP" altLang="en-US" sz="1100" dirty="0">
                <a:latin typeface="A-OTF 新ゴ Pro DB" panose="020B0600000000000000" pitchFamily="50" charset="-128"/>
                <a:ea typeface="A-OTF 新ゴ Pro DB" panose="020B0600000000000000" pitchFamily="50" charset="-128"/>
                <a:cs typeface="Times New Roman" panose="02020603050405020304" pitchFamily="18" charset="0"/>
              </a:rPr>
              <a:t>安心のローカル</a:t>
            </a:r>
            <a:r>
              <a:rPr kumimoji="1" lang="en-US" altLang="ja-JP" sz="1100">
                <a:latin typeface="A-OTF 新ゴ Pro DB" panose="020B0600000000000000" pitchFamily="50" charset="-128"/>
                <a:ea typeface="A-OTF 新ゴ Pro DB" panose="020B0600000000000000" pitchFamily="50" charset="-128"/>
                <a:cs typeface="Times New Roman" panose="02020603050405020304" pitchFamily="18" charset="0"/>
              </a:rPr>
              <a:t>LLM / RAG </a:t>
            </a:r>
            <a:r>
              <a:rPr kumimoji="1" lang="ja-JP" altLang="en-US" sz="1100">
                <a:latin typeface="A-OTF 新ゴ Pro DB" panose="020B0600000000000000" pitchFamily="50" charset="-128"/>
                <a:ea typeface="A-OTF 新ゴ Pro DB" panose="020B0600000000000000" pitchFamily="50" charset="-128"/>
                <a:cs typeface="Times New Roman" panose="02020603050405020304" pitchFamily="18" charset="0"/>
              </a:rPr>
              <a:t>保守</a:t>
            </a:r>
            <a:r>
              <a:rPr kumimoji="1" lang="ja-JP" altLang="en-US" sz="1100" dirty="0">
                <a:latin typeface="A-OTF 新ゴ Pro DB" panose="020B0600000000000000" pitchFamily="50" charset="-128"/>
                <a:ea typeface="A-OTF 新ゴ Pro DB" panose="020B0600000000000000" pitchFamily="50" charset="-128"/>
                <a:cs typeface="Times New Roman" panose="02020603050405020304" pitchFamily="18" charset="0"/>
              </a:rPr>
              <a:t>サービス</a:t>
            </a:r>
          </a:p>
        </p:txBody>
      </p:sp>
      <p:sp>
        <p:nvSpPr>
          <p:cNvPr id="1188" name="テキスト ボックス 1187">
            <a:extLst>
              <a:ext uri="{FF2B5EF4-FFF2-40B4-BE49-F238E27FC236}">
                <a16:creationId xmlns:a16="http://schemas.microsoft.com/office/drawing/2014/main" id="{E1A8ADB8-0485-F69C-A849-C4933D6F4237}"/>
              </a:ext>
            </a:extLst>
          </p:cNvPr>
          <p:cNvSpPr txBox="1"/>
          <p:nvPr/>
        </p:nvSpPr>
        <p:spPr>
          <a:xfrm>
            <a:off x="4681539" y="9775200"/>
            <a:ext cx="2204114" cy="246221"/>
          </a:xfrm>
          <a:prstGeom prst="rect">
            <a:avLst/>
          </a:prstGeom>
          <a:noFill/>
          <a:ln>
            <a:noFill/>
          </a:ln>
        </p:spPr>
        <p:txBody>
          <a:bodyPr wrap="square" rtlCol="0">
            <a:spAutoFit/>
          </a:bodyPr>
          <a:lstStyle/>
          <a:p>
            <a:r>
              <a:rPr kumimoji="1" lang="ja-JP" altLang="en-US" sz="1000" dirty="0">
                <a:latin typeface="A-OTF 新ゴ Pro M" panose="020B0500000000000000" pitchFamily="50" charset="-128"/>
                <a:ea typeface="A-OTF 新ゴ Pro M" panose="020B0500000000000000" pitchFamily="50" charset="-128"/>
                <a:cs typeface="Times New Roman" panose="02020603050405020304" pitchFamily="18" charset="0"/>
              </a:rPr>
              <a:t>環境に応じてお見積りいたします</a:t>
            </a:r>
            <a:endParaRPr kumimoji="1" lang="en-US" altLang="ja-JP" sz="10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sp>
        <p:nvSpPr>
          <p:cNvPr id="1189" name="Rectangle 53">
            <a:extLst>
              <a:ext uri="{FF2B5EF4-FFF2-40B4-BE49-F238E27FC236}">
                <a16:creationId xmlns:a16="http://schemas.microsoft.com/office/drawing/2014/main" id="{FB2F98E9-5E84-FEF2-1149-E0D88B3B12E3}"/>
              </a:ext>
            </a:extLst>
          </p:cNvPr>
          <p:cNvSpPr>
            <a:spLocks noChangeArrowheads="1"/>
          </p:cNvSpPr>
          <p:nvPr/>
        </p:nvSpPr>
        <p:spPr bwMode="auto">
          <a:xfrm>
            <a:off x="491702" y="9742434"/>
            <a:ext cx="45719" cy="334584"/>
          </a:xfrm>
          <a:prstGeom prst="rect">
            <a:avLst/>
          </a:prstGeom>
          <a:solidFill>
            <a:schemeClr val="accent6">
              <a:lumMod val="50000"/>
            </a:schemeClr>
          </a:solidFill>
          <a:ln>
            <a:noFill/>
          </a:ln>
          <a:effec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sp>
        <p:nvSpPr>
          <p:cNvPr id="1190" name="Rectangle 53">
            <a:extLst>
              <a:ext uri="{FF2B5EF4-FFF2-40B4-BE49-F238E27FC236}">
                <a16:creationId xmlns:a16="http://schemas.microsoft.com/office/drawing/2014/main" id="{9434C997-FF65-CA8E-0944-9B23792B08E7}"/>
              </a:ext>
            </a:extLst>
          </p:cNvPr>
          <p:cNvSpPr>
            <a:spLocks noChangeArrowheads="1"/>
          </p:cNvSpPr>
          <p:nvPr/>
        </p:nvSpPr>
        <p:spPr bwMode="auto">
          <a:xfrm>
            <a:off x="6988367" y="9742434"/>
            <a:ext cx="45719" cy="334584"/>
          </a:xfrm>
          <a:prstGeom prst="rect">
            <a:avLst/>
          </a:prstGeom>
          <a:solidFill>
            <a:schemeClr val="accent6">
              <a:lumMod val="50000"/>
            </a:schemeClr>
          </a:solidFill>
          <a:ln>
            <a:noFill/>
          </a:ln>
          <a:effectLst/>
        </p:spPr>
        <p:txBody>
          <a:bodyPr vert="horz" wrap="square" lIns="74295" tIns="8890" rIns="74295" bIns="8890" numCol="1" anchor="ctr" anchorCtr="0" compatLnSpc="1">
            <a:prstTxWarp prst="textNoShape">
              <a:avLst/>
            </a:prstTxWarp>
          </a:bodyPr>
          <a:lstStyle/>
          <a:p>
            <a:pPr algn="ctr"/>
            <a:endParaRPr lang="ja-JP" altLang="en-US" sz="1400" dirty="0">
              <a:solidFill>
                <a:schemeClr val="bg1"/>
              </a:solidFill>
              <a:latin typeface="A-OTF 新ゴ Pro DB" panose="020B0600000000000000" pitchFamily="50" charset="-128"/>
              <a:ea typeface="A-OTF 新ゴ Pro DB" panose="020B0600000000000000" pitchFamily="50" charset="-128"/>
            </a:endParaRPr>
          </a:p>
        </p:txBody>
      </p:sp>
      <p:cxnSp>
        <p:nvCxnSpPr>
          <p:cNvPr id="1191" name="直線コネクタ 1190">
            <a:extLst>
              <a:ext uri="{FF2B5EF4-FFF2-40B4-BE49-F238E27FC236}">
                <a16:creationId xmlns:a16="http://schemas.microsoft.com/office/drawing/2014/main" id="{5F66E184-75C8-B3F8-6667-5262BA506B8C}"/>
              </a:ext>
            </a:extLst>
          </p:cNvPr>
          <p:cNvCxnSpPr>
            <a:cxnSpLocks/>
          </p:cNvCxnSpPr>
          <p:nvPr/>
        </p:nvCxnSpPr>
        <p:spPr>
          <a:xfrm flipV="1">
            <a:off x="4457859" y="9796922"/>
            <a:ext cx="0" cy="22449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92" name="テキスト ボックス 12">
            <a:extLst>
              <a:ext uri="{FF2B5EF4-FFF2-40B4-BE49-F238E27FC236}">
                <a16:creationId xmlns:a16="http://schemas.microsoft.com/office/drawing/2014/main" id="{77575FB1-E318-2CA6-3244-2BEBBB0280A1}"/>
              </a:ext>
            </a:extLst>
          </p:cNvPr>
          <p:cNvSpPr txBox="1"/>
          <p:nvPr/>
        </p:nvSpPr>
        <p:spPr>
          <a:xfrm>
            <a:off x="457472" y="10229516"/>
            <a:ext cx="6565202" cy="230832"/>
          </a:xfrm>
          <a:prstGeom prst="rect">
            <a:avLst/>
          </a:prstGeom>
          <a:noFill/>
          <a:ln>
            <a:noFill/>
          </a:ln>
        </p:spPr>
        <p:txBody>
          <a:bodyPr wrap="square" rtlCol="0">
            <a:spAutoFit/>
          </a:bodyPr>
          <a:lstStyle/>
          <a:p>
            <a:pPr algn="ct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まずはお見積り致します</a:t>
            </a:r>
            <a:r>
              <a:rPr kumimoji="1" lang="en-US" altLang="ja-JP" sz="900" dirty="0">
                <a:latin typeface="A-OTF 新ゴ Pro M" panose="020B0500000000000000" pitchFamily="50" charset="-128"/>
                <a:ea typeface="A-OTF 新ゴ Pro M" panose="020B0500000000000000" pitchFamily="50" charset="-128"/>
                <a:cs typeface="Times New Roman" panose="02020603050405020304" pitchFamily="18" charset="0"/>
              </a:rPr>
              <a:t>! </a:t>
            </a:r>
            <a:r>
              <a:rPr kumimoji="1" lang="ja-JP" altLang="en-US" sz="900" dirty="0">
                <a:latin typeface="A-OTF 新ゴ Pro M" panose="020B0500000000000000" pitchFamily="50" charset="-128"/>
                <a:ea typeface="A-OTF 新ゴ Pro M" panose="020B0500000000000000" pitchFamily="50" charset="-128"/>
                <a:cs typeface="Times New Roman" panose="02020603050405020304" pitchFamily="18" charset="0"/>
              </a:rPr>
              <a:t>ご不明な点がございましたらお気軽にご相談下さい。</a:t>
            </a:r>
            <a:endParaRPr kumimoji="1" lang="en-US" altLang="ja-JP" sz="900" kern="100" dirty="0">
              <a:latin typeface="A-OTF 新ゴ Pro M" panose="020B0500000000000000" pitchFamily="50" charset="-128"/>
              <a:ea typeface="A-OTF 新ゴ Pro M"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pic>
        <p:nvPicPr>
          <p:cNvPr id="91" name="図 90">
            <a:extLst>
              <a:ext uri="{FF2B5EF4-FFF2-40B4-BE49-F238E27FC236}">
                <a16:creationId xmlns:a16="http://schemas.microsoft.com/office/drawing/2014/main" id="{ACD2D371-AFDF-726D-26F7-861EF0600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52" y="5913306"/>
            <a:ext cx="1468245" cy="1492554"/>
          </a:xfrm>
          <a:prstGeom prst="rect">
            <a:avLst/>
          </a:prstGeom>
        </p:spPr>
      </p:pic>
      <p:cxnSp>
        <p:nvCxnSpPr>
          <p:cNvPr id="7" name="直線コネクタ 6">
            <a:extLst>
              <a:ext uri="{FF2B5EF4-FFF2-40B4-BE49-F238E27FC236}">
                <a16:creationId xmlns:a16="http://schemas.microsoft.com/office/drawing/2014/main" id="{B02EEB58-4844-6E10-CB9C-98DE6F14E954}"/>
              </a:ext>
            </a:extLst>
          </p:cNvPr>
          <p:cNvCxnSpPr>
            <a:cxnSpLocks/>
          </p:cNvCxnSpPr>
          <p:nvPr/>
        </p:nvCxnSpPr>
        <p:spPr>
          <a:xfrm>
            <a:off x="251633" y="3766219"/>
            <a:ext cx="684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64DED01-F034-C5DB-26F4-81910584F9DB}"/>
              </a:ext>
            </a:extLst>
          </p:cNvPr>
          <p:cNvCxnSpPr>
            <a:cxnSpLocks/>
          </p:cNvCxnSpPr>
          <p:nvPr/>
        </p:nvCxnSpPr>
        <p:spPr>
          <a:xfrm>
            <a:off x="251633" y="9477353"/>
            <a:ext cx="684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1451">
            <a:extLst>
              <a:ext uri="{FF2B5EF4-FFF2-40B4-BE49-F238E27FC236}">
                <a16:creationId xmlns:a16="http://schemas.microsoft.com/office/drawing/2014/main" id="{50DEE8F7-2033-9E6C-9E3B-F4DD43862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46" y="981809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4A605897-EFAD-6DD2-50AB-403388781045}"/>
              </a:ext>
            </a:extLst>
          </p:cNvPr>
          <p:cNvSpPr txBox="1"/>
          <p:nvPr/>
        </p:nvSpPr>
        <p:spPr>
          <a:xfrm>
            <a:off x="342890" y="1007513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■関東営業所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名古屋市西区上名古屋三丁目</a:t>
            </a:r>
            <a:r>
              <a:rPr lang="en-US" altLang="zh-TW" sz="700" b="1" kern="10" spc="0" dirty="0">
                <a:ln>
                  <a:noFill/>
                </a:ln>
                <a:effectLst/>
                <a:latin typeface="游ゴシック" panose="020B0400000000000000" pitchFamily="50" charset="-128"/>
                <a:ea typeface="游ゴシック" panose="020B0400000000000000" pitchFamily="50" charset="-128"/>
              </a:rPr>
              <a:t>25-28-5F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1" name="テキスト ボックス 10">
            <a:extLst>
              <a:ext uri="{FF2B5EF4-FFF2-40B4-BE49-F238E27FC236}">
                <a16:creationId xmlns:a16="http://schemas.microsoft.com/office/drawing/2014/main" id="{3F28C68E-D2A0-DCAA-16EE-5A487651EFE0}"/>
              </a:ext>
            </a:extLst>
          </p:cNvPr>
          <p:cNvSpPr txBox="1"/>
          <p:nvPr/>
        </p:nvSpPr>
        <p:spPr>
          <a:xfrm>
            <a:off x="3756352" y="10075133"/>
            <a:ext cx="3388587" cy="415498"/>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14-6-5</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a:t>
            </a:r>
            <a:r>
              <a:rPr lang="zh-TW" altLang="en-US" sz="700" b="1" kern="10" spc="0" dirty="0">
                <a:ln>
                  <a:noFill/>
                </a:ln>
                <a:effectLst/>
                <a:latin typeface="游ゴシック" panose="020B0400000000000000" pitchFamily="50" charset="-128"/>
                <a:ea typeface="游ゴシック" panose="020B0400000000000000" pitchFamily="50" charset="-128"/>
              </a:rPr>
              <a:t>丁目</a:t>
            </a:r>
            <a:r>
              <a:rPr lang="en-US" altLang="zh-TW" sz="700" b="1" kern="10" spc="0" dirty="0">
                <a:ln>
                  <a:noFill/>
                </a:ln>
                <a:effectLst/>
                <a:latin typeface="游ゴシック" panose="020B0400000000000000" pitchFamily="50" charset="-128"/>
                <a:ea typeface="游ゴシック" panose="020B0400000000000000" pitchFamily="50" charset="-128"/>
              </a:rPr>
              <a:t>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a:p>
            <a:pPr algn="l" rtl="0">
              <a:buNone/>
            </a:pPr>
            <a:endParaRPr lang="en-US" altLang="zh-TW" sz="700" b="1" kern="10" spc="0" dirty="0">
              <a:ln>
                <a:noFill/>
              </a:ln>
              <a:effectLst/>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62348B03-DD0A-6D78-34B2-FD154167D267}"/>
              </a:ext>
            </a:extLst>
          </p:cNvPr>
          <p:cNvSpPr txBox="1"/>
          <p:nvPr/>
        </p:nvSpPr>
        <p:spPr>
          <a:xfrm>
            <a:off x="1279416" y="983701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sp>
        <p:nvSpPr>
          <p:cNvPr id="17" name="テキスト ボックス 16">
            <a:extLst>
              <a:ext uri="{FF2B5EF4-FFF2-40B4-BE49-F238E27FC236}">
                <a16:creationId xmlns:a16="http://schemas.microsoft.com/office/drawing/2014/main" id="{6E5E6A70-73E7-89B0-A761-27F138EA9B86}"/>
              </a:ext>
            </a:extLst>
          </p:cNvPr>
          <p:cNvSpPr txBox="1"/>
          <p:nvPr/>
        </p:nvSpPr>
        <p:spPr>
          <a:xfrm>
            <a:off x="1817647" y="6019300"/>
            <a:ext cx="3609844" cy="1546577"/>
          </a:xfrm>
          <a:prstGeom prst="rect">
            <a:avLst/>
          </a:prstGeom>
          <a:noFill/>
          <a:ln>
            <a:noFill/>
          </a:ln>
          <a:effectLst>
            <a:glow rad="101600">
              <a:schemeClr val="tx1">
                <a:alpha val="60000"/>
              </a:schemeClr>
            </a:glow>
          </a:effectLst>
        </p:spPr>
        <p:txBody>
          <a:bodyPr wrap="square" rtlCol="0">
            <a:spAutoFit/>
          </a:bodyPr>
          <a:lstStyle/>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Ubuntu 24.04 LTS </a:t>
            </a:r>
            <a:r>
              <a:rPr lang="ja-JP" altLang="en-US" sz="1050" b="1" dirty="0">
                <a:latin typeface="Yu Gothic UI" panose="020B0500000000000000" pitchFamily="50" charset="-128"/>
                <a:ea typeface="Yu Gothic UI" panose="020B0500000000000000" pitchFamily="50" charset="-128"/>
              </a:rPr>
              <a:t>インストール代行</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インテル</a:t>
            </a:r>
            <a:r>
              <a:rPr lang="en-US" altLang="ja-JP" sz="1050" b="1" dirty="0">
                <a:latin typeface="Yu Gothic UI" panose="020B0500000000000000" pitchFamily="50" charset="-128"/>
                <a:ea typeface="Yu Gothic UI" panose="020B0500000000000000" pitchFamily="50" charset="-128"/>
              </a:rPr>
              <a:t> Xeon w3-2525 </a:t>
            </a:r>
            <a:r>
              <a:rPr lang="ja-JP" altLang="en-US" sz="1050" b="1" dirty="0">
                <a:latin typeface="Yu Gothic UI" panose="020B0500000000000000" pitchFamily="50" charset="-128"/>
                <a:ea typeface="Yu Gothic UI" panose="020B0500000000000000" pitchFamily="50" charset="-128"/>
              </a:rPr>
              <a:t>プロセッサー</a:t>
            </a:r>
            <a:r>
              <a:rPr lang="en-US" altLang="ja-JP" sz="1050" b="1" dirty="0">
                <a:latin typeface="Yu Gothic UI" panose="020B0500000000000000" pitchFamily="50" charset="-128"/>
                <a:ea typeface="Yu Gothic UI" panose="020B0500000000000000" pitchFamily="50" charset="-128"/>
              </a:rPr>
              <a:t>(8C/12T)</a:t>
            </a:r>
            <a:endParaRPr lang="ja-JP" altLang="en-US"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128GB</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16GB x8</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DDR5-5600 </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Registered ECC DIMM</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2TB M.2 NVMe-SSD </a:t>
            </a:r>
            <a:r>
              <a:rPr lang="ja-JP" altLang="en-US" sz="1050" b="1" dirty="0">
                <a:latin typeface="Yu Gothic UI" panose="020B0500000000000000" pitchFamily="50" charset="-128"/>
                <a:ea typeface="Yu Gothic UI" panose="020B0500000000000000" pitchFamily="50" charset="-128"/>
              </a:rPr>
              <a:t>高耐久仕様</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NVIDIA RTX PRO 6000 Blackwell </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Max-Q Workstation Edition</a:t>
            </a:r>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96GB | GDDR7</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3</a:t>
            </a:r>
            <a:r>
              <a:rPr lang="ja-JP" altLang="en-US" sz="1050" b="1" dirty="0">
                <a:latin typeface="Yu Gothic UI" panose="020B0500000000000000" pitchFamily="50" charset="-128"/>
                <a:ea typeface="Yu Gothic UI" panose="020B0500000000000000" pitchFamily="50" charset="-128"/>
              </a:rPr>
              <a:t>年間センドバック方式ハードウェア保証</a:t>
            </a:r>
          </a:p>
          <a:p>
            <a:r>
              <a:rPr lang="ja-JP" altLang="en-US" sz="1050" b="1" dirty="0">
                <a:latin typeface="Yu Gothic UI" panose="020B0500000000000000" pitchFamily="50" charset="-128"/>
                <a:ea typeface="Yu Gothic UI" panose="020B0500000000000000" pitchFamily="50" charset="-128"/>
              </a:rPr>
              <a:t>■ </a:t>
            </a:r>
            <a:r>
              <a:rPr lang="zh-TW" altLang="en-US" sz="1050" b="1" dirty="0">
                <a:latin typeface="Yu Gothic UI" panose="020B0500000000000000" pitchFamily="50" charset="-128"/>
                <a:ea typeface="Yu Gothic UI" panose="020B0500000000000000" pitchFamily="50" charset="-128"/>
              </a:rPr>
              <a:t>約（</a:t>
            </a:r>
            <a:r>
              <a:rPr lang="en-US" altLang="zh-TW" sz="1050" b="1" dirty="0">
                <a:latin typeface="Yu Gothic UI" panose="020B0500000000000000" pitchFamily="50" charset="-128"/>
                <a:ea typeface="Yu Gothic UI" panose="020B0500000000000000" pitchFamily="50" charset="-128"/>
              </a:rPr>
              <a:t>W</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175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D</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500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H</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435 mm</a:t>
            </a:r>
            <a:endParaRPr lang="en-US" altLang="ja-JP" sz="1050" b="1" dirty="0">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532D660D-97BC-554A-7644-8B380DC115D2}"/>
              </a:ext>
            </a:extLst>
          </p:cNvPr>
          <p:cNvSpPr txBox="1"/>
          <p:nvPr/>
        </p:nvSpPr>
        <p:spPr>
          <a:xfrm>
            <a:off x="4870073" y="7186144"/>
            <a:ext cx="2250316"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dirty="0">
                <a:latin typeface="A-OTF 新ゴ Pro DB" panose="020B0600000000000000" pitchFamily="50" charset="-128"/>
                <a:ea typeface="A-OTF 新ゴ Pro DB" panose="020B0600000000000000" pitchFamily="50" charset="-128"/>
              </a:rPr>
              <a:t>販売価格 </a:t>
            </a:r>
            <a:r>
              <a:rPr lang="en-US" altLang="ja-JP" sz="1050" dirty="0">
                <a:latin typeface="A-OTF 新ゴ Pro DB" panose="020B0600000000000000" pitchFamily="50" charset="-128"/>
                <a:ea typeface="A-OTF 新ゴ Pro DB" panose="020B0600000000000000" pitchFamily="50" charset="-128"/>
              </a:rPr>
              <a:t>4,078,000</a:t>
            </a:r>
            <a:r>
              <a:rPr lang="ja-JP" altLang="en-US" sz="1050" dirty="0">
                <a:latin typeface="A-OTF 新ゴ Pro DB" panose="020B0600000000000000" pitchFamily="50" charset="-128"/>
                <a:ea typeface="A-OTF 新ゴ Pro DB" panose="020B0600000000000000" pitchFamily="50" charset="-128"/>
              </a:rPr>
              <a:t>円</a:t>
            </a:r>
            <a:r>
              <a:rPr lang="en-US" altLang="ja-JP" sz="1050" dirty="0">
                <a:latin typeface="A-OTF 新ゴ Pro DB" panose="020B0600000000000000" pitchFamily="50" charset="-128"/>
                <a:ea typeface="A-OTF 新ゴ Pro DB" panose="020B0600000000000000" pitchFamily="50" charset="-128"/>
              </a:rPr>
              <a:t>(</a:t>
            </a:r>
            <a:r>
              <a:rPr lang="ja-JP" altLang="en-US" sz="1050" dirty="0">
                <a:latin typeface="A-OTF 新ゴ Pro DB" panose="020B0600000000000000" pitchFamily="50" charset="-128"/>
                <a:ea typeface="A-OTF 新ゴ Pro DB" panose="020B0600000000000000" pitchFamily="50" charset="-128"/>
              </a:rPr>
              <a:t>税別</a:t>
            </a:r>
            <a:r>
              <a:rPr lang="en-US" altLang="ja-JP" sz="1050" dirty="0">
                <a:latin typeface="A-OTF 新ゴ Pro DB" panose="020B0600000000000000" pitchFamily="50" charset="-128"/>
                <a:ea typeface="A-OTF 新ゴ Pro DB" panose="020B0600000000000000" pitchFamily="50" charset="-128"/>
              </a:rPr>
              <a:t>)</a:t>
            </a:r>
          </a:p>
        </p:txBody>
      </p:sp>
      <p:sp>
        <p:nvSpPr>
          <p:cNvPr id="19" name="テキスト ボックス 18">
            <a:extLst>
              <a:ext uri="{FF2B5EF4-FFF2-40B4-BE49-F238E27FC236}">
                <a16:creationId xmlns:a16="http://schemas.microsoft.com/office/drawing/2014/main" id="{ECB979E3-58EE-849B-C3A7-0AE750F2E9BA}"/>
              </a:ext>
            </a:extLst>
          </p:cNvPr>
          <p:cNvSpPr txBox="1"/>
          <p:nvPr/>
        </p:nvSpPr>
        <p:spPr>
          <a:xfrm>
            <a:off x="5114781" y="6842065"/>
            <a:ext cx="1639788" cy="338554"/>
          </a:xfrm>
          <a:prstGeom prst="rect">
            <a:avLst/>
          </a:prstGeom>
          <a:noFill/>
          <a:ln>
            <a:noFill/>
          </a:ln>
          <a:effectLst>
            <a:glow rad="101600">
              <a:schemeClr val="tx1">
                <a:alpha val="60000"/>
              </a:schemeClr>
            </a:glow>
          </a:effectLst>
        </p:spPr>
        <p:txBody>
          <a:bodyPr wrap="square" rtlCol="0">
            <a:spAutoFit/>
          </a:bodyPr>
          <a:lstStyle/>
          <a:p>
            <a:r>
              <a:rPr lang="en-US" altLang="ja-JP" sz="800" b="1" dirty="0">
                <a:ea typeface="游ゴシック" panose="020B0400000000000000" pitchFamily="50" charset="-128"/>
              </a:rPr>
              <a:t>CERVO Grasta TypeALIS25WC-PRO6000MQ</a:t>
            </a:r>
            <a:endParaRPr lang="en-US" altLang="ja-JP" sz="800" b="1" dirty="0">
              <a:effectLst/>
              <a:ea typeface="游ゴシック" panose="020B0400000000000000" pitchFamily="50" charset="-128"/>
              <a:cs typeface="Segoe UI" panose="020B0502040204020203" pitchFamily="34" charset="0"/>
            </a:endParaRPr>
          </a:p>
        </p:txBody>
      </p:sp>
      <p:sp>
        <p:nvSpPr>
          <p:cNvPr id="20" name="テキスト ボックス 19">
            <a:extLst>
              <a:ext uri="{FF2B5EF4-FFF2-40B4-BE49-F238E27FC236}">
                <a16:creationId xmlns:a16="http://schemas.microsoft.com/office/drawing/2014/main" id="{B17157B4-3BFE-584C-0094-C11D2466FBCE}"/>
              </a:ext>
            </a:extLst>
          </p:cNvPr>
          <p:cNvSpPr txBox="1"/>
          <p:nvPr/>
        </p:nvSpPr>
        <p:spPr>
          <a:xfrm>
            <a:off x="1868748" y="5744349"/>
            <a:ext cx="5083108" cy="261610"/>
          </a:xfrm>
          <a:prstGeom prst="rect">
            <a:avLst/>
          </a:prstGeom>
          <a:noFill/>
          <a:ln>
            <a:noFill/>
          </a:ln>
          <a:effectLst>
            <a:glow rad="101600">
              <a:schemeClr val="tx1">
                <a:alpha val="60000"/>
              </a:schemeClr>
            </a:glow>
          </a:effectLst>
        </p:spPr>
        <p:txBody>
          <a:bodyPr wrap="square" rtlCol="0">
            <a:spAutoFit/>
          </a:bodyPr>
          <a:lstStyle/>
          <a:p>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Xeon-W</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と</a:t>
            </a:r>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RTX PRO6000 Blackwell</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を搭載した</a:t>
            </a:r>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GPU</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ワークステーション</a:t>
            </a:r>
            <a:endPar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endParaRPr>
          </a:p>
        </p:txBody>
      </p:sp>
      <p:cxnSp>
        <p:nvCxnSpPr>
          <p:cNvPr id="24" name="直線コネクタ 23">
            <a:extLst>
              <a:ext uri="{FF2B5EF4-FFF2-40B4-BE49-F238E27FC236}">
                <a16:creationId xmlns:a16="http://schemas.microsoft.com/office/drawing/2014/main" id="{91073169-A003-38D7-C78F-D14E1D1D7B8D}"/>
              </a:ext>
            </a:extLst>
          </p:cNvPr>
          <p:cNvCxnSpPr>
            <a:cxnSpLocks/>
          </p:cNvCxnSpPr>
          <p:nvPr/>
        </p:nvCxnSpPr>
        <p:spPr>
          <a:xfrm>
            <a:off x="420227" y="7559653"/>
            <a:ext cx="66723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8DEF8A9-715D-1295-7B1B-0666754FEBB1}"/>
              </a:ext>
            </a:extLst>
          </p:cNvPr>
          <p:cNvCxnSpPr>
            <a:cxnSpLocks/>
          </p:cNvCxnSpPr>
          <p:nvPr/>
        </p:nvCxnSpPr>
        <p:spPr>
          <a:xfrm>
            <a:off x="251633" y="5673692"/>
            <a:ext cx="684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図 65">
            <a:extLst>
              <a:ext uri="{FF2B5EF4-FFF2-40B4-BE49-F238E27FC236}">
                <a16:creationId xmlns:a16="http://schemas.microsoft.com/office/drawing/2014/main" id="{0EE17893-6CF4-7F3E-01A4-963BD1D82F0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b="16538"/>
          <a:stretch>
            <a:fillRect/>
          </a:stretch>
        </p:blipFill>
        <p:spPr>
          <a:xfrm>
            <a:off x="3930662" y="0"/>
            <a:ext cx="3630705" cy="2018905"/>
          </a:xfrm>
          <a:prstGeom prst="rect">
            <a:avLst/>
          </a:prstGeom>
        </p:spPr>
      </p:pic>
      <p:pic>
        <p:nvPicPr>
          <p:cNvPr id="67" name="図 66">
            <a:extLst>
              <a:ext uri="{FF2B5EF4-FFF2-40B4-BE49-F238E27FC236}">
                <a16:creationId xmlns:a16="http://schemas.microsoft.com/office/drawing/2014/main" id="{1F9A08CB-2A01-7329-DEF8-940E8B7E3D2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b="16538"/>
          <a:stretch>
            <a:fillRect/>
          </a:stretch>
        </p:blipFill>
        <p:spPr>
          <a:xfrm>
            <a:off x="739" y="392"/>
            <a:ext cx="4233176" cy="2018907"/>
          </a:xfrm>
          <a:prstGeom prst="rect">
            <a:avLst/>
          </a:prstGeom>
        </p:spPr>
      </p:pic>
      <p:sp>
        <p:nvSpPr>
          <p:cNvPr id="69" name="テキスト ボックス 12">
            <a:extLst>
              <a:ext uri="{FF2B5EF4-FFF2-40B4-BE49-F238E27FC236}">
                <a16:creationId xmlns:a16="http://schemas.microsoft.com/office/drawing/2014/main" id="{13C18E10-2476-B053-22CD-DCDF18D97A15}"/>
              </a:ext>
            </a:extLst>
          </p:cNvPr>
          <p:cNvSpPr txBox="1"/>
          <p:nvPr/>
        </p:nvSpPr>
        <p:spPr>
          <a:xfrm>
            <a:off x="0" y="312325"/>
            <a:ext cx="7558936" cy="338554"/>
          </a:xfrm>
          <a:prstGeom prst="rect">
            <a:avLst/>
          </a:prstGeom>
          <a:noFill/>
          <a:ln>
            <a:noFill/>
          </a:ln>
        </p:spPr>
        <p:txBody>
          <a:bodyPr wrap="square" rtlCol="0">
            <a:spAutoFit/>
          </a:bodyPr>
          <a:lstStyle/>
          <a:p>
            <a:pPr algn="ctr"/>
            <a:r>
              <a:rPr kumimoji="1" lang="ja-JP" altLang="en-US" sz="16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環境構築済みだから、導入後すぐに使える</a:t>
            </a:r>
            <a:r>
              <a:rPr kumimoji="1" lang="en-US" altLang="ja-JP" sz="1600" kern="100" dirty="0">
                <a:solidFill>
                  <a:schemeClr val="bg1"/>
                </a:solidFill>
                <a:effectLst>
                  <a:glow rad="101600">
                    <a:srgbClr val="002060">
                      <a:alpha val="60000"/>
                    </a:srgbClr>
                  </a:glow>
                </a:effectLst>
                <a:latin typeface="A-OTF 新ゴ Pro DB" panose="020B0600000000000000" pitchFamily="50" charset="-128"/>
                <a:ea typeface="A-OTF 新ゴ Pro DB" panose="020B0600000000000000" pitchFamily="50" charset="-128"/>
                <a:cs typeface="Times New Roman" panose="02020603050405020304" pitchFamily="18" charset="0"/>
              </a:rPr>
              <a:t>!</a:t>
            </a:r>
          </a:p>
        </p:txBody>
      </p:sp>
      <p:sp>
        <p:nvSpPr>
          <p:cNvPr id="70" name="正方形/長方形 69">
            <a:extLst>
              <a:ext uri="{FF2B5EF4-FFF2-40B4-BE49-F238E27FC236}">
                <a16:creationId xmlns:a16="http://schemas.microsoft.com/office/drawing/2014/main" id="{B39FAEDD-F06D-BC0A-AEE1-2620B0A3D5E1}"/>
              </a:ext>
            </a:extLst>
          </p:cNvPr>
          <p:cNvSpPr/>
          <p:nvPr/>
        </p:nvSpPr>
        <p:spPr>
          <a:xfrm>
            <a:off x="850974" y="1196525"/>
            <a:ext cx="6159376" cy="324244"/>
          </a:xfrm>
          <a:prstGeom prst="rect">
            <a:avLst/>
          </a:prstGeom>
          <a:solidFill>
            <a:schemeClr val="accent5">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latin typeface="A-OTF 新ゴ Pro DB" panose="020B0600000000000000" pitchFamily="50" charset="-128"/>
                <a:ea typeface="A-OTF 新ゴ Pro DB" panose="020B0600000000000000" pitchFamily="50" charset="-128"/>
              </a:rPr>
              <a:t>用途に合わせて選べるハードウェアのご案内</a:t>
            </a:r>
            <a:endParaRPr kumimoji="1" lang="en-US" altLang="ja-JP" sz="1400" dirty="0">
              <a:solidFill>
                <a:srgbClr val="002060"/>
              </a:solidFill>
              <a:latin typeface="A-OTF 新ゴ Pro DB" panose="020B0600000000000000" pitchFamily="50" charset="-128"/>
              <a:ea typeface="A-OTF 新ゴ Pro DB" panose="020B0600000000000000" pitchFamily="50" charset="-128"/>
            </a:endParaRPr>
          </a:p>
        </p:txBody>
      </p:sp>
      <p:sp>
        <p:nvSpPr>
          <p:cNvPr id="71" name="テキスト ボックス 70">
            <a:extLst>
              <a:ext uri="{FF2B5EF4-FFF2-40B4-BE49-F238E27FC236}">
                <a16:creationId xmlns:a16="http://schemas.microsoft.com/office/drawing/2014/main" id="{3E76950D-5B34-BB4B-23AF-A149AC4178BD}"/>
              </a:ext>
            </a:extLst>
          </p:cNvPr>
          <p:cNvSpPr txBox="1"/>
          <p:nvPr/>
        </p:nvSpPr>
        <p:spPr>
          <a:xfrm>
            <a:off x="909468" y="711690"/>
            <a:ext cx="6042388" cy="357550"/>
          </a:xfrm>
          <a:custGeom>
            <a:avLst/>
            <a:gdLst/>
            <a:ahLst/>
            <a:cxnLst/>
            <a:rect l="l" t="t" r="r" b="b"/>
            <a:pathLst>
              <a:path w="9145676" h="541182">
                <a:moveTo>
                  <a:pt x="5923330" y="366407"/>
                </a:moveTo>
                <a:lnTo>
                  <a:pt x="5923330" y="391696"/>
                </a:lnTo>
                <a:lnTo>
                  <a:pt x="5968851" y="391696"/>
                </a:lnTo>
                <a:lnTo>
                  <a:pt x="5968851" y="366407"/>
                </a:lnTo>
                <a:close/>
                <a:moveTo>
                  <a:pt x="5805316" y="366407"/>
                </a:moveTo>
                <a:lnTo>
                  <a:pt x="5805316" y="391696"/>
                </a:lnTo>
                <a:lnTo>
                  <a:pt x="5849712" y="391696"/>
                </a:lnTo>
                <a:lnTo>
                  <a:pt x="5849712" y="366407"/>
                </a:lnTo>
                <a:close/>
                <a:moveTo>
                  <a:pt x="6918588" y="352920"/>
                </a:moveTo>
                <a:lnTo>
                  <a:pt x="6918588" y="361912"/>
                </a:lnTo>
                <a:cubicBezTo>
                  <a:pt x="6918588" y="367531"/>
                  <a:pt x="6918494" y="371840"/>
                  <a:pt x="6918307" y="374837"/>
                </a:cubicBezTo>
                <a:cubicBezTo>
                  <a:pt x="6918120" y="377834"/>
                  <a:pt x="6918025" y="380831"/>
                  <a:pt x="6918025" y="383829"/>
                </a:cubicBezTo>
                <a:lnTo>
                  <a:pt x="7072007" y="383829"/>
                </a:lnTo>
                <a:lnTo>
                  <a:pt x="7072007" y="352920"/>
                </a:lnTo>
                <a:close/>
                <a:moveTo>
                  <a:pt x="5923330" y="300094"/>
                </a:moveTo>
                <a:lnTo>
                  <a:pt x="5923330" y="324821"/>
                </a:lnTo>
                <a:lnTo>
                  <a:pt x="5968851" y="324821"/>
                </a:lnTo>
                <a:lnTo>
                  <a:pt x="5968851" y="300094"/>
                </a:lnTo>
                <a:close/>
                <a:moveTo>
                  <a:pt x="5805316" y="300094"/>
                </a:moveTo>
                <a:lnTo>
                  <a:pt x="5805316" y="324821"/>
                </a:lnTo>
                <a:lnTo>
                  <a:pt x="5849712" y="324821"/>
                </a:lnTo>
                <a:lnTo>
                  <a:pt x="5849712" y="300094"/>
                </a:lnTo>
                <a:close/>
                <a:moveTo>
                  <a:pt x="6747186" y="291665"/>
                </a:moveTo>
                <a:lnTo>
                  <a:pt x="6812937" y="339995"/>
                </a:lnTo>
                <a:cubicBezTo>
                  <a:pt x="6807317" y="355355"/>
                  <a:pt x="6800386" y="371934"/>
                  <a:pt x="6792144" y="389729"/>
                </a:cubicBezTo>
                <a:cubicBezTo>
                  <a:pt x="6783902" y="407525"/>
                  <a:pt x="6775004" y="425321"/>
                  <a:pt x="6765450" y="443117"/>
                </a:cubicBezTo>
                <a:cubicBezTo>
                  <a:pt x="6755896" y="460913"/>
                  <a:pt x="6746062" y="478053"/>
                  <a:pt x="6735946" y="494538"/>
                </a:cubicBezTo>
                <a:cubicBezTo>
                  <a:pt x="6725831" y="511022"/>
                  <a:pt x="6715903" y="525446"/>
                  <a:pt x="6706161" y="537810"/>
                </a:cubicBezTo>
                <a:lnTo>
                  <a:pt x="6652212" y="461943"/>
                </a:lnTo>
                <a:cubicBezTo>
                  <a:pt x="6665325" y="445084"/>
                  <a:pt x="6677032" y="427944"/>
                  <a:pt x="6687335" y="410522"/>
                </a:cubicBezTo>
                <a:cubicBezTo>
                  <a:pt x="6697638" y="393101"/>
                  <a:pt x="6706817" y="376710"/>
                  <a:pt x="6714872" y="361350"/>
                </a:cubicBezTo>
                <a:cubicBezTo>
                  <a:pt x="6722927" y="345989"/>
                  <a:pt x="6729671" y="332221"/>
                  <a:pt x="6735103" y="320045"/>
                </a:cubicBezTo>
                <a:cubicBezTo>
                  <a:pt x="6740536" y="307868"/>
                  <a:pt x="6744563" y="298409"/>
                  <a:pt x="6747186" y="291665"/>
                </a:cubicBezTo>
                <a:close/>
                <a:moveTo>
                  <a:pt x="7404135" y="289979"/>
                </a:moveTo>
                <a:cubicBezTo>
                  <a:pt x="7384653" y="292227"/>
                  <a:pt x="7368823" y="296723"/>
                  <a:pt x="7356647" y="303466"/>
                </a:cubicBezTo>
                <a:cubicBezTo>
                  <a:pt x="7344471" y="310210"/>
                  <a:pt x="7335199" y="317797"/>
                  <a:pt x="7328829" y="326226"/>
                </a:cubicBezTo>
                <a:cubicBezTo>
                  <a:pt x="7322461" y="334656"/>
                  <a:pt x="7318153" y="342992"/>
                  <a:pt x="7315904" y="351234"/>
                </a:cubicBezTo>
                <a:cubicBezTo>
                  <a:pt x="7313656" y="359476"/>
                  <a:pt x="7312533" y="366220"/>
                  <a:pt x="7312533" y="371465"/>
                </a:cubicBezTo>
                <a:cubicBezTo>
                  <a:pt x="7312533" y="378958"/>
                  <a:pt x="7314219" y="385608"/>
                  <a:pt x="7317590" y="391415"/>
                </a:cubicBezTo>
                <a:cubicBezTo>
                  <a:pt x="7320962" y="397222"/>
                  <a:pt x="7327331" y="400126"/>
                  <a:pt x="7336697" y="400126"/>
                </a:cubicBezTo>
                <a:cubicBezTo>
                  <a:pt x="7346813" y="400126"/>
                  <a:pt x="7355711" y="395817"/>
                  <a:pt x="7363391" y="387201"/>
                </a:cubicBezTo>
                <a:cubicBezTo>
                  <a:pt x="7371071" y="378584"/>
                  <a:pt x="7377628" y="368374"/>
                  <a:pt x="7383060" y="356573"/>
                </a:cubicBezTo>
                <a:cubicBezTo>
                  <a:pt x="7388493" y="344771"/>
                  <a:pt x="7392895" y="332595"/>
                  <a:pt x="7396267" y="320045"/>
                </a:cubicBezTo>
                <a:cubicBezTo>
                  <a:pt x="7399639" y="307494"/>
                  <a:pt x="7402261" y="297472"/>
                  <a:pt x="7404135" y="289979"/>
                </a:cubicBezTo>
                <a:close/>
                <a:moveTo>
                  <a:pt x="6995017" y="229848"/>
                </a:moveTo>
                <a:cubicBezTo>
                  <a:pt x="6983403" y="235093"/>
                  <a:pt x="6966730" y="241462"/>
                  <a:pt x="6945001" y="248955"/>
                </a:cubicBezTo>
                <a:cubicBezTo>
                  <a:pt x="6923271" y="256448"/>
                  <a:pt x="6895359" y="263379"/>
                  <a:pt x="6861267" y="269748"/>
                </a:cubicBezTo>
                <a:lnTo>
                  <a:pt x="6918588" y="269748"/>
                </a:lnTo>
                <a:lnTo>
                  <a:pt x="6918588" y="288293"/>
                </a:lnTo>
                <a:lnTo>
                  <a:pt x="7072007" y="288293"/>
                </a:lnTo>
                <a:lnTo>
                  <a:pt x="7072007" y="269748"/>
                </a:lnTo>
                <a:lnTo>
                  <a:pt x="7119213" y="269748"/>
                </a:lnTo>
                <a:cubicBezTo>
                  <a:pt x="7085119" y="263379"/>
                  <a:pt x="7057864" y="256073"/>
                  <a:pt x="7037445" y="247831"/>
                </a:cubicBezTo>
                <a:cubicBezTo>
                  <a:pt x="7017027" y="239588"/>
                  <a:pt x="7002885" y="233594"/>
                  <a:pt x="6995017" y="229848"/>
                </a:cubicBezTo>
                <a:close/>
                <a:moveTo>
                  <a:pt x="536124" y="223104"/>
                </a:moveTo>
                <a:lnTo>
                  <a:pt x="1031786" y="223104"/>
                </a:lnTo>
                <a:lnTo>
                  <a:pt x="1031786" y="316954"/>
                </a:lnTo>
                <a:lnTo>
                  <a:pt x="536124" y="316954"/>
                </a:lnTo>
                <a:close/>
                <a:moveTo>
                  <a:pt x="6423488" y="190509"/>
                </a:moveTo>
                <a:cubicBezTo>
                  <a:pt x="6423488" y="195380"/>
                  <a:pt x="6423207" y="200718"/>
                  <a:pt x="6422645" y="206526"/>
                </a:cubicBezTo>
                <a:cubicBezTo>
                  <a:pt x="6422083" y="212333"/>
                  <a:pt x="6420491" y="220669"/>
                  <a:pt x="6417869" y="231533"/>
                </a:cubicBezTo>
                <a:lnTo>
                  <a:pt x="6458331" y="197253"/>
                </a:lnTo>
                <a:cubicBezTo>
                  <a:pt x="6464699" y="202873"/>
                  <a:pt x="6469945" y="207556"/>
                  <a:pt x="6474066" y="211302"/>
                </a:cubicBezTo>
                <a:cubicBezTo>
                  <a:pt x="6478187" y="215049"/>
                  <a:pt x="6481840" y="218327"/>
                  <a:pt x="6485024" y="221137"/>
                </a:cubicBezTo>
                <a:cubicBezTo>
                  <a:pt x="6488209" y="223947"/>
                  <a:pt x="6491112" y="226663"/>
                  <a:pt x="6493735" y="229286"/>
                </a:cubicBezTo>
                <a:lnTo>
                  <a:pt x="6501041" y="236591"/>
                </a:lnTo>
                <a:lnTo>
                  <a:pt x="6501041" y="190509"/>
                </a:lnTo>
                <a:close/>
                <a:moveTo>
                  <a:pt x="5849712" y="151171"/>
                </a:moveTo>
                <a:lnTo>
                  <a:pt x="5849712" y="172526"/>
                </a:lnTo>
                <a:lnTo>
                  <a:pt x="5923330" y="172526"/>
                </a:lnTo>
                <a:lnTo>
                  <a:pt x="5923330" y="151171"/>
                </a:lnTo>
                <a:close/>
                <a:moveTo>
                  <a:pt x="6696608" y="146675"/>
                </a:moveTo>
                <a:cubicBezTo>
                  <a:pt x="6722084" y="159413"/>
                  <a:pt x="6742034" y="170653"/>
                  <a:pt x="6756458" y="180394"/>
                </a:cubicBezTo>
                <a:cubicBezTo>
                  <a:pt x="6770883" y="190135"/>
                  <a:pt x="6782778" y="198939"/>
                  <a:pt x="6792144" y="206807"/>
                </a:cubicBezTo>
                <a:lnTo>
                  <a:pt x="6742128" y="274806"/>
                </a:lnTo>
                <a:cubicBezTo>
                  <a:pt x="6734260" y="268062"/>
                  <a:pt x="6727049" y="261974"/>
                  <a:pt x="6720492" y="256541"/>
                </a:cubicBezTo>
                <a:cubicBezTo>
                  <a:pt x="6713935" y="251109"/>
                  <a:pt x="6707286" y="245957"/>
                  <a:pt x="6700542" y="241087"/>
                </a:cubicBezTo>
                <a:cubicBezTo>
                  <a:pt x="6693798" y="236217"/>
                  <a:pt x="6686680" y="231533"/>
                  <a:pt x="6679187" y="227038"/>
                </a:cubicBezTo>
                <a:cubicBezTo>
                  <a:pt x="6671694" y="222542"/>
                  <a:pt x="6663077" y="217671"/>
                  <a:pt x="6653336" y="212426"/>
                </a:cubicBezTo>
                <a:close/>
                <a:moveTo>
                  <a:pt x="91602" y="143303"/>
                </a:moveTo>
                <a:lnTo>
                  <a:pt x="91602" y="404622"/>
                </a:lnTo>
                <a:lnTo>
                  <a:pt x="349548" y="404622"/>
                </a:lnTo>
                <a:lnTo>
                  <a:pt x="349548" y="143303"/>
                </a:lnTo>
                <a:close/>
                <a:moveTo>
                  <a:pt x="4808390" y="136595"/>
                </a:moveTo>
                <a:lnTo>
                  <a:pt x="4745459" y="332162"/>
                </a:lnTo>
                <a:lnTo>
                  <a:pt x="4871321" y="332162"/>
                </a:lnTo>
                <a:close/>
                <a:moveTo>
                  <a:pt x="8386133" y="125320"/>
                </a:moveTo>
                <a:lnTo>
                  <a:pt x="8386133" y="252888"/>
                </a:lnTo>
                <a:lnTo>
                  <a:pt x="8544610" y="252888"/>
                </a:lnTo>
                <a:cubicBezTo>
                  <a:pt x="8554726" y="252888"/>
                  <a:pt x="8563623" y="252139"/>
                  <a:pt x="8571304" y="250641"/>
                </a:cubicBezTo>
                <a:cubicBezTo>
                  <a:pt x="8578984" y="249142"/>
                  <a:pt x="8585354" y="246145"/>
                  <a:pt x="8590411" y="241649"/>
                </a:cubicBezTo>
                <a:cubicBezTo>
                  <a:pt x="8595469" y="237153"/>
                  <a:pt x="8599215" y="230691"/>
                  <a:pt x="8601651" y="222261"/>
                </a:cubicBezTo>
                <a:cubicBezTo>
                  <a:pt x="8604086" y="213831"/>
                  <a:pt x="8605303" y="202685"/>
                  <a:pt x="8605303" y="188823"/>
                </a:cubicBezTo>
                <a:cubicBezTo>
                  <a:pt x="8605303" y="173837"/>
                  <a:pt x="8603898" y="162130"/>
                  <a:pt x="8601089" y="153700"/>
                </a:cubicBezTo>
                <a:cubicBezTo>
                  <a:pt x="8598279" y="145270"/>
                  <a:pt x="8594158" y="138901"/>
                  <a:pt x="8588725" y="134593"/>
                </a:cubicBezTo>
                <a:cubicBezTo>
                  <a:pt x="8583293" y="130284"/>
                  <a:pt x="8576830" y="127662"/>
                  <a:pt x="8569337" y="126725"/>
                </a:cubicBezTo>
                <a:cubicBezTo>
                  <a:pt x="8561844" y="125788"/>
                  <a:pt x="8553602" y="125320"/>
                  <a:pt x="8544610" y="125320"/>
                </a:cubicBezTo>
                <a:close/>
                <a:moveTo>
                  <a:pt x="4261802" y="120227"/>
                </a:moveTo>
                <a:lnTo>
                  <a:pt x="4261802" y="239998"/>
                </a:lnTo>
                <a:lnTo>
                  <a:pt x="4388292" y="239998"/>
                </a:lnTo>
                <a:cubicBezTo>
                  <a:pt x="4404631" y="240068"/>
                  <a:pt x="4419739" y="235148"/>
                  <a:pt x="4433618" y="225238"/>
                </a:cubicBezTo>
                <a:cubicBezTo>
                  <a:pt x="4447497" y="215327"/>
                  <a:pt x="4454875" y="200005"/>
                  <a:pt x="4455753" y="179270"/>
                </a:cubicBezTo>
                <a:cubicBezTo>
                  <a:pt x="4455273" y="160573"/>
                  <a:pt x="4448925" y="146094"/>
                  <a:pt x="4436710" y="135832"/>
                </a:cubicBezTo>
                <a:cubicBezTo>
                  <a:pt x="4424494" y="125569"/>
                  <a:pt x="4409292" y="120368"/>
                  <a:pt x="4391104" y="120227"/>
                </a:cubicBezTo>
                <a:close/>
                <a:moveTo>
                  <a:pt x="6948373" y="111833"/>
                </a:moveTo>
                <a:cubicBezTo>
                  <a:pt x="6959987" y="122698"/>
                  <a:pt x="6970195" y="131127"/>
                  <a:pt x="6979001" y="137122"/>
                </a:cubicBezTo>
                <a:cubicBezTo>
                  <a:pt x="6987805" y="143116"/>
                  <a:pt x="6994829" y="147612"/>
                  <a:pt x="7000074" y="150609"/>
                </a:cubicBezTo>
                <a:cubicBezTo>
                  <a:pt x="7013937" y="143116"/>
                  <a:pt x="7024239" y="136372"/>
                  <a:pt x="7030983" y="130378"/>
                </a:cubicBezTo>
                <a:cubicBezTo>
                  <a:pt x="7037727" y="124384"/>
                  <a:pt x="7044096" y="118202"/>
                  <a:pt x="7050090" y="111833"/>
                </a:cubicBezTo>
                <a:close/>
                <a:moveTo>
                  <a:pt x="6447653" y="92726"/>
                </a:moveTo>
                <a:cubicBezTo>
                  <a:pt x="6439036" y="104714"/>
                  <a:pt x="6432011" y="113800"/>
                  <a:pt x="6426579" y="119981"/>
                </a:cubicBezTo>
                <a:cubicBezTo>
                  <a:pt x="6421147" y="126163"/>
                  <a:pt x="6416745" y="130940"/>
                  <a:pt x="6413372" y="134312"/>
                </a:cubicBezTo>
                <a:lnTo>
                  <a:pt x="6479686" y="134312"/>
                </a:lnTo>
                <a:cubicBezTo>
                  <a:pt x="6476688" y="126069"/>
                  <a:pt x="6473785" y="118951"/>
                  <a:pt x="6470975" y="112957"/>
                </a:cubicBezTo>
                <a:cubicBezTo>
                  <a:pt x="6468166" y="106962"/>
                  <a:pt x="6464699" y="100219"/>
                  <a:pt x="6460579" y="92726"/>
                </a:cubicBezTo>
                <a:close/>
                <a:moveTo>
                  <a:pt x="6296482" y="92726"/>
                </a:moveTo>
                <a:cubicBezTo>
                  <a:pt x="6297606" y="95348"/>
                  <a:pt x="6298917" y="98345"/>
                  <a:pt x="6300416" y="101717"/>
                </a:cubicBezTo>
                <a:cubicBezTo>
                  <a:pt x="6301914" y="105089"/>
                  <a:pt x="6303413" y="108367"/>
                  <a:pt x="6304912" y="111552"/>
                </a:cubicBezTo>
                <a:cubicBezTo>
                  <a:pt x="6306410" y="114736"/>
                  <a:pt x="6307721" y="117453"/>
                  <a:pt x="6308846" y="119700"/>
                </a:cubicBezTo>
                <a:lnTo>
                  <a:pt x="6310531" y="123072"/>
                </a:lnTo>
                <a:lnTo>
                  <a:pt x="6245904" y="137684"/>
                </a:lnTo>
                <a:lnTo>
                  <a:pt x="6324019" y="137684"/>
                </a:lnTo>
                <a:lnTo>
                  <a:pt x="6324019" y="200625"/>
                </a:lnTo>
                <a:lnTo>
                  <a:pt x="6259953" y="200625"/>
                </a:lnTo>
                <a:lnTo>
                  <a:pt x="6259953" y="233219"/>
                </a:lnTo>
                <a:cubicBezTo>
                  <a:pt x="6271943" y="232470"/>
                  <a:pt x="6282807" y="231346"/>
                  <a:pt x="6292548" y="229848"/>
                </a:cubicBezTo>
                <a:lnTo>
                  <a:pt x="6318961" y="226476"/>
                </a:lnTo>
                <a:lnTo>
                  <a:pt x="6318961" y="248393"/>
                </a:lnTo>
                <a:cubicBezTo>
                  <a:pt x="6326829" y="242773"/>
                  <a:pt x="6333291" y="236685"/>
                  <a:pt x="6338349" y="230129"/>
                </a:cubicBezTo>
                <a:cubicBezTo>
                  <a:pt x="6343407" y="223572"/>
                  <a:pt x="6347247" y="215892"/>
                  <a:pt x="6349869" y="207088"/>
                </a:cubicBezTo>
                <a:cubicBezTo>
                  <a:pt x="6352492" y="198283"/>
                  <a:pt x="6354084" y="188917"/>
                  <a:pt x="6354646" y="178989"/>
                </a:cubicBezTo>
                <a:cubicBezTo>
                  <a:pt x="6355208" y="169061"/>
                  <a:pt x="6355489" y="159226"/>
                  <a:pt x="6355489" y="149485"/>
                </a:cubicBezTo>
                <a:lnTo>
                  <a:pt x="6355489" y="134312"/>
                </a:lnTo>
                <a:lnTo>
                  <a:pt x="6394828" y="134312"/>
                </a:lnTo>
                <a:lnTo>
                  <a:pt x="6346497" y="92726"/>
                </a:lnTo>
                <a:close/>
                <a:moveTo>
                  <a:pt x="6208814" y="92726"/>
                </a:moveTo>
                <a:cubicBezTo>
                  <a:pt x="6204693" y="97971"/>
                  <a:pt x="6199541" y="103965"/>
                  <a:pt x="6193360" y="110709"/>
                </a:cubicBezTo>
                <a:cubicBezTo>
                  <a:pt x="6187177" y="117453"/>
                  <a:pt x="6177718" y="126444"/>
                  <a:pt x="6164980" y="137684"/>
                </a:cubicBezTo>
                <a:lnTo>
                  <a:pt x="6233541" y="137684"/>
                </a:lnTo>
                <a:cubicBezTo>
                  <a:pt x="6231293" y="130940"/>
                  <a:pt x="6229326" y="125320"/>
                  <a:pt x="6227640" y="120824"/>
                </a:cubicBezTo>
                <a:cubicBezTo>
                  <a:pt x="6225954" y="116329"/>
                  <a:pt x="6224455" y="112488"/>
                  <a:pt x="6223144" y="109304"/>
                </a:cubicBezTo>
                <a:cubicBezTo>
                  <a:pt x="6221833" y="106119"/>
                  <a:pt x="6220615" y="103216"/>
                  <a:pt x="6219491" y="100593"/>
                </a:cubicBezTo>
                <a:lnTo>
                  <a:pt x="6216119" y="92726"/>
                </a:lnTo>
                <a:close/>
                <a:moveTo>
                  <a:pt x="5849712" y="86544"/>
                </a:moveTo>
                <a:lnTo>
                  <a:pt x="5849712" y="106775"/>
                </a:lnTo>
                <a:lnTo>
                  <a:pt x="5923330" y="106775"/>
                </a:lnTo>
                <a:lnTo>
                  <a:pt x="5923330" y="86544"/>
                </a:lnTo>
                <a:close/>
                <a:moveTo>
                  <a:pt x="0" y="58445"/>
                </a:moveTo>
                <a:lnTo>
                  <a:pt x="443960" y="58445"/>
                </a:lnTo>
                <a:lnTo>
                  <a:pt x="443960" y="489480"/>
                </a:lnTo>
                <a:lnTo>
                  <a:pt x="0" y="489480"/>
                </a:lnTo>
                <a:close/>
                <a:moveTo>
                  <a:pt x="1723577" y="48892"/>
                </a:moveTo>
                <a:lnTo>
                  <a:pt x="1814055" y="48892"/>
                </a:lnTo>
                <a:lnTo>
                  <a:pt x="1814055" y="179832"/>
                </a:lnTo>
                <a:cubicBezTo>
                  <a:pt x="1814055" y="242024"/>
                  <a:pt x="1810121" y="293913"/>
                  <a:pt x="1802254" y="335499"/>
                </a:cubicBezTo>
                <a:cubicBezTo>
                  <a:pt x="1794386" y="377085"/>
                  <a:pt x="1785020" y="410897"/>
                  <a:pt x="1774155" y="436935"/>
                </a:cubicBezTo>
                <a:cubicBezTo>
                  <a:pt x="1763290" y="462973"/>
                  <a:pt x="1752144" y="482924"/>
                  <a:pt x="1740718" y="496786"/>
                </a:cubicBezTo>
                <a:cubicBezTo>
                  <a:pt x="1729291" y="510648"/>
                  <a:pt x="1719831" y="520951"/>
                  <a:pt x="1712338" y="527694"/>
                </a:cubicBezTo>
                <a:lnTo>
                  <a:pt x="1642091" y="454638"/>
                </a:lnTo>
                <a:cubicBezTo>
                  <a:pt x="1648835" y="448268"/>
                  <a:pt x="1656796" y="439652"/>
                  <a:pt x="1665974" y="428787"/>
                </a:cubicBezTo>
                <a:cubicBezTo>
                  <a:pt x="1675154" y="417922"/>
                  <a:pt x="1684052" y="402468"/>
                  <a:pt x="1692668" y="382424"/>
                </a:cubicBezTo>
                <a:cubicBezTo>
                  <a:pt x="1701286" y="362380"/>
                  <a:pt x="1708591" y="336810"/>
                  <a:pt x="1714586" y="305714"/>
                </a:cubicBezTo>
                <a:cubicBezTo>
                  <a:pt x="1720580" y="274618"/>
                  <a:pt x="1723577" y="235842"/>
                  <a:pt x="1723577" y="189385"/>
                </a:cubicBezTo>
                <a:close/>
                <a:moveTo>
                  <a:pt x="4752202" y="41059"/>
                </a:moveTo>
                <a:lnTo>
                  <a:pt x="4865140" y="41059"/>
                </a:lnTo>
                <a:lnTo>
                  <a:pt x="5025278" y="483825"/>
                </a:lnTo>
                <a:lnTo>
                  <a:pt x="4920766" y="483825"/>
                </a:lnTo>
                <a:lnTo>
                  <a:pt x="4894358" y="402339"/>
                </a:lnTo>
                <a:lnTo>
                  <a:pt x="4722984" y="402339"/>
                </a:lnTo>
                <a:lnTo>
                  <a:pt x="4696575" y="483825"/>
                </a:lnTo>
                <a:lnTo>
                  <a:pt x="4592066" y="483825"/>
                </a:lnTo>
                <a:close/>
                <a:moveTo>
                  <a:pt x="4160717" y="41059"/>
                </a:moveTo>
                <a:lnTo>
                  <a:pt x="4399536" y="41059"/>
                </a:lnTo>
                <a:cubicBezTo>
                  <a:pt x="4437026" y="41388"/>
                  <a:pt x="4467302" y="47156"/>
                  <a:pt x="4490367" y="58363"/>
                </a:cubicBezTo>
                <a:cubicBezTo>
                  <a:pt x="4513431" y="69570"/>
                  <a:pt x="4530222" y="84243"/>
                  <a:pt x="4540737" y="102382"/>
                </a:cubicBezTo>
                <a:cubicBezTo>
                  <a:pt x="4551253" y="120521"/>
                  <a:pt x="4556433" y="140152"/>
                  <a:pt x="4556277" y="161276"/>
                </a:cubicBezTo>
                <a:cubicBezTo>
                  <a:pt x="4556137" y="176552"/>
                  <a:pt x="4553470" y="190844"/>
                  <a:pt x="4548274" y="204152"/>
                </a:cubicBezTo>
                <a:cubicBezTo>
                  <a:pt x="4543080" y="217459"/>
                  <a:pt x="4536200" y="229221"/>
                  <a:pt x="4527636" y="239436"/>
                </a:cubicBezTo>
                <a:cubicBezTo>
                  <a:pt x="4518896" y="249285"/>
                  <a:pt x="4509420" y="256818"/>
                  <a:pt x="4499205" y="262035"/>
                </a:cubicBezTo>
                <a:cubicBezTo>
                  <a:pt x="4488992" y="267252"/>
                  <a:pt x="4478250" y="271697"/>
                  <a:pt x="4466982" y="275370"/>
                </a:cubicBezTo>
                <a:cubicBezTo>
                  <a:pt x="4478214" y="276855"/>
                  <a:pt x="4487339" y="278516"/>
                  <a:pt x="4494359" y="280352"/>
                </a:cubicBezTo>
                <a:cubicBezTo>
                  <a:pt x="4501379" y="282189"/>
                  <a:pt x="4507978" y="285394"/>
                  <a:pt x="4514155" y="289967"/>
                </a:cubicBezTo>
                <a:cubicBezTo>
                  <a:pt x="4528498" y="300612"/>
                  <a:pt x="4538420" y="312878"/>
                  <a:pt x="4543919" y="326765"/>
                </a:cubicBezTo>
                <a:cubicBezTo>
                  <a:pt x="4549418" y="340651"/>
                  <a:pt x="4552038" y="354611"/>
                  <a:pt x="4551781" y="368643"/>
                </a:cubicBezTo>
                <a:lnTo>
                  <a:pt x="4551781" y="416995"/>
                </a:lnTo>
                <a:cubicBezTo>
                  <a:pt x="4551981" y="440280"/>
                  <a:pt x="4553831" y="455413"/>
                  <a:pt x="4557330" y="462394"/>
                </a:cubicBezTo>
                <a:cubicBezTo>
                  <a:pt x="4560831" y="469375"/>
                  <a:pt x="4564789" y="473545"/>
                  <a:pt x="4569202" y="474904"/>
                </a:cubicBezTo>
                <a:lnTo>
                  <a:pt x="4569202" y="483825"/>
                </a:lnTo>
                <a:lnTo>
                  <a:pt x="4462489" y="483825"/>
                </a:lnTo>
                <a:cubicBezTo>
                  <a:pt x="4460056" y="478156"/>
                  <a:pt x="4457623" y="470893"/>
                  <a:pt x="4455189" y="462034"/>
                </a:cubicBezTo>
                <a:cubicBezTo>
                  <a:pt x="4452755" y="453175"/>
                  <a:pt x="4451445" y="441535"/>
                  <a:pt x="4451258" y="427115"/>
                </a:cubicBezTo>
                <a:lnTo>
                  <a:pt x="4451258" y="381575"/>
                </a:lnTo>
                <a:cubicBezTo>
                  <a:pt x="4450654" y="359870"/>
                  <a:pt x="4445552" y="344308"/>
                  <a:pt x="4435954" y="334889"/>
                </a:cubicBezTo>
                <a:cubicBezTo>
                  <a:pt x="4426355" y="325471"/>
                  <a:pt x="4415882" y="319737"/>
                  <a:pt x="4404533" y="317690"/>
                </a:cubicBezTo>
                <a:cubicBezTo>
                  <a:pt x="4393186" y="315642"/>
                  <a:pt x="4384586" y="314823"/>
                  <a:pt x="4378736" y="315233"/>
                </a:cubicBezTo>
                <a:lnTo>
                  <a:pt x="4261802" y="315233"/>
                </a:lnTo>
                <a:lnTo>
                  <a:pt x="4261802" y="483825"/>
                </a:lnTo>
                <a:lnTo>
                  <a:pt x="4160717" y="483825"/>
                </a:lnTo>
                <a:close/>
                <a:moveTo>
                  <a:pt x="3854665" y="41059"/>
                </a:moveTo>
                <a:lnTo>
                  <a:pt x="3925455" y="41059"/>
                </a:lnTo>
                <a:lnTo>
                  <a:pt x="3737806" y="483825"/>
                </a:lnTo>
                <a:lnTo>
                  <a:pt x="3667017" y="483825"/>
                </a:lnTo>
                <a:close/>
                <a:moveTo>
                  <a:pt x="2990880" y="41059"/>
                </a:moveTo>
                <a:lnTo>
                  <a:pt x="3114600" y="41059"/>
                </a:lnTo>
                <a:lnTo>
                  <a:pt x="3216259" y="366934"/>
                </a:lnTo>
                <a:lnTo>
                  <a:pt x="3317917" y="41059"/>
                </a:lnTo>
                <a:lnTo>
                  <a:pt x="3442023" y="41059"/>
                </a:lnTo>
                <a:lnTo>
                  <a:pt x="3442023" y="483825"/>
                </a:lnTo>
                <a:lnTo>
                  <a:pt x="3349370" y="483825"/>
                </a:lnTo>
                <a:lnTo>
                  <a:pt x="3354985" y="154508"/>
                </a:lnTo>
                <a:lnTo>
                  <a:pt x="3249958" y="483825"/>
                </a:lnTo>
                <a:lnTo>
                  <a:pt x="3183121" y="483825"/>
                </a:lnTo>
                <a:lnTo>
                  <a:pt x="3077526" y="154508"/>
                </a:lnTo>
                <a:lnTo>
                  <a:pt x="3083710" y="483825"/>
                </a:lnTo>
                <a:lnTo>
                  <a:pt x="2990880" y="483825"/>
                </a:lnTo>
                <a:close/>
                <a:moveTo>
                  <a:pt x="2607018" y="41059"/>
                </a:moveTo>
                <a:lnTo>
                  <a:pt x="2708103" y="41059"/>
                </a:lnTo>
                <a:lnTo>
                  <a:pt x="2708103" y="401285"/>
                </a:lnTo>
                <a:lnTo>
                  <a:pt x="2935141" y="401285"/>
                </a:lnTo>
                <a:lnTo>
                  <a:pt x="2935141" y="483825"/>
                </a:lnTo>
                <a:lnTo>
                  <a:pt x="2607018" y="483825"/>
                </a:lnTo>
                <a:close/>
                <a:moveTo>
                  <a:pt x="2226018" y="41059"/>
                </a:moveTo>
                <a:lnTo>
                  <a:pt x="2327103" y="41059"/>
                </a:lnTo>
                <a:lnTo>
                  <a:pt x="2327103" y="401285"/>
                </a:lnTo>
                <a:lnTo>
                  <a:pt x="2554141" y="401285"/>
                </a:lnTo>
                <a:lnTo>
                  <a:pt x="2554141" y="483825"/>
                </a:lnTo>
                <a:lnTo>
                  <a:pt x="2226018" y="483825"/>
                </a:lnTo>
                <a:close/>
                <a:moveTo>
                  <a:pt x="8293970" y="41024"/>
                </a:moveTo>
                <a:lnTo>
                  <a:pt x="8560907" y="41024"/>
                </a:lnTo>
                <a:cubicBezTo>
                  <a:pt x="8585260" y="41024"/>
                  <a:pt x="8606053" y="43646"/>
                  <a:pt x="8623287" y="48892"/>
                </a:cubicBezTo>
                <a:cubicBezTo>
                  <a:pt x="8640520" y="54137"/>
                  <a:pt x="8654664" y="62566"/>
                  <a:pt x="8665716" y="74180"/>
                </a:cubicBezTo>
                <a:cubicBezTo>
                  <a:pt x="8676768" y="85795"/>
                  <a:pt x="8684917" y="100968"/>
                  <a:pt x="8690162" y="119700"/>
                </a:cubicBezTo>
                <a:cubicBezTo>
                  <a:pt x="8695407" y="138433"/>
                  <a:pt x="8698029" y="161287"/>
                  <a:pt x="8698029" y="188261"/>
                </a:cubicBezTo>
                <a:cubicBezTo>
                  <a:pt x="8698029" y="213363"/>
                  <a:pt x="8695969" y="235186"/>
                  <a:pt x="8691848" y="253732"/>
                </a:cubicBezTo>
                <a:cubicBezTo>
                  <a:pt x="8687726" y="272277"/>
                  <a:pt x="8680327" y="287731"/>
                  <a:pt x="8669650" y="300094"/>
                </a:cubicBezTo>
                <a:cubicBezTo>
                  <a:pt x="8658972" y="312458"/>
                  <a:pt x="8644548" y="321730"/>
                  <a:pt x="8626378" y="327912"/>
                </a:cubicBezTo>
                <a:cubicBezTo>
                  <a:pt x="8608207" y="334094"/>
                  <a:pt x="8585072" y="337185"/>
                  <a:pt x="8556974" y="337185"/>
                </a:cubicBezTo>
                <a:lnTo>
                  <a:pt x="8386133" y="337185"/>
                </a:lnTo>
                <a:lnTo>
                  <a:pt x="8386133" y="483860"/>
                </a:lnTo>
                <a:lnTo>
                  <a:pt x="8293970" y="483860"/>
                </a:lnTo>
                <a:close/>
                <a:moveTo>
                  <a:pt x="7806509" y="41024"/>
                </a:moveTo>
                <a:lnTo>
                  <a:pt x="7899234" y="41024"/>
                </a:lnTo>
                <a:lnTo>
                  <a:pt x="7899234" y="213550"/>
                </a:lnTo>
                <a:lnTo>
                  <a:pt x="8131330" y="213550"/>
                </a:lnTo>
                <a:lnTo>
                  <a:pt x="8131330" y="41024"/>
                </a:lnTo>
                <a:lnTo>
                  <a:pt x="8223494" y="41024"/>
                </a:lnTo>
                <a:lnTo>
                  <a:pt x="8223494" y="483860"/>
                </a:lnTo>
                <a:lnTo>
                  <a:pt x="8131330" y="483860"/>
                </a:lnTo>
                <a:lnTo>
                  <a:pt x="8131330" y="297847"/>
                </a:lnTo>
                <a:lnTo>
                  <a:pt x="7899234" y="297847"/>
                </a:lnTo>
                <a:lnTo>
                  <a:pt x="7899234" y="483860"/>
                </a:lnTo>
                <a:lnTo>
                  <a:pt x="7806509" y="483860"/>
                </a:lnTo>
                <a:close/>
                <a:moveTo>
                  <a:pt x="8937183" y="36528"/>
                </a:moveTo>
                <a:cubicBezTo>
                  <a:pt x="8970527" y="36528"/>
                  <a:pt x="8999938" y="38308"/>
                  <a:pt x="9025413" y="41867"/>
                </a:cubicBezTo>
                <a:cubicBezTo>
                  <a:pt x="9050889" y="45426"/>
                  <a:pt x="9072245" y="53013"/>
                  <a:pt x="9089479" y="64627"/>
                </a:cubicBezTo>
                <a:cubicBezTo>
                  <a:pt x="9106712" y="76241"/>
                  <a:pt x="9119731" y="92913"/>
                  <a:pt x="9128535" y="114643"/>
                </a:cubicBezTo>
                <a:cubicBezTo>
                  <a:pt x="9137340" y="136372"/>
                  <a:pt x="9141929" y="165408"/>
                  <a:pt x="9142304" y="201749"/>
                </a:cubicBezTo>
                <a:lnTo>
                  <a:pt x="9050702" y="201749"/>
                </a:lnTo>
                <a:cubicBezTo>
                  <a:pt x="9050702" y="183391"/>
                  <a:pt x="9048642" y="168873"/>
                  <a:pt x="9044520" y="158196"/>
                </a:cubicBezTo>
                <a:cubicBezTo>
                  <a:pt x="9040399" y="147518"/>
                  <a:pt x="9034124" y="139370"/>
                  <a:pt x="9025694" y="133750"/>
                </a:cubicBezTo>
                <a:cubicBezTo>
                  <a:pt x="9017264" y="128130"/>
                  <a:pt x="9006400" y="124571"/>
                  <a:pt x="8993100" y="123072"/>
                </a:cubicBezTo>
                <a:cubicBezTo>
                  <a:pt x="8979799" y="121574"/>
                  <a:pt x="8963971" y="120824"/>
                  <a:pt x="8945613" y="120824"/>
                </a:cubicBezTo>
                <a:cubicBezTo>
                  <a:pt x="8920885" y="120824"/>
                  <a:pt x="8901030" y="122042"/>
                  <a:pt x="8886043" y="124477"/>
                </a:cubicBezTo>
                <a:cubicBezTo>
                  <a:pt x="8871058" y="126912"/>
                  <a:pt x="8859537" y="132720"/>
                  <a:pt x="8851482" y="141898"/>
                </a:cubicBezTo>
                <a:cubicBezTo>
                  <a:pt x="8843427" y="151077"/>
                  <a:pt x="8838088" y="164846"/>
                  <a:pt x="8835466" y="183204"/>
                </a:cubicBezTo>
                <a:cubicBezTo>
                  <a:pt x="8832843" y="201561"/>
                  <a:pt x="8831532" y="226663"/>
                  <a:pt x="8831532" y="258508"/>
                </a:cubicBezTo>
                <a:cubicBezTo>
                  <a:pt x="8831532" y="288855"/>
                  <a:pt x="8832374" y="313582"/>
                  <a:pt x="8834060" y="332689"/>
                </a:cubicBezTo>
                <a:cubicBezTo>
                  <a:pt x="8835746" y="351796"/>
                  <a:pt x="8840149" y="366595"/>
                  <a:pt x="8847267" y="377085"/>
                </a:cubicBezTo>
                <a:cubicBezTo>
                  <a:pt x="8854385" y="387575"/>
                  <a:pt x="8865250" y="394694"/>
                  <a:pt x="8879861" y="398440"/>
                </a:cubicBezTo>
                <a:cubicBezTo>
                  <a:pt x="8894473" y="402187"/>
                  <a:pt x="8914517" y="404060"/>
                  <a:pt x="8939993" y="404060"/>
                </a:cubicBezTo>
                <a:cubicBezTo>
                  <a:pt x="8964345" y="404060"/>
                  <a:pt x="8983827" y="403217"/>
                  <a:pt x="8998439" y="401531"/>
                </a:cubicBezTo>
                <a:cubicBezTo>
                  <a:pt x="9013049" y="399845"/>
                  <a:pt x="9024290" y="395911"/>
                  <a:pt x="9032156" y="389729"/>
                </a:cubicBezTo>
                <a:cubicBezTo>
                  <a:pt x="9040025" y="383548"/>
                  <a:pt x="9045270" y="374462"/>
                  <a:pt x="9047892" y="362474"/>
                </a:cubicBezTo>
                <a:cubicBezTo>
                  <a:pt x="9050515" y="350485"/>
                  <a:pt x="9052013" y="334188"/>
                  <a:pt x="9052388" y="313582"/>
                </a:cubicBezTo>
                <a:lnTo>
                  <a:pt x="9145676" y="313582"/>
                </a:lnTo>
                <a:cubicBezTo>
                  <a:pt x="9145301" y="344303"/>
                  <a:pt x="9142585" y="370622"/>
                  <a:pt x="9137527" y="392539"/>
                </a:cubicBezTo>
                <a:cubicBezTo>
                  <a:pt x="9132469" y="414456"/>
                  <a:pt x="9122916" y="432533"/>
                  <a:pt x="9108867" y="446770"/>
                </a:cubicBezTo>
                <a:cubicBezTo>
                  <a:pt x="9094817" y="461007"/>
                  <a:pt x="9075335" y="471497"/>
                  <a:pt x="9050420" y="478240"/>
                </a:cubicBezTo>
                <a:cubicBezTo>
                  <a:pt x="9025507" y="484984"/>
                  <a:pt x="8993381" y="488356"/>
                  <a:pt x="8954043" y="488356"/>
                </a:cubicBezTo>
                <a:cubicBezTo>
                  <a:pt x="8913206" y="488356"/>
                  <a:pt x="8879018" y="485733"/>
                  <a:pt x="8851482" y="480488"/>
                </a:cubicBezTo>
                <a:cubicBezTo>
                  <a:pt x="8823945" y="475243"/>
                  <a:pt x="8801841" y="464847"/>
                  <a:pt x="8785169" y="449299"/>
                </a:cubicBezTo>
                <a:cubicBezTo>
                  <a:pt x="8768497" y="433751"/>
                  <a:pt x="8756602" y="411646"/>
                  <a:pt x="8749484" y="382986"/>
                </a:cubicBezTo>
                <a:cubicBezTo>
                  <a:pt x="8742365" y="354325"/>
                  <a:pt x="8738806" y="316579"/>
                  <a:pt x="8738806" y="269748"/>
                </a:cubicBezTo>
                <a:cubicBezTo>
                  <a:pt x="8738806" y="229286"/>
                  <a:pt x="8740679" y="194349"/>
                  <a:pt x="8744426" y="164939"/>
                </a:cubicBezTo>
                <a:cubicBezTo>
                  <a:pt x="8748172" y="135529"/>
                  <a:pt x="8756883" y="111364"/>
                  <a:pt x="8770557" y="92445"/>
                </a:cubicBezTo>
                <a:cubicBezTo>
                  <a:pt x="8784232" y="73525"/>
                  <a:pt x="8804183" y="59475"/>
                  <a:pt x="8830408" y="50297"/>
                </a:cubicBezTo>
                <a:cubicBezTo>
                  <a:pt x="8856633" y="41118"/>
                  <a:pt x="8892225" y="36528"/>
                  <a:pt x="8937183" y="36528"/>
                </a:cubicBezTo>
                <a:close/>
                <a:moveTo>
                  <a:pt x="7268699" y="33718"/>
                </a:moveTo>
                <a:lnTo>
                  <a:pt x="7528893" y="33718"/>
                </a:lnTo>
                <a:cubicBezTo>
                  <a:pt x="7528518" y="38589"/>
                  <a:pt x="7527675" y="45801"/>
                  <a:pt x="7526364" y="55354"/>
                </a:cubicBezTo>
                <a:cubicBezTo>
                  <a:pt x="7525053" y="64908"/>
                  <a:pt x="7523648" y="75679"/>
                  <a:pt x="7522149" y="87668"/>
                </a:cubicBezTo>
                <a:cubicBezTo>
                  <a:pt x="7520650" y="99657"/>
                  <a:pt x="7519152" y="112207"/>
                  <a:pt x="7517653" y="125320"/>
                </a:cubicBezTo>
                <a:cubicBezTo>
                  <a:pt x="7516155" y="138433"/>
                  <a:pt x="7514656" y="150890"/>
                  <a:pt x="7513157" y="162692"/>
                </a:cubicBezTo>
                <a:cubicBezTo>
                  <a:pt x="7511659" y="174493"/>
                  <a:pt x="7510254" y="184983"/>
                  <a:pt x="7508943" y="194162"/>
                </a:cubicBezTo>
                <a:cubicBezTo>
                  <a:pt x="7507631" y="203341"/>
                  <a:pt x="7506789" y="210178"/>
                  <a:pt x="7506413" y="214674"/>
                </a:cubicBezTo>
                <a:cubicBezTo>
                  <a:pt x="7517653" y="215798"/>
                  <a:pt x="7528612" y="217297"/>
                  <a:pt x="7539289" y="219170"/>
                </a:cubicBezTo>
                <a:cubicBezTo>
                  <a:pt x="7549967" y="221043"/>
                  <a:pt x="7559614" y="223010"/>
                  <a:pt x="7568231" y="225071"/>
                </a:cubicBezTo>
                <a:cubicBezTo>
                  <a:pt x="7576848" y="227131"/>
                  <a:pt x="7584060" y="228911"/>
                  <a:pt x="7589867" y="230410"/>
                </a:cubicBezTo>
                <a:cubicBezTo>
                  <a:pt x="7595674" y="231908"/>
                  <a:pt x="7599514" y="233032"/>
                  <a:pt x="7601387" y="233781"/>
                </a:cubicBezTo>
                <a:cubicBezTo>
                  <a:pt x="7602137" y="221793"/>
                  <a:pt x="7602699" y="210928"/>
                  <a:pt x="7603073" y="201187"/>
                </a:cubicBezTo>
                <a:cubicBezTo>
                  <a:pt x="7603448" y="191446"/>
                  <a:pt x="7603729" y="182080"/>
                  <a:pt x="7603916" y="173088"/>
                </a:cubicBezTo>
                <a:cubicBezTo>
                  <a:pt x="7604104" y="164096"/>
                  <a:pt x="7604291" y="155199"/>
                  <a:pt x="7604478" y="146394"/>
                </a:cubicBezTo>
                <a:cubicBezTo>
                  <a:pt x="7604666" y="137590"/>
                  <a:pt x="7604946" y="128317"/>
                  <a:pt x="7605321" y="118576"/>
                </a:cubicBezTo>
                <a:lnTo>
                  <a:pt x="7703105" y="125882"/>
                </a:lnTo>
                <a:cubicBezTo>
                  <a:pt x="7701232" y="149860"/>
                  <a:pt x="7699265" y="172901"/>
                  <a:pt x="7697204" y="195005"/>
                </a:cubicBezTo>
                <a:cubicBezTo>
                  <a:pt x="7695144" y="217109"/>
                  <a:pt x="7692615" y="239963"/>
                  <a:pt x="7689617" y="263566"/>
                </a:cubicBezTo>
                <a:cubicBezTo>
                  <a:pt x="7697860" y="266938"/>
                  <a:pt x="7704885" y="269935"/>
                  <a:pt x="7710692" y="272558"/>
                </a:cubicBezTo>
                <a:cubicBezTo>
                  <a:pt x="7716498" y="275180"/>
                  <a:pt x="7721744" y="277615"/>
                  <a:pt x="7726427" y="279863"/>
                </a:cubicBezTo>
                <a:cubicBezTo>
                  <a:pt x="7731110" y="282111"/>
                  <a:pt x="7735419" y="284265"/>
                  <a:pt x="7739352" y="286326"/>
                </a:cubicBezTo>
                <a:cubicBezTo>
                  <a:pt x="7743286" y="288387"/>
                  <a:pt x="7747126" y="290541"/>
                  <a:pt x="7750873" y="292789"/>
                </a:cubicBezTo>
                <a:lnTo>
                  <a:pt x="7723336" y="388324"/>
                </a:lnTo>
                <a:cubicBezTo>
                  <a:pt x="7719589" y="386077"/>
                  <a:pt x="7716405" y="384203"/>
                  <a:pt x="7713782" y="382705"/>
                </a:cubicBezTo>
                <a:cubicBezTo>
                  <a:pt x="7711160" y="381206"/>
                  <a:pt x="7708163" y="379427"/>
                  <a:pt x="7704791" y="377366"/>
                </a:cubicBezTo>
                <a:cubicBezTo>
                  <a:pt x="7701419" y="375305"/>
                  <a:pt x="7697391" y="372964"/>
                  <a:pt x="7692709" y="370341"/>
                </a:cubicBezTo>
                <a:cubicBezTo>
                  <a:pt x="7688025" y="367719"/>
                  <a:pt x="7681750" y="364160"/>
                  <a:pt x="7673882" y="359664"/>
                </a:cubicBezTo>
                <a:cubicBezTo>
                  <a:pt x="7666015" y="389636"/>
                  <a:pt x="7655524" y="414175"/>
                  <a:pt x="7642412" y="433283"/>
                </a:cubicBezTo>
                <a:cubicBezTo>
                  <a:pt x="7629299" y="452390"/>
                  <a:pt x="7615062" y="467750"/>
                  <a:pt x="7599701" y="479364"/>
                </a:cubicBezTo>
                <a:cubicBezTo>
                  <a:pt x="7584341" y="490979"/>
                  <a:pt x="7568699" y="499876"/>
                  <a:pt x="7552776" y="506058"/>
                </a:cubicBezTo>
                <a:cubicBezTo>
                  <a:pt x="7536854" y="512240"/>
                  <a:pt x="7522336" y="517391"/>
                  <a:pt x="7509224" y="521513"/>
                </a:cubicBezTo>
                <a:lnTo>
                  <a:pt x="7455274" y="450704"/>
                </a:lnTo>
                <a:cubicBezTo>
                  <a:pt x="7463891" y="448830"/>
                  <a:pt x="7474755" y="446114"/>
                  <a:pt x="7487869" y="442555"/>
                </a:cubicBezTo>
                <a:cubicBezTo>
                  <a:pt x="7500981" y="438996"/>
                  <a:pt x="7514187" y="432721"/>
                  <a:pt x="7527488" y="423729"/>
                </a:cubicBezTo>
                <a:cubicBezTo>
                  <a:pt x="7540788" y="414737"/>
                  <a:pt x="7553245" y="402187"/>
                  <a:pt x="7564859" y="386077"/>
                </a:cubicBezTo>
                <a:cubicBezTo>
                  <a:pt x="7576473" y="369967"/>
                  <a:pt x="7585277" y="348799"/>
                  <a:pt x="7591272" y="322573"/>
                </a:cubicBezTo>
                <a:cubicBezTo>
                  <a:pt x="7575162" y="317703"/>
                  <a:pt x="7562236" y="313769"/>
                  <a:pt x="7552496" y="310772"/>
                </a:cubicBezTo>
                <a:cubicBezTo>
                  <a:pt x="7542755" y="307775"/>
                  <a:pt x="7534512" y="305433"/>
                  <a:pt x="7527769" y="303747"/>
                </a:cubicBezTo>
                <a:cubicBezTo>
                  <a:pt x="7521025" y="302061"/>
                  <a:pt x="7515030" y="300656"/>
                  <a:pt x="7509785" y="299532"/>
                </a:cubicBezTo>
                <a:cubicBezTo>
                  <a:pt x="7504541" y="298409"/>
                  <a:pt x="7498171" y="297285"/>
                  <a:pt x="7490679" y="296161"/>
                </a:cubicBezTo>
                <a:cubicBezTo>
                  <a:pt x="7487681" y="308524"/>
                  <a:pt x="7484122" y="321730"/>
                  <a:pt x="7480001" y="335780"/>
                </a:cubicBezTo>
                <a:cubicBezTo>
                  <a:pt x="7475880" y="349829"/>
                  <a:pt x="7470915" y="363879"/>
                  <a:pt x="7465109" y="377928"/>
                </a:cubicBezTo>
                <a:cubicBezTo>
                  <a:pt x="7459301" y="391977"/>
                  <a:pt x="7452558" y="405371"/>
                  <a:pt x="7444877" y="418109"/>
                </a:cubicBezTo>
                <a:cubicBezTo>
                  <a:pt x="7437197" y="430847"/>
                  <a:pt x="7428112" y="442180"/>
                  <a:pt x="7417622" y="452109"/>
                </a:cubicBezTo>
                <a:cubicBezTo>
                  <a:pt x="7407131" y="462037"/>
                  <a:pt x="7395330" y="469905"/>
                  <a:pt x="7382217" y="475712"/>
                </a:cubicBezTo>
                <a:cubicBezTo>
                  <a:pt x="7369105" y="481519"/>
                  <a:pt x="7354119" y="484422"/>
                  <a:pt x="7337259" y="484422"/>
                </a:cubicBezTo>
                <a:cubicBezTo>
                  <a:pt x="7321523" y="484422"/>
                  <a:pt x="7307381" y="481706"/>
                  <a:pt x="7294830" y="476274"/>
                </a:cubicBezTo>
                <a:cubicBezTo>
                  <a:pt x="7282279" y="470841"/>
                  <a:pt x="7271508" y="463348"/>
                  <a:pt x="7262517" y="453795"/>
                </a:cubicBezTo>
                <a:cubicBezTo>
                  <a:pt x="7253525" y="444241"/>
                  <a:pt x="7246594" y="432814"/>
                  <a:pt x="7241723" y="419514"/>
                </a:cubicBezTo>
                <a:cubicBezTo>
                  <a:pt x="7236853" y="406214"/>
                  <a:pt x="7234418" y="391509"/>
                  <a:pt x="7234418" y="375399"/>
                </a:cubicBezTo>
                <a:cubicBezTo>
                  <a:pt x="7234418" y="352920"/>
                  <a:pt x="7239007" y="332127"/>
                  <a:pt x="7248187" y="313020"/>
                </a:cubicBezTo>
                <a:cubicBezTo>
                  <a:pt x="7257365" y="293913"/>
                  <a:pt x="7270103" y="277147"/>
                  <a:pt x="7286400" y="262723"/>
                </a:cubicBezTo>
                <a:cubicBezTo>
                  <a:pt x="7302698" y="248299"/>
                  <a:pt x="7322179" y="236685"/>
                  <a:pt x="7344846" y="227881"/>
                </a:cubicBezTo>
                <a:cubicBezTo>
                  <a:pt x="7367512" y="219076"/>
                  <a:pt x="7392145" y="213925"/>
                  <a:pt x="7418745" y="212426"/>
                </a:cubicBezTo>
                <a:cubicBezTo>
                  <a:pt x="7419869" y="204184"/>
                  <a:pt x="7420994" y="195473"/>
                  <a:pt x="7422117" y="186294"/>
                </a:cubicBezTo>
                <a:cubicBezTo>
                  <a:pt x="7423241" y="177116"/>
                  <a:pt x="7424271" y="168124"/>
                  <a:pt x="7425209" y="159320"/>
                </a:cubicBezTo>
                <a:cubicBezTo>
                  <a:pt x="7426145" y="150515"/>
                  <a:pt x="7426988" y="142460"/>
                  <a:pt x="7427737" y="135155"/>
                </a:cubicBezTo>
                <a:cubicBezTo>
                  <a:pt x="7428487" y="127849"/>
                  <a:pt x="7429049" y="121948"/>
                  <a:pt x="7429423" y="117453"/>
                </a:cubicBezTo>
                <a:lnTo>
                  <a:pt x="7268699" y="119138"/>
                </a:lnTo>
                <a:close/>
                <a:moveTo>
                  <a:pt x="1877559" y="30908"/>
                </a:moveTo>
                <a:lnTo>
                  <a:pt x="1967474" y="30908"/>
                </a:lnTo>
                <a:lnTo>
                  <a:pt x="1967474" y="398440"/>
                </a:lnTo>
                <a:cubicBezTo>
                  <a:pt x="1983584" y="393195"/>
                  <a:pt x="1997634" y="385796"/>
                  <a:pt x="2009623" y="376242"/>
                </a:cubicBezTo>
                <a:cubicBezTo>
                  <a:pt x="2021611" y="366688"/>
                  <a:pt x="2032008" y="355917"/>
                  <a:pt x="2040813" y="343928"/>
                </a:cubicBezTo>
                <a:cubicBezTo>
                  <a:pt x="2049617" y="331940"/>
                  <a:pt x="2056922" y="319295"/>
                  <a:pt x="2062729" y="305995"/>
                </a:cubicBezTo>
                <a:cubicBezTo>
                  <a:pt x="2068536" y="292695"/>
                  <a:pt x="2073407" y="279770"/>
                  <a:pt x="2077341" y="267219"/>
                </a:cubicBezTo>
                <a:cubicBezTo>
                  <a:pt x="2081274" y="254668"/>
                  <a:pt x="2084272" y="242867"/>
                  <a:pt x="2086332" y="231814"/>
                </a:cubicBezTo>
                <a:cubicBezTo>
                  <a:pt x="2088393" y="220762"/>
                  <a:pt x="2089985" y="211490"/>
                  <a:pt x="2091109" y="203997"/>
                </a:cubicBezTo>
                <a:lnTo>
                  <a:pt x="2175405" y="244459"/>
                </a:lnTo>
                <a:cubicBezTo>
                  <a:pt x="2167912" y="282299"/>
                  <a:pt x="2156392" y="317141"/>
                  <a:pt x="2140843" y="348986"/>
                </a:cubicBezTo>
                <a:cubicBezTo>
                  <a:pt x="2125295" y="380831"/>
                  <a:pt x="2105439" y="408462"/>
                  <a:pt x="2081274" y="431878"/>
                </a:cubicBezTo>
                <a:cubicBezTo>
                  <a:pt x="2057109" y="455293"/>
                  <a:pt x="2028168" y="473932"/>
                  <a:pt x="1994449" y="487794"/>
                </a:cubicBezTo>
                <a:cubicBezTo>
                  <a:pt x="1960730" y="501656"/>
                  <a:pt x="1921767" y="509336"/>
                  <a:pt x="1877559" y="510835"/>
                </a:cubicBezTo>
                <a:close/>
                <a:moveTo>
                  <a:pt x="5281219" y="28696"/>
                </a:moveTo>
                <a:cubicBezTo>
                  <a:pt x="5310610" y="28473"/>
                  <a:pt x="5340566" y="34252"/>
                  <a:pt x="5371088" y="46032"/>
                </a:cubicBezTo>
                <a:cubicBezTo>
                  <a:pt x="5401609" y="57812"/>
                  <a:pt x="5428210" y="76927"/>
                  <a:pt x="5450890" y="103376"/>
                </a:cubicBezTo>
                <a:cubicBezTo>
                  <a:pt x="5463822" y="119266"/>
                  <a:pt x="5473413" y="134279"/>
                  <a:pt x="5479663" y="148417"/>
                </a:cubicBezTo>
                <a:cubicBezTo>
                  <a:pt x="5485912" y="162554"/>
                  <a:pt x="5490579" y="174900"/>
                  <a:pt x="5493662" y="185455"/>
                </a:cubicBezTo>
                <a:lnTo>
                  <a:pt x="5387368" y="185455"/>
                </a:lnTo>
                <a:cubicBezTo>
                  <a:pt x="5385139" y="179249"/>
                  <a:pt x="5380361" y="170482"/>
                  <a:pt x="5373036" y="159153"/>
                </a:cubicBezTo>
                <a:cubicBezTo>
                  <a:pt x="5365710" y="147824"/>
                  <a:pt x="5354609" y="137432"/>
                  <a:pt x="5339733" y="127978"/>
                </a:cubicBezTo>
                <a:cubicBezTo>
                  <a:pt x="5324857" y="118524"/>
                  <a:pt x="5304978" y="113505"/>
                  <a:pt x="5280096" y="112922"/>
                </a:cubicBezTo>
                <a:cubicBezTo>
                  <a:pt x="5261890" y="113273"/>
                  <a:pt x="5246492" y="116506"/>
                  <a:pt x="5233902" y="122621"/>
                </a:cubicBezTo>
                <a:cubicBezTo>
                  <a:pt x="5221312" y="128736"/>
                  <a:pt x="5211249" y="135624"/>
                  <a:pt x="5203714" y="143285"/>
                </a:cubicBezTo>
                <a:cubicBezTo>
                  <a:pt x="5198972" y="147488"/>
                  <a:pt x="5193480" y="154013"/>
                  <a:pt x="5187240" y="162858"/>
                </a:cubicBezTo>
                <a:cubicBezTo>
                  <a:pt x="5180999" y="171704"/>
                  <a:pt x="5175508" y="184641"/>
                  <a:pt x="5170765" y="201667"/>
                </a:cubicBezTo>
                <a:cubicBezTo>
                  <a:pt x="5166022" y="218693"/>
                  <a:pt x="5163526" y="241578"/>
                  <a:pt x="5163277" y="270322"/>
                </a:cubicBezTo>
                <a:cubicBezTo>
                  <a:pt x="5163634" y="303559"/>
                  <a:pt x="5169472" y="330618"/>
                  <a:pt x="5180791" y="351498"/>
                </a:cubicBezTo>
                <a:cubicBezTo>
                  <a:pt x="5192110" y="372378"/>
                  <a:pt x="5206768" y="387702"/>
                  <a:pt x="5224765" y="397468"/>
                </a:cubicBezTo>
                <a:cubicBezTo>
                  <a:pt x="5242761" y="407235"/>
                  <a:pt x="5261954" y="412066"/>
                  <a:pt x="5282343" y="411963"/>
                </a:cubicBezTo>
                <a:cubicBezTo>
                  <a:pt x="5288021" y="412535"/>
                  <a:pt x="5298006" y="411390"/>
                  <a:pt x="5312296" y="408526"/>
                </a:cubicBezTo>
                <a:cubicBezTo>
                  <a:pt x="5326586" y="405662"/>
                  <a:pt x="5341438" y="397642"/>
                  <a:pt x="5356853" y="384467"/>
                </a:cubicBezTo>
                <a:cubicBezTo>
                  <a:pt x="5372266" y="371293"/>
                  <a:pt x="5384497" y="349526"/>
                  <a:pt x="5393546" y="319166"/>
                </a:cubicBezTo>
                <a:lnTo>
                  <a:pt x="5294698" y="319166"/>
                </a:lnTo>
                <a:lnTo>
                  <a:pt x="5294698" y="247304"/>
                </a:lnTo>
                <a:lnTo>
                  <a:pt x="5495913" y="247304"/>
                </a:lnTo>
                <a:lnTo>
                  <a:pt x="5495913" y="483825"/>
                </a:lnTo>
                <a:lnTo>
                  <a:pt x="5426126" y="483825"/>
                </a:lnTo>
                <a:lnTo>
                  <a:pt x="5421066" y="437231"/>
                </a:lnTo>
                <a:cubicBezTo>
                  <a:pt x="5407949" y="451479"/>
                  <a:pt x="5390937" y="464674"/>
                  <a:pt x="5370027" y="476817"/>
                </a:cubicBezTo>
                <a:cubicBezTo>
                  <a:pt x="5349118" y="488959"/>
                  <a:pt x="5320451" y="495416"/>
                  <a:pt x="5284027" y="496189"/>
                </a:cubicBezTo>
                <a:cubicBezTo>
                  <a:pt x="5240935" y="496030"/>
                  <a:pt x="5202502" y="486739"/>
                  <a:pt x="5168729" y="468315"/>
                </a:cubicBezTo>
                <a:cubicBezTo>
                  <a:pt x="5134955" y="449892"/>
                  <a:pt x="5108296" y="423288"/>
                  <a:pt x="5088751" y="388503"/>
                </a:cubicBezTo>
                <a:cubicBezTo>
                  <a:pt x="5069206" y="353718"/>
                  <a:pt x="5059228" y="311705"/>
                  <a:pt x="5058820" y="262462"/>
                </a:cubicBezTo>
                <a:cubicBezTo>
                  <a:pt x="5059506" y="209494"/>
                  <a:pt x="5070488" y="165723"/>
                  <a:pt x="5091767" y="131151"/>
                </a:cubicBezTo>
                <a:cubicBezTo>
                  <a:pt x="5113045" y="96579"/>
                  <a:pt x="5140502" y="70845"/>
                  <a:pt x="5174136" y="53949"/>
                </a:cubicBezTo>
                <a:cubicBezTo>
                  <a:pt x="5207771" y="37053"/>
                  <a:pt x="5243465" y="28636"/>
                  <a:pt x="5281219" y="28696"/>
                </a:cubicBezTo>
                <a:close/>
                <a:moveTo>
                  <a:pt x="1272311" y="23603"/>
                </a:moveTo>
                <a:lnTo>
                  <a:pt x="1367285" y="24165"/>
                </a:lnTo>
                <a:cubicBezTo>
                  <a:pt x="1366536" y="37277"/>
                  <a:pt x="1365787" y="51420"/>
                  <a:pt x="1365038" y="66594"/>
                </a:cubicBezTo>
                <a:cubicBezTo>
                  <a:pt x="1364288" y="81767"/>
                  <a:pt x="1363164" y="99469"/>
                  <a:pt x="1361665" y="119700"/>
                </a:cubicBezTo>
                <a:lnTo>
                  <a:pt x="1564539" y="119700"/>
                </a:lnTo>
                <a:lnTo>
                  <a:pt x="1564539" y="205683"/>
                </a:lnTo>
                <a:cubicBezTo>
                  <a:pt x="1564539" y="220669"/>
                  <a:pt x="1564257" y="239401"/>
                  <a:pt x="1563695" y="261880"/>
                </a:cubicBezTo>
                <a:cubicBezTo>
                  <a:pt x="1563133" y="284359"/>
                  <a:pt x="1562010" y="307213"/>
                  <a:pt x="1560323" y="330441"/>
                </a:cubicBezTo>
                <a:cubicBezTo>
                  <a:pt x="1558638" y="353669"/>
                  <a:pt x="1556296" y="375961"/>
                  <a:pt x="1553299" y="397316"/>
                </a:cubicBezTo>
                <a:cubicBezTo>
                  <a:pt x="1550302" y="418671"/>
                  <a:pt x="1546556" y="436092"/>
                  <a:pt x="1542059" y="449580"/>
                </a:cubicBezTo>
                <a:cubicBezTo>
                  <a:pt x="1536440" y="465315"/>
                  <a:pt x="1529041" y="477585"/>
                  <a:pt x="1519861" y="486389"/>
                </a:cubicBezTo>
                <a:cubicBezTo>
                  <a:pt x="1510682" y="495193"/>
                  <a:pt x="1501035" y="501562"/>
                  <a:pt x="1490920" y="505496"/>
                </a:cubicBezTo>
                <a:cubicBezTo>
                  <a:pt x="1480804" y="509430"/>
                  <a:pt x="1470689" y="511772"/>
                  <a:pt x="1460573" y="512521"/>
                </a:cubicBezTo>
                <a:cubicBezTo>
                  <a:pt x="1450458" y="513270"/>
                  <a:pt x="1441466" y="513645"/>
                  <a:pt x="1433598" y="513645"/>
                </a:cubicBezTo>
                <a:cubicBezTo>
                  <a:pt x="1405874" y="513645"/>
                  <a:pt x="1384238" y="512427"/>
                  <a:pt x="1368690" y="509992"/>
                </a:cubicBezTo>
                <a:cubicBezTo>
                  <a:pt x="1353142" y="507557"/>
                  <a:pt x="1342183" y="505590"/>
                  <a:pt x="1335815" y="504091"/>
                </a:cubicBezTo>
                <a:lnTo>
                  <a:pt x="1331319" y="415861"/>
                </a:lnTo>
                <a:cubicBezTo>
                  <a:pt x="1341809" y="417735"/>
                  <a:pt x="1354454" y="419701"/>
                  <a:pt x="1369252" y="421762"/>
                </a:cubicBezTo>
                <a:cubicBezTo>
                  <a:pt x="1384051" y="423823"/>
                  <a:pt x="1399880" y="424853"/>
                  <a:pt x="1416739" y="424853"/>
                </a:cubicBezTo>
                <a:cubicBezTo>
                  <a:pt x="1425731" y="424853"/>
                  <a:pt x="1432943" y="424197"/>
                  <a:pt x="1438375" y="422886"/>
                </a:cubicBezTo>
                <a:cubicBezTo>
                  <a:pt x="1443807" y="421575"/>
                  <a:pt x="1448210" y="419608"/>
                  <a:pt x="1451582" y="416985"/>
                </a:cubicBezTo>
                <a:cubicBezTo>
                  <a:pt x="1454953" y="414363"/>
                  <a:pt x="1457482" y="410803"/>
                  <a:pt x="1459168" y="406308"/>
                </a:cubicBezTo>
                <a:cubicBezTo>
                  <a:pt x="1460854" y="401812"/>
                  <a:pt x="1462259" y="396567"/>
                  <a:pt x="1463383" y="390572"/>
                </a:cubicBezTo>
                <a:cubicBezTo>
                  <a:pt x="1464507" y="383829"/>
                  <a:pt x="1465725" y="373900"/>
                  <a:pt x="1467035" y="360788"/>
                </a:cubicBezTo>
                <a:cubicBezTo>
                  <a:pt x="1468346" y="347675"/>
                  <a:pt x="1469565" y="333532"/>
                  <a:pt x="1470689" y="318359"/>
                </a:cubicBezTo>
                <a:cubicBezTo>
                  <a:pt x="1471812" y="303185"/>
                  <a:pt x="1472749" y="287918"/>
                  <a:pt x="1473498" y="272558"/>
                </a:cubicBezTo>
                <a:cubicBezTo>
                  <a:pt x="1474248" y="257197"/>
                  <a:pt x="1474622" y="243897"/>
                  <a:pt x="1474622" y="232657"/>
                </a:cubicBezTo>
                <a:lnTo>
                  <a:pt x="1474622" y="203997"/>
                </a:lnTo>
                <a:lnTo>
                  <a:pt x="1351550" y="203997"/>
                </a:lnTo>
                <a:cubicBezTo>
                  <a:pt x="1345930" y="238839"/>
                  <a:pt x="1337969" y="270122"/>
                  <a:pt x="1327666" y="297847"/>
                </a:cubicBezTo>
                <a:cubicBezTo>
                  <a:pt x="1317363" y="325571"/>
                  <a:pt x="1305936" y="350391"/>
                  <a:pt x="1293386" y="372308"/>
                </a:cubicBezTo>
                <a:cubicBezTo>
                  <a:pt x="1280834" y="394225"/>
                  <a:pt x="1267722" y="413239"/>
                  <a:pt x="1254047" y="429349"/>
                </a:cubicBezTo>
                <a:cubicBezTo>
                  <a:pt x="1240373" y="445459"/>
                  <a:pt x="1227072" y="459227"/>
                  <a:pt x="1214147" y="470654"/>
                </a:cubicBezTo>
                <a:cubicBezTo>
                  <a:pt x="1201222" y="482081"/>
                  <a:pt x="1189327" y="491541"/>
                  <a:pt x="1178462" y="499034"/>
                </a:cubicBezTo>
                <a:cubicBezTo>
                  <a:pt x="1167597" y="506527"/>
                  <a:pt x="1158793" y="512334"/>
                  <a:pt x="1152048" y="516455"/>
                </a:cubicBezTo>
                <a:lnTo>
                  <a:pt x="1090231" y="448456"/>
                </a:lnTo>
                <a:cubicBezTo>
                  <a:pt x="1114958" y="434594"/>
                  <a:pt x="1136501" y="420076"/>
                  <a:pt x="1154859" y="404903"/>
                </a:cubicBezTo>
                <a:cubicBezTo>
                  <a:pt x="1173217" y="389729"/>
                  <a:pt x="1189139" y="372496"/>
                  <a:pt x="1202626" y="353201"/>
                </a:cubicBezTo>
                <a:cubicBezTo>
                  <a:pt x="1216114" y="333907"/>
                  <a:pt x="1227353" y="312177"/>
                  <a:pt x="1236345" y="288012"/>
                </a:cubicBezTo>
                <a:cubicBezTo>
                  <a:pt x="1245336" y="263847"/>
                  <a:pt x="1252830" y="235842"/>
                  <a:pt x="1258824" y="203997"/>
                </a:cubicBezTo>
                <a:lnTo>
                  <a:pt x="1116644" y="203997"/>
                </a:lnTo>
                <a:lnTo>
                  <a:pt x="1116644" y="119700"/>
                </a:lnTo>
                <a:lnTo>
                  <a:pt x="1268940" y="119700"/>
                </a:lnTo>
                <a:cubicBezTo>
                  <a:pt x="1270813" y="97596"/>
                  <a:pt x="1271843" y="78864"/>
                  <a:pt x="1272030" y="63503"/>
                </a:cubicBezTo>
                <a:cubicBezTo>
                  <a:pt x="1272218" y="48142"/>
                  <a:pt x="1272311" y="34842"/>
                  <a:pt x="1272311" y="23603"/>
                </a:cubicBezTo>
                <a:close/>
                <a:moveTo>
                  <a:pt x="6711781" y="5058"/>
                </a:moveTo>
                <a:cubicBezTo>
                  <a:pt x="6718150" y="7305"/>
                  <a:pt x="6725831" y="10677"/>
                  <a:pt x="6734823" y="15173"/>
                </a:cubicBezTo>
                <a:cubicBezTo>
                  <a:pt x="6743814" y="19669"/>
                  <a:pt x="6753087" y="24633"/>
                  <a:pt x="6762640" y="30065"/>
                </a:cubicBezTo>
                <a:cubicBezTo>
                  <a:pt x="6772193" y="35498"/>
                  <a:pt x="6781185" y="40837"/>
                  <a:pt x="6789615" y="46082"/>
                </a:cubicBezTo>
                <a:cubicBezTo>
                  <a:pt x="6798044" y="51327"/>
                  <a:pt x="6804694" y="56010"/>
                  <a:pt x="6809565" y="60131"/>
                </a:cubicBezTo>
                <a:lnTo>
                  <a:pt x="6809565" y="38776"/>
                </a:lnTo>
                <a:lnTo>
                  <a:pt x="6957364" y="38776"/>
                </a:lnTo>
                <a:lnTo>
                  <a:pt x="6957364" y="5620"/>
                </a:lnTo>
                <a:lnTo>
                  <a:pt x="7041661" y="5620"/>
                </a:lnTo>
                <a:lnTo>
                  <a:pt x="7041661" y="38776"/>
                </a:lnTo>
                <a:lnTo>
                  <a:pt x="7190022" y="38776"/>
                </a:lnTo>
                <a:lnTo>
                  <a:pt x="7190022" y="111833"/>
                </a:lnTo>
                <a:lnTo>
                  <a:pt x="7141692" y="111833"/>
                </a:lnTo>
                <a:cubicBezTo>
                  <a:pt x="7137196" y="119326"/>
                  <a:pt x="7130359" y="129254"/>
                  <a:pt x="7121180" y="141617"/>
                </a:cubicBezTo>
                <a:cubicBezTo>
                  <a:pt x="7112001" y="153981"/>
                  <a:pt x="7098233" y="167468"/>
                  <a:pt x="7079875" y="182080"/>
                </a:cubicBezTo>
                <a:cubicBezTo>
                  <a:pt x="7086244" y="183578"/>
                  <a:pt x="7093175" y="185264"/>
                  <a:pt x="7100668" y="187137"/>
                </a:cubicBezTo>
                <a:cubicBezTo>
                  <a:pt x="7108161" y="189011"/>
                  <a:pt x="7116684" y="190697"/>
                  <a:pt x="7126238" y="192195"/>
                </a:cubicBezTo>
                <a:cubicBezTo>
                  <a:pt x="7135791" y="193694"/>
                  <a:pt x="7146656" y="195099"/>
                  <a:pt x="7158833" y="196410"/>
                </a:cubicBezTo>
                <a:cubicBezTo>
                  <a:pt x="7171009" y="197721"/>
                  <a:pt x="7184964" y="198752"/>
                  <a:pt x="7200699" y="199501"/>
                </a:cubicBezTo>
                <a:lnTo>
                  <a:pt x="7175973" y="277615"/>
                </a:lnTo>
                <a:lnTo>
                  <a:pt x="7167543" y="276491"/>
                </a:lnTo>
                <a:cubicBezTo>
                  <a:pt x="7165670" y="276491"/>
                  <a:pt x="7161736" y="276117"/>
                  <a:pt x="7155741" y="275368"/>
                </a:cubicBezTo>
                <a:lnTo>
                  <a:pt x="7155741" y="537810"/>
                </a:lnTo>
                <a:lnTo>
                  <a:pt x="7072007" y="537810"/>
                </a:lnTo>
                <a:lnTo>
                  <a:pt x="7072007" y="451266"/>
                </a:lnTo>
                <a:lnTo>
                  <a:pt x="6906225" y="451266"/>
                </a:lnTo>
                <a:cubicBezTo>
                  <a:pt x="6901729" y="465128"/>
                  <a:pt x="6896952" y="477117"/>
                  <a:pt x="6891894" y="487232"/>
                </a:cubicBezTo>
                <a:cubicBezTo>
                  <a:pt x="6886837" y="497348"/>
                  <a:pt x="6881779" y="505965"/>
                  <a:pt x="6876721" y="513083"/>
                </a:cubicBezTo>
                <a:cubicBezTo>
                  <a:pt x="6871663" y="520201"/>
                  <a:pt x="6866980" y="526008"/>
                  <a:pt x="6862672" y="530504"/>
                </a:cubicBezTo>
                <a:cubicBezTo>
                  <a:pt x="6858363" y="535000"/>
                  <a:pt x="6854898" y="538559"/>
                  <a:pt x="6852275" y="541182"/>
                </a:cubicBezTo>
                <a:lnTo>
                  <a:pt x="6779780" y="491166"/>
                </a:lnTo>
                <a:cubicBezTo>
                  <a:pt x="6788772" y="483298"/>
                  <a:pt x="6796733" y="474213"/>
                  <a:pt x="6803664" y="463910"/>
                </a:cubicBezTo>
                <a:cubicBezTo>
                  <a:pt x="6810595" y="453607"/>
                  <a:pt x="6816402" y="442555"/>
                  <a:pt x="6821085" y="430754"/>
                </a:cubicBezTo>
                <a:cubicBezTo>
                  <a:pt x="6825769" y="418952"/>
                  <a:pt x="6829328" y="406682"/>
                  <a:pt x="6831763" y="393944"/>
                </a:cubicBezTo>
                <a:cubicBezTo>
                  <a:pt x="6834198" y="381206"/>
                  <a:pt x="6835416" y="368468"/>
                  <a:pt x="6835416" y="355730"/>
                </a:cubicBezTo>
                <a:lnTo>
                  <a:pt x="6835416" y="274244"/>
                </a:lnTo>
                <a:cubicBezTo>
                  <a:pt x="6833917" y="274618"/>
                  <a:pt x="6832138" y="274899"/>
                  <a:pt x="6830077" y="275087"/>
                </a:cubicBezTo>
                <a:cubicBezTo>
                  <a:pt x="6828016" y="275274"/>
                  <a:pt x="6823240" y="275929"/>
                  <a:pt x="6815747" y="277053"/>
                </a:cubicBezTo>
                <a:lnTo>
                  <a:pt x="6791582" y="200063"/>
                </a:lnTo>
                <a:cubicBezTo>
                  <a:pt x="6802821" y="199314"/>
                  <a:pt x="6819306" y="197628"/>
                  <a:pt x="6841036" y="195005"/>
                </a:cubicBezTo>
                <a:cubicBezTo>
                  <a:pt x="6862765" y="192383"/>
                  <a:pt x="6888803" y="187325"/>
                  <a:pt x="6919150" y="179832"/>
                </a:cubicBezTo>
                <a:cubicBezTo>
                  <a:pt x="6914279" y="175711"/>
                  <a:pt x="6906693" y="168311"/>
                  <a:pt x="6896389" y="157634"/>
                </a:cubicBezTo>
                <a:cubicBezTo>
                  <a:pt x="6886087" y="146956"/>
                  <a:pt x="6874567" y="131689"/>
                  <a:pt x="6861829" y="111833"/>
                </a:cubicBezTo>
                <a:lnTo>
                  <a:pt x="6809565" y="111833"/>
                </a:lnTo>
                <a:lnTo>
                  <a:pt x="6809565" y="62379"/>
                </a:lnTo>
                <a:lnTo>
                  <a:pt x="6760673" y="130378"/>
                </a:lnTo>
                <a:cubicBezTo>
                  <a:pt x="6752806" y="123634"/>
                  <a:pt x="6745781" y="118015"/>
                  <a:pt x="6739599" y="113519"/>
                </a:cubicBezTo>
                <a:cubicBezTo>
                  <a:pt x="6733417" y="109023"/>
                  <a:pt x="6726954" y="104621"/>
                  <a:pt x="6720211" y="100312"/>
                </a:cubicBezTo>
                <a:cubicBezTo>
                  <a:pt x="6713467" y="96004"/>
                  <a:pt x="6705974" y="91602"/>
                  <a:pt x="6697732" y="87106"/>
                </a:cubicBezTo>
                <a:lnTo>
                  <a:pt x="6666823" y="70247"/>
                </a:lnTo>
                <a:close/>
                <a:moveTo>
                  <a:pt x="5592889" y="3372"/>
                </a:moveTo>
                <a:lnTo>
                  <a:pt x="5670442" y="3372"/>
                </a:lnTo>
                <a:lnTo>
                  <a:pt x="5670442" y="97221"/>
                </a:lnTo>
                <a:lnTo>
                  <a:pt x="5710342" y="97221"/>
                </a:lnTo>
                <a:lnTo>
                  <a:pt x="5710342" y="172526"/>
                </a:lnTo>
                <a:lnTo>
                  <a:pt x="5783399" y="172526"/>
                </a:lnTo>
                <a:lnTo>
                  <a:pt x="5783399" y="152295"/>
                </a:lnTo>
                <a:lnTo>
                  <a:pt x="5731697" y="152295"/>
                </a:lnTo>
                <a:lnTo>
                  <a:pt x="5731697" y="106213"/>
                </a:lnTo>
                <a:lnTo>
                  <a:pt x="5783399" y="106213"/>
                </a:lnTo>
                <a:lnTo>
                  <a:pt x="5783399" y="86544"/>
                </a:lnTo>
                <a:lnTo>
                  <a:pt x="5718772" y="86544"/>
                </a:lnTo>
                <a:lnTo>
                  <a:pt x="5718772" y="26413"/>
                </a:lnTo>
                <a:lnTo>
                  <a:pt x="5783399" y="26413"/>
                </a:lnTo>
                <a:lnTo>
                  <a:pt x="5783399" y="3372"/>
                </a:lnTo>
                <a:lnTo>
                  <a:pt x="5849712" y="3372"/>
                </a:lnTo>
                <a:lnTo>
                  <a:pt x="5849712" y="26413"/>
                </a:lnTo>
                <a:lnTo>
                  <a:pt x="5923330" y="26413"/>
                </a:lnTo>
                <a:lnTo>
                  <a:pt x="5923330" y="3372"/>
                </a:lnTo>
                <a:lnTo>
                  <a:pt x="5993577" y="3372"/>
                </a:lnTo>
                <a:lnTo>
                  <a:pt x="5993577" y="26413"/>
                </a:lnTo>
                <a:lnTo>
                  <a:pt x="6056519" y="26413"/>
                </a:lnTo>
                <a:lnTo>
                  <a:pt x="6056519" y="86544"/>
                </a:lnTo>
                <a:lnTo>
                  <a:pt x="5993577" y="86544"/>
                </a:lnTo>
                <a:lnTo>
                  <a:pt x="5993577" y="106213"/>
                </a:lnTo>
                <a:lnTo>
                  <a:pt x="6041907" y="106213"/>
                </a:lnTo>
                <a:lnTo>
                  <a:pt x="6041907" y="152295"/>
                </a:lnTo>
                <a:lnTo>
                  <a:pt x="5993577" y="152295"/>
                </a:lnTo>
                <a:lnTo>
                  <a:pt x="5993577" y="172526"/>
                </a:lnTo>
                <a:lnTo>
                  <a:pt x="6069444" y="172526"/>
                </a:lnTo>
                <a:lnTo>
                  <a:pt x="6069444" y="229848"/>
                </a:lnTo>
                <a:lnTo>
                  <a:pt x="5923330" y="229848"/>
                </a:lnTo>
                <a:lnTo>
                  <a:pt x="5923330" y="248393"/>
                </a:lnTo>
                <a:lnTo>
                  <a:pt x="6043031" y="248393"/>
                </a:lnTo>
                <a:lnTo>
                  <a:pt x="6043031" y="391696"/>
                </a:lnTo>
                <a:lnTo>
                  <a:pt x="6069444" y="391696"/>
                </a:lnTo>
                <a:lnTo>
                  <a:pt x="6069444" y="451266"/>
                </a:lnTo>
                <a:lnTo>
                  <a:pt x="6043031" y="451266"/>
                </a:lnTo>
                <a:lnTo>
                  <a:pt x="6043031" y="486670"/>
                </a:lnTo>
                <a:cubicBezTo>
                  <a:pt x="6043031" y="490417"/>
                  <a:pt x="6042750" y="495193"/>
                  <a:pt x="6042188" y="501000"/>
                </a:cubicBezTo>
                <a:cubicBezTo>
                  <a:pt x="6041626" y="506808"/>
                  <a:pt x="6039846" y="512427"/>
                  <a:pt x="6036849" y="517860"/>
                </a:cubicBezTo>
                <a:cubicBezTo>
                  <a:pt x="6033852" y="523292"/>
                  <a:pt x="6029169" y="527975"/>
                  <a:pt x="6022800" y="531909"/>
                </a:cubicBezTo>
                <a:cubicBezTo>
                  <a:pt x="6016431" y="535843"/>
                  <a:pt x="6007252" y="537810"/>
                  <a:pt x="5995263" y="537810"/>
                </a:cubicBezTo>
                <a:lnTo>
                  <a:pt x="5903661" y="537810"/>
                </a:lnTo>
                <a:lnTo>
                  <a:pt x="5895794" y="475431"/>
                </a:lnTo>
                <a:lnTo>
                  <a:pt x="5953115" y="475431"/>
                </a:lnTo>
                <a:cubicBezTo>
                  <a:pt x="5959109" y="475431"/>
                  <a:pt x="5963231" y="474681"/>
                  <a:pt x="5965479" y="473183"/>
                </a:cubicBezTo>
                <a:cubicBezTo>
                  <a:pt x="5967726" y="471684"/>
                  <a:pt x="5968851" y="468500"/>
                  <a:pt x="5968851" y="463629"/>
                </a:cubicBezTo>
                <a:lnTo>
                  <a:pt x="5968851" y="451266"/>
                </a:lnTo>
                <a:lnTo>
                  <a:pt x="5805316" y="451266"/>
                </a:lnTo>
                <a:lnTo>
                  <a:pt x="5805316" y="537810"/>
                </a:lnTo>
                <a:lnTo>
                  <a:pt x="5731697" y="537810"/>
                </a:lnTo>
                <a:lnTo>
                  <a:pt x="5731697" y="451266"/>
                </a:lnTo>
                <a:lnTo>
                  <a:pt x="5699664" y="451266"/>
                </a:lnTo>
                <a:lnTo>
                  <a:pt x="5699664" y="391696"/>
                </a:lnTo>
                <a:lnTo>
                  <a:pt x="5731697" y="391696"/>
                </a:lnTo>
                <a:lnTo>
                  <a:pt x="5731697" y="248393"/>
                </a:lnTo>
                <a:lnTo>
                  <a:pt x="5849712" y="248393"/>
                </a:lnTo>
                <a:lnTo>
                  <a:pt x="5849712" y="229848"/>
                </a:lnTo>
                <a:lnTo>
                  <a:pt x="5709218" y="229848"/>
                </a:lnTo>
                <a:lnTo>
                  <a:pt x="5709218" y="174774"/>
                </a:lnTo>
                <a:lnTo>
                  <a:pt x="5670442" y="174774"/>
                </a:lnTo>
                <a:lnTo>
                  <a:pt x="5670442" y="197815"/>
                </a:lnTo>
                <a:cubicBezTo>
                  <a:pt x="5679058" y="215798"/>
                  <a:pt x="5688144" y="230597"/>
                  <a:pt x="5697697" y="242211"/>
                </a:cubicBezTo>
                <a:cubicBezTo>
                  <a:pt x="5707251" y="253825"/>
                  <a:pt x="5717273" y="264877"/>
                  <a:pt x="5727763" y="275368"/>
                </a:cubicBezTo>
                <a:lnTo>
                  <a:pt x="5696854" y="355168"/>
                </a:lnTo>
                <a:cubicBezTo>
                  <a:pt x="5693108" y="349174"/>
                  <a:pt x="5689361" y="343273"/>
                  <a:pt x="5685615" y="337466"/>
                </a:cubicBezTo>
                <a:cubicBezTo>
                  <a:pt x="5681869" y="331659"/>
                  <a:pt x="5676811" y="322386"/>
                  <a:pt x="5670442" y="309648"/>
                </a:cubicBezTo>
                <a:lnTo>
                  <a:pt x="5670442" y="537810"/>
                </a:lnTo>
                <a:lnTo>
                  <a:pt x="5592889" y="537810"/>
                </a:lnTo>
                <a:lnTo>
                  <a:pt x="5592889" y="354606"/>
                </a:lnTo>
                <a:cubicBezTo>
                  <a:pt x="5586146" y="379708"/>
                  <a:pt x="5579027" y="399096"/>
                  <a:pt x="5571534" y="412770"/>
                </a:cubicBezTo>
                <a:cubicBezTo>
                  <a:pt x="5564041" y="426445"/>
                  <a:pt x="5557672" y="437029"/>
                  <a:pt x="5552427" y="444522"/>
                </a:cubicBezTo>
                <a:lnTo>
                  <a:pt x="5525452" y="325383"/>
                </a:lnTo>
                <a:cubicBezTo>
                  <a:pt x="5530323" y="318640"/>
                  <a:pt x="5535661" y="310866"/>
                  <a:pt x="5541469" y="302061"/>
                </a:cubicBezTo>
                <a:cubicBezTo>
                  <a:pt x="5547276" y="293257"/>
                  <a:pt x="5552989" y="282861"/>
                  <a:pt x="5558609" y="270872"/>
                </a:cubicBezTo>
                <a:cubicBezTo>
                  <a:pt x="5564228" y="258883"/>
                  <a:pt x="5569567" y="245021"/>
                  <a:pt x="5574625" y="229286"/>
                </a:cubicBezTo>
                <a:cubicBezTo>
                  <a:pt x="5579683" y="213550"/>
                  <a:pt x="5583897" y="195380"/>
                  <a:pt x="5587269" y="174774"/>
                </a:cubicBezTo>
                <a:lnTo>
                  <a:pt x="5537254" y="174774"/>
                </a:lnTo>
                <a:lnTo>
                  <a:pt x="5537254" y="97221"/>
                </a:lnTo>
                <a:lnTo>
                  <a:pt x="5592889" y="97221"/>
                </a:lnTo>
                <a:close/>
                <a:moveTo>
                  <a:pt x="6170037" y="0"/>
                </a:moveTo>
                <a:lnTo>
                  <a:pt x="6259953" y="6743"/>
                </a:lnTo>
                <a:cubicBezTo>
                  <a:pt x="6259204" y="9741"/>
                  <a:pt x="6258268" y="12644"/>
                  <a:pt x="6257144" y="15454"/>
                </a:cubicBezTo>
                <a:cubicBezTo>
                  <a:pt x="6256020" y="18264"/>
                  <a:pt x="6254334" y="22291"/>
                  <a:pt x="6252086" y="27537"/>
                </a:cubicBezTo>
                <a:lnTo>
                  <a:pt x="6356613" y="27537"/>
                </a:lnTo>
                <a:lnTo>
                  <a:pt x="6356613" y="78676"/>
                </a:lnTo>
                <a:cubicBezTo>
                  <a:pt x="6362982" y="72307"/>
                  <a:pt x="6370381" y="63128"/>
                  <a:pt x="6378811" y="51139"/>
                </a:cubicBezTo>
                <a:cubicBezTo>
                  <a:pt x="6387241" y="39151"/>
                  <a:pt x="6395577" y="22666"/>
                  <a:pt x="6403819" y="1686"/>
                </a:cubicBezTo>
                <a:lnTo>
                  <a:pt x="6489801" y="7867"/>
                </a:lnTo>
                <a:cubicBezTo>
                  <a:pt x="6488677" y="11989"/>
                  <a:pt x="6487741" y="15079"/>
                  <a:pt x="6486991" y="17140"/>
                </a:cubicBezTo>
                <a:cubicBezTo>
                  <a:pt x="6486242" y="19201"/>
                  <a:pt x="6484931" y="22666"/>
                  <a:pt x="6483058" y="27537"/>
                </a:cubicBezTo>
                <a:lnTo>
                  <a:pt x="6630295" y="27537"/>
                </a:lnTo>
                <a:lnTo>
                  <a:pt x="6630295" y="92726"/>
                </a:lnTo>
                <a:lnTo>
                  <a:pt x="6545999" y="92726"/>
                </a:lnTo>
                <a:cubicBezTo>
                  <a:pt x="6547872" y="95723"/>
                  <a:pt x="6550682" y="100031"/>
                  <a:pt x="6554428" y="105651"/>
                </a:cubicBezTo>
                <a:cubicBezTo>
                  <a:pt x="6558175" y="111271"/>
                  <a:pt x="6560985" y="116516"/>
                  <a:pt x="6562858" y="121386"/>
                </a:cubicBezTo>
                <a:lnTo>
                  <a:pt x="6497669" y="134312"/>
                </a:lnTo>
                <a:lnTo>
                  <a:pt x="6564544" y="134312"/>
                </a:lnTo>
                <a:lnTo>
                  <a:pt x="6564544" y="226476"/>
                </a:lnTo>
                <a:cubicBezTo>
                  <a:pt x="6564544" y="228349"/>
                  <a:pt x="6564731" y="230691"/>
                  <a:pt x="6565106" y="233500"/>
                </a:cubicBezTo>
                <a:cubicBezTo>
                  <a:pt x="6565481" y="236310"/>
                  <a:pt x="6566979" y="237715"/>
                  <a:pt x="6569602" y="237715"/>
                </a:cubicBezTo>
                <a:cubicBezTo>
                  <a:pt x="6575971" y="237715"/>
                  <a:pt x="6579811" y="237341"/>
                  <a:pt x="6581122" y="236591"/>
                </a:cubicBezTo>
                <a:cubicBezTo>
                  <a:pt x="6582434" y="235842"/>
                  <a:pt x="6583277" y="233407"/>
                  <a:pt x="6583651" y="229286"/>
                </a:cubicBezTo>
                <a:cubicBezTo>
                  <a:pt x="6584026" y="224790"/>
                  <a:pt x="6584307" y="218608"/>
                  <a:pt x="6584494" y="210740"/>
                </a:cubicBezTo>
                <a:cubicBezTo>
                  <a:pt x="6584682" y="202873"/>
                  <a:pt x="6584775" y="196691"/>
                  <a:pt x="6584775" y="192195"/>
                </a:cubicBezTo>
                <a:lnTo>
                  <a:pt x="6636477" y="205121"/>
                </a:lnTo>
                <a:cubicBezTo>
                  <a:pt x="6636102" y="220481"/>
                  <a:pt x="6635447" y="234437"/>
                  <a:pt x="6634510" y="246988"/>
                </a:cubicBezTo>
                <a:cubicBezTo>
                  <a:pt x="6633573" y="259539"/>
                  <a:pt x="6631793" y="270310"/>
                  <a:pt x="6629171" y="279301"/>
                </a:cubicBezTo>
                <a:cubicBezTo>
                  <a:pt x="6626548" y="288293"/>
                  <a:pt x="6622615" y="295224"/>
                  <a:pt x="6617370" y="300094"/>
                </a:cubicBezTo>
                <a:cubicBezTo>
                  <a:pt x="6612124" y="304965"/>
                  <a:pt x="6604819" y="307400"/>
                  <a:pt x="6595453" y="307400"/>
                </a:cubicBezTo>
                <a:lnTo>
                  <a:pt x="6531387" y="307400"/>
                </a:lnTo>
                <a:cubicBezTo>
                  <a:pt x="6520523" y="307400"/>
                  <a:pt x="6512749" y="304216"/>
                  <a:pt x="6508065" y="297847"/>
                </a:cubicBezTo>
                <a:cubicBezTo>
                  <a:pt x="6503383" y="291477"/>
                  <a:pt x="6501041" y="279301"/>
                  <a:pt x="6501041" y="261318"/>
                </a:cubicBezTo>
                <a:lnTo>
                  <a:pt x="6462265" y="295599"/>
                </a:lnTo>
                <a:cubicBezTo>
                  <a:pt x="6454022" y="285108"/>
                  <a:pt x="6445312" y="275274"/>
                  <a:pt x="6436133" y="266095"/>
                </a:cubicBezTo>
                <a:cubicBezTo>
                  <a:pt x="6426954" y="256916"/>
                  <a:pt x="6419555" y="249891"/>
                  <a:pt x="6413935" y="245021"/>
                </a:cubicBezTo>
                <a:cubicBezTo>
                  <a:pt x="6410563" y="253638"/>
                  <a:pt x="6405693" y="263098"/>
                  <a:pt x="6399323" y="273401"/>
                </a:cubicBezTo>
                <a:cubicBezTo>
                  <a:pt x="6392954" y="283703"/>
                  <a:pt x="6383963" y="293913"/>
                  <a:pt x="6372349" y="304028"/>
                </a:cubicBezTo>
                <a:lnTo>
                  <a:pt x="6405505" y="304028"/>
                </a:lnTo>
                <a:lnTo>
                  <a:pt x="6405505" y="328193"/>
                </a:lnTo>
                <a:lnTo>
                  <a:pt x="6631419" y="328193"/>
                </a:lnTo>
                <a:lnTo>
                  <a:pt x="6631419" y="393944"/>
                </a:lnTo>
                <a:lnTo>
                  <a:pt x="6478000" y="393944"/>
                </a:lnTo>
                <a:cubicBezTo>
                  <a:pt x="6502352" y="409305"/>
                  <a:pt x="6528484" y="421294"/>
                  <a:pt x="6556395" y="429911"/>
                </a:cubicBezTo>
                <a:cubicBezTo>
                  <a:pt x="6584307" y="438528"/>
                  <a:pt x="6611937" y="445459"/>
                  <a:pt x="6639286" y="450704"/>
                </a:cubicBezTo>
                <a:lnTo>
                  <a:pt x="6594329" y="529942"/>
                </a:lnTo>
                <a:cubicBezTo>
                  <a:pt x="6575221" y="523948"/>
                  <a:pt x="6557613" y="517579"/>
                  <a:pt x="6541503" y="510835"/>
                </a:cubicBezTo>
                <a:cubicBezTo>
                  <a:pt x="6525393" y="504091"/>
                  <a:pt x="6509845" y="496692"/>
                  <a:pt x="6494859" y="488637"/>
                </a:cubicBezTo>
                <a:cubicBezTo>
                  <a:pt x="6479873" y="480582"/>
                  <a:pt x="6465168" y="471497"/>
                  <a:pt x="6450744" y="461381"/>
                </a:cubicBezTo>
                <a:cubicBezTo>
                  <a:pt x="6436320" y="451266"/>
                  <a:pt x="6421241" y="439839"/>
                  <a:pt x="6405505" y="427101"/>
                </a:cubicBezTo>
                <a:lnTo>
                  <a:pt x="6405505" y="535562"/>
                </a:lnTo>
                <a:lnTo>
                  <a:pt x="6325704" y="535562"/>
                </a:lnTo>
                <a:lnTo>
                  <a:pt x="6325704" y="426539"/>
                </a:lnTo>
                <a:cubicBezTo>
                  <a:pt x="6307721" y="442274"/>
                  <a:pt x="6289457" y="456042"/>
                  <a:pt x="6270912" y="467844"/>
                </a:cubicBezTo>
                <a:cubicBezTo>
                  <a:pt x="6252367" y="479645"/>
                  <a:pt x="6234665" y="489855"/>
                  <a:pt x="6217805" y="498472"/>
                </a:cubicBezTo>
                <a:cubicBezTo>
                  <a:pt x="6200946" y="507089"/>
                  <a:pt x="6185492" y="514113"/>
                  <a:pt x="6171442" y="519546"/>
                </a:cubicBezTo>
                <a:cubicBezTo>
                  <a:pt x="6157393" y="524978"/>
                  <a:pt x="6146060" y="529006"/>
                  <a:pt x="6137443" y="531628"/>
                </a:cubicBezTo>
                <a:lnTo>
                  <a:pt x="6093047" y="451266"/>
                </a:lnTo>
                <a:cubicBezTo>
                  <a:pt x="6118898" y="446021"/>
                  <a:pt x="6145404" y="439090"/>
                  <a:pt x="6172566" y="430473"/>
                </a:cubicBezTo>
                <a:cubicBezTo>
                  <a:pt x="6199728" y="421856"/>
                  <a:pt x="6226984" y="409680"/>
                  <a:pt x="6254334" y="393944"/>
                </a:cubicBezTo>
                <a:lnTo>
                  <a:pt x="6101476" y="393944"/>
                </a:lnTo>
                <a:lnTo>
                  <a:pt x="6101476" y="328193"/>
                </a:lnTo>
                <a:lnTo>
                  <a:pt x="6325704" y="328193"/>
                </a:lnTo>
                <a:lnTo>
                  <a:pt x="6325704" y="304028"/>
                </a:lnTo>
                <a:lnTo>
                  <a:pt x="6344812" y="304028"/>
                </a:lnTo>
                <a:lnTo>
                  <a:pt x="6318961" y="275929"/>
                </a:lnTo>
                <a:lnTo>
                  <a:pt x="6318961" y="291665"/>
                </a:lnTo>
                <a:cubicBezTo>
                  <a:pt x="6308096" y="293538"/>
                  <a:pt x="6295545" y="295411"/>
                  <a:pt x="6281308" y="297285"/>
                </a:cubicBezTo>
                <a:cubicBezTo>
                  <a:pt x="6267072" y="299158"/>
                  <a:pt x="6252273" y="300937"/>
                  <a:pt x="6236913" y="302623"/>
                </a:cubicBezTo>
                <a:cubicBezTo>
                  <a:pt x="6221552" y="304309"/>
                  <a:pt x="6206379" y="305808"/>
                  <a:pt x="6191392" y="307119"/>
                </a:cubicBezTo>
                <a:cubicBezTo>
                  <a:pt x="6176407" y="308430"/>
                  <a:pt x="6162732" y="309554"/>
                  <a:pt x="6150369" y="310491"/>
                </a:cubicBezTo>
                <a:cubicBezTo>
                  <a:pt x="6138005" y="311428"/>
                  <a:pt x="6127796" y="312177"/>
                  <a:pt x="6119741" y="312739"/>
                </a:cubicBezTo>
                <a:cubicBezTo>
                  <a:pt x="6111686" y="313301"/>
                  <a:pt x="6106722" y="313582"/>
                  <a:pt x="6104848" y="313582"/>
                </a:cubicBezTo>
                <a:lnTo>
                  <a:pt x="6099229" y="242773"/>
                </a:lnTo>
                <a:cubicBezTo>
                  <a:pt x="6105223" y="242773"/>
                  <a:pt x="6111030" y="242679"/>
                  <a:pt x="6116650" y="242492"/>
                </a:cubicBezTo>
                <a:cubicBezTo>
                  <a:pt x="6122270" y="242305"/>
                  <a:pt x="6128170" y="242024"/>
                  <a:pt x="6134352" y="241649"/>
                </a:cubicBezTo>
                <a:cubicBezTo>
                  <a:pt x="6140534" y="241274"/>
                  <a:pt x="6147278" y="240900"/>
                  <a:pt x="6154583" y="240525"/>
                </a:cubicBezTo>
                <a:cubicBezTo>
                  <a:pt x="6161889" y="240150"/>
                  <a:pt x="6170225" y="239776"/>
                  <a:pt x="6179591" y="239401"/>
                </a:cubicBezTo>
                <a:lnTo>
                  <a:pt x="6179591" y="200625"/>
                </a:lnTo>
                <a:lnTo>
                  <a:pt x="6118898" y="200625"/>
                </a:lnTo>
                <a:lnTo>
                  <a:pt x="6118898" y="137684"/>
                </a:lnTo>
                <a:lnTo>
                  <a:pt x="6137443" y="137684"/>
                </a:lnTo>
                <a:lnTo>
                  <a:pt x="6091923" y="91040"/>
                </a:lnTo>
                <a:cubicBezTo>
                  <a:pt x="6098292" y="86169"/>
                  <a:pt x="6105130" y="80549"/>
                  <a:pt x="6112435" y="74180"/>
                </a:cubicBezTo>
                <a:cubicBezTo>
                  <a:pt x="6119741" y="67811"/>
                  <a:pt x="6126859" y="60787"/>
                  <a:pt x="6133790" y="53106"/>
                </a:cubicBezTo>
                <a:cubicBezTo>
                  <a:pt x="6140721" y="45426"/>
                  <a:pt x="6147371" y="37184"/>
                  <a:pt x="6153740" y="28380"/>
                </a:cubicBezTo>
                <a:cubicBezTo>
                  <a:pt x="6160109" y="19575"/>
                  <a:pt x="6165542" y="10115"/>
                  <a:pt x="6170037" y="0"/>
                </a:cubicBezTo>
                <a:close/>
              </a:path>
            </a:pathLst>
          </a:custGeom>
          <a:solidFill>
            <a:schemeClr val="bg1"/>
          </a:solidFill>
          <a:ln>
            <a:noFill/>
          </a:ln>
          <a:effectLst>
            <a:glow rad="101600">
              <a:srgbClr val="002060">
                <a:alpha val="60000"/>
              </a:srgb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defRPr kumimoji="1" sz="3200" kern="100">
                <a:solidFill>
                  <a:srgbClr val="FFFF00"/>
                </a:solidFill>
                <a:latin typeface="A-OTF 新ゴ Pro B" panose="020B0700000000000000" pitchFamily="50" charset="-128"/>
                <a:ea typeface="A-OTF 新ゴ Pro B" panose="020B0700000000000000" pitchFamily="50" charset="-128"/>
                <a:cs typeface="Times New Roman" panose="02020603050405020304" pitchFamily="18" charset="0"/>
              </a:defRPr>
            </a:lvl1pPr>
          </a:lstStyle>
          <a:p>
            <a:endParaRPr lang="ja-JP" altLang="en-US" dirty="0"/>
          </a:p>
        </p:txBody>
      </p:sp>
      <p:sp>
        <p:nvSpPr>
          <p:cNvPr id="72" name="テキスト ボックス 12">
            <a:extLst>
              <a:ext uri="{FF2B5EF4-FFF2-40B4-BE49-F238E27FC236}">
                <a16:creationId xmlns:a16="http://schemas.microsoft.com/office/drawing/2014/main" id="{5077BAA3-8B0D-8653-83D1-DAF605EA2468}"/>
              </a:ext>
            </a:extLst>
          </p:cNvPr>
          <p:cNvSpPr txBox="1"/>
          <p:nvPr/>
        </p:nvSpPr>
        <p:spPr>
          <a:xfrm>
            <a:off x="0" y="1550970"/>
            <a:ext cx="7558936" cy="307777"/>
          </a:xfrm>
          <a:prstGeom prst="rect">
            <a:avLst/>
          </a:prstGeom>
          <a:noFill/>
          <a:ln>
            <a:noFill/>
          </a:ln>
        </p:spPr>
        <p:txBody>
          <a:bodyPr wrap="square" rtlCol="0">
            <a:spAutoFit/>
          </a:bodyPr>
          <a:lstStyle/>
          <a:p>
            <a:pPr algn="ctr"/>
            <a:r>
              <a:rPr kumimoji="1" lang="en-US" altLang="ja-JP" sz="1400" kern="100" dirty="0">
                <a:solidFill>
                  <a:schemeClr val="bg1"/>
                </a:solidFill>
                <a:effectLst>
                  <a:glow rad="101600">
                    <a:srgbClr val="002060">
                      <a:alpha val="60000"/>
                    </a:srgbClr>
                  </a:glow>
                </a:effectLst>
                <a:latin typeface="A-OTF 新ゴ Pro R" panose="020B0400000000000000" pitchFamily="50" charset="-128"/>
                <a:ea typeface="A-OTF 新ゴ Pro R" panose="020B0400000000000000" pitchFamily="50" charset="-128"/>
                <a:cs typeface="Times New Roman" panose="02020603050405020304" pitchFamily="18" charset="0"/>
              </a:rPr>
              <a:t>NVIDIA DGX Spark  /  HPC Workstation  /  AI Server </a:t>
            </a:r>
          </a:p>
        </p:txBody>
      </p:sp>
      <p:grpSp>
        <p:nvGrpSpPr>
          <p:cNvPr id="88" name="グループ化 87">
            <a:extLst>
              <a:ext uri="{FF2B5EF4-FFF2-40B4-BE49-F238E27FC236}">
                <a16:creationId xmlns:a16="http://schemas.microsoft.com/office/drawing/2014/main" id="{E0AFBDC9-C736-20C5-C247-C5B82E0A43E6}"/>
              </a:ext>
            </a:extLst>
          </p:cNvPr>
          <p:cNvGrpSpPr/>
          <p:nvPr/>
        </p:nvGrpSpPr>
        <p:grpSpPr>
          <a:xfrm>
            <a:off x="3672099" y="2212913"/>
            <a:ext cx="3393864" cy="1373473"/>
            <a:chOff x="3392487" y="2118549"/>
            <a:chExt cx="3708016" cy="1500608"/>
          </a:xfrm>
        </p:grpSpPr>
        <p:grpSp>
          <p:nvGrpSpPr>
            <p:cNvPr id="87" name="グループ化 86">
              <a:extLst>
                <a:ext uri="{FF2B5EF4-FFF2-40B4-BE49-F238E27FC236}">
                  <a16:creationId xmlns:a16="http://schemas.microsoft.com/office/drawing/2014/main" id="{686D1C84-B977-75EF-DA97-8218894F6D6D}"/>
                </a:ext>
              </a:extLst>
            </p:cNvPr>
            <p:cNvGrpSpPr/>
            <p:nvPr/>
          </p:nvGrpSpPr>
          <p:grpSpPr>
            <a:xfrm>
              <a:off x="3392487" y="2118549"/>
              <a:ext cx="3708016" cy="1500608"/>
              <a:chOff x="502564" y="3103117"/>
              <a:chExt cx="6520109" cy="1500608"/>
            </a:xfrm>
          </p:grpSpPr>
          <p:sp>
            <p:nvSpPr>
              <p:cNvPr id="81" name="正方形/長方形 80">
                <a:extLst>
                  <a:ext uri="{FF2B5EF4-FFF2-40B4-BE49-F238E27FC236}">
                    <a16:creationId xmlns:a16="http://schemas.microsoft.com/office/drawing/2014/main" id="{FDCA3A96-66F9-A5F6-177C-B9F8E868B991}"/>
                  </a:ext>
                </a:extLst>
              </p:cNvPr>
              <p:cNvSpPr/>
              <p:nvPr/>
            </p:nvSpPr>
            <p:spPr>
              <a:xfrm>
                <a:off x="502564" y="3103117"/>
                <a:ext cx="2173370" cy="750304"/>
              </a:xfrm>
              <a:prstGeom prst="rect">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BE407FBD-83EB-D50F-BB0C-23C4267A96DE}"/>
                  </a:ext>
                </a:extLst>
              </p:cNvPr>
              <p:cNvSpPr/>
              <p:nvPr/>
            </p:nvSpPr>
            <p:spPr>
              <a:xfrm>
                <a:off x="2675934" y="3103117"/>
                <a:ext cx="2173370" cy="750304"/>
              </a:xfrm>
              <a:prstGeom prst="rect">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B26896F4-CA8C-D819-375C-DB9935F40AB0}"/>
                  </a:ext>
                </a:extLst>
              </p:cNvPr>
              <p:cNvSpPr/>
              <p:nvPr/>
            </p:nvSpPr>
            <p:spPr>
              <a:xfrm>
                <a:off x="502564" y="3853421"/>
                <a:ext cx="2173370" cy="750304"/>
              </a:xfrm>
              <a:prstGeom prst="rect">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3E4935C5-FA1E-8C4A-F814-209B1998A14A}"/>
                  </a:ext>
                </a:extLst>
              </p:cNvPr>
              <p:cNvSpPr/>
              <p:nvPr/>
            </p:nvSpPr>
            <p:spPr>
              <a:xfrm>
                <a:off x="2675934" y="3853421"/>
                <a:ext cx="2173370" cy="750304"/>
              </a:xfrm>
              <a:prstGeom prst="rect">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2AA5E578-D221-091B-9662-38C5AEB90877}"/>
                  </a:ext>
                </a:extLst>
              </p:cNvPr>
              <p:cNvSpPr/>
              <p:nvPr/>
            </p:nvSpPr>
            <p:spPr>
              <a:xfrm>
                <a:off x="4849303" y="3103117"/>
                <a:ext cx="2173370" cy="750304"/>
              </a:xfrm>
              <a:prstGeom prst="rect">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130A5CF0-C7BC-A0B9-EC37-DE5A241BD670}"/>
                  </a:ext>
                </a:extLst>
              </p:cNvPr>
              <p:cNvSpPr/>
              <p:nvPr/>
            </p:nvSpPr>
            <p:spPr>
              <a:xfrm>
                <a:off x="4849303" y="3853421"/>
                <a:ext cx="2173370" cy="750304"/>
              </a:xfrm>
              <a:prstGeom prst="rect">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3" name="Picture 54" descr="OLLAMA at local machine. Ollama — large language models (LLMs)… | by  Jitendra Singhal | Medium">
              <a:extLst>
                <a:ext uri="{FF2B5EF4-FFF2-40B4-BE49-F238E27FC236}">
                  <a16:creationId xmlns:a16="http://schemas.microsoft.com/office/drawing/2014/main" id="{44FE9A83-474E-1AB8-9E4B-2262CD8A0C20}"/>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930659" y="2276681"/>
              <a:ext cx="10810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55">
              <a:extLst>
                <a:ext uri="{FF2B5EF4-FFF2-40B4-BE49-F238E27FC236}">
                  <a16:creationId xmlns:a16="http://schemas.microsoft.com/office/drawing/2014/main" id="{ADBAC221-24C8-E105-6D9F-1B693EBEA7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8175" y="2199429"/>
              <a:ext cx="103663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56">
              <a:extLst>
                <a:ext uri="{FF2B5EF4-FFF2-40B4-BE49-F238E27FC236}">
                  <a16:creationId xmlns:a16="http://schemas.microsoft.com/office/drawing/2014/main" id="{B192C2CF-3725-B631-DA73-F177F53CB2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1660" y="2949674"/>
              <a:ext cx="103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57">
              <a:extLst>
                <a:ext uri="{FF2B5EF4-FFF2-40B4-BE49-F238E27FC236}">
                  <a16:creationId xmlns:a16="http://schemas.microsoft.com/office/drawing/2014/main" id="{38D242C2-917D-65DA-68A0-8557A0B1A1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63388" y="2953141"/>
              <a:ext cx="103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58" descr="生成AI】Difyを利用して、ノーコードでRAGを搭載したアプリケーションを作ってみた | NHN テコラス Tech Blog |  AWS、Google Cloudなどのインフラ技術ブログ">
              <a:extLst>
                <a:ext uri="{FF2B5EF4-FFF2-40B4-BE49-F238E27FC236}">
                  <a16:creationId xmlns:a16="http://schemas.microsoft.com/office/drawing/2014/main" id="{CC7F175A-9946-1624-BEF0-80A32A8BC5B1}"/>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l="9761" t="17862" r="8836" b="20505"/>
            <a:stretch>
              <a:fillRect/>
            </a:stretch>
          </p:blipFill>
          <p:spPr bwMode="auto">
            <a:xfrm>
              <a:off x="3511221" y="2298585"/>
              <a:ext cx="10175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59">
              <a:extLst>
                <a:ext uri="{FF2B5EF4-FFF2-40B4-BE49-F238E27FC236}">
                  <a16:creationId xmlns:a16="http://schemas.microsoft.com/office/drawing/2014/main" id="{B6D4EE3D-43D7-997E-2AFB-47FA5EAF8F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8775" y="3114835"/>
              <a:ext cx="1015527" cy="27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テキスト ボックス 88">
            <a:extLst>
              <a:ext uri="{FF2B5EF4-FFF2-40B4-BE49-F238E27FC236}">
                <a16:creationId xmlns:a16="http://schemas.microsoft.com/office/drawing/2014/main" id="{2C847116-685B-7234-D0FA-B56E51687EBA}"/>
              </a:ext>
            </a:extLst>
          </p:cNvPr>
          <p:cNvSpPr txBox="1"/>
          <p:nvPr/>
        </p:nvSpPr>
        <p:spPr>
          <a:xfrm>
            <a:off x="294784" y="2403940"/>
            <a:ext cx="3237970" cy="1200329"/>
          </a:xfrm>
          <a:prstGeom prst="rect">
            <a:avLst/>
          </a:prstGeom>
          <a:noFill/>
          <a:ln>
            <a:noFill/>
          </a:ln>
          <a:effectLst>
            <a:glow rad="101600">
              <a:schemeClr val="tx1">
                <a:alpha val="60000"/>
              </a:schemeClr>
            </a:glow>
          </a:effectLst>
        </p:spPr>
        <p:txBody>
          <a:bodyPr wrap="square" rtlCol="0">
            <a:spAutoFit/>
          </a:bodyPr>
          <a:lstStyle/>
          <a:p>
            <a:r>
              <a:rPr lang="en-US" altLang="ja-JP" sz="800" dirty="0" err="1">
                <a:latin typeface="A-OTF 新ゴ Pro R" panose="020B0400000000000000" pitchFamily="50" charset="-128"/>
                <a:ea typeface="A-OTF 新ゴ Pro R" panose="020B0400000000000000" pitchFamily="50" charset="-128"/>
              </a:rPr>
              <a:t>Dify</a:t>
            </a:r>
            <a:r>
              <a:rPr lang="ja-JP" altLang="en-US" sz="800" dirty="0">
                <a:latin typeface="A-OTF 新ゴ Pro R" panose="020B0400000000000000" pitchFamily="50" charset="-128"/>
                <a:ea typeface="A-OTF 新ゴ Pro R" panose="020B0400000000000000" pitchFamily="50" charset="-128"/>
              </a:rPr>
              <a:t>や</a:t>
            </a:r>
            <a:r>
              <a:rPr lang="en-US" altLang="ja-JP" sz="800" dirty="0" err="1">
                <a:latin typeface="A-OTF 新ゴ Pro R" panose="020B0400000000000000" pitchFamily="50" charset="-128"/>
                <a:ea typeface="A-OTF 新ゴ Pro R" panose="020B0400000000000000" pitchFamily="50" charset="-128"/>
              </a:rPr>
              <a:t>Ollama</a:t>
            </a:r>
            <a:r>
              <a:rPr lang="ja-JP" altLang="en-US" sz="800" dirty="0">
                <a:latin typeface="A-OTF 新ゴ Pro R" panose="020B0400000000000000" pitchFamily="50" charset="-128"/>
                <a:ea typeface="A-OTF 新ゴ Pro R" panose="020B0400000000000000" pitchFamily="50" charset="-128"/>
              </a:rPr>
              <a:t>を用いた小規模な検証環境から、</a:t>
            </a:r>
            <a:r>
              <a:rPr lang="en-US" altLang="ja-JP" sz="800" dirty="0">
                <a:latin typeface="A-OTF 新ゴ Pro R" panose="020B0400000000000000" pitchFamily="50" charset="-128"/>
                <a:ea typeface="A-OTF 新ゴ Pro R" panose="020B0400000000000000" pitchFamily="50" charset="-128"/>
              </a:rPr>
              <a:t>Llama</a:t>
            </a:r>
            <a:r>
              <a:rPr lang="ja-JP" altLang="en-US" sz="800" dirty="0">
                <a:latin typeface="A-OTF 新ゴ Pro R" panose="020B0400000000000000" pitchFamily="50" charset="-128"/>
                <a:ea typeface="A-OTF 新ゴ Pro R" panose="020B0400000000000000" pitchFamily="50" charset="-128"/>
              </a:rPr>
              <a:t>や</a:t>
            </a:r>
            <a:r>
              <a:rPr lang="en-US" altLang="ja-JP" sz="800" dirty="0">
                <a:latin typeface="A-OTF 新ゴ Pro R" panose="020B0400000000000000" pitchFamily="50" charset="-128"/>
                <a:ea typeface="A-OTF 新ゴ Pro R" panose="020B0400000000000000" pitchFamily="50" charset="-128"/>
              </a:rPr>
              <a:t>Gemma</a:t>
            </a:r>
            <a:r>
              <a:rPr lang="ja-JP" altLang="en-US" sz="800" dirty="0">
                <a:latin typeface="A-OTF 新ゴ Pro R" panose="020B0400000000000000" pitchFamily="50" charset="-128"/>
                <a:ea typeface="A-OTF 新ゴ Pro R" panose="020B0400000000000000" pitchFamily="50" charset="-128"/>
              </a:rPr>
              <a:t>によるモデル評価、</a:t>
            </a:r>
            <a:r>
              <a:rPr lang="en-US" altLang="ja-JP" sz="800" dirty="0">
                <a:latin typeface="A-OTF 新ゴ Pro R" panose="020B0400000000000000" pitchFamily="50" charset="-128"/>
                <a:ea typeface="A-OTF 新ゴ Pro R" panose="020B0400000000000000" pitchFamily="50" charset="-128"/>
              </a:rPr>
              <a:t>RAG</a:t>
            </a:r>
            <a:r>
              <a:rPr lang="ja-JP" altLang="en-US" sz="800" dirty="0">
                <a:latin typeface="A-OTF 新ゴ Pro R" panose="020B0400000000000000" pitchFamily="50" charset="-128"/>
                <a:ea typeface="A-OTF 新ゴ Pro R" panose="020B0400000000000000" pitchFamily="50" charset="-128"/>
              </a:rPr>
              <a:t>構成を含む社内データ活用、さらには</a:t>
            </a:r>
            <a:r>
              <a:rPr lang="en-US" altLang="ja-JP" sz="800" dirty="0" err="1">
                <a:latin typeface="A-OTF 新ゴ Pro R" panose="020B0400000000000000" pitchFamily="50" charset="-128"/>
                <a:ea typeface="A-OTF 新ゴ Pro R" panose="020B0400000000000000" pitchFamily="50" charset="-128"/>
              </a:rPr>
              <a:t>Xinference</a:t>
            </a:r>
            <a:r>
              <a:rPr lang="ja-JP" altLang="en-US" sz="800" dirty="0">
                <a:latin typeface="A-OTF 新ゴ Pro R" panose="020B0400000000000000" pitchFamily="50" charset="-128"/>
                <a:ea typeface="A-OTF 新ゴ Pro R" panose="020B0400000000000000" pitchFamily="50" charset="-128"/>
              </a:rPr>
              <a:t>や</a:t>
            </a:r>
            <a:r>
              <a:rPr lang="en-US" altLang="ja-JP" sz="800" dirty="0">
                <a:latin typeface="A-OTF 新ゴ Pro R" panose="020B0400000000000000" pitchFamily="50" charset="-128"/>
                <a:ea typeface="A-OTF 新ゴ Pro R" panose="020B0400000000000000" pitchFamily="50" charset="-128"/>
              </a:rPr>
              <a:t>GPTOSS</a:t>
            </a:r>
            <a:r>
              <a:rPr lang="ja-JP" altLang="en-US" sz="800" dirty="0">
                <a:latin typeface="A-OTF 新ゴ Pro R" panose="020B0400000000000000" pitchFamily="50" charset="-128"/>
                <a:ea typeface="A-OTF 新ゴ Pro R" panose="020B0400000000000000" pitchFamily="50" charset="-128"/>
              </a:rPr>
              <a:t>を用いた本格的な研究開発まで、用途や運用規模によって求められるシステム要件は大きく異なります。特に</a:t>
            </a:r>
            <a:r>
              <a:rPr lang="en-US" altLang="ja-JP" sz="800" dirty="0">
                <a:latin typeface="A-OTF 新ゴ Pro R" panose="020B0400000000000000" pitchFamily="50" charset="-128"/>
                <a:ea typeface="A-OTF 新ゴ Pro R" panose="020B0400000000000000" pitchFamily="50" charset="-128"/>
              </a:rPr>
              <a:t>GPU</a:t>
            </a:r>
            <a:r>
              <a:rPr lang="ja-JP" altLang="en-US" sz="800" dirty="0">
                <a:latin typeface="A-OTF 新ゴ Pro R" panose="020B0400000000000000" pitchFamily="50" charset="-128"/>
                <a:ea typeface="A-OTF 新ゴ Pro R" panose="020B0400000000000000" pitchFamily="50" charset="-128"/>
              </a:rPr>
              <a:t>性能や</a:t>
            </a:r>
            <a:r>
              <a:rPr lang="en-US" altLang="ja-JP" sz="800" dirty="0">
                <a:latin typeface="A-OTF 新ゴ Pro R" panose="020B0400000000000000" pitchFamily="50" charset="-128"/>
                <a:ea typeface="A-OTF 新ゴ Pro R" panose="020B0400000000000000" pitchFamily="50" charset="-128"/>
              </a:rPr>
              <a:t>VRAM</a:t>
            </a:r>
            <a:r>
              <a:rPr lang="ja-JP" altLang="en-US" sz="800" dirty="0">
                <a:latin typeface="A-OTF 新ゴ Pro R" panose="020B0400000000000000" pitchFamily="50" charset="-128"/>
                <a:ea typeface="A-OTF 新ゴ Pro R" panose="020B0400000000000000" pitchFamily="50" charset="-128"/>
              </a:rPr>
              <a:t>容量、複数プロセスの並列実行可否は、応答速度や安定性に直結する重要な要素です。本チラシでは、想定される用途や使用規模に応じて、最適な</a:t>
            </a:r>
            <a:r>
              <a:rPr lang="en-US" altLang="ja-JP" sz="800" dirty="0">
                <a:latin typeface="A-OTF 新ゴ Pro R" panose="020B0400000000000000" pitchFamily="50" charset="-128"/>
                <a:ea typeface="A-OTF 新ゴ Pro R" panose="020B0400000000000000" pitchFamily="50" charset="-128"/>
              </a:rPr>
              <a:t>GPU</a:t>
            </a:r>
            <a:r>
              <a:rPr lang="ja-JP" altLang="en-US" sz="800" dirty="0">
                <a:latin typeface="A-OTF 新ゴ Pro R" panose="020B0400000000000000" pitchFamily="50" charset="-128"/>
                <a:ea typeface="A-OTF 新ゴ Pro R" panose="020B0400000000000000" pitchFamily="50" charset="-128"/>
              </a:rPr>
              <a:t>構成・拡張性を備えた</a:t>
            </a:r>
            <a:r>
              <a:rPr lang="en-US" altLang="ja-JP" sz="800" dirty="0">
                <a:latin typeface="A-OTF 新ゴ Pro R" panose="020B0400000000000000" pitchFamily="50" charset="-128"/>
                <a:ea typeface="A-OTF 新ゴ Pro R" panose="020B0400000000000000" pitchFamily="50" charset="-128"/>
              </a:rPr>
              <a:t>PC</a:t>
            </a:r>
            <a:r>
              <a:rPr lang="ja-JP" altLang="en-US" sz="800" dirty="0">
                <a:latin typeface="A-OTF 新ゴ Pro R" panose="020B0400000000000000" pitchFamily="50" charset="-128"/>
                <a:ea typeface="A-OTF 新ゴ Pro R" panose="020B0400000000000000" pitchFamily="50" charset="-128"/>
              </a:rPr>
              <a:t>をご紹介します。研究開発の目的に合わせた構成提案も可能ですので、お気軽にご相談ください。</a:t>
            </a:r>
            <a:endParaRPr lang="en-US" altLang="ja-JP" sz="800" dirty="0">
              <a:latin typeface="A-OTF 新ゴ Pro R" panose="020B0400000000000000" pitchFamily="50" charset="-128"/>
              <a:ea typeface="A-OTF 新ゴ Pro R" panose="020B0400000000000000" pitchFamily="50" charset="-128"/>
            </a:endParaRPr>
          </a:p>
        </p:txBody>
      </p:sp>
      <p:sp>
        <p:nvSpPr>
          <p:cNvPr id="90" name="テキスト ボックス 89">
            <a:extLst>
              <a:ext uri="{FF2B5EF4-FFF2-40B4-BE49-F238E27FC236}">
                <a16:creationId xmlns:a16="http://schemas.microsoft.com/office/drawing/2014/main" id="{130630B4-3F33-6857-3110-0AAA15CA6DEF}"/>
              </a:ext>
            </a:extLst>
          </p:cNvPr>
          <p:cNvSpPr txBox="1"/>
          <p:nvPr/>
        </p:nvSpPr>
        <p:spPr>
          <a:xfrm>
            <a:off x="342890" y="2126875"/>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latin typeface="A-OTF 新ゴ Pro DB" panose="020B0600000000000000" pitchFamily="50" charset="-128"/>
                <a:ea typeface="A-OTF 新ゴ Pro DB" panose="020B0600000000000000" pitchFamily="50" charset="-128"/>
                <a:cs typeface="Segoe UI" panose="020B0502040204020203" pitchFamily="34" charset="0"/>
              </a:rPr>
              <a:t>お客様の用途に最適なご提案を致します。</a:t>
            </a:r>
            <a:endParaRPr lang="en-US" altLang="ja-JP" sz="1200" b="1" dirty="0">
              <a:latin typeface="A-OTF 新ゴ Pro DB" panose="020B0600000000000000" pitchFamily="50" charset="-128"/>
              <a:ea typeface="A-OTF 新ゴ Pro DB" panose="020B0600000000000000" pitchFamily="50" charset="-128"/>
              <a:cs typeface="Segoe UI" panose="020B0502040204020203" pitchFamily="34" charset="0"/>
            </a:endParaRPr>
          </a:p>
        </p:txBody>
      </p:sp>
      <p:sp>
        <p:nvSpPr>
          <p:cNvPr id="92" name="テキスト ボックス 91">
            <a:extLst>
              <a:ext uri="{FF2B5EF4-FFF2-40B4-BE49-F238E27FC236}">
                <a16:creationId xmlns:a16="http://schemas.microsoft.com/office/drawing/2014/main" id="{093B4423-1B78-FC1F-35C7-5C91233CBE53}"/>
              </a:ext>
            </a:extLst>
          </p:cNvPr>
          <p:cNvSpPr txBox="1"/>
          <p:nvPr/>
        </p:nvSpPr>
        <p:spPr>
          <a:xfrm>
            <a:off x="4894624" y="6197493"/>
            <a:ext cx="2141232" cy="584775"/>
          </a:xfrm>
          <a:prstGeom prst="rect">
            <a:avLst/>
          </a:prstGeom>
          <a:solidFill>
            <a:schemeClr val="accent5">
              <a:lumMod val="20000"/>
              <a:lumOff val="80000"/>
            </a:schemeClr>
          </a:solidFill>
          <a:ln>
            <a:solidFill>
              <a:schemeClr val="accent5">
                <a:lumMod val="60000"/>
                <a:lumOff val="40000"/>
              </a:schemeClr>
            </a:solidFill>
          </a:ln>
        </p:spPr>
        <p:txBody>
          <a:bodyPr wrap="square" rtlCol="0">
            <a:spAutoFit/>
          </a:bodyPr>
          <a:lstStyle/>
          <a:p>
            <a:r>
              <a:rPr lang="en-US" altLang="ja-JP" sz="800" b="1" dirty="0">
                <a:latin typeface="Meiryo UI" panose="020B0604030504040204" pitchFamily="50" charset="-128"/>
                <a:ea typeface="Meiryo UI" panose="020B0604030504040204" pitchFamily="50" charset="-128"/>
              </a:rPr>
              <a:t>RAG</a:t>
            </a: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LLM</a:t>
            </a:r>
            <a:r>
              <a:rPr lang="ja-JP" altLang="en-US" sz="800" b="1" dirty="0">
                <a:latin typeface="Meiryo UI" panose="020B0604030504040204" pitchFamily="50" charset="-128"/>
                <a:ea typeface="Meiryo UI" panose="020B0604030504040204" pitchFamily="50" charset="-128"/>
              </a:rPr>
              <a:t>環境　セットアップ済</a:t>
            </a:r>
          </a:p>
          <a:p>
            <a:r>
              <a:rPr lang="ja-JP" altLang="en-US" sz="800" dirty="0">
                <a:latin typeface="Meiryo UI" panose="020B0604030504040204" pitchFamily="50" charset="-128"/>
                <a:ea typeface="Meiryo UI" panose="020B0604030504040204" pitchFamily="50" charset="-128"/>
              </a:rPr>
              <a:t>開発ツール：</a:t>
            </a:r>
            <a:r>
              <a:rPr lang="en-US" altLang="ja-JP" sz="800" dirty="0" err="1">
                <a:latin typeface="Meiryo UI" panose="020B0604030504040204" pitchFamily="50" charset="-128"/>
                <a:ea typeface="Meiryo UI" panose="020B0604030504040204" pitchFamily="50" charset="-128"/>
              </a:rPr>
              <a:t>Dify</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実行ツール：</a:t>
            </a:r>
            <a:r>
              <a:rPr lang="en-US" altLang="ja-JP" sz="800" dirty="0" err="1">
                <a:latin typeface="Meiryo UI" panose="020B0604030504040204" pitchFamily="50" charset="-128"/>
                <a:ea typeface="Meiryo UI" panose="020B0604030504040204" pitchFamily="50" charset="-128"/>
              </a:rPr>
              <a:t>LMStudio</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Ollama</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Xinference</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AI</a:t>
            </a:r>
            <a:r>
              <a:rPr lang="ja-JP" altLang="en-US" sz="800" dirty="0">
                <a:latin typeface="Meiryo UI" panose="020B0604030504040204" pitchFamily="50" charset="-128"/>
                <a:ea typeface="Meiryo UI" panose="020B0604030504040204" pitchFamily="50" charset="-128"/>
              </a:rPr>
              <a:t>モデル：</a:t>
            </a:r>
            <a:r>
              <a:rPr lang="en-US" altLang="ja-JP" sz="800" dirty="0">
                <a:latin typeface="Meiryo UI" panose="020B0604030504040204" pitchFamily="50" charset="-128"/>
                <a:ea typeface="Meiryo UI" panose="020B0604030504040204" pitchFamily="50" charset="-128"/>
              </a:rPr>
              <a:t>Llama/Gemma/gpt-oss-20B</a:t>
            </a:r>
            <a:endParaRPr lang="ja-JP" altLang="en-US" sz="700"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CAF955E9-2491-6D1C-B769-32D54F68445E}"/>
              </a:ext>
            </a:extLst>
          </p:cNvPr>
          <p:cNvSpPr txBox="1"/>
          <p:nvPr/>
        </p:nvSpPr>
        <p:spPr>
          <a:xfrm>
            <a:off x="1817647" y="7925442"/>
            <a:ext cx="3609844" cy="1384995"/>
          </a:xfrm>
          <a:prstGeom prst="rect">
            <a:avLst/>
          </a:prstGeom>
          <a:noFill/>
          <a:ln>
            <a:noFill/>
          </a:ln>
          <a:effectLst>
            <a:glow rad="101600">
              <a:schemeClr val="tx1">
                <a:alpha val="60000"/>
              </a:schemeClr>
            </a:glow>
          </a:effectLst>
        </p:spPr>
        <p:txBody>
          <a:bodyPr wrap="square" rtlCol="0">
            <a:spAutoFit/>
          </a:bodyPr>
          <a:lstStyle/>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Ubuntu 24.04 LTS </a:t>
            </a:r>
            <a:r>
              <a:rPr lang="ja-JP" altLang="en-US" sz="1050" b="1" dirty="0">
                <a:latin typeface="Yu Gothic UI" panose="020B0500000000000000" pitchFamily="50" charset="-128"/>
                <a:ea typeface="Yu Gothic UI" panose="020B0500000000000000" pitchFamily="50" charset="-128"/>
              </a:rPr>
              <a:t>インストール代行</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インテル</a:t>
            </a:r>
            <a:r>
              <a:rPr lang="en-US" altLang="ja-JP" sz="1050" b="1" dirty="0">
                <a:latin typeface="Yu Gothic UI" panose="020B0500000000000000" pitchFamily="50" charset="-128"/>
                <a:ea typeface="Yu Gothic UI" panose="020B0500000000000000" pitchFamily="50" charset="-128"/>
              </a:rPr>
              <a:t> AMD EPYC 9365(36C/72T)</a:t>
            </a:r>
            <a:endParaRPr lang="ja-JP" altLang="en-US"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512GB</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64GB x8</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DDR5-5600 </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Registered ECC DIMM</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3.84GB U.3 NVMe-SSD </a:t>
            </a:r>
            <a:r>
              <a:rPr lang="ja-JP" altLang="en-US" sz="1050" b="1" dirty="0">
                <a:latin typeface="Yu Gothic UI" panose="020B0500000000000000" pitchFamily="50" charset="-128"/>
                <a:ea typeface="Yu Gothic UI" panose="020B0500000000000000" pitchFamily="50" charset="-128"/>
              </a:rPr>
              <a:t>高耐久仕様</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NVIDIA H200 NVL 141GB</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3</a:t>
            </a:r>
            <a:r>
              <a:rPr lang="ja-JP" altLang="en-US" sz="1050" b="1" dirty="0">
                <a:latin typeface="Yu Gothic UI" panose="020B0500000000000000" pitchFamily="50" charset="-128"/>
                <a:ea typeface="Yu Gothic UI" panose="020B0500000000000000" pitchFamily="50" charset="-128"/>
              </a:rPr>
              <a:t>年間センドバック方式ハードウェア保証</a:t>
            </a:r>
          </a:p>
          <a:p>
            <a:r>
              <a:rPr lang="ja-JP" altLang="en-US" sz="1050" b="1" dirty="0">
                <a:latin typeface="Yu Gothic UI" panose="020B0500000000000000" pitchFamily="50" charset="-128"/>
                <a:ea typeface="Yu Gothic UI" panose="020B0500000000000000" pitchFamily="50" charset="-128"/>
              </a:rPr>
              <a:t>■ </a:t>
            </a:r>
            <a:r>
              <a:rPr lang="zh-TW" altLang="en-US" sz="1050" b="1" dirty="0">
                <a:latin typeface="Yu Gothic UI" panose="020B0500000000000000" pitchFamily="50" charset="-128"/>
                <a:ea typeface="Yu Gothic UI" panose="020B0500000000000000" pitchFamily="50" charset="-128"/>
              </a:rPr>
              <a:t>約（</a:t>
            </a:r>
            <a:r>
              <a:rPr lang="en-US" altLang="zh-TW" sz="1050" b="1" dirty="0">
                <a:latin typeface="Yu Gothic UI" panose="020B0500000000000000" pitchFamily="50" charset="-128"/>
                <a:ea typeface="Yu Gothic UI" panose="020B0500000000000000" pitchFamily="50" charset="-128"/>
              </a:rPr>
              <a:t>W</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438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D</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831 x</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H</a:t>
            </a:r>
            <a:r>
              <a:rPr lang="zh-TW" altLang="en-US" sz="1050" b="1" dirty="0">
                <a:latin typeface="Yu Gothic UI" panose="020B0500000000000000" pitchFamily="50" charset="-128"/>
                <a:ea typeface="Yu Gothic UI" panose="020B0500000000000000" pitchFamily="50" charset="-128"/>
              </a:rPr>
              <a:t>）</a:t>
            </a:r>
            <a:r>
              <a:rPr lang="en-US" altLang="zh-TW" sz="1050" b="1" dirty="0">
                <a:latin typeface="Yu Gothic UI" panose="020B0500000000000000" pitchFamily="50" charset="-128"/>
                <a:ea typeface="Yu Gothic UI" panose="020B0500000000000000" pitchFamily="50" charset="-128"/>
              </a:rPr>
              <a:t>176 mm</a:t>
            </a:r>
            <a:endParaRPr lang="en-US" altLang="ja-JP" sz="1050"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6FFDEFFC-0441-3288-5176-2EA403E76758}"/>
              </a:ext>
            </a:extLst>
          </p:cNvPr>
          <p:cNvSpPr txBox="1"/>
          <p:nvPr/>
        </p:nvSpPr>
        <p:spPr>
          <a:xfrm>
            <a:off x="4870073" y="9031326"/>
            <a:ext cx="2250316"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dirty="0">
                <a:latin typeface="A-OTF 新ゴ Pro DB" panose="020B0600000000000000" pitchFamily="50" charset="-128"/>
                <a:ea typeface="A-OTF 新ゴ Pro DB" panose="020B0600000000000000" pitchFamily="50" charset="-128"/>
              </a:rPr>
              <a:t>販売価格 </a:t>
            </a:r>
            <a:r>
              <a:rPr lang="en-US" altLang="ja-JP" sz="1050" dirty="0">
                <a:latin typeface="A-OTF 新ゴ Pro DB" panose="020B0600000000000000" pitchFamily="50" charset="-128"/>
                <a:ea typeface="A-OTF 新ゴ Pro DB" panose="020B0600000000000000" pitchFamily="50" charset="-128"/>
              </a:rPr>
              <a:t>※</a:t>
            </a:r>
            <a:r>
              <a:rPr lang="ja-JP" altLang="en-US" sz="1050" dirty="0">
                <a:latin typeface="A-OTF 新ゴ Pro DB" panose="020B0600000000000000" pitchFamily="50" charset="-128"/>
                <a:ea typeface="A-OTF 新ゴ Pro DB" panose="020B0600000000000000" pitchFamily="50" charset="-128"/>
              </a:rPr>
              <a:t>お問い合わせください</a:t>
            </a:r>
            <a:endParaRPr lang="en-US" altLang="ja-JP" sz="1050" dirty="0">
              <a:latin typeface="A-OTF 新ゴ Pro DB" panose="020B0600000000000000" pitchFamily="50" charset="-128"/>
              <a:ea typeface="A-OTF 新ゴ Pro DB" panose="020B0600000000000000" pitchFamily="50" charset="-128"/>
            </a:endParaRPr>
          </a:p>
        </p:txBody>
      </p:sp>
      <p:sp>
        <p:nvSpPr>
          <p:cNvPr id="96" name="テキスト ボックス 95">
            <a:extLst>
              <a:ext uri="{FF2B5EF4-FFF2-40B4-BE49-F238E27FC236}">
                <a16:creationId xmlns:a16="http://schemas.microsoft.com/office/drawing/2014/main" id="{8C091E6E-7312-DD18-BAA8-8767F511D236}"/>
              </a:ext>
            </a:extLst>
          </p:cNvPr>
          <p:cNvSpPr txBox="1"/>
          <p:nvPr/>
        </p:nvSpPr>
        <p:spPr>
          <a:xfrm>
            <a:off x="5114781" y="8687247"/>
            <a:ext cx="1951182" cy="338554"/>
          </a:xfrm>
          <a:prstGeom prst="rect">
            <a:avLst/>
          </a:prstGeom>
          <a:noFill/>
          <a:ln>
            <a:noFill/>
          </a:ln>
          <a:effectLst>
            <a:glow rad="101600">
              <a:schemeClr val="tx1">
                <a:alpha val="60000"/>
              </a:schemeClr>
            </a:glow>
          </a:effectLst>
        </p:spPr>
        <p:txBody>
          <a:bodyPr wrap="square" rtlCol="0">
            <a:spAutoFit/>
          </a:bodyPr>
          <a:lstStyle/>
          <a:p>
            <a:r>
              <a:rPr lang="en-US" altLang="ja-JP" sz="800" b="1" dirty="0"/>
              <a:t>HPC AI Server Type-MSHP4UEP1S12B</a:t>
            </a:r>
          </a:p>
          <a:p>
            <a:r>
              <a:rPr lang="en-US" altLang="ja-JP" sz="800" b="1" dirty="0"/>
              <a:t>H200 NVL</a:t>
            </a:r>
          </a:p>
        </p:txBody>
      </p:sp>
      <p:sp>
        <p:nvSpPr>
          <p:cNvPr id="97" name="テキスト ボックス 96">
            <a:extLst>
              <a:ext uri="{FF2B5EF4-FFF2-40B4-BE49-F238E27FC236}">
                <a16:creationId xmlns:a16="http://schemas.microsoft.com/office/drawing/2014/main" id="{267C1FC1-739C-5561-40EF-F58EE237814A}"/>
              </a:ext>
            </a:extLst>
          </p:cNvPr>
          <p:cNvSpPr txBox="1"/>
          <p:nvPr/>
        </p:nvSpPr>
        <p:spPr>
          <a:xfrm>
            <a:off x="1868748" y="7670811"/>
            <a:ext cx="5083108" cy="261610"/>
          </a:xfrm>
          <a:prstGeom prst="rect">
            <a:avLst/>
          </a:prstGeom>
          <a:noFill/>
          <a:ln>
            <a:noFill/>
          </a:ln>
          <a:effectLst>
            <a:glow rad="101600">
              <a:schemeClr val="tx1">
                <a:alpha val="60000"/>
              </a:schemeClr>
            </a:glow>
          </a:effectLst>
        </p:spPr>
        <p:txBody>
          <a:bodyPr wrap="square" rtlCol="0">
            <a:spAutoFit/>
          </a:bodyPr>
          <a:lstStyle/>
          <a:p>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生成</a:t>
            </a:r>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AI</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の常識を覆す、爆速推論。</a:t>
            </a:r>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NVIDIA H200</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で次世代の計算速度を</a:t>
            </a:r>
            <a:endPar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endParaRPr>
          </a:p>
        </p:txBody>
      </p:sp>
      <p:sp>
        <p:nvSpPr>
          <p:cNvPr id="98" name="テキスト ボックス 97">
            <a:extLst>
              <a:ext uri="{FF2B5EF4-FFF2-40B4-BE49-F238E27FC236}">
                <a16:creationId xmlns:a16="http://schemas.microsoft.com/office/drawing/2014/main" id="{4BF470CD-D5E4-601D-2F58-814CEEB5717A}"/>
              </a:ext>
            </a:extLst>
          </p:cNvPr>
          <p:cNvSpPr txBox="1"/>
          <p:nvPr/>
        </p:nvSpPr>
        <p:spPr>
          <a:xfrm>
            <a:off x="4878836" y="8026848"/>
            <a:ext cx="2141232" cy="584775"/>
          </a:xfrm>
          <a:prstGeom prst="rect">
            <a:avLst/>
          </a:prstGeom>
          <a:solidFill>
            <a:schemeClr val="accent5">
              <a:lumMod val="20000"/>
              <a:lumOff val="80000"/>
            </a:schemeClr>
          </a:solidFill>
          <a:ln>
            <a:solidFill>
              <a:schemeClr val="accent5">
                <a:lumMod val="60000"/>
                <a:lumOff val="40000"/>
              </a:schemeClr>
            </a:solidFill>
          </a:ln>
        </p:spPr>
        <p:txBody>
          <a:bodyPr wrap="square" rtlCol="0">
            <a:spAutoFit/>
          </a:bodyPr>
          <a:lstStyle/>
          <a:p>
            <a:r>
              <a:rPr lang="en-US" altLang="ja-JP" sz="800" b="1" dirty="0">
                <a:latin typeface="Meiryo UI" panose="020B0604030504040204" pitchFamily="50" charset="-128"/>
                <a:ea typeface="Meiryo UI" panose="020B0604030504040204" pitchFamily="50" charset="-128"/>
              </a:rPr>
              <a:t>RAG</a:t>
            </a: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LLM</a:t>
            </a:r>
            <a:r>
              <a:rPr lang="ja-JP" altLang="en-US" sz="800" b="1" dirty="0">
                <a:latin typeface="Meiryo UI" panose="020B0604030504040204" pitchFamily="50" charset="-128"/>
                <a:ea typeface="Meiryo UI" panose="020B0604030504040204" pitchFamily="50" charset="-128"/>
              </a:rPr>
              <a:t>環境　セットアップ済</a:t>
            </a:r>
          </a:p>
          <a:p>
            <a:r>
              <a:rPr lang="ja-JP" altLang="en-US" sz="800" dirty="0">
                <a:latin typeface="Meiryo UI" panose="020B0604030504040204" pitchFamily="50" charset="-128"/>
                <a:ea typeface="Meiryo UI" panose="020B0604030504040204" pitchFamily="50" charset="-128"/>
              </a:rPr>
              <a:t>開発ツール：</a:t>
            </a:r>
            <a:r>
              <a:rPr lang="en-US" altLang="ja-JP" sz="800" dirty="0" err="1">
                <a:latin typeface="Meiryo UI" panose="020B0604030504040204" pitchFamily="50" charset="-128"/>
                <a:ea typeface="Meiryo UI" panose="020B0604030504040204" pitchFamily="50" charset="-128"/>
              </a:rPr>
              <a:t>Dify</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実行ツール：</a:t>
            </a:r>
            <a:r>
              <a:rPr lang="en-US" altLang="ja-JP" sz="800" dirty="0" err="1">
                <a:latin typeface="Meiryo UI" panose="020B0604030504040204" pitchFamily="50" charset="-128"/>
                <a:ea typeface="Meiryo UI" panose="020B0604030504040204" pitchFamily="50" charset="-128"/>
              </a:rPr>
              <a:t>LMStudio</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Ollama</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Xinference</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AI</a:t>
            </a:r>
            <a:r>
              <a:rPr lang="ja-JP" altLang="en-US" sz="800" dirty="0">
                <a:latin typeface="Meiryo UI" panose="020B0604030504040204" pitchFamily="50" charset="-128"/>
                <a:ea typeface="Meiryo UI" panose="020B0604030504040204" pitchFamily="50" charset="-128"/>
              </a:rPr>
              <a:t>モデル：</a:t>
            </a:r>
            <a:r>
              <a:rPr lang="en-US" altLang="ja-JP" sz="800" dirty="0">
                <a:latin typeface="Meiryo UI" panose="020B0604030504040204" pitchFamily="50" charset="-128"/>
                <a:ea typeface="Meiryo UI" panose="020B0604030504040204" pitchFamily="50" charset="-128"/>
              </a:rPr>
              <a:t>Llama/Gemma/gpt-oss-20B</a:t>
            </a:r>
            <a:endParaRPr lang="ja-JP" altLang="en-US" sz="700" dirty="0">
              <a:latin typeface="Meiryo UI" panose="020B0604030504040204" pitchFamily="50" charset="-128"/>
              <a:ea typeface="Meiryo UI" panose="020B0604030504040204" pitchFamily="50" charset="-128"/>
            </a:endParaRPr>
          </a:p>
        </p:txBody>
      </p:sp>
      <p:pic>
        <p:nvPicPr>
          <p:cNvPr id="99" name="図 98">
            <a:extLst>
              <a:ext uri="{FF2B5EF4-FFF2-40B4-BE49-F238E27FC236}">
                <a16:creationId xmlns:a16="http://schemas.microsoft.com/office/drawing/2014/main" id="{0B4D24AA-B6CB-4745-AD1C-399F44DD30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6175" y="8402493"/>
            <a:ext cx="1556323" cy="806064"/>
          </a:xfrm>
          <a:prstGeom prst="rect">
            <a:avLst/>
          </a:prstGeom>
        </p:spPr>
      </p:pic>
      <p:pic>
        <p:nvPicPr>
          <p:cNvPr id="105" name="図 104">
            <a:extLst>
              <a:ext uri="{FF2B5EF4-FFF2-40B4-BE49-F238E27FC236}">
                <a16:creationId xmlns:a16="http://schemas.microsoft.com/office/drawing/2014/main" id="{CCD2E0FA-E3B5-FEB0-B2BA-F470F14F8A1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9282" y="7668072"/>
            <a:ext cx="1019175" cy="1019175"/>
          </a:xfrm>
          <a:prstGeom prst="rect">
            <a:avLst/>
          </a:prstGeom>
        </p:spPr>
      </p:pic>
      <p:sp>
        <p:nvSpPr>
          <p:cNvPr id="106" name="テキスト ボックス 105">
            <a:extLst>
              <a:ext uri="{FF2B5EF4-FFF2-40B4-BE49-F238E27FC236}">
                <a16:creationId xmlns:a16="http://schemas.microsoft.com/office/drawing/2014/main" id="{77BD5A4E-5E90-88C7-A92A-39C21EB2EEF5}"/>
              </a:ext>
            </a:extLst>
          </p:cNvPr>
          <p:cNvSpPr txBox="1"/>
          <p:nvPr/>
        </p:nvSpPr>
        <p:spPr>
          <a:xfrm>
            <a:off x="1817647" y="4256959"/>
            <a:ext cx="3609844"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OS</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NVIDIA DGX OS</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GPU</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NVIDIA Blackwell Architecture</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CPU</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Arm 20 core, 10 Cortex-X925 +</a:t>
            </a: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10 Cortex-A725</a:t>
            </a:r>
          </a:p>
          <a:p>
            <a:r>
              <a:rPr lang="ja-JP" altLang="en-US" sz="1050" b="1" dirty="0">
                <a:latin typeface="Yu Gothic UI" panose="020B0500000000000000" pitchFamily="50" charset="-128"/>
                <a:ea typeface="Yu Gothic UI" panose="020B0500000000000000" pitchFamily="50" charset="-128"/>
              </a:rPr>
              <a:t>■ メモリ：</a:t>
            </a:r>
            <a:r>
              <a:rPr lang="en-US" altLang="ja-JP" sz="1050" b="1" dirty="0">
                <a:latin typeface="Yu Gothic UI" panose="020B0500000000000000" pitchFamily="50" charset="-128"/>
                <a:ea typeface="Yu Gothic UI" panose="020B0500000000000000" pitchFamily="50" charset="-128"/>
              </a:rPr>
              <a:t>128GB</a:t>
            </a:r>
            <a:r>
              <a:rPr lang="ja-JP" altLang="en-US" sz="1050" b="1" dirty="0">
                <a:latin typeface="Yu Gothic UI" panose="020B0500000000000000" pitchFamily="50" charset="-128"/>
                <a:ea typeface="Yu Gothic UI" panose="020B0500000000000000" pitchFamily="50" charset="-128"/>
              </a:rPr>
              <a:t>（統合システムメモリ）</a:t>
            </a:r>
            <a:endParaRPr lang="en-US" altLang="ja-JP" sz="1050" b="1" dirty="0">
              <a:latin typeface="Yu Gothic UI" panose="020B0500000000000000" pitchFamily="50" charset="-128"/>
              <a:ea typeface="Yu Gothic UI" panose="020B0500000000000000" pitchFamily="50" charset="-128"/>
            </a:endParaRPr>
          </a:p>
          <a:p>
            <a:r>
              <a:rPr lang="ja-JP" altLang="en-US" sz="1050" b="1" dirty="0">
                <a:latin typeface="Yu Gothic UI" panose="020B0500000000000000" pitchFamily="50" charset="-128"/>
                <a:ea typeface="Yu Gothic UI" panose="020B0500000000000000" pitchFamily="50" charset="-128"/>
              </a:rPr>
              <a:t>■ </a:t>
            </a:r>
            <a:r>
              <a:rPr lang="en-US" altLang="ja-JP" sz="1050" b="1" dirty="0">
                <a:latin typeface="Yu Gothic UI" panose="020B0500000000000000" pitchFamily="50" charset="-128"/>
                <a:ea typeface="Yu Gothic UI" panose="020B0500000000000000" pitchFamily="50" charset="-128"/>
              </a:rPr>
              <a:t>SSD</a:t>
            </a:r>
            <a:r>
              <a:rPr lang="ja-JP" altLang="en-US" sz="1050" b="1" dirty="0">
                <a:latin typeface="Yu Gothic UI" panose="020B0500000000000000" pitchFamily="50" charset="-128"/>
                <a:ea typeface="Yu Gothic UI" panose="020B0500000000000000" pitchFamily="50" charset="-128"/>
              </a:rPr>
              <a:t>：</a:t>
            </a:r>
            <a:r>
              <a:rPr lang="en-US" altLang="ja-JP" sz="1050" b="1" dirty="0">
                <a:latin typeface="Yu Gothic UI" panose="020B0500000000000000" pitchFamily="50" charset="-128"/>
                <a:ea typeface="Yu Gothic UI" panose="020B0500000000000000" pitchFamily="50" charset="-128"/>
              </a:rPr>
              <a:t>1 or 4 TB NVME.M2</a:t>
            </a:r>
          </a:p>
          <a:p>
            <a:r>
              <a:rPr lang="ja-JP" altLang="en-US" sz="1050" b="1" dirty="0">
                <a:latin typeface="Yu Gothic UI" panose="020B0500000000000000" pitchFamily="50" charset="-128"/>
                <a:ea typeface="Yu Gothic UI" panose="020B0500000000000000" pitchFamily="50" charset="-128"/>
              </a:rPr>
              <a:t>■ </a:t>
            </a:r>
            <a:r>
              <a:rPr lang="pl-PL" altLang="ja-JP" sz="1050" b="1" dirty="0">
                <a:latin typeface="Yu Gothic UI" panose="020B0500000000000000" pitchFamily="50" charset="-128"/>
                <a:ea typeface="Yu Gothic UI" panose="020B0500000000000000" pitchFamily="50" charset="-128"/>
              </a:rPr>
              <a:t>150mm × 150mm ×</a:t>
            </a:r>
            <a:r>
              <a:rPr lang="ja-JP" altLang="en-US" sz="1050" b="1" dirty="0">
                <a:latin typeface="Yu Gothic UI" panose="020B0500000000000000" pitchFamily="50" charset="-128"/>
                <a:ea typeface="Yu Gothic UI" panose="020B0500000000000000" pitchFamily="50" charset="-128"/>
              </a:rPr>
              <a:t> </a:t>
            </a:r>
            <a:r>
              <a:rPr lang="pl-PL" altLang="ja-JP" sz="1050" b="1" dirty="0">
                <a:latin typeface="Yu Gothic UI" panose="020B0500000000000000" pitchFamily="50" charset="-128"/>
                <a:ea typeface="Yu Gothic UI" panose="020B0500000000000000" pitchFamily="50" charset="-128"/>
              </a:rPr>
              <a:t>50.5mm (L×W×H)</a:t>
            </a:r>
          </a:p>
        </p:txBody>
      </p:sp>
      <p:sp>
        <p:nvSpPr>
          <p:cNvPr id="107" name="テキスト ボックス 106">
            <a:extLst>
              <a:ext uri="{FF2B5EF4-FFF2-40B4-BE49-F238E27FC236}">
                <a16:creationId xmlns:a16="http://schemas.microsoft.com/office/drawing/2014/main" id="{09151B9E-FC88-31DD-7062-47A03A9DFFF9}"/>
              </a:ext>
            </a:extLst>
          </p:cNvPr>
          <p:cNvSpPr txBox="1"/>
          <p:nvPr/>
        </p:nvSpPr>
        <p:spPr>
          <a:xfrm>
            <a:off x="4683527" y="5215503"/>
            <a:ext cx="2502295" cy="415498"/>
          </a:xfrm>
          <a:prstGeom prst="rect">
            <a:avLst/>
          </a:prstGeom>
          <a:noFill/>
          <a:ln>
            <a:noFill/>
          </a:ln>
          <a:effectLst>
            <a:glow rad="101600">
              <a:schemeClr val="tx1">
                <a:alpha val="60000"/>
              </a:schemeClr>
            </a:glow>
          </a:effectLst>
        </p:spPr>
        <p:txBody>
          <a:bodyPr wrap="square" rtlCol="0">
            <a:spAutoFit/>
          </a:bodyPr>
          <a:lstStyle/>
          <a:p>
            <a:pPr algn="r"/>
            <a:r>
              <a:rPr lang="en-US" altLang="ja-JP" sz="1050" dirty="0">
                <a:latin typeface="A-OTF 新ゴ Pro DB" panose="020B0600000000000000" pitchFamily="50" charset="-128"/>
                <a:ea typeface="A-OTF 新ゴ Pro DB" panose="020B0600000000000000" pitchFamily="50" charset="-128"/>
              </a:rPr>
              <a:t>1TB</a:t>
            </a:r>
            <a:r>
              <a:rPr lang="ja-JP" altLang="en-US" sz="1050" dirty="0">
                <a:latin typeface="A-OTF 新ゴ Pro DB" panose="020B0600000000000000" pitchFamily="50" charset="-128"/>
                <a:ea typeface="A-OTF 新ゴ Pro DB" panose="020B0600000000000000" pitchFamily="50" charset="-128"/>
              </a:rPr>
              <a:t>　販売価格</a:t>
            </a:r>
            <a:r>
              <a:rPr lang="en-US" altLang="ja-JP" sz="1050" dirty="0">
                <a:latin typeface="A-OTF 新ゴ Pro DB" panose="020B0600000000000000" pitchFamily="50" charset="-128"/>
                <a:ea typeface="A-OTF 新ゴ Pro DB" panose="020B0600000000000000" pitchFamily="50" charset="-128"/>
              </a:rPr>
              <a:t> 648,000</a:t>
            </a:r>
            <a:r>
              <a:rPr lang="ja-JP" altLang="en-US" sz="1050" dirty="0">
                <a:latin typeface="A-OTF 新ゴ Pro DB" panose="020B0600000000000000" pitchFamily="50" charset="-128"/>
                <a:ea typeface="A-OTF 新ゴ Pro DB" panose="020B0600000000000000" pitchFamily="50" charset="-128"/>
              </a:rPr>
              <a:t>円</a:t>
            </a:r>
            <a:r>
              <a:rPr lang="en-US" altLang="ja-JP" sz="1050" dirty="0">
                <a:latin typeface="A-OTF 新ゴ Pro DB" panose="020B0600000000000000" pitchFamily="50" charset="-128"/>
                <a:ea typeface="A-OTF 新ゴ Pro DB" panose="020B0600000000000000" pitchFamily="50" charset="-128"/>
              </a:rPr>
              <a:t>(</a:t>
            </a:r>
            <a:r>
              <a:rPr lang="ja-JP" altLang="en-US" sz="1050" dirty="0">
                <a:latin typeface="A-OTF 新ゴ Pro DB" panose="020B0600000000000000" pitchFamily="50" charset="-128"/>
                <a:ea typeface="A-OTF 新ゴ Pro DB" panose="020B0600000000000000" pitchFamily="50" charset="-128"/>
              </a:rPr>
              <a:t>税別</a:t>
            </a:r>
            <a:r>
              <a:rPr lang="en-US" altLang="ja-JP" sz="1050" dirty="0">
                <a:latin typeface="A-OTF 新ゴ Pro DB" panose="020B0600000000000000" pitchFamily="50" charset="-128"/>
                <a:ea typeface="A-OTF 新ゴ Pro DB" panose="020B0600000000000000" pitchFamily="50" charset="-128"/>
              </a:rPr>
              <a:t>)</a:t>
            </a:r>
          </a:p>
          <a:p>
            <a:pPr algn="r"/>
            <a:r>
              <a:rPr lang="en-US" altLang="ja-JP" sz="1050" dirty="0">
                <a:latin typeface="A-OTF 新ゴ Pro DB" panose="020B0600000000000000" pitchFamily="50" charset="-128"/>
                <a:ea typeface="A-OTF 新ゴ Pro DB" panose="020B0600000000000000" pitchFamily="50" charset="-128"/>
              </a:rPr>
              <a:t>4TB</a:t>
            </a:r>
            <a:r>
              <a:rPr lang="ja-JP" altLang="en-US" sz="1050" dirty="0">
                <a:latin typeface="A-OTF 新ゴ Pro DB" panose="020B0600000000000000" pitchFamily="50" charset="-128"/>
                <a:ea typeface="A-OTF 新ゴ Pro DB" panose="020B0600000000000000" pitchFamily="50" charset="-128"/>
              </a:rPr>
              <a:t>　販売価格</a:t>
            </a:r>
            <a:r>
              <a:rPr lang="en-US" altLang="ja-JP" sz="1050" dirty="0">
                <a:latin typeface="A-OTF 新ゴ Pro DB" panose="020B0600000000000000" pitchFamily="50" charset="-128"/>
                <a:ea typeface="A-OTF 新ゴ Pro DB" panose="020B0600000000000000" pitchFamily="50" charset="-128"/>
              </a:rPr>
              <a:t> 753,000</a:t>
            </a:r>
            <a:r>
              <a:rPr lang="ja-JP" altLang="en-US" sz="1050" dirty="0">
                <a:latin typeface="A-OTF 新ゴ Pro DB" panose="020B0600000000000000" pitchFamily="50" charset="-128"/>
                <a:ea typeface="A-OTF 新ゴ Pro DB" panose="020B0600000000000000" pitchFamily="50" charset="-128"/>
              </a:rPr>
              <a:t>円</a:t>
            </a:r>
            <a:r>
              <a:rPr lang="en-US" altLang="ja-JP" sz="1050" dirty="0">
                <a:latin typeface="A-OTF 新ゴ Pro DB" panose="020B0600000000000000" pitchFamily="50" charset="-128"/>
                <a:ea typeface="A-OTF 新ゴ Pro DB" panose="020B0600000000000000" pitchFamily="50" charset="-128"/>
              </a:rPr>
              <a:t>(</a:t>
            </a:r>
            <a:r>
              <a:rPr lang="ja-JP" altLang="en-US" sz="1050" dirty="0">
                <a:latin typeface="A-OTF 新ゴ Pro DB" panose="020B0600000000000000" pitchFamily="50" charset="-128"/>
                <a:ea typeface="A-OTF 新ゴ Pro DB" panose="020B0600000000000000" pitchFamily="50" charset="-128"/>
              </a:rPr>
              <a:t>税別</a:t>
            </a:r>
            <a:r>
              <a:rPr lang="en-US" altLang="ja-JP" sz="1050" dirty="0">
                <a:latin typeface="A-OTF 新ゴ Pro DB" panose="020B0600000000000000" pitchFamily="50" charset="-128"/>
                <a:ea typeface="A-OTF 新ゴ Pro DB" panose="020B0600000000000000" pitchFamily="50" charset="-128"/>
              </a:rPr>
              <a:t>)</a:t>
            </a:r>
          </a:p>
        </p:txBody>
      </p:sp>
      <p:sp>
        <p:nvSpPr>
          <p:cNvPr id="108" name="テキスト ボックス 107">
            <a:extLst>
              <a:ext uri="{FF2B5EF4-FFF2-40B4-BE49-F238E27FC236}">
                <a16:creationId xmlns:a16="http://schemas.microsoft.com/office/drawing/2014/main" id="{3B070F7E-4135-52BA-3284-A7B292F8FDD6}"/>
              </a:ext>
            </a:extLst>
          </p:cNvPr>
          <p:cNvSpPr txBox="1"/>
          <p:nvPr/>
        </p:nvSpPr>
        <p:spPr>
          <a:xfrm>
            <a:off x="5114781" y="4948732"/>
            <a:ext cx="1639788" cy="215444"/>
          </a:xfrm>
          <a:prstGeom prst="rect">
            <a:avLst/>
          </a:prstGeom>
          <a:noFill/>
          <a:ln>
            <a:noFill/>
          </a:ln>
          <a:effectLst>
            <a:glow rad="101600">
              <a:schemeClr val="tx1">
                <a:alpha val="60000"/>
              </a:schemeClr>
            </a:glow>
          </a:effectLst>
        </p:spPr>
        <p:txBody>
          <a:bodyPr wrap="square" rtlCol="0">
            <a:spAutoFit/>
          </a:bodyPr>
          <a:lstStyle/>
          <a:p>
            <a:r>
              <a:rPr lang="en-US" altLang="ja-JP" sz="800" b="1" dirty="0">
                <a:ea typeface="游ゴシック" panose="020B0400000000000000" pitchFamily="50" charset="-128"/>
              </a:rPr>
              <a:t>MSI EdgeXpert</a:t>
            </a:r>
          </a:p>
        </p:txBody>
      </p:sp>
      <p:sp>
        <p:nvSpPr>
          <p:cNvPr id="109" name="テキスト ボックス 108">
            <a:extLst>
              <a:ext uri="{FF2B5EF4-FFF2-40B4-BE49-F238E27FC236}">
                <a16:creationId xmlns:a16="http://schemas.microsoft.com/office/drawing/2014/main" id="{70383300-8639-44E1-0AE4-2636E4C9AD12}"/>
              </a:ext>
            </a:extLst>
          </p:cNvPr>
          <p:cNvSpPr txBox="1"/>
          <p:nvPr/>
        </p:nvSpPr>
        <p:spPr>
          <a:xfrm>
            <a:off x="1868748" y="3946107"/>
            <a:ext cx="5083108" cy="261610"/>
          </a:xfrm>
          <a:prstGeom prst="rect">
            <a:avLst/>
          </a:prstGeom>
          <a:noFill/>
          <a:ln>
            <a:noFill/>
          </a:ln>
          <a:effectLst>
            <a:glow rad="101600">
              <a:schemeClr val="tx1">
                <a:alpha val="60000"/>
              </a:schemeClr>
            </a:glow>
          </a:effectLst>
        </p:spPr>
        <p:txBody>
          <a:bodyPr wrap="square" rtlCol="0">
            <a:spAutoFit/>
          </a:bodyPr>
          <a:lstStyle/>
          <a:p>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ローカルの</a:t>
            </a:r>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AI</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開発に革命を起こす小型</a:t>
            </a:r>
            <a:r>
              <a:rPr lang="en-US" altLang="ja-JP" sz="1100" dirty="0">
                <a:latin typeface="A-OTF 新ゴ Pro DB" panose="020B0600000000000000" pitchFamily="50" charset="-128"/>
                <a:ea typeface="A-OTF 新ゴ Pro DB" panose="020B0600000000000000" pitchFamily="50" charset="-128"/>
                <a:cs typeface="Segoe UI" panose="020B0502040204020203" pitchFamily="34" charset="0"/>
              </a:rPr>
              <a:t>AI</a:t>
            </a:r>
            <a:r>
              <a:rPr lang="ja-JP" altLang="en-US" sz="1100" dirty="0">
                <a:latin typeface="A-OTF 新ゴ Pro DB" panose="020B0600000000000000" pitchFamily="50" charset="-128"/>
                <a:ea typeface="A-OTF 新ゴ Pro DB" panose="020B0600000000000000" pitchFamily="50" charset="-128"/>
                <a:cs typeface="Segoe UI" panose="020B0502040204020203" pitchFamily="34" charset="0"/>
              </a:rPr>
              <a:t>スパコン。</a:t>
            </a:r>
          </a:p>
        </p:txBody>
      </p:sp>
      <p:sp>
        <p:nvSpPr>
          <p:cNvPr id="110" name="テキスト ボックス 109">
            <a:extLst>
              <a:ext uri="{FF2B5EF4-FFF2-40B4-BE49-F238E27FC236}">
                <a16:creationId xmlns:a16="http://schemas.microsoft.com/office/drawing/2014/main" id="{41527567-0A53-3029-B0DA-3121C73A3D64}"/>
              </a:ext>
            </a:extLst>
          </p:cNvPr>
          <p:cNvSpPr txBox="1"/>
          <p:nvPr/>
        </p:nvSpPr>
        <p:spPr>
          <a:xfrm>
            <a:off x="4894624" y="4317971"/>
            <a:ext cx="2141232" cy="584775"/>
          </a:xfrm>
          <a:prstGeom prst="rect">
            <a:avLst/>
          </a:prstGeom>
          <a:solidFill>
            <a:schemeClr val="accent5">
              <a:lumMod val="20000"/>
              <a:lumOff val="80000"/>
            </a:schemeClr>
          </a:solidFill>
          <a:ln>
            <a:solidFill>
              <a:schemeClr val="accent5">
                <a:lumMod val="60000"/>
                <a:lumOff val="40000"/>
              </a:schemeClr>
            </a:solidFill>
          </a:ln>
        </p:spPr>
        <p:txBody>
          <a:bodyPr wrap="square" rtlCol="0">
            <a:spAutoFit/>
          </a:bodyPr>
          <a:lstStyle/>
          <a:p>
            <a:r>
              <a:rPr lang="en-US" altLang="ja-JP" sz="800" b="1" dirty="0">
                <a:latin typeface="Meiryo UI" panose="020B0604030504040204" pitchFamily="50" charset="-128"/>
                <a:ea typeface="Meiryo UI" panose="020B0604030504040204" pitchFamily="50" charset="-128"/>
              </a:rPr>
              <a:t>RAG</a:t>
            </a: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LLM</a:t>
            </a:r>
            <a:r>
              <a:rPr lang="ja-JP" altLang="en-US" sz="800" b="1" dirty="0">
                <a:latin typeface="Meiryo UI" panose="020B0604030504040204" pitchFamily="50" charset="-128"/>
                <a:ea typeface="Meiryo UI" panose="020B0604030504040204" pitchFamily="50" charset="-128"/>
              </a:rPr>
              <a:t>環境　セットアップ済</a:t>
            </a:r>
          </a:p>
          <a:p>
            <a:r>
              <a:rPr lang="ja-JP" altLang="en-US" sz="800" dirty="0">
                <a:latin typeface="Meiryo UI" panose="020B0604030504040204" pitchFamily="50" charset="-128"/>
                <a:ea typeface="Meiryo UI" panose="020B0604030504040204" pitchFamily="50" charset="-128"/>
              </a:rPr>
              <a:t>開発ツール：</a:t>
            </a:r>
            <a:r>
              <a:rPr lang="en-US" altLang="ja-JP" sz="800" dirty="0" err="1">
                <a:latin typeface="Meiryo UI" panose="020B0604030504040204" pitchFamily="50" charset="-128"/>
                <a:ea typeface="Meiryo UI" panose="020B0604030504040204" pitchFamily="50" charset="-128"/>
              </a:rPr>
              <a:t>Dify</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実行ツール：</a:t>
            </a:r>
            <a:r>
              <a:rPr lang="en-US" altLang="ja-JP" sz="800" dirty="0" err="1">
                <a:latin typeface="Meiryo UI" panose="020B0604030504040204" pitchFamily="50" charset="-128"/>
                <a:ea typeface="Meiryo UI" panose="020B0604030504040204" pitchFamily="50" charset="-128"/>
              </a:rPr>
              <a:t>LMStudio</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Ollama</a:t>
            </a:r>
            <a:r>
              <a:rPr lang="en-US" altLang="ja-JP" sz="800" dirty="0">
                <a:latin typeface="Meiryo UI" panose="020B0604030504040204" pitchFamily="50" charset="-128"/>
                <a:ea typeface="Meiryo UI" panose="020B0604030504040204" pitchFamily="50" charset="-128"/>
              </a:rPr>
              <a:t>/</a:t>
            </a:r>
            <a:r>
              <a:rPr lang="en-US" altLang="ja-JP" sz="800" dirty="0" err="1">
                <a:latin typeface="Meiryo UI" panose="020B0604030504040204" pitchFamily="50" charset="-128"/>
                <a:ea typeface="Meiryo UI" panose="020B0604030504040204" pitchFamily="50" charset="-128"/>
              </a:rPr>
              <a:t>Xinference</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AI</a:t>
            </a:r>
            <a:r>
              <a:rPr lang="ja-JP" altLang="en-US" sz="800" dirty="0">
                <a:latin typeface="Meiryo UI" panose="020B0604030504040204" pitchFamily="50" charset="-128"/>
                <a:ea typeface="Meiryo UI" panose="020B0604030504040204" pitchFamily="50" charset="-128"/>
              </a:rPr>
              <a:t>モデル：</a:t>
            </a:r>
            <a:r>
              <a:rPr lang="en-US" altLang="ja-JP" sz="800" dirty="0">
                <a:latin typeface="Meiryo UI" panose="020B0604030504040204" pitchFamily="50" charset="-128"/>
                <a:ea typeface="Meiryo UI" panose="020B0604030504040204" pitchFamily="50" charset="-128"/>
              </a:rPr>
              <a:t>Llama/Gemma/gpt-oss-20B</a:t>
            </a:r>
            <a:endParaRPr lang="ja-JP" altLang="en-US" sz="700" dirty="0">
              <a:latin typeface="Meiryo UI" panose="020B0604030504040204" pitchFamily="50" charset="-128"/>
              <a:ea typeface="Meiryo UI" panose="020B0604030504040204" pitchFamily="50" charset="-128"/>
            </a:endParaRPr>
          </a:p>
        </p:txBody>
      </p:sp>
      <p:pic>
        <p:nvPicPr>
          <p:cNvPr id="113" name="Picture 4">
            <a:extLst>
              <a:ext uri="{FF2B5EF4-FFF2-40B4-BE49-F238E27FC236}">
                <a16:creationId xmlns:a16="http://schemas.microsoft.com/office/drawing/2014/main" id="{AAEFEC54-1831-0431-77FE-8E500D94448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0343" y="4487612"/>
            <a:ext cx="1507986" cy="60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1871</TotalTime>
  <Words>1019</Words>
  <Application>Microsoft Office PowerPoint</Application>
  <PresentationFormat>ユーザー設定</PresentationFormat>
  <Paragraphs>108</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A-OTF ゴシックMB101 Pr6 M</vt:lpstr>
      <vt:lpstr>A-OTF 新ゴ Pro B</vt:lpstr>
      <vt:lpstr>A-OTF 新ゴ Pro DB</vt:lpstr>
      <vt:lpstr>A-OTF 新ゴ Pro H</vt:lpstr>
      <vt:lpstr>A-OTF 新ゴ Pro M</vt:lpstr>
      <vt:lpstr>A-OTF 新ゴ Pro R</vt:lpstr>
      <vt:lpstr>Meiryo UI</vt:lpstr>
      <vt:lpstr>Yu Gothic UI</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10</cp:revision>
  <dcterms:created xsi:type="dcterms:W3CDTF">2025-02-18T01:46:40Z</dcterms:created>
  <dcterms:modified xsi:type="dcterms:W3CDTF">2026-02-10T09:24:45Z</dcterms:modified>
</cp:coreProperties>
</file>