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
  </p:notesMasterIdLst>
  <p:sldIdLst>
    <p:sldId id="298" r:id="rId2"/>
    <p:sldId id="299" r:id="rId3"/>
  </p:sldIdLst>
  <p:sldSz cx="15119350"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FC7D2-647C-4D5B-BD64-1A65F33CAD18}" v="212" dt="2025-12-16T11:20:22.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varScale="1">
        <p:scale>
          <a:sx n="62" d="100"/>
          <a:sy n="62" d="100"/>
        </p:scale>
        <p:origin x="1253" y="58"/>
      </p:cViewPr>
      <p:guideLst>
        <p:guide orient="horz" pos="3368"/>
        <p:guide pos="4764"/>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2025/12/17</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1033463" y="1244600"/>
            <a:ext cx="4740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C07978E3-3F75-4A0D-94BD-8754002B412E}" type="datetime1">
              <a:rPr lang="ja-JP" altLang="en-US" smtClean="0"/>
              <a:pPr>
                <a:defRPr/>
              </a:pPr>
              <a:t>2025/12/17</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0377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F4988144-94EE-4D30-9361-6000D8699E60}" type="datetime1">
              <a:rPr lang="ja-JP" altLang="en-US" smtClean="0"/>
              <a:pPr>
                <a:defRPr/>
              </a:pPr>
              <a:t>2025/12/17</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1957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9AA9BE7-304D-4DF5-9736-3527E2E07CC4}" type="datetime1">
              <a:rPr lang="ja-JP" altLang="en-US" smtClean="0"/>
              <a:pPr>
                <a:defRPr/>
              </a:pPr>
              <a:t>2025/12/17</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2245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18075BB-3CD5-4CA7-A691-D3E6921D0F2F}" type="datetime1">
              <a:rPr lang="ja-JP" altLang="en-US" smtClean="0"/>
              <a:pPr>
                <a:defRPr/>
              </a:pPr>
              <a:t>2025/12/17</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17896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087999A7-B118-4595-8F5D-3EA4785052C5}" type="datetime1">
              <a:rPr lang="ja-JP" altLang="en-US" smtClean="0"/>
              <a:pPr>
                <a:defRPr/>
              </a:pPr>
              <a:t>2025/12/17</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5349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2A8EE726-064D-4A7A-87F8-C255F47775DA}" type="datetime1">
              <a:rPr lang="ja-JP" altLang="en-US" smtClean="0"/>
              <a:pPr>
                <a:defRPr/>
              </a:pPr>
              <a:t>2025/12/17</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805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A5861FEA-1BE4-4962-8DDE-A5D55E7527A9}" type="datetime1">
              <a:rPr lang="ja-JP" altLang="en-US" smtClean="0"/>
              <a:pPr>
                <a:defRPr/>
              </a:pPr>
              <a:t>2025/12/17</a:t>
            </a:fld>
            <a:endParaRPr lang="ja-JP" altLang="en-US" sz="1800">
              <a:solidFill>
                <a:schemeClr val="tx1"/>
              </a:solidFill>
            </a:endParaRPr>
          </a:p>
        </p:txBody>
      </p:sp>
      <p:sp>
        <p:nvSpPr>
          <p:cNvPr id="8" name="Footer Placeholder 7"/>
          <p:cNvSpPr>
            <a:spLocks noGrp="1"/>
          </p:cNvSpPr>
          <p:nvPr>
            <p:ph type="ftr" sz="quarter" idx="11"/>
          </p:nvPr>
        </p:nvSpPr>
        <p:spPr/>
        <p:txBody>
          <a:bodyPr/>
          <a:lstStyle/>
          <a:p>
            <a:pPr>
              <a:defRPr/>
            </a:pPr>
            <a:endParaRPr lang="ja-JP" altLang="ja-JP"/>
          </a:p>
        </p:txBody>
      </p:sp>
      <p:sp>
        <p:nvSpPr>
          <p:cNvPr id="9" name="Slide Number Placeholder 8"/>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6029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3BC3B54A-4984-489F-9AD9-FFA51C931E4D}" type="datetime1">
              <a:rPr lang="ja-JP" altLang="en-US" smtClean="0"/>
              <a:pPr>
                <a:defRPr/>
              </a:pPr>
              <a:t>2025/12/17</a:t>
            </a:fld>
            <a:endParaRPr lang="ja-JP" altLang="en-US" sz="1800">
              <a:solidFill>
                <a:schemeClr val="tx1"/>
              </a:solidFill>
            </a:endParaRPr>
          </a:p>
        </p:txBody>
      </p:sp>
      <p:sp>
        <p:nvSpPr>
          <p:cNvPr id="4" name="Footer Placeholder 3"/>
          <p:cNvSpPr>
            <a:spLocks noGrp="1"/>
          </p:cNvSpPr>
          <p:nvPr>
            <p:ph type="ftr" sz="quarter" idx="11"/>
          </p:nvPr>
        </p:nvSpPr>
        <p:spPr/>
        <p:txBody>
          <a:bodyPr/>
          <a:lstStyle/>
          <a:p>
            <a:pPr>
              <a:defRPr/>
            </a:pPr>
            <a:endParaRPr lang="ja-JP" altLang="ja-JP"/>
          </a:p>
        </p:txBody>
      </p:sp>
      <p:sp>
        <p:nvSpPr>
          <p:cNvPr id="5" name="Slide Number Placeholder 4"/>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84507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F2FB7D-6622-44BB-8443-AAE9ABD04C2A}" type="datetime1">
              <a:rPr lang="ja-JP" altLang="en-US" smtClean="0"/>
              <a:pPr>
                <a:defRPr/>
              </a:pPr>
              <a:t>2025/12/17</a:t>
            </a:fld>
            <a:endParaRPr lang="ja-JP" altLang="en-US" sz="1800">
              <a:solidFill>
                <a:schemeClr val="tx1"/>
              </a:solidFill>
            </a:endParaRPr>
          </a:p>
        </p:txBody>
      </p:sp>
      <p:sp>
        <p:nvSpPr>
          <p:cNvPr id="3" name="Footer Placeholder 2"/>
          <p:cNvSpPr>
            <a:spLocks noGrp="1"/>
          </p:cNvSpPr>
          <p:nvPr>
            <p:ph type="ftr" sz="quarter" idx="11"/>
          </p:nvPr>
        </p:nvSpPr>
        <p:spPr/>
        <p:txBody>
          <a:bodyPr/>
          <a:lstStyle/>
          <a:p>
            <a:pPr>
              <a:defRPr/>
            </a:pPr>
            <a:endParaRPr lang="ja-JP" altLang="ja-JP"/>
          </a:p>
        </p:txBody>
      </p:sp>
      <p:sp>
        <p:nvSpPr>
          <p:cNvPr id="4" name="Slide Number Placeholder 3"/>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22947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0FF1BBD-CBC7-4959-8351-5A736CE0938B}" type="datetime1">
              <a:rPr lang="ja-JP" altLang="en-US" smtClean="0"/>
              <a:pPr>
                <a:defRPr/>
              </a:pPr>
              <a:t>2025/12/17</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09088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9992FBA-136A-4615-B42B-1BCBDE2F7E83}" type="datetime1">
              <a:rPr lang="ja-JP" altLang="en-US" smtClean="0"/>
              <a:pPr>
                <a:defRPr/>
              </a:pPr>
              <a:t>2025/12/17</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35002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pPr>
              <a:defRPr/>
            </a:pPr>
            <a:fld id="{54CA1D40-5B34-4B97-9DA7-D2C4F69DF1E9}" type="datetime1">
              <a:rPr lang="ja-JP" altLang="en-US" smtClean="0"/>
              <a:pPr>
                <a:defRPr/>
              </a:pPr>
              <a:t>2025/12/17</a:t>
            </a:fld>
            <a:endParaRPr lang="ja-JP" altLang="en-US" sz="1800">
              <a:solidFill>
                <a:schemeClr val="tx1"/>
              </a:solidFill>
            </a:endParaRPr>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pPr>
              <a:defRPr/>
            </a:pPr>
            <a:endParaRPr lang="ja-JP" altLang="ja-JP"/>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2452140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png"/><Relationship Id="rId29"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image" Target="../media/image27.jpe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 Id="rId27" Type="http://schemas.openxmlformats.org/officeDocument/2006/relationships/image" Target="../media/image26.jpeg"/><Relationship Id="rId30"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https://www.asustor.com/images/feature/content_img/AS5202T/banner_model.png" TargetMode="External"/><Relationship Id="rId18" Type="http://schemas.openxmlformats.org/officeDocument/2006/relationships/image" Target="../media/image43.png"/><Relationship Id="rId26" Type="http://schemas.openxmlformats.org/officeDocument/2006/relationships/image" Target="../media/image48.png"/><Relationship Id="rId3" Type="http://schemas.openxmlformats.org/officeDocument/2006/relationships/image" Target="../media/image32.png"/><Relationship Id="rId21" Type="http://schemas.openxmlformats.org/officeDocument/2006/relationships/image" Target="https://www.asustor.com/images/feature/content_img/AS3304T/banner_model.png" TargetMode="External"/><Relationship Id="rId7" Type="http://schemas.openxmlformats.org/officeDocument/2006/relationships/image" Target="../media/image35.png"/><Relationship Id="rId12" Type="http://schemas.openxmlformats.org/officeDocument/2006/relationships/image" Target="../media/image38.png"/><Relationship Id="rId17" Type="http://schemas.openxmlformats.org/officeDocument/2006/relationships/image" Target="../media/image42.png"/><Relationship Id="rId25" Type="http://schemas.openxmlformats.org/officeDocument/2006/relationships/image" Target="../media/image47.png"/><Relationship Id="rId2" Type="http://schemas.openxmlformats.org/officeDocument/2006/relationships/image" Target="../media/image31.png"/><Relationship Id="rId16" Type="http://schemas.openxmlformats.org/officeDocument/2006/relationships/image" Target="../media/image41.png"/><Relationship Id="rId20" Type="http://schemas.openxmlformats.org/officeDocument/2006/relationships/image" Target="../media/image44.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https://www.asustor.com/images/feature/content_img/AS5304T/banner_model.png" TargetMode="External"/><Relationship Id="rId11" Type="http://schemas.openxmlformats.org/officeDocument/2006/relationships/image" Target="https://www.asustor.com/images/feature/content_img/AS6510T/banner_model.png" TargetMode="External"/><Relationship Id="rId24" Type="http://schemas.openxmlformats.org/officeDocument/2006/relationships/image" Target="https://www.cfd.co.jp/uploads/product/31071/PT01-wd_ultrastar.png" TargetMode="External"/><Relationship Id="rId32" Type="http://schemas.openxmlformats.org/officeDocument/2006/relationships/image" Target="../media/image54.jpeg"/><Relationship Id="rId5" Type="http://schemas.openxmlformats.org/officeDocument/2006/relationships/image" Target="../media/image34.png"/><Relationship Id="rId15" Type="http://schemas.openxmlformats.org/officeDocument/2006/relationships/image" Target="../media/image40.png"/><Relationship Id="rId23" Type="http://schemas.openxmlformats.org/officeDocument/2006/relationships/image" Target="../media/image46.png"/><Relationship Id="rId28"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https://www.asustor.com/images/feature/content_img/AS3302T/banner_model.png" TargetMode="External"/><Relationship Id="rId31" Type="http://schemas.openxmlformats.org/officeDocument/2006/relationships/image" Target="../media/image53.jpeg"/><Relationship Id="rId4" Type="http://schemas.openxmlformats.org/officeDocument/2006/relationships/image" Target="../media/image33.png"/><Relationship Id="rId9" Type="http://schemas.openxmlformats.org/officeDocument/2006/relationships/image" Target="https://www.asustor.com/images/feature/content_img/AS6508T/banner_model.png" TargetMode="External"/><Relationship Id="rId14" Type="http://schemas.openxmlformats.org/officeDocument/2006/relationships/image" Target="../media/image39.jpeg"/><Relationship Id="rId22" Type="http://schemas.openxmlformats.org/officeDocument/2006/relationships/image" Target="../media/image45.png"/><Relationship Id="rId27" Type="http://schemas.openxmlformats.org/officeDocument/2006/relationships/image" Target="../media/image49.jpeg"/><Relationship Id="rId30"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5" name="Picture 4">
            <a:extLst>
              <a:ext uri="{FF2B5EF4-FFF2-40B4-BE49-F238E27FC236}">
                <a16:creationId xmlns:a16="http://schemas.microsoft.com/office/drawing/2014/main" id="{792FD1EB-6AF0-D2F0-4EB5-33A99D7CA0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34378" y="-34013"/>
            <a:ext cx="75057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 name="Rectangle 230">
            <a:extLst>
              <a:ext uri="{FF2B5EF4-FFF2-40B4-BE49-F238E27FC236}">
                <a16:creationId xmlns:a16="http://schemas.microsoft.com/office/drawing/2014/main" id="{91641763-CCBD-0C30-AF48-6CE403162B19}"/>
              </a:ext>
            </a:extLst>
          </p:cNvPr>
          <p:cNvSpPr>
            <a:spLocks noChangeArrowheads="1"/>
          </p:cNvSpPr>
          <p:nvPr/>
        </p:nvSpPr>
        <p:spPr bwMode="auto">
          <a:xfrm>
            <a:off x="9569" y="9589412"/>
            <a:ext cx="7429500" cy="1076325"/>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74" name="Rectangle 3">
            <a:extLst>
              <a:ext uri="{FF2B5EF4-FFF2-40B4-BE49-F238E27FC236}">
                <a16:creationId xmlns:a16="http://schemas.microsoft.com/office/drawing/2014/main" id="{20AC9774-6F3E-7B66-A886-49B447FF8348}"/>
              </a:ext>
            </a:extLst>
          </p:cNvPr>
          <p:cNvSpPr>
            <a:spLocks noChangeArrowheads="1"/>
          </p:cNvSpPr>
          <p:nvPr/>
        </p:nvSpPr>
        <p:spPr bwMode="auto">
          <a:xfrm>
            <a:off x="287382" y="6169937"/>
            <a:ext cx="6891338" cy="3246437"/>
          </a:xfrm>
          <a:prstGeom prst="rect">
            <a:avLst/>
          </a:prstGeom>
          <a:solidFill>
            <a:srgbClr val="FFFFFF"/>
          </a:solidFill>
          <a:ln w="6350" algn="ctr">
            <a:solidFill>
              <a:srgbClr val="8496B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75" name="WordArt 4">
            <a:extLst>
              <a:ext uri="{FF2B5EF4-FFF2-40B4-BE49-F238E27FC236}">
                <a16:creationId xmlns:a16="http://schemas.microsoft.com/office/drawing/2014/main" id="{B384F0C8-1F8B-5BF9-5754-B343A2B00741}"/>
              </a:ext>
            </a:extLst>
          </p:cNvPr>
          <p:cNvSpPr>
            <a:spLocks noChangeArrowheads="1" noChangeShapeType="1" noTextEdit="1"/>
          </p:cNvSpPr>
          <p:nvPr/>
        </p:nvSpPr>
        <p:spPr bwMode="auto">
          <a:xfrm>
            <a:off x="689019" y="9787849"/>
            <a:ext cx="3768726" cy="1143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5" panose="020B0500000000000000" pitchFamily="50" charset="-128"/>
                <a:ea typeface="ヒラギノ角ゴ5" panose="020B0500000000000000" pitchFamily="50" charset="-128"/>
              </a:rPr>
              <a:t>ご相談、見積もりのご依頼、ご注文はこちらまでお願いいたします。</a:t>
            </a:r>
          </a:p>
        </p:txBody>
      </p:sp>
      <p:sp>
        <p:nvSpPr>
          <p:cNvPr id="176" name="WordArt 5">
            <a:extLst>
              <a:ext uri="{FF2B5EF4-FFF2-40B4-BE49-F238E27FC236}">
                <a16:creationId xmlns:a16="http://schemas.microsoft.com/office/drawing/2014/main" id="{110B2D37-0D51-5CB8-3BA0-D3F6F9DAC313}"/>
              </a:ext>
            </a:extLst>
          </p:cNvPr>
          <p:cNvSpPr>
            <a:spLocks noChangeArrowheads="1" noChangeShapeType="1" noTextEdit="1"/>
          </p:cNvSpPr>
          <p:nvPr/>
        </p:nvSpPr>
        <p:spPr bwMode="auto">
          <a:xfrm>
            <a:off x="689019" y="9965649"/>
            <a:ext cx="2665413" cy="1333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900" kern="10" spc="0">
                <a:ln>
                  <a:noFill/>
                </a:ln>
                <a:solidFill>
                  <a:srgbClr val="FFFFFF"/>
                </a:solidFill>
                <a:effectLst/>
                <a:latin typeface="ヒラギノ角ゴ5" panose="020B0500000000000000" pitchFamily="50" charset="-128"/>
                <a:ea typeface="ヒラギノ角ゴ5" panose="020B0500000000000000" pitchFamily="50" charset="-128"/>
              </a:rPr>
              <a:t>アプライド株式会社　広域システム事業部</a:t>
            </a:r>
          </a:p>
        </p:txBody>
      </p:sp>
      <p:sp>
        <p:nvSpPr>
          <p:cNvPr id="177" name="WordArt 6">
            <a:extLst>
              <a:ext uri="{FF2B5EF4-FFF2-40B4-BE49-F238E27FC236}">
                <a16:creationId xmlns:a16="http://schemas.microsoft.com/office/drawing/2014/main" id="{3CC0444E-AA59-4BB3-13F2-874140F5D1B9}"/>
              </a:ext>
            </a:extLst>
          </p:cNvPr>
          <p:cNvSpPr>
            <a:spLocks noChangeArrowheads="1" noChangeShapeType="1" noTextEdit="1"/>
          </p:cNvSpPr>
          <p:nvPr/>
        </p:nvSpPr>
        <p:spPr bwMode="auto">
          <a:xfrm>
            <a:off x="689019" y="10160912"/>
            <a:ext cx="2906713" cy="1301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5" panose="020B0500000000000000" pitchFamily="50" charset="-128"/>
                <a:ea typeface="ヒラギノ角ゴ5" panose="020B0500000000000000" pitchFamily="50" charset="-128"/>
              </a:rPr>
              <a:t>TEL:092-481-7812 / FAX:092-481-7822</a:t>
            </a:r>
            <a:endParaRPr lang="ja-JP" altLang="en-US" sz="8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178" name="WordArt 7">
            <a:extLst>
              <a:ext uri="{FF2B5EF4-FFF2-40B4-BE49-F238E27FC236}">
                <a16:creationId xmlns:a16="http://schemas.microsoft.com/office/drawing/2014/main" id="{44023CD7-FC69-E875-E42D-93130E7D08E2}"/>
              </a:ext>
            </a:extLst>
          </p:cNvPr>
          <p:cNvSpPr>
            <a:spLocks noChangeArrowheads="1" noChangeShapeType="1" noTextEdit="1"/>
          </p:cNvSpPr>
          <p:nvPr/>
        </p:nvSpPr>
        <p:spPr bwMode="auto">
          <a:xfrm>
            <a:off x="689019" y="10326012"/>
            <a:ext cx="18859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5" panose="020B0500000000000000" pitchFamily="50" charset="-128"/>
                <a:ea typeface="ヒラギノ角ゴ5" panose="020B0500000000000000" pitchFamily="50" charset="-128"/>
              </a:rPr>
              <a:t>m-akiyama@applied-net.co.jp</a:t>
            </a:r>
            <a:endParaRPr lang="ja-JP" altLang="en-US" sz="8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1032" name="図 25">
            <a:extLst>
              <a:ext uri="{FF2B5EF4-FFF2-40B4-BE49-F238E27FC236}">
                <a16:creationId xmlns:a16="http://schemas.microsoft.com/office/drawing/2014/main" id="{8919A4D0-A67E-66AD-A800-96FD2DC827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4757" y="9779912"/>
            <a:ext cx="7493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WordArt 9">
            <a:extLst>
              <a:ext uri="{FF2B5EF4-FFF2-40B4-BE49-F238E27FC236}">
                <a16:creationId xmlns:a16="http://schemas.microsoft.com/office/drawing/2014/main" id="{7F2CEEC2-562D-153D-689A-8ACCBC135474}"/>
              </a:ext>
            </a:extLst>
          </p:cNvPr>
          <p:cNvSpPr>
            <a:spLocks noChangeArrowheads="1" noChangeShapeType="1" noTextEdit="1"/>
          </p:cNvSpPr>
          <p:nvPr/>
        </p:nvSpPr>
        <p:spPr bwMode="auto">
          <a:xfrm>
            <a:off x="5862682" y="10335537"/>
            <a:ext cx="952500" cy="952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5" panose="020B0500000000000000" pitchFamily="50" charset="-128"/>
                <a:ea typeface="ヒラギノ角ゴ5" panose="020B0500000000000000" pitchFamily="50" charset="-128"/>
              </a:rPr>
              <a:t>東証スタンダード</a:t>
            </a:r>
            <a:r>
              <a:rPr lang="en-US" altLang="ja-JP" sz="800" kern="10" spc="0">
                <a:ln>
                  <a:noFill/>
                </a:ln>
                <a:solidFill>
                  <a:srgbClr val="FFFFFF"/>
                </a:solidFill>
                <a:effectLst/>
                <a:latin typeface="ヒラギノ角ゴ5" panose="020B0500000000000000" pitchFamily="50" charset="-128"/>
                <a:ea typeface="ヒラギノ角ゴ5" panose="020B0500000000000000" pitchFamily="50" charset="-128"/>
              </a:rPr>
              <a:t>3020</a:t>
            </a:r>
            <a:endParaRPr lang="ja-JP" altLang="en-US" sz="8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180" name="WordArt 10">
            <a:extLst>
              <a:ext uri="{FF2B5EF4-FFF2-40B4-BE49-F238E27FC236}">
                <a16:creationId xmlns:a16="http://schemas.microsoft.com/office/drawing/2014/main" id="{2147ECBA-12D8-505E-61F2-3711E38D4057}"/>
              </a:ext>
            </a:extLst>
          </p:cNvPr>
          <p:cNvSpPr>
            <a:spLocks noChangeArrowheads="1" noChangeShapeType="1" noTextEdit="1"/>
          </p:cNvSpPr>
          <p:nvPr/>
        </p:nvSpPr>
        <p:spPr bwMode="auto">
          <a:xfrm>
            <a:off x="676319" y="6277887"/>
            <a:ext cx="6027738" cy="17621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0070C0"/>
                </a:solidFill>
                <a:effectLst/>
                <a:latin typeface="ヒラギノ角ゴ7" panose="020B0700000000000000" pitchFamily="50" charset="-128"/>
                <a:ea typeface="ヒラギノ角ゴ7" panose="020B0700000000000000" pitchFamily="50" charset="-128"/>
              </a:rPr>
              <a:t>選ぶなら、充実した安心サポートと多様なカスタマイズができるアプライドの</a:t>
            </a:r>
            <a:r>
              <a:rPr lang="en-US" altLang="ja-JP" sz="800" kern="10" spc="0">
                <a:ln>
                  <a:noFill/>
                </a:ln>
                <a:solidFill>
                  <a:srgbClr val="0070C0"/>
                </a:solidFill>
                <a:effectLst/>
                <a:latin typeface="ヒラギノ角ゴ7" panose="020B0700000000000000" pitchFamily="50" charset="-128"/>
                <a:ea typeface="ヒラギノ角ゴ7" panose="020B0700000000000000" pitchFamily="50" charset="-128"/>
              </a:rPr>
              <a:t>NAS</a:t>
            </a:r>
            <a:endParaRPr lang="ja-JP" altLang="en-US" sz="800" kern="10" spc="0">
              <a:ln>
                <a:noFill/>
              </a:ln>
              <a:solidFill>
                <a:srgbClr val="0070C0"/>
              </a:solidFill>
              <a:effectLst/>
              <a:latin typeface="ヒラギノ角ゴ7" panose="020B0700000000000000" pitchFamily="50" charset="-128"/>
              <a:ea typeface="ヒラギノ角ゴ7" panose="020B0700000000000000" pitchFamily="50" charset="-128"/>
            </a:endParaRPr>
          </a:p>
        </p:txBody>
      </p:sp>
      <p:cxnSp>
        <p:nvCxnSpPr>
          <p:cNvPr id="1035" name="AutoShape 11">
            <a:extLst>
              <a:ext uri="{FF2B5EF4-FFF2-40B4-BE49-F238E27FC236}">
                <a16:creationId xmlns:a16="http://schemas.microsoft.com/office/drawing/2014/main" id="{5350FEE8-CB43-CA36-4DAA-BAE7C0464E1F}"/>
              </a:ext>
            </a:extLst>
          </p:cNvPr>
          <p:cNvCxnSpPr>
            <a:cxnSpLocks noChangeShapeType="1"/>
          </p:cNvCxnSpPr>
          <p:nvPr/>
        </p:nvCxnSpPr>
        <p:spPr bwMode="auto">
          <a:xfrm>
            <a:off x="689019" y="6495374"/>
            <a:ext cx="6015038" cy="0"/>
          </a:xfrm>
          <a:prstGeom prst="straightConnector1">
            <a:avLst/>
          </a:prstGeom>
          <a:noFill/>
          <a:ln w="9525">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1" name="WordArt 12">
            <a:extLst>
              <a:ext uri="{FF2B5EF4-FFF2-40B4-BE49-F238E27FC236}">
                <a16:creationId xmlns:a16="http://schemas.microsoft.com/office/drawing/2014/main" id="{6FA5F698-2E20-0719-9FCA-C55F3653D15F}"/>
              </a:ext>
            </a:extLst>
          </p:cNvPr>
          <p:cNvSpPr>
            <a:spLocks noChangeArrowheads="1" noChangeShapeType="1" noTextEdit="1"/>
          </p:cNvSpPr>
          <p:nvPr/>
        </p:nvSpPr>
        <p:spPr bwMode="auto">
          <a:xfrm>
            <a:off x="338182" y="9227462"/>
            <a:ext cx="6632575" cy="539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※HDD</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容量・本数、等により柔軟にカスタマイズいたします。</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※WEB</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アクセスは事業所の設備との調整が必要なことがあります。</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※HUB,LAN</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ケーブル、</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UPS</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等が必要な場合は別途有償です。</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画像はイメージです。</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記載の情報は諸般の事情により予告なく変更となることがあります。</a:t>
            </a:r>
          </a:p>
        </p:txBody>
      </p:sp>
      <p:sp>
        <p:nvSpPr>
          <p:cNvPr id="182" name="Rectangle 13">
            <a:extLst>
              <a:ext uri="{FF2B5EF4-FFF2-40B4-BE49-F238E27FC236}">
                <a16:creationId xmlns:a16="http://schemas.microsoft.com/office/drawing/2014/main" id="{C4702034-AA7F-D3BD-C908-973C0D6F1CB0}"/>
              </a:ext>
            </a:extLst>
          </p:cNvPr>
          <p:cNvSpPr>
            <a:spLocks noChangeArrowheads="1"/>
          </p:cNvSpPr>
          <p:nvPr/>
        </p:nvSpPr>
        <p:spPr bwMode="auto">
          <a:xfrm>
            <a:off x="338182" y="6576337"/>
            <a:ext cx="2425700" cy="26320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183" name="Group 14">
            <a:extLst>
              <a:ext uri="{FF2B5EF4-FFF2-40B4-BE49-F238E27FC236}">
                <a16:creationId xmlns:a16="http://schemas.microsoft.com/office/drawing/2014/main" id="{151CF64D-2251-EB7F-0840-998A8BFF78E0}"/>
              </a:ext>
            </a:extLst>
          </p:cNvPr>
          <p:cNvGrpSpPr>
            <a:grpSpLocks/>
          </p:cNvGrpSpPr>
          <p:nvPr/>
        </p:nvGrpSpPr>
        <p:grpSpPr bwMode="auto">
          <a:xfrm>
            <a:off x="395332" y="8648024"/>
            <a:ext cx="2159000" cy="512763"/>
            <a:chOff x="1488" y="13074"/>
            <a:chExt cx="2006" cy="434"/>
          </a:xfrm>
        </p:grpSpPr>
        <p:sp>
          <p:nvSpPr>
            <p:cNvPr id="184" name="Rectangle 15">
              <a:extLst>
                <a:ext uri="{FF2B5EF4-FFF2-40B4-BE49-F238E27FC236}">
                  <a16:creationId xmlns:a16="http://schemas.microsoft.com/office/drawing/2014/main" id="{B310473E-D000-058F-F4D8-53FBDA955C3F}"/>
                </a:ext>
              </a:extLst>
            </p:cNvPr>
            <p:cNvSpPr>
              <a:spLocks noChangeArrowheads="1"/>
            </p:cNvSpPr>
            <p:nvPr/>
          </p:nvSpPr>
          <p:spPr bwMode="auto">
            <a:xfrm>
              <a:off x="1488" y="13074"/>
              <a:ext cx="2006" cy="434"/>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85" name="WordArt 16">
              <a:extLst>
                <a:ext uri="{FF2B5EF4-FFF2-40B4-BE49-F238E27FC236}">
                  <a16:creationId xmlns:a16="http://schemas.microsoft.com/office/drawing/2014/main" id="{BEFDE87F-7405-6CC9-AB6D-FC0603CCF742}"/>
                </a:ext>
              </a:extLst>
            </p:cNvPr>
            <p:cNvSpPr>
              <a:spLocks noChangeArrowheads="1" noChangeShapeType="1" noTextEdit="1"/>
            </p:cNvSpPr>
            <p:nvPr/>
          </p:nvSpPr>
          <p:spPr bwMode="auto">
            <a:xfrm>
              <a:off x="1565" y="13171"/>
              <a:ext cx="1831" cy="2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00"/>
                  </a:solidFill>
                  <a:effectLst/>
                  <a:latin typeface="ヒラギノ角ゴ6" panose="020B0600000000000000" pitchFamily="50" charset="-128"/>
                  <a:ea typeface="ヒラギノ角ゴ6" panose="020B0600000000000000" pitchFamily="50" charset="-128"/>
                </a:rPr>
                <a:t>容量、</a:t>
              </a:r>
              <a:r>
                <a:rPr lang="en-US" altLang="ja-JP" sz="800" kern="10" spc="0">
                  <a:ln>
                    <a:noFill/>
                  </a:ln>
                  <a:solidFill>
                    <a:srgbClr val="FFFF00"/>
                  </a:solidFill>
                  <a:effectLst/>
                  <a:latin typeface="ヒラギノ角ゴ6" panose="020B0600000000000000" pitchFamily="50" charset="-128"/>
                  <a:ea typeface="ヒラギノ角ゴ6" panose="020B0600000000000000" pitchFamily="50" charset="-128"/>
                </a:rPr>
                <a:t>RAID</a:t>
              </a:r>
              <a:r>
                <a:rPr lang="ja-JP" altLang="en-US" sz="800" kern="10" spc="0">
                  <a:ln>
                    <a:noFill/>
                  </a:ln>
                  <a:solidFill>
                    <a:srgbClr val="FFFF00"/>
                  </a:solidFill>
                  <a:effectLst/>
                  <a:latin typeface="ヒラギノ角ゴ6" panose="020B0600000000000000" pitchFamily="50" charset="-128"/>
                  <a:ea typeface="ヒラギノ角ゴ6" panose="020B0600000000000000" pitchFamily="50" charset="-128"/>
                </a:rPr>
                <a:t>構成、</a:t>
              </a:r>
              <a:r>
                <a:rPr lang="en-US" altLang="ja-JP" sz="800" kern="10" spc="0">
                  <a:ln>
                    <a:noFill/>
                  </a:ln>
                  <a:solidFill>
                    <a:srgbClr val="FFFF00"/>
                  </a:solidFill>
                  <a:effectLst/>
                  <a:latin typeface="ヒラギノ角ゴ6" panose="020B0600000000000000" pitchFamily="50" charset="-128"/>
                  <a:ea typeface="ヒラギノ角ゴ6" panose="020B0600000000000000" pitchFamily="50" charset="-128"/>
                </a:rPr>
                <a:t>HDD</a:t>
              </a:r>
              <a:r>
                <a:rPr lang="ja-JP" altLang="en-US" sz="800" kern="10" spc="0">
                  <a:ln>
                    <a:noFill/>
                  </a:ln>
                  <a:solidFill>
                    <a:srgbClr val="FFFF00"/>
                  </a:solidFill>
                  <a:effectLst/>
                  <a:latin typeface="ヒラギノ角ゴ6" panose="020B0600000000000000" pitchFamily="50" charset="-128"/>
                  <a:ea typeface="ヒラギノ角ゴ6" panose="020B0600000000000000" pitchFamily="50" charset="-128"/>
                </a:rPr>
                <a:t>本数など</a:t>
              </a:r>
            </a:p>
            <a:p>
              <a:pPr algn="ctr" rtl="0">
                <a:buNone/>
              </a:pPr>
              <a:r>
                <a:rPr lang="ja-JP" altLang="en-US" sz="800" kern="10" spc="0">
                  <a:ln>
                    <a:noFill/>
                  </a:ln>
                  <a:solidFill>
                    <a:srgbClr val="FFFF00"/>
                  </a:solidFill>
                  <a:effectLst/>
                  <a:latin typeface="ヒラギノ角ゴ6" panose="020B0600000000000000" pitchFamily="50" charset="-128"/>
                  <a:ea typeface="ヒラギノ角ゴ6" panose="020B0600000000000000" pitchFamily="50" charset="-128"/>
                </a:rPr>
                <a:t>柔軟なカスタマイズが可能です</a:t>
              </a:r>
            </a:p>
          </p:txBody>
        </p:sp>
      </p:grpSp>
      <p:sp>
        <p:nvSpPr>
          <p:cNvPr id="186" name="WordArt 17">
            <a:extLst>
              <a:ext uri="{FF2B5EF4-FFF2-40B4-BE49-F238E27FC236}">
                <a16:creationId xmlns:a16="http://schemas.microsoft.com/office/drawing/2014/main" id="{7B41AC85-6D1E-FDAD-F17C-1B35761D08CE}"/>
              </a:ext>
            </a:extLst>
          </p:cNvPr>
          <p:cNvSpPr>
            <a:spLocks noChangeArrowheads="1" noChangeShapeType="1" noTextEdit="1"/>
          </p:cNvSpPr>
          <p:nvPr/>
        </p:nvSpPr>
        <p:spPr bwMode="auto">
          <a:xfrm>
            <a:off x="377869" y="6633487"/>
            <a:ext cx="2324100" cy="3381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ヒラギノ角ゴ5" panose="020B0500000000000000" pitchFamily="50" charset="-128"/>
                <a:ea typeface="ヒラギノ角ゴ5" panose="020B0500000000000000" pitchFamily="50" charset="-128"/>
              </a:rPr>
              <a:t>安心</a:t>
            </a:r>
            <a:r>
              <a:rPr lang="en-US" altLang="ja-JP" sz="1800" kern="10" spc="0">
                <a:ln>
                  <a:noFill/>
                </a:ln>
                <a:solidFill>
                  <a:srgbClr val="333333"/>
                </a:solidFill>
                <a:effectLst/>
                <a:latin typeface="ヒラギノ角ゴ5" panose="020B0500000000000000" pitchFamily="50" charset="-128"/>
                <a:ea typeface="ヒラギノ角ゴ5" panose="020B0500000000000000" pitchFamily="50" charset="-128"/>
              </a:rPr>
              <a:t>!NAS</a:t>
            </a:r>
            <a:r>
              <a:rPr lang="ja-JP" altLang="en-US" sz="1800" kern="10" spc="0">
                <a:ln>
                  <a:noFill/>
                </a:ln>
                <a:solidFill>
                  <a:srgbClr val="333333"/>
                </a:solidFill>
                <a:effectLst/>
                <a:latin typeface="ヒラギノ角ゴ5" panose="020B0500000000000000" pitchFamily="50" charset="-128"/>
                <a:ea typeface="ヒラギノ角ゴ5" panose="020B0500000000000000" pitchFamily="50" charset="-128"/>
              </a:rPr>
              <a:t>導入時に必要な設定</a:t>
            </a:r>
          </a:p>
          <a:p>
            <a:pPr algn="l" rtl="0">
              <a:buNone/>
            </a:pPr>
            <a:r>
              <a:rPr lang="ja-JP" altLang="en-US" sz="1800" kern="10" spc="0">
                <a:ln>
                  <a:noFill/>
                </a:ln>
                <a:solidFill>
                  <a:srgbClr val="333333"/>
                </a:solidFill>
                <a:effectLst/>
                <a:latin typeface="ヒラギノ角ゴ5" panose="020B0500000000000000" pitchFamily="50" charset="-128"/>
                <a:ea typeface="ヒラギノ角ゴ5" panose="020B0500000000000000" pitchFamily="50" charset="-128"/>
              </a:rPr>
              <a:t>から設置まですべて行います</a:t>
            </a:r>
            <a:r>
              <a:rPr lang="en-US" altLang="ja-JP" sz="1800" kern="10" spc="0">
                <a:ln>
                  <a:noFill/>
                </a:ln>
                <a:solidFill>
                  <a:srgbClr val="333333"/>
                </a:solidFill>
                <a:effectLst/>
                <a:latin typeface="ヒラギノ角ゴ5" panose="020B0500000000000000" pitchFamily="50" charset="-128"/>
                <a:ea typeface="ヒラギノ角ゴ5" panose="020B0500000000000000" pitchFamily="50" charset="-128"/>
              </a:rPr>
              <a:t>!</a:t>
            </a:r>
            <a:endParaRPr lang="ja-JP" altLang="en-US" sz="1800" kern="10" spc="0">
              <a:ln>
                <a:noFill/>
              </a:ln>
              <a:solidFill>
                <a:srgbClr val="333333"/>
              </a:solidFill>
              <a:effectLst/>
              <a:latin typeface="ヒラギノ角ゴ5" panose="020B0500000000000000" pitchFamily="50" charset="-128"/>
              <a:ea typeface="ヒラギノ角ゴ5" panose="020B0500000000000000" pitchFamily="50" charset="-128"/>
            </a:endParaRPr>
          </a:p>
        </p:txBody>
      </p:sp>
      <p:grpSp>
        <p:nvGrpSpPr>
          <p:cNvPr id="187" name="Group 18">
            <a:extLst>
              <a:ext uri="{FF2B5EF4-FFF2-40B4-BE49-F238E27FC236}">
                <a16:creationId xmlns:a16="http://schemas.microsoft.com/office/drawing/2014/main" id="{20B96E4E-7D9E-DD9B-62C0-E7316EB491AE}"/>
              </a:ext>
            </a:extLst>
          </p:cNvPr>
          <p:cNvGrpSpPr>
            <a:grpSpLocks/>
          </p:cNvGrpSpPr>
          <p:nvPr/>
        </p:nvGrpSpPr>
        <p:grpSpPr bwMode="auto">
          <a:xfrm>
            <a:off x="377869" y="7030362"/>
            <a:ext cx="2205038" cy="450850"/>
            <a:chOff x="637" y="9635"/>
            <a:chExt cx="3474" cy="711"/>
          </a:xfrm>
        </p:grpSpPr>
        <p:sp>
          <p:nvSpPr>
            <p:cNvPr id="188" name="Rectangle 19">
              <a:extLst>
                <a:ext uri="{FF2B5EF4-FFF2-40B4-BE49-F238E27FC236}">
                  <a16:creationId xmlns:a16="http://schemas.microsoft.com/office/drawing/2014/main" id="{567D2EE7-EC9B-B81B-0064-85663C743A56}"/>
                </a:ext>
              </a:extLst>
            </p:cNvPr>
            <p:cNvSpPr>
              <a:spLocks noChangeArrowheads="1"/>
            </p:cNvSpPr>
            <p:nvPr/>
          </p:nvSpPr>
          <p:spPr bwMode="auto">
            <a:xfrm>
              <a:off x="637" y="9635"/>
              <a:ext cx="1696" cy="71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89" name="Rectangle 20">
              <a:extLst>
                <a:ext uri="{FF2B5EF4-FFF2-40B4-BE49-F238E27FC236}">
                  <a16:creationId xmlns:a16="http://schemas.microsoft.com/office/drawing/2014/main" id="{FA95070F-89E7-BD84-0D3D-F82A80430752}"/>
                </a:ext>
              </a:extLst>
            </p:cNvPr>
            <p:cNvSpPr>
              <a:spLocks noChangeArrowheads="1"/>
            </p:cNvSpPr>
            <p:nvPr/>
          </p:nvSpPr>
          <p:spPr bwMode="auto">
            <a:xfrm>
              <a:off x="2416" y="9635"/>
              <a:ext cx="1695" cy="71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90" name="WordArt 21">
              <a:extLst>
                <a:ext uri="{FF2B5EF4-FFF2-40B4-BE49-F238E27FC236}">
                  <a16:creationId xmlns:a16="http://schemas.microsoft.com/office/drawing/2014/main" id="{96EF56B6-8801-C091-1FFE-2075C3BE6B63}"/>
                </a:ext>
              </a:extLst>
            </p:cNvPr>
            <p:cNvSpPr>
              <a:spLocks noChangeArrowheads="1" noChangeShapeType="1" noTextEdit="1"/>
            </p:cNvSpPr>
            <p:nvPr/>
          </p:nvSpPr>
          <p:spPr bwMode="auto">
            <a:xfrm>
              <a:off x="940" y="9772"/>
              <a:ext cx="1090" cy="4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zh-TW" sz="18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zh-TW" altLang="en-US" sz="1800" kern="10" spc="0">
                  <a:ln>
                    <a:noFill/>
                  </a:ln>
                  <a:solidFill>
                    <a:srgbClr val="FFFFFF"/>
                  </a:solidFill>
                  <a:effectLst/>
                  <a:latin typeface="ヒラギノ角ゴ4" panose="020B0400000000000000" pitchFamily="50" charset="-128"/>
                  <a:ea typeface="ヒラギノ角ゴ4" panose="020B0400000000000000" pitchFamily="50" charset="-128"/>
                </a:rPr>
                <a:t>設置＆</a:t>
              </a:r>
            </a:p>
            <a:p>
              <a:pPr algn="ctr" rtl="0">
                <a:buNone/>
              </a:pPr>
              <a:r>
                <a:rPr lang="zh-TW" altLang="en-US" sz="1800" kern="10" spc="0">
                  <a:ln>
                    <a:noFill/>
                  </a:ln>
                  <a:solidFill>
                    <a:srgbClr val="FFFFFF"/>
                  </a:solidFill>
                  <a:effectLst/>
                  <a:latin typeface="ヒラギノ角ゴ4" panose="020B0400000000000000" pitchFamily="50" charset="-128"/>
                  <a:ea typeface="ヒラギノ角ゴ4" panose="020B0400000000000000" pitchFamily="50" charset="-128"/>
                </a:rPr>
                <a:t>初期設定</a:t>
              </a:r>
              <a:endPar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191" name="WordArt 22">
              <a:extLst>
                <a:ext uri="{FF2B5EF4-FFF2-40B4-BE49-F238E27FC236}">
                  <a16:creationId xmlns:a16="http://schemas.microsoft.com/office/drawing/2014/main" id="{C42E1452-DAAE-B9EB-4747-752791439730}"/>
                </a:ext>
              </a:extLst>
            </p:cNvPr>
            <p:cNvSpPr>
              <a:spLocks noChangeArrowheads="1" noChangeShapeType="1" noTextEdit="1"/>
            </p:cNvSpPr>
            <p:nvPr/>
          </p:nvSpPr>
          <p:spPr bwMode="auto">
            <a:xfrm>
              <a:off x="2706" y="9763"/>
              <a:ext cx="1114" cy="4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RAID</a:t>
              </a: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設定・</a:t>
              </a:r>
            </a:p>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ビルド</a:t>
              </a:r>
            </a:p>
          </p:txBody>
        </p:sp>
      </p:grpSp>
      <p:grpSp>
        <p:nvGrpSpPr>
          <p:cNvPr id="1024" name="Group 23">
            <a:extLst>
              <a:ext uri="{FF2B5EF4-FFF2-40B4-BE49-F238E27FC236}">
                <a16:creationId xmlns:a16="http://schemas.microsoft.com/office/drawing/2014/main" id="{85A1CAE2-4995-B004-3E3A-36E7ECE90A7C}"/>
              </a:ext>
            </a:extLst>
          </p:cNvPr>
          <p:cNvGrpSpPr>
            <a:grpSpLocks/>
          </p:cNvGrpSpPr>
          <p:nvPr/>
        </p:nvGrpSpPr>
        <p:grpSpPr bwMode="auto">
          <a:xfrm>
            <a:off x="377869" y="7570112"/>
            <a:ext cx="2208213" cy="450850"/>
            <a:chOff x="637" y="10517"/>
            <a:chExt cx="3477" cy="711"/>
          </a:xfrm>
        </p:grpSpPr>
        <p:sp>
          <p:nvSpPr>
            <p:cNvPr id="1025" name="Rectangle 24">
              <a:extLst>
                <a:ext uri="{FF2B5EF4-FFF2-40B4-BE49-F238E27FC236}">
                  <a16:creationId xmlns:a16="http://schemas.microsoft.com/office/drawing/2014/main" id="{E4AFA3C0-AC27-3D0F-297C-B68A6DC3DFD8}"/>
                </a:ext>
              </a:extLst>
            </p:cNvPr>
            <p:cNvSpPr>
              <a:spLocks noChangeArrowheads="1"/>
            </p:cNvSpPr>
            <p:nvPr/>
          </p:nvSpPr>
          <p:spPr bwMode="auto">
            <a:xfrm>
              <a:off x="637" y="10517"/>
              <a:ext cx="1697" cy="71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26" name="Rectangle 25">
              <a:extLst>
                <a:ext uri="{FF2B5EF4-FFF2-40B4-BE49-F238E27FC236}">
                  <a16:creationId xmlns:a16="http://schemas.microsoft.com/office/drawing/2014/main" id="{47D4BD81-5446-7F13-E9CB-C16242B1B730}"/>
                </a:ext>
              </a:extLst>
            </p:cNvPr>
            <p:cNvSpPr>
              <a:spLocks noChangeArrowheads="1"/>
            </p:cNvSpPr>
            <p:nvPr/>
          </p:nvSpPr>
          <p:spPr bwMode="auto">
            <a:xfrm>
              <a:off x="2417" y="10517"/>
              <a:ext cx="1697" cy="71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27" name="WordArt 26">
              <a:extLst>
                <a:ext uri="{FF2B5EF4-FFF2-40B4-BE49-F238E27FC236}">
                  <a16:creationId xmlns:a16="http://schemas.microsoft.com/office/drawing/2014/main" id="{DB5BB91F-2B9A-B5F9-6A5B-379B5FBBF68B}"/>
                </a:ext>
              </a:extLst>
            </p:cNvPr>
            <p:cNvSpPr>
              <a:spLocks noChangeArrowheads="1" noChangeShapeType="1" noTextEdit="1"/>
            </p:cNvSpPr>
            <p:nvPr/>
          </p:nvSpPr>
          <p:spPr bwMode="auto">
            <a:xfrm>
              <a:off x="919" y="10648"/>
              <a:ext cx="1135" cy="44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ネットワーク</a:t>
              </a:r>
            </a:p>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設定</a:t>
              </a:r>
            </a:p>
          </p:txBody>
        </p:sp>
        <p:sp>
          <p:nvSpPr>
            <p:cNvPr id="1028" name="WordArt 27">
              <a:extLst>
                <a:ext uri="{FF2B5EF4-FFF2-40B4-BE49-F238E27FC236}">
                  <a16:creationId xmlns:a16="http://schemas.microsoft.com/office/drawing/2014/main" id="{6B71FD46-CB75-E4DB-C79C-31CE5EF78A05}"/>
                </a:ext>
              </a:extLst>
            </p:cNvPr>
            <p:cNvSpPr>
              <a:spLocks noChangeArrowheads="1" noChangeShapeType="1" noTextEdit="1"/>
            </p:cNvSpPr>
            <p:nvPr/>
          </p:nvSpPr>
          <p:spPr bwMode="auto">
            <a:xfrm>
              <a:off x="2631" y="10682"/>
              <a:ext cx="1267" cy="37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アクセス制限用</a:t>
              </a:r>
            </a:p>
            <a:p>
              <a:pPr algn="l"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アカウント作成</a:t>
              </a:r>
            </a:p>
          </p:txBody>
        </p:sp>
      </p:grpSp>
      <p:sp>
        <p:nvSpPr>
          <p:cNvPr id="1029" name="Rectangle 28">
            <a:extLst>
              <a:ext uri="{FF2B5EF4-FFF2-40B4-BE49-F238E27FC236}">
                <a16:creationId xmlns:a16="http://schemas.microsoft.com/office/drawing/2014/main" id="{B91C021A-5033-ECA8-0C49-E940FA0B37EF}"/>
              </a:ext>
            </a:extLst>
          </p:cNvPr>
          <p:cNvSpPr>
            <a:spLocks noChangeArrowheads="1"/>
          </p:cNvSpPr>
          <p:nvPr/>
        </p:nvSpPr>
        <p:spPr bwMode="auto">
          <a:xfrm>
            <a:off x="2798807" y="6576337"/>
            <a:ext cx="4357688" cy="26320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1030" name="Group 29">
            <a:extLst>
              <a:ext uri="{FF2B5EF4-FFF2-40B4-BE49-F238E27FC236}">
                <a16:creationId xmlns:a16="http://schemas.microsoft.com/office/drawing/2014/main" id="{ADB13060-ED93-F08D-AFCC-06C0088E055F}"/>
              </a:ext>
            </a:extLst>
          </p:cNvPr>
          <p:cNvGrpSpPr>
            <a:grpSpLocks/>
          </p:cNvGrpSpPr>
          <p:nvPr/>
        </p:nvGrpSpPr>
        <p:grpSpPr bwMode="auto">
          <a:xfrm>
            <a:off x="376282" y="8132087"/>
            <a:ext cx="2206625" cy="452437"/>
            <a:chOff x="1618" y="9137"/>
            <a:chExt cx="3475" cy="711"/>
          </a:xfrm>
        </p:grpSpPr>
        <p:sp>
          <p:nvSpPr>
            <p:cNvPr id="1031" name="Rectangle 30">
              <a:extLst>
                <a:ext uri="{FF2B5EF4-FFF2-40B4-BE49-F238E27FC236}">
                  <a16:creationId xmlns:a16="http://schemas.microsoft.com/office/drawing/2014/main" id="{7396610D-19A6-ED08-D443-25330FD19AD0}"/>
                </a:ext>
              </a:extLst>
            </p:cNvPr>
            <p:cNvSpPr>
              <a:spLocks noChangeArrowheads="1"/>
            </p:cNvSpPr>
            <p:nvPr/>
          </p:nvSpPr>
          <p:spPr bwMode="auto">
            <a:xfrm>
              <a:off x="1618" y="9137"/>
              <a:ext cx="1696" cy="71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33" name="Rectangle 31">
              <a:extLst>
                <a:ext uri="{FF2B5EF4-FFF2-40B4-BE49-F238E27FC236}">
                  <a16:creationId xmlns:a16="http://schemas.microsoft.com/office/drawing/2014/main" id="{88FF7595-0875-474F-D232-4799F2724A5E}"/>
                </a:ext>
              </a:extLst>
            </p:cNvPr>
            <p:cNvSpPr>
              <a:spLocks noChangeArrowheads="1"/>
            </p:cNvSpPr>
            <p:nvPr/>
          </p:nvSpPr>
          <p:spPr bwMode="auto">
            <a:xfrm>
              <a:off x="3397" y="9137"/>
              <a:ext cx="1696" cy="71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34" name="WordArt 32">
              <a:extLst>
                <a:ext uri="{FF2B5EF4-FFF2-40B4-BE49-F238E27FC236}">
                  <a16:creationId xmlns:a16="http://schemas.microsoft.com/office/drawing/2014/main" id="{73ABFED1-6B2E-9383-2B92-6C1E6AEBDB80}"/>
                </a:ext>
              </a:extLst>
            </p:cNvPr>
            <p:cNvSpPr>
              <a:spLocks noChangeArrowheads="1" noChangeShapeType="1" noTextEdit="1"/>
            </p:cNvSpPr>
            <p:nvPr/>
          </p:nvSpPr>
          <p:spPr bwMode="auto">
            <a:xfrm>
              <a:off x="1859" y="9286"/>
              <a:ext cx="1213" cy="41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共有フォルダ</a:t>
              </a:r>
            </a:p>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作成</a:t>
              </a:r>
            </a:p>
          </p:txBody>
        </p:sp>
        <p:sp>
          <p:nvSpPr>
            <p:cNvPr id="1036" name="WordArt 33">
              <a:extLst>
                <a:ext uri="{FF2B5EF4-FFF2-40B4-BE49-F238E27FC236}">
                  <a16:creationId xmlns:a16="http://schemas.microsoft.com/office/drawing/2014/main" id="{7A58654A-32D8-B3D9-6CDB-C00C95CB71D3}"/>
                </a:ext>
              </a:extLst>
            </p:cNvPr>
            <p:cNvSpPr>
              <a:spLocks noChangeArrowheads="1" noChangeShapeType="1" noTextEdit="1"/>
            </p:cNvSpPr>
            <p:nvPr/>
          </p:nvSpPr>
          <p:spPr bwMode="auto">
            <a:xfrm>
              <a:off x="3652" y="9293"/>
              <a:ext cx="1186" cy="39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バックアップ</a:t>
              </a:r>
            </a:p>
            <a:p>
              <a:pPr algn="ctr"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設定</a:t>
              </a:r>
            </a:p>
          </p:txBody>
        </p:sp>
      </p:grpSp>
      <p:grpSp>
        <p:nvGrpSpPr>
          <p:cNvPr id="1037" name="Group 34">
            <a:extLst>
              <a:ext uri="{FF2B5EF4-FFF2-40B4-BE49-F238E27FC236}">
                <a16:creationId xmlns:a16="http://schemas.microsoft.com/office/drawing/2014/main" id="{ED186537-21A6-513E-F8E5-0356B9FE65D3}"/>
              </a:ext>
            </a:extLst>
          </p:cNvPr>
          <p:cNvGrpSpPr>
            <a:grpSpLocks/>
          </p:cNvGrpSpPr>
          <p:nvPr/>
        </p:nvGrpSpPr>
        <p:grpSpPr bwMode="auto">
          <a:xfrm>
            <a:off x="2844844" y="6596974"/>
            <a:ext cx="4286251" cy="2563813"/>
            <a:chOff x="524" y="7579"/>
            <a:chExt cx="10161" cy="5412"/>
          </a:xfrm>
        </p:grpSpPr>
        <p:sp>
          <p:nvSpPr>
            <p:cNvPr id="1038" name="AutoShape 35">
              <a:extLst>
                <a:ext uri="{FF2B5EF4-FFF2-40B4-BE49-F238E27FC236}">
                  <a16:creationId xmlns:a16="http://schemas.microsoft.com/office/drawing/2014/main" id="{7687F52F-27F5-3686-30A1-7A150B1A52DD}"/>
                </a:ext>
              </a:extLst>
            </p:cNvPr>
            <p:cNvSpPr>
              <a:spLocks noChangeArrowheads="1"/>
            </p:cNvSpPr>
            <p:nvPr/>
          </p:nvSpPr>
          <p:spPr bwMode="auto">
            <a:xfrm>
              <a:off x="632" y="7579"/>
              <a:ext cx="10032" cy="579"/>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39" name="WordArt 36">
              <a:extLst>
                <a:ext uri="{FF2B5EF4-FFF2-40B4-BE49-F238E27FC236}">
                  <a16:creationId xmlns:a16="http://schemas.microsoft.com/office/drawing/2014/main" id="{EE9F260E-4231-C0E1-9477-7D1A6219A161}"/>
                </a:ext>
              </a:extLst>
            </p:cNvPr>
            <p:cNvSpPr>
              <a:spLocks noChangeArrowheads="1" noChangeShapeType="1" noTextEdit="1"/>
            </p:cNvSpPr>
            <p:nvPr/>
          </p:nvSpPr>
          <p:spPr bwMode="auto">
            <a:xfrm>
              <a:off x="1262" y="7737"/>
              <a:ext cx="8773" cy="26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a:ln>
                    <a:noFill/>
                  </a:ln>
                  <a:solidFill>
                    <a:srgbClr val="FFFFFF"/>
                  </a:solidFill>
                  <a:effectLst/>
                  <a:latin typeface="ヒラギノ角ゴ5" panose="020B0500000000000000" pitchFamily="50" charset="-128"/>
                  <a:ea typeface="ヒラギノ角ゴ5" panose="020B0500000000000000" pitchFamily="50" charset="-128"/>
                </a:rPr>
                <a:t>【 </a:t>
              </a:r>
              <a:r>
                <a:rPr lang="ja-JP" altLang="en-US" sz="1800" kern="10" spc="0">
                  <a:ln>
                    <a:noFill/>
                  </a:ln>
                  <a:solidFill>
                    <a:srgbClr val="FFFFFF"/>
                  </a:solidFill>
                  <a:effectLst/>
                  <a:latin typeface="ヒラギノ角ゴ5" panose="020B0500000000000000" pitchFamily="50" charset="-128"/>
                  <a:ea typeface="ヒラギノ角ゴ5" panose="020B0500000000000000" pitchFamily="50" charset="-128"/>
                </a:rPr>
                <a:t>オプションサービス </a:t>
              </a:r>
              <a:r>
                <a:rPr lang="en-US" altLang="ja-JP" sz="1800" kern="10" spc="0">
                  <a:ln>
                    <a:noFill/>
                  </a:ln>
                  <a:solidFill>
                    <a:srgbClr val="FFFFFF"/>
                  </a:solidFill>
                  <a:effectLst/>
                  <a:latin typeface="ヒラギノ角ゴ5" panose="020B0500000000000000" pitchFamily="50" charset="-128"/>
                  <a:ea typeface="ヒラギノ角ゴ5" panose="020B0500000000000000" pitchFamily="50" charset="-128"/>
                </a:rPr>
                <a:t>】 </a:t>
              </a:r>
              <a:r>
                <a:rPr lang="ja-JP" altLang="en-US" sz="1800" kern="10" spc="0">
                  <a:ln>
                    <a:noFill/>
                  </a:ln>
                  <a:solidFill>
                    <a:srgbClr val="FFFFFF"/>
                  </a:solidFill>
                  <a:effectLst/>
                  <a:latin typeface="ヒラギノ角ゴ5" panose="020B0500000000000000" pitchFamily="50" charset="-128"/>
                  <a:ea typeface="ヒラギノ角ゴ5" panose="020B0500000000000000" pitchFamily="50" charset="-128"/>
                </a:rPr>
                <a:t>万が一の時も安心</a:t>
              </a:r>
              <a:r>
                <a:rPr lang="en-US" altLang="ja-JP" sz="1800" kern="10" spc="0">
                  <a:ln>
                    <a:noFill/>
                  </a:ln>
                  <a:solidFill>
                    <a:srgbClr val="FFFFFF"/>
                  </a:solidFill>
                  <a:effectLst/>
                  <a:latin typeface="ヒラギノ角ゴ5" panose="020B0500000000000000" pitchFamily="50" charset="-128"/>
                  <a:ea typeface="ヒラギノ角ゴ5" panose="020B0500000000000000" pitchFamily="50" charset="-128"/>
                </a:rPr>
                <a:t>!NAS</a:t>
              </a:r>
              <a:r>
                <a:rPr lang="ja-JP" altLang="en-US" sz="1800" kern="10" spc="0">
                  <a:ln>
                    <a:noFill/>
                  </a:ln>
                  <a:solidFill>
                    <a:srgbClr val="FFFFFF"/>
                  </a:solidFill>
                  <a:effectLst/>
                  <a:latin typeface="ヒラギノ角ゴ5" panose="020B0500000000000000" pitchFamily="50" charset="-128"/>
                  <a:ea typeface="ヒラギノ角ゴ5" panose="020B0500000000000000" pitchFamily="50" charset="-128"/>
                </a:rPr>
                <a:t>保守サポートもご用意しています</a:t>
              </a:r>
            </a:p>
          </p:txBody>
        </p:sp>
        <p:grpSp>
          <p:nvGrpSpPr>
            <p:cNvPr id="1040" name="Group 37">
              <a:extLst>
                <a:ext uri="{FF2B5EF4-FFF2-40B4-BE49-F238E27FC236}">
                  <a16:creationId xmlns:a16="http://schemas.microsoft.com/office/drawing/2014/main" id="{3ACA57FC-9C22-8E72-2322-8C87FD53DC05}"/>
                </a:ext>
              </a:extLst>
            </p:cNvPr>
            <p:cNvGrpSpPr>
              <a:grpSpLocks/>
            </p:cNvGrpSpPr>
            <p:nvPr/>
          </p:nvGrpSpPr>
          <p:grpSpPr bwMode="auto">
            <a:xfrm>
              <a:off x="524" y="8369"/>
              <a:ext cx="3612" cy="3206"/>
              <a:chOff x="998" y="5374"/>
              <a:chExt cx="2560" cy="2273"/>
            </a:xfrm>
          </p:grpSpPr>
          <p:pic>
            <p:nvPicPr>
              <p:cNvPr id="1064" name="Picture 38">
                <a:extLst>
                  <a:ext uri="{FF2B5EF4-FFF2-40B4-BE49-F238E27FC236}">
                    <a16:creationId xmlns:a16="http://schemas.microsoft.com/office/drawing/2014/main" id="{64C1B1B9-CE7D-C100-5D6A-82EF7CA56B5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98" y="5374"/>
                <a:ext cx="2111" cy="1586"/>
              </a:xfrm>
              <a:prstGeom prst="rect">
                <a:avLst/>
              </a:prstGeom>
              <a:noFill/>
              <a:extLst>
                <a:ext uri="{909E8E84-426E-40DD-AFC4-6F175D3DCCD1}">
                  <a14:hiddenFill xmlns:a14="http://schemas.microsoft.com/office/drawing/2010/main">
                    <a:solidFill>
                      <a:srgbClr val="FFFFFF"/>
                    </a:solidFill>
                  </a14:hiddenFill>
                </a:ext>
              </a:extLst>
            </p:spPr>
          </p:pic>
          <p:grpSp>
            <p:nvGrpSpPr>
              <p:cNvPr id="1065" name="Group 39">
                <a:extLst>
                  <a:ext uri="{FF2B5EF4-FFF2-40B4-BE49-F238E27FC236}">
                    <a16:creationId xmlns:a16="http://schemas.microsoft.com/office/drawing/2014/main" id="{E39AAE17-1175-1AD3-628E-67D78B9A74D2}"/>
                  </a:ext>
                </a:extLst>
              </p:cNvPr>
              <p:cNvGrpSpPr>
                <a:grpSpLocks/>
              </p:cNvGrpSpPr>
              <p:nvPr/>
            </p:nvGrpSpPr>
            <p:grpSpPr bwMode="auto">
              <a:xfrm>
                <a:off x="998" y="6569"/>
                <a:ext cx="2560" cy="1078"/>
                <a:chOff x="1064" y="9209"/>
                <a:chExt cx="9860" cy="4151"/>
              </a:xfrm>
            </p:grpSpPr>
            <p:pic>
              <p:nvPicPr>
                <p:cNvPr id="1066" name="Picture 40">
                  <a:extLst>
                    <a:ext uri="{FF2B5EF4-FFF2-40B4-BE49-F238E27FC236}">
                      <a16:creationId xmlns:a16="http://schemas.microsoft.com/office/drawing/2014/main" id="{BB7867D6-2A3D-B74C-D20D-51F261C68270}"/>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42" y="11748"/>
                  <a:ext cx="2410" cy="1612"/>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1">
                  <a:extLst>
                    <a:ext uri="{FF2B5EF4-FFF2-40B4-BE49-F238E27FC236}">
                      <a16:creationId xmlns:a16="http://schemas.microsoft.com/office/drawing/2014/main" id="{CCC8118F-5272-C0C6-D9C1-6A0EA8ADED1A}"/>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42" y="9209"/>
                  <a:ext cx="2410" cy="161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2">
                  <a:extLst>
                    <a:ext uri="{FF2B5EF4-FFF2-40B4-BE49-F238E27FC236}">
                      <a16:creationId xmlns:a16="http://schemas.microsoft.com/office/drawing/2014/main" id="{F84B68D3-6D36-CDA8-DD32-912EF92CF01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25" y="9998"/>
                  <a:ext cx="2099" cy="245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3">
                  <a:extLst>
                    <a:ext uri="{FF2B5EF4-FFF2-40B4-BE49-F238E27FC236}">
                      <a16:creationId xmlns:a16="http://schemas.microsoft.com/office/drawing/2014/main" id="{C3693B3C-716D-8423-CB6C-A3ECE5D55444}"/>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08" y="11595"/>
                  <a:ext cx="1406" cy="1701"/>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4">
                  <a:extLst>
                    <a:ext uri="{FF2B5EF4-FFF2-40B4-BE49-F238E27FC236}">
                      <a16:creationId xmlns:a16="http://schemas.microsoft.com/office/drawing/2014/main" id="{5CC51D66-80A8-1E3B-C67D-3D8A1D8C965C}"/>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90" y="9209"/>
                  <a:ext cx="2410" cy="1612"/>
                </a:xfrm>
                <a:prstGeom prst="rect">
                  <a:avLst/>
                </a:prstGeom>
                <a:noFill/>
                <a:extLst>
                  <a:ext uri="{909E8E84-426E-40DD-AFC4-6F175D3DCCD1}">
                    <a14:hiddenFill xmlns:a14="http://schemas.microsoft.com/office/drawing/2010/main">
                      <a:solidFill>
                        <a:srgbClr val="FFFFFF"/>
                      </a:solidFill>
                    </a14:hiddenFill>
                  </a:ext>
                </a:extLst>
              </p:spPr>
            </p:pic>
            <p:sp>
              <p:nvSpPr>
                <p:cNvPr id="1071" name="AutoShape 45">
                  <a:extLst>
                    <a:ext uri="{FF2B5EF4-FFF2-40B4-BE49-F238E27FC236}">
                      <a16:creationId xmlns:a16="http://schemas.microsoft.com/office/drawing/2014/main" id="{3FC9CDFA-2B09-D764-2257-D34ABADF941E}"/>
                    </a:ext>
                  </a:extLst>
                </p:cNvPr>
                <p:cNvSpPr>
                  <a:spLocks noChangeShapeType="1"/>
                </p:cNvSpPr>
                <p:nvPr/>
              </p:nvSpPr>
              <p:spPr bwMode="auto">
                <a:xfrm>
                  <a:off x="1064" y="11257"/>
                  <a:ext cx="7761" cy="0"/>
                </a:xfrm>
                <a:prstGeom prst="straightConnector1">
                  <a:avLst/>
                </a:prstGeom>
                <a:noFill/>
                <a:ln w="19050">
                  <a:solidFill>
                    <a:srgbClr val="0070C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AutoShape 46">
                  <a:extLst>
                    <a:ext uri="{FF2B5EF4-FFF2-40B4-BE49-F238E27FC236}">
                      <a16:creationId xmlns:a16="http://schemas.microsoft.com/office/drawing/2014/main" id="{79436E34-7634-9456-BA62-09794D2968B8}"/>
                    </a:ext>
                  </a:extLst>
                </p:cNvPr>
                <p:cNvSpPr>
                  <a:spLocks noChangeShapeType="1"/>
                </p:cNvSpPr>
                <p:nvPr/>
              </p:nvSpPr>
              <p:spPr bwMode="auto">
                <a:xfrm flipV="1">
                  <a:off x="6855" y="10695"/>
                  <a:ext cx="1" cy="1126"/>
                </a:xfrm>
                <a:prstGeom prst="straightConnector1">
                  <a:avLst/>
                </a:prstGeom>
                <a:noFill/>
                <a:ln w="1905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AutoShape 47">
                  <a:extLst>
                    <a:ext uri="{FF2B5EF4-FFF2-40B4-BE49-F238E27FC236}">
                      <a16:creationId xmlns:a16="http://schemas.microsoft.com/office/drawing/2014/main" id="{51784F84-8481-4530-0CC1-A0BB3A09D361}"/>
                    </a:ext>
                  </a:extLst>
                </p:cNvPr>
                <p:cNvSpPr>
                  <a:spLocks noChangeShapeType="1"/>
                </p:cNvSpPr>
                <p:nvPr/>
              </p:nvSpPr>
              <p:spPr bwMode="auto">
                <a:xfrm flipV="1">
                  <a:off x="4304" y="10695"/>
                  <a:ext cx="1" cy="1126"/>
                </a:xfrm>
                <a:prstGeom prst="straightConnector1">
                  <a:avLst/>
                </a:prstGeom>
                <a:noFill/>
                <a:ln w="1905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74" name="図 114" descr="bhr-4grv2_m1.jpg">
                  <a:extLst>
                    <a:ext uri="{FF2B5EF4-FFF2-40B4-BE49-F238E27FC236}">
                      <a16:creationId xmlns:a16="http://schemas.microsoft.com/office/drawing/2014/main" id="{DE71A750-944D-1162-7939-7A8CA9EAEF63}"/>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8" y="10459"/>
                  <a:ext cx="1002" cy="159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41" name="Rectangle 49">
              <a:extLst>
                <a:ext uri="{FF2B5EF4-FFF2-40B4-BE49-F238E27FC236}">
                  <a16:creationId xmlns:a16="http://schemas.microsoft.com/office/drawing/2014/main" id="{C8A70E74-7254-0B7B-B01B-26B81E8A8866}"/>
                </a:ext>
              </a:extLst>
            </p:cNvPr>
            <p:cNvSpPr>
              <a:spLocks noChangeArrowheads="1"/>
            </p:cNvSpPr>
            <p:nvPr/>
          </p:nvSpPr>
          <p:spPr bwMode="auto">
            <a:xfrm>
              <a:off x="594" y="11763"/>
              <a:ext cx="10087" cy="122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42" name="WordArt 50">
              <a:extLst>
                <a:ext uri="{FF2B5EF4-FFF2-40B4-BE49-F238E27FC236}">
                  <a16:creationId xmlns:a16="http://schemas.microsoft.com/office/drawing/2014/main" id="{D9774180-C290-976C-578A-6B3870480563}"/>
                </a:ext>
              </a:extLst>
            </p:cNvPr>
            <p:cNvSpPr>
              <a:spLocks noChangeArrowheads="1" noChangeShapeType="1" noTextEdit="1"/>
            </p:cNvSpPr>
            <p:nvPr/>
          </p:nvSpPr>
          <p:spPr bwMode="auto">
            <a:xfrm>
              <a:off x="1463" y="11949"/>
              <a:ext cx="3742" cy="32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6" panose="020B0600000000000000" pitchFamily="50" charset="-128"/>
                  <a:ea typeface="ヒラギノ角ゴ6" panose="020B0600000000000000" pitchFamily="50" charset="-128"/>
                </a:rPr>
                <a:t>リモート設定＆サポート</a:t>
              </a:r>
            </a:p>
          </p:txBody>
        </p:sp>
        <p:sp>
          <p:nvSpPr>
            <p:cNvPr id="1043" name="Line 51">
              <a:extLst>
                <a:ext uri="{FF2B5EF4-FFF2-40B4-BE49-F238E27FC236}">
                  <a16:creationId xmlns:a16="http://schemas.microsoft.com/office/drawing/2014/main" id="{9FC9140B-A734-8E29-5327-C4FB1B6C9B77}"/>
                </a:ext>
              </a:extLst>
            </p:cNvPr>
            <p:cNvSpPr>
              <a:spLocks noChangeShapeType="1"/>
            </p:cNvSpPr>
            <p:nvPr/>
          </p:nvSpPr>
          <p:spPr bwMode="auto">
            <a:xfrm>
              <a:off x="784" y="12343"/>
              <a:ext cx="4802"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44" name="WordArt 52">
              <a:extLst>
                <a:ext uri="{FF2B5EF4-FFF2-40B4-BE49-F238E27FC236}">
                  <a16:creationId xmlns:a16="http://schemas.microsoft.com/office/drawing/2014/main" id="{6441B4A2-4F95-E814-87C9-A4224BC0A1A6}"/>
                </a:ext>
              </a:extLst>
            </p:cNvPr>
            <p:cNvSpPr>
              <a:spLocks noChangeArrowheads="1" noChangeShapeType="1" noTextEdit="1"/>
            </p:cNvSpPr>
            <p:nvPr/>
          </p:nvSpPr>
          <p:spPr bwMode="auto">
            <a:xfrm>
              <a:off x="845" y="12404"/>
              <a:ext cx="4749" cy="46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の設定や至急の問題解決を遠隔操作で行います。弊社技術スタッフが</a:t>
              </a:r>
            </a:p>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電話とリモート操作で直接対応致します。</a:t>
              </a: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と同じネットワークにある</a:t>
              </a: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PC</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に</a:t>
              </a:r>
            </a:p>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リモートし、</a:t>
              </a: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を設定します。</a:t>
              </a:r>
            </a:p>
          </p:txBody>
        </p:sp>
        <p:pic>
          <p:nvPicPr>
            <p:cNvPr id="1077" name="Picture 53">
              <a:extLst>
                <a:ext uri="{FF2B5EF4-FFF2-40B4-BE49-F238E27FC236}">
                  <a16:creationId xmlns:a16="http://schemas.microsoft.com/office/drawing/2014/main" id="{24CE45E4-CD10-CF32-90E7-BA5F61EB140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34" y="11969"/>
              <a:ext cx="4718"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Rectangle 54">
              <a:extLst>
                <a:ext uri="{FF2B5EF4-FFF2-40B4-BE49-F238E27FC236}">
                  <a16:creationId xmlns:a16="http://schemas.microsoft.com/office/drawing/2014/main" id="{E2A88719-E8ED-A77B-EDA0-A1386353D77E}"/>
                </a:ext>
              </a:extLst>
            </p:cNvPr>
            <p:cNvSpPr>
              <a:spLocks noChangeArrowheads="1"/>
            </p:cNvSpPr>
            <p:nvPr/>
          </p:nvSpPr>
          <p:spPr bwMode="auto">
            <a:xfrm>
              <a:off x="7924" y="8397"/>
              <a:ext cx="2761" cy="324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46" name="WordArt 55">
              <a:extLst>
                <a:ext uri="{FF2B5EF4-FFF2-40B4-BE49-F238E27FC236}">
                  <a16:creationId xmlns:a16="http://schemas.microsoft.com/office/drawing/2014/main" id="{5EE565D5-FD42-22EC-0A1F-5ACC05393555}"/>
                </a:ext>
              </a:extLst>
            </p:cNvPr>
            <p:cNvSpPr>
              <a:spLocks noChangeArrowheads="1" noChangeShapeType="1" noTextEdit="1"/>
            </p:cNvSpPr>
            <p:nvPr/>
          </p:nvSpPr>
          <p:spPr bwMode="auto">
            <a:xfrm>
              <a:off x="8109" y="8844"/>
              <a:ext cx="2315" cy="26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6" panose="020B0600000000000000" pitchFamily="50" charset="-128"/>
                  <a:ea typeface="ヒラギノ角ゴ6" panose="020B0600000000000000" pitchFamily="50" charset="-128"/>
                </a:rPr>
                <a:t>不具合時の部品交換</a:t>
              </a:r>
            </a:p>
          </p:txBody>
        </p:sp>
        <p:sp>
          <p:nvSpPr>
            <p:cNvPr id="1047" name="Line 56">
              <a:extLst>
                <a:ext uri="{FF2B5EF4-FFF2-40B4-BE49-F238E27FC236}">
                  <a16:creationId xmlns:a16="http://schemas.microsoft.com/office/drawing/2014/main" id="{BE5B9239-D93A-495B-C168-711B7B2ACB7B}"/>
                </a:ext>
              </a:extLst>
            </p:cNvPr>
            <p:cNvSpPr>
              <a:spLocks noChangeShapeType="1"/>
            </p:cNvSpPr>
            <p:nvPr/>
          </p:nvSpPr>
          <p:spPr bwMode="auto">
            <a:xfrm>
              <a:off x="8054" y="9187"/>
              <a:ext cx="25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48" name="WordArt 57">
              <a:extLst>
                <a:ext uri="{FF2B5EF4-FFF2-40B4-BE49-F238E27FC236}">
                  <a16:creationId xmlns:a16="http://schemas.microsoft.com/office/drawing/2014/main" id="{5CCB699A-1418-1028-F60A-92E7B830E86C}"/>
                </a:ext>
              </a:extLst>
            </p:cNvPr>
            <p:cNvSpPr>
              <a:spLocks noChangeArrowheads="1" noChangeShapeType="1" noTextEdit="1"/>
            </p:cNvSpPr>
            <p:nvPr/>
          </p:nvSpPr>
          <p:spPr bwMode="auto">
            <a:xfrm>
              <a:off x="8253" y="9290"/>
              <a:ext cx="2014" cy="51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万が一のハードウェア</a:t>
              </a:r>
            </a:p>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のトラブル時、不具合</a:t>
              </a:r>
            </a:p>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箇所の部品を交換致します。</a:t>
              </a:r>
            </a:p>
          </p:txBody>
        </p:sp>
        <p:pic>
          <p:nvPicPr>
            <p:cNvPr id="1082" name="Picture 58" descr="耐障害性・高速性・容量で選べるRAIDモード">
              <a:extLst>
                <a:ext uri="{FF2B5EF4-FFF2-40B4-BE49-F238E27FC236}">
                  <a16:creationId xmlns:a16="http://schemas.microsoft.com/office/drawing/2014/main" id="{A7DE0700-44F4-70BB-DBA1-669D475E57B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l="87003" t="5000" r="833" b="11000"/>
            <a:stretch>
              <a:fillRect/>
            </a:stretch>
          </p:blipFill>
          <p:spPr bwMode="auto">
            <a:xfrm>
              <a:off x="9265" y="9929"/>
              <a:ext cx="1237" cy="1351"/>
            </a:xfrm>
            <a:prstGeom prst="rect">
              <a:avLst/>
            </a:prstGeom>
            <a:noFill/>
            <a:extLst>
              <a:ext uri="{909E8E84-426E-40DD-AFC4-6F175D3DCCD1}">
                <a14:hiddenFill xmlns:a14="http://schemas.microsoft.com/office/drawing/2010/main">
                  <a:solidFill>
                    <a:srgbClr val="FFFFFF"/>
                  </a:solidFill>
                </a14:hiddenFill>
              </a:ext>
            </a:extLst>
          </p:spPr>
        </p:pic>
        <p:grpSp>
          <p:nvGrpSpPr>
            <p:cNvPr id="1049" name="Group 59">
              <a:extLst>
                <a:ext uri="{FF2B5EF4-FFF2-40B4-BE49-F238E27FC236}">
                  <a16:creationId xmlns:a16="http://schemas.microsoft.com/office/drawing/2014/main" id="{7349873A-EF8F-88BA-F4AA-434A12C056B2}"/>
                </a:ext>
              </a:extLst>
            </p:cNvPr>
            <p:cNvGrpSpPr>
              <a:grpSpLocks/>
            </p:cNvGrpSpPr>
            <p:nvPr/>
          </p:nvGrpSpPr>
          <p:grpSpPr bwMode="auto">
            <a:xfrm>
              <a:off x="8112" y="9995"/>
              <a:ext cx="1329" cy="1196"/>
              <a:chOff x="183" y="4740"/>
              <a:chExt cx="5462" cy="4915"/>
            </a:xfrm>
          </p:grpSpPr>
          <p:pic>
            <p:nvPicPr>
              <p:cNvPr id="1084" name="Picture 60">
                <a:extLst>
                  <a:ext uri="{FF2B5EF4-FFF2-40B4-BE49-F238E27FC236}">
                    <a16:creationId xmlns:a16="http://schemas.microsoft.com/office/drawing/2014/main" id="{86535EC9-29EA-7907-B006-DDD7A897067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b="6042"/>
              <a:stretch>
                <a:fillRect/>
              </a:stretch>
            </p:blipFill>
            <p:spPr bwMode="auto">
              <a:xfrm>
                <a:off x="183" y="4740"/>
                <a:ext cx="5462" cy="4915"/>
              </a:xfrm>
              <a:prstGeom prst="rect">
                <a:avLst/>
              </a:prstGeom>
              <a:noFill/>
              <a:extLst>
                <a:ext uri="{909E8E84-426E-40DD-AFC4-6F175D3DCCD1}">
                  <a14:hiddenFill xmlns:a14="http://schemas.microsoft.com/office/drawing/2010/main">
                    <a:solidFill>
                      <a:srgbClr val="FFFFFF"/>
                    </a:solidFill>
                  </a14:hiddenFill>
                </a:ext>
              </a:extLst>
            </p:spPr>
          </p:pic>
          <p:sp>
            <p:nvSpPr>
              <p:cNvPr id="1062" name="AutoShape 61">
                <a:extLst>
                  <a:ext uri="{FF2B5EF4-FFF2-40B4-BE49-F238E27FC236}">
                    <a16:creationId xmlns:a16="http://schemas.microsoft.com/office/drawing/2014/main" id="{6019D988-12B1-B213-8126-FEF006D98160}"/>
                  </a:ext>
                </a:extLst>
              </p:cNvPr>
              <p:cNvSpPr>
                <a:spLocks noChangeArrowheads="1"/>
              </p:cNvSpPr>
              <p:nvPr/>
            </p:nvSpPr>
            <p:spPr bwMode="auto">
              <a:xfrm rot="-1121175">
                <a:off x="406" y="5621"/>
                <a:ext cx="1440" cy="1440"/>
              </a:xfrm>
              <a:prstGeom prst="lightningBol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63" name="AutoShape 62">
                <a:extLst>
                  <a:ext uri="{FF2B5EF4-FFF2-40B4-BE49-F238E27FC236}">
                    <a16:creationId xmlns:a16="http://schemas.microsoft.com/office/drawing/2014/main" id="{4C502440-690F-5FF7-63B4-0277DCF71220}"/>
                  </a:ext>
                </a:extLst>
              </p:cNvPr>
              <p:cNvSpPr>
                <a:spLocks noChangeArrowheads="1"/>
              </p:cNvSpPr>
              <p:nvPr/>
            </p:nvSpPr>
            <p:spPr bwMode="auto">
              <a:xfrm rot="1342346">
                <a:off x="1201" y="5024"/>
                <a:ext cx="1440" cy="1440"/>
              </a:xfrm>
              <a:prstGeom prst="lightningBol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1050" name="Rectangle 63">
              <a:extLst>
                <a:ext uri="{FF2B5EF4-FFF2-40B4-BE49-F238E27FC236}">
                  <a16:creationId xmlns:a16="http://schemas.microsoft.com/office/drawing/2014/main" id="{34F3F48B-DFB6-49D8-F94F-B1E199AF2714}"/>
                </a:ext>
              </a:extLst>
            </p:cNvPr>
            <p:cNvSpPr>
              <a:spLocks noChangeArrowheads="1"/>
            </p:cNvSpPr>
            <p:nvPr/>
          </p:nvSpPr>
          <p:spPr bwMode="auto">
            <a:xfrm>
              <a:off x="4338" y="8407"/>
              <a:ext cx="3401" cy="99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51" name="WordArt 64">
              <a:extLst>
                <a:ext uri="{FF2B5EF4-FFF2-40B4-BE49-F238E27FC236}">
                  <a16:creationId xmlns:a16="http://schemas.microsoft.com/office/drawing/2014/main" id="{F7E49997-1405-2A85-5A43-3FC902E86570}"/>
                </a:ext>
              </a:extLst>
            </p:cNvPr>
            <p:cNvSpPr>
              <a:spLocks noChangeArrowheads="1" noChangeShapeType="1" noTextEdit="1"/>
            </p:cNvSpPr>
            <p:nvPr/>
          </p:nvSpPr>
          <p:spPr bwMode="auto">
            <a:xfrm>
              <a:off x="5154" y="8553"/>
              <a:ext cx="1814" cy="28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800" kern="10" spc="0">
                  <a:ln>
                    <a:noFill/>
                  </a:ln>
                  <a:solidFill>
                    <a:srgbClr val="FFFFFF"/>
                  </a:solidFill>
                  <a:effectLst/>
                  <a:latin typeface="ヒラギノ角ゴ6" panose="020B0600000000000000" pitchFamily="50" charset="-128"/>
                  <a:ea typeface="ヒラギノ角ゴ6" panose="020B0600000000000000" pitchFamily="50" charset="-128"/>
                </a:rPr>
                <a:t>定期訪問検査</a:t>
              </a:r>
              <a:endParaRPr lang="ja-JP" altLang="en-US" sz="1800" kern="10" spc="0">
                <a:ln>
                  <a:noFill/>
                </a:ln>
                <a:solidFill>
                  <a:srgbClr val="FFFFFF"/>
                </a:solidFill>
                <a:effectLst/>
                <a:latin typeface="ヒラギノ角ゴ6" panose="020B0600000000000000" pitchFamily="50" charset="-128"/>
                <a:ea typeface="ヒラギノ角ゴ6" panose="020B0600000000000000" pitchFamily="50" charset="-128"/>
              </a:endParaRPr>
            </a:p>
          </p:txBody>
        </p:sp>
        <p:sp>
          <p:nvSpPr>
            <p:cNvPr id="1052" name="Line 65">
              <a:extLst>
                <a:ext uri="{FF2B5EF4-FFF2-40B4-BE49-F238E27FC236}">
                  <a16:creationId xmlns:a16="http://schemas.microsoft.com/office/drawing/2014/main" id="{20EE1420-89EA-5675-1906-DB5257F08AB6}"/>
                </a:ext>
              </a:extLst>
            </p:cNvPr>
            <p:cNvSpPr>
              <a:spLocks noChangeShapeType="1"/>
            </p:cNvSpPr>
            <p:nvPr/>
          </p:nvSpPr>
          <p:spPr bwMode="auto">
            <a:xfrm>
              <a:off x="4533" y="8908"/>
              <a:ext cx="2994"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53" name="WordArt 66">
              <a:extLst>
                <a:ext uri="{FF2B5EF4-FFF2-40B4-BE49-F238E27FC236}">
                  <a16:creationId xmlns:a16="http://schemas.microsoft.com/office/drawing/2014/main" id="{0D74B71D-370E-4E3E-969C-645E174AC645}"/>
                </a:ext>
              </a:extLst>
            </p:cNvPr>
            <p:cNvSpPr>
              <a:spLocks noChangeArrowheads="1" noChangeShapeType="1" noTextEdit="1"/>
            </p:cNvSpPr>
            <p:nvPr/>
          </p:nvSpPr>
          <p:spPr bwMode="auto">
            <a:xfrm>
              <a:off x="4550" y="9011"/>
              <a:ext cx="3018" cy="2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毎月</a:t>
              </a: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1</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回の定期訪問で、</a:t>
              </a: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の稼働状況の確認、</a:t>
              </a:r>
            </a:p>
            <a:p>
              <a:pPr algn="l"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データ保存に問題がないかどうかの確認を行います。</a:t>
              </a:r>
            </a:p>
          </p:txBody>
        </p:sp>
        <p:sp>
          <p:nvSpPr>
            <p:cNvPr id="1054" name="Rectangle 67">
              <a:extLst>
                <a:ext uri="{FF2B5EF4-FFF2-40B4-BE49-F238E27FC236}">
                  <a16:creationId xmlns:a16="http://schemas.microsoft.com/office/drawing/2014/main" id="{5BDD1813-3D85-7B74-A234-9441EB014712}"/>
                </a:ext>
              </a:extLst>
            </p:cNvPr>
            <p:cNvSpPr>
              <a:spLocks noChangeArrowheads="1"/>
            </p:cNvSpPr>
            <p:nvPr/>
          </p:nvSpPr>
          <p:spPr bwMode="auto">
            <a:xfrm>
              <a:off x="4343" y="9531"/>
              <a:ext cx="3409" cy="99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55" name="WordArt 68">
              <a:extLst>
                <a:ext uri="{FF2B5EF4-FFF2-40B4-BE49-F238E27FC236}">
                  <a16:creationId xmlns:a16="http://schemas.microsoft.com/office/drawing/2014/main" id="{2C8981D9-F9B1-1632-7FC1-7E11FCB4360B}"/>
                </a:ext>
              </a:extLst>
            </p:cNvPr>
            <p:cNvSpPr>
              <a:spLocks noChangeArrowheads="1" noChangeShapeType="1" noTextEdit="1"/>
            </p:cNvSpPr>
            <p:nvPr/>
          </p:nvSpPr>
          <p:spPr bwMode="auto">
            <a:xfrm>
              <a:off x="4583" y="9703"/>
              <a:ext cx="2971" cy="22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6" panose="020B0600000000000000" pitchFamily="50" charset="-128"/>
                  <a:ea typeface="ヒラギノ角ゴ6" panose="020B0600000000000000" pitchFamily="50" charset="-128"/>
                </a:rPr>
                <a:t>ファームウエアアップデート</a:t>
              </a:r>
            </a:p>
          </p:txBody>
        </p:sp>
        <p:sp>
          <p:nvSpPr>
            <p:cNvPr id="1056" name="Line 69">
              <a:extLst>
                <a:ext uri="{FF2B5EF4-FFF2-40B4-BE49-F238E27FC236}">
                  <a16:creationId xmlns:a16="http://schemas.microsoft.com/office/drawing/2014/main" id="{F4DA8E3C-96AB-5E2F-52EC-0BC6D3E3B6EF}"/>
                </a:ext>
              </a:extLst>
            </p:cNvPr>
            <p:cNvSpPr>
              <a:spLocks noChangeShapeType="1"/>
            </p:cNvSpPr>
            <p:nvPr/>
          </p:nvSpPr>
          <p:spPr bwMode="auto">
            <a:xfrm>
              <a:off x="4518" y="10024"/>
              <a:ext cx="306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57" name="WordArt 70">
              <a:extLst>
                <a:ext uri="{FF2B5EF4-FFF2-40B4-BE49-F238E27FC236}">
                  <a16:creationId xmlns:a16="http://schemas.microsoft.com/office/drawing/2014/main" id="{C6C916E8-F1E1-3B07-9894-7FE1D582B2E1}"/>
                </a:ext>
              </a:extLst>
            </p:cNvPr>
            <p:cNvSpPr>
              <a:spLocks noChangeArrowheads="1" noChangeShapeType="1" noTextEdit="1"/>
            </p:cNvSpPr>
            <p:nvPr/>
          </p:nvSpPr>
          <p:spPr bwMode="auto">
            <a:xfrm>
              <a:off x="4728" y="10081"/>
              <a:ext cx="2643" cy="3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毎月</a:t>
              </a: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1</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回の定期訪問時にソフトウエア</a:t>
              </a:r>
            </a:p>
            <a:p>
              <a:pPr algn="ctr"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を確認いたします。</a:t>
              </a:r>
            </a:p>
          </p:txBody>
        </p:sp>
        <p:sp>
          <p:nvSpPr>
            <p:cNvPr id="1058" name="Rectangle 71">
              <a:extLst>
                <a:ext uri="{FF2B5EF4-FFF2-40B4-BE49-F238E27FC236}">
                  <a16:creationId xmlns:a16="http://schemas.microsoft.com/office/drawing/2014/main" id="{1D869FB5-096C-3E9E-26CB-DFD7FC4750AA}"/>
                </a:ext>
              </a:extLst>
            </p:cNvPr>
            <p:cNvSpPr>
              <a:spLocks noChangeArrowheads="1"/>
            </p:cNvSpPr>
            <p:nvPr/>
          </p:nvSpPr>
          <p:spPr bwMode="auto">
            <a:xfrm>
              <a:off x="4338" y="10627"/>
              <a:ext cx="3443" cy="100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059" name="WordArt 72">
              <a:extLst>
                <a:ext uri="{FF2B5EF4-FFF2-40B4-BE49-F238E27FC236}">
                  <a16:creationId xmlns:a16="http://schemas.microsoft.com/office/drawing/2014/main" id="{BF199FD9-5203-AF84-3FA9-8AC6517C3D67}"/>
                </a:ext>
              </a:extLst>
            </p:cNvPr>
            <p:cNvSpPr>
              <a:spLocks noChangeArrowheads="1" noChangeShapeType="1" noTextEdit="1"/>
            </p:cNvSpPr>
            <p:nvPr/>
          </p:nvSpPr>
          <p:spPr bwMode="auto">
            <a:xfrm>
              <a:off x="4752" y="10801"/>
              <a:ext cx="2412" cy="27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6" panose="020B0600000000000000" pitchFamily="50" charset="-128"/>
                  <a:ea typeface="ヒラギノ角ゴ6" panose="020B0600000000000000" pitchFamily="50" charset="-128"/>
                </a:rPr>
                <a:t>メール異常通知設定</a:t>
              </a:r>
            </a:p>
          </p:txBody>
        </p:sp>
        <p:sp>
          <p:nvSpPr>
            <p:cNvPr id="1060" name="Line 73">
              <a:extLst>
                <a:ext uri="{FF2B5EF4-FFF2-40B4-BE49-F238E27FC236}">
                  <a16:creationId xmlns:a16="http://schemas.microsoft.com/office/drawing/2014/main" id="{2E6AA383-ABFD-3E81-26BD-1D1B45453162}"/>
                </a:ext>
              </a:extLst>
            </p:cNvPr>
            <p:cNvSpPr>
              <a:spLocks noChangeShapeType="1"/>
            </p:cNvSpPr>
            <p:nvPr/>
          </p:nvSpPr>
          <p:spPr bwMode="auto">
            <a:xfrm>
              <a:off x="4678" y="11144"/>
              <a:ext cx="2763"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61" name="WordArt 74">
              <a:extLst>
                <a:ext uri="{FF2B5EF4-FFF2-40B4-BE49-F238E27FC236}">
                  <a16:creationId xmlns:a16="http://schemas.microsoft.com/office/drawing/2014/main" id="{BB2E795B-7F9A-707B-CC69-F044115CD40B}"/>
                </a:ext>
              </a:extLst>
            </p:cNvPr>
            <p:cNvSpPr>
              <a:spLocks noChangeArrowheads="1" noChangeShapeType="1" noTextEdit="1"/>
            </p:cNvSpPr>
            <p:nvPr/>
          </p:nvSpPr>
          <p:spPr bwMode="auto">
            <a:xfrm>
              <a:off x="4550" y="11207"/>
              <a:ext cx="3104" cy="26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9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の異常発生をメール通知でアプライド側で</a:t>
              </a:r>
            </a:p>
            <a:p>
              <a:pPr algn="ctr" rtl="0">
                <a:buNone/>
              </a:pPr>
              <a:r>
                <a:rPr lang="ja-JP" altLang="en-US" sz="900" kern="10" spc="0">
                  <a:ln>
                    <a:noFill/>
                  </a:ln>
                  <a:solidFill>
                    <a:srgbClr val="FFFFFF"/>
                  </a:solidFill>
                  <a:effectLst/>
                  <a:latin typeface="ヒラギノ角ゴ4" panose="020B0400000000000000" pitchFamily="50" charset="-128"/>
                  <a:ea typeface="ヒラギノ角ゴ4" panose="020B0400000000000000" pitchFamily="50" charset="-128"/>
                </a:rPr>
                <a:t>受信します。障害があれば訪問して対応をいたします。</a:t>
              </a:r>
            </a:p>
          </p:txBody>
        </p:sp>
      </p:grpSp>
      <p:sp>
        <p:nvSpPr>
          <p:cNvPr id="1075" name="Rectangle 75">
            <a:extLst>
              <a:ext uri="{FF2B5EF4-FFF2-40B4-BE49-F238E27FC236}">
                <a16:creationId xmlns:a16="http://schemas.microsoft.com/office/drawing/2014/main" id="{27563F18-5277-6FFD-890F-F713BF4B6066}"/>
              </a:ext>
            </a:extLst>
          </p:cNvPr>
          <p:cNvSpPr>
            <a:spLocks noChangeArrowheads="1"/>
          </p:cNvSpPr>
          <p:nvPr/>
        </p:nvSpPr>
        <p:spPr bwMode="auto">
          <a:xfrm>
            <a:off x="203244" y="2502812"/>
            <a:ext cx="7070726" cy="206692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76" name="Rectangle 76">
            <a:extLst>
              <a:ext uri="{FF2B5EF4-FFF2-40B4-BE49-F238E27FC236}">
                <a16:creationId xmlns:a16="http://schemas.microsoft.com/office/drawing/2014/main" id="{8BA14D33-F1B8-D2BF-C64A-659E59818246}"/>
              </a:ext>
            </a:extLst>
          </p:cNvPr>
          <p:cNvSpPr>
            <a:spLocks noChangeArrowheads="1"/>
          </p:cNvSpPr>
          <p:nvPr/>
        </p:nvSpPr>
        <p:spPr bwMode="auto">
          <a:xfrm>
            <a:off x="2009819" y="2969537"/>
            <a:ext cx="5118101" cy="657225"/>
          </a:xfrm>
          <a:prstGeom prst="rect">
            <a:avLst/>
          </a:prstGeom>
          <a:solidFill>
            <a:srgbClr val="DE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pic>
        <p:nvPicPr>
          <p:cNvPr id="1101" name="Picture 77">
            <a:extLst>
              <a:ext uri="{FF2B5EF4-FFF2-40B4-BE49-F238E27FC236}">
                <a16:creationId xmlns:a16="http://schemas.microsoft.com/office/drawing/2014/main" id="{E432B200-F316-507F-04C6-42F5DDE163E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454194" y="5674"/>
            <a:ext cx="4540251"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8" name="Rectangle 78">
            <a:extLst>
              <a:ext uri="{FF2B5EF4-FFF2-40B4-BE49-F238E27FC236}">
                <a16:creationId xmlns:a16="http://schemas.microsoft.com/office/drawing/2014/main" id="{2308F1D2-C46A-BAD7-4CE2-36C46DECB7B2}"/>
              </a:ext>
            </a:extLst>
          </p:cNvPr>
          <p:cNvSpPr>
            <a:spLocks noChangeArrowheads="1"/>
          </p:cNvSpPr>
          <p:nvPr/>
        </p:nvSpPr>
        <p:spPr bwMode="auto">
          <a:xfrm>
            <a:off x="-34881" y="5674"/>
            <a:ext cx="1760538" cy="2328863"/>
          </a:xfrm>
          <a:prstGeom prst="rect">
            <a:avLst/>
          </a:prstGeom>
          <a:solidFill>
            <a:srgbClr val="00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103" name="Picture 79">
            <a:extLst>
              <a:ext uri="{FF2B5EF4-FFF2-40B4-BE49-F238E27FC236}">
                <a16:creationId xmlns:a16="http://schemas.microsoft.com/office/drawing/2014/main" id="{610752C3-E630-A1C4-FDB5-483020CA59C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979907" y="1385212"/>
            <a:ext cx="3221038"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4" name="Picture 80">
            <a:extLst>
              <a:ext uri="{FF2B5EF4-FFF2-40B4-BE49-F238E27FC236}">
                <a16:creationId xmlns:a16="http://schemas.microsoft.com/office/drawing/2014/main" id="{3093084E-E3EA-2F70-9427-1B2AAABE9EF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25482" y="1288374"/>
            <a:ext cx="28829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9" name="WordArt 81">
            <a:extLst>
              <a:ext uri="{FF2B5EF4-FFF2-40B4-BE49-F238E27FC236}">
                <a16:creationId xmlns:a16="http://schemas.microsoft.com/office/drawing/2014/main" id="{E8364001-A909-CD5E-6AF7-5A65B668373F}"/>
              </a:ext>
            </a:extLst>
          </p:cNvPr>
          <p:cNvSpPr>
            <a:spLocks noChangeArrowheads="1" noChangeShapeType="1" noTextEdit="1"/>
          </p:cNvSpPr>
          <p:nvPr/>
        </p:nvSpPr>
        <p:spPr bwMode="auto">
          <a:xfrm>
            <a:off x="646157" y="513674"/>
            <a:ext cx="1981200" cy="2460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dirty="0">
                <a:ln>
                  <a:noFill/>
                </a:ln>
                <a:solidFill>
                  <a:srgbClr val="FFFFFF"/>
                </a:solidFill>
                <a:effectLst/>
                <a:latin typeface="ヒラギノ角ゴ8" panose="020B0800000000000000" pitchFamily="50" charset="-128"/>
                <a:ea typeface="ヒラギノ角ゴ8" panose="020B0800000000000000" pitchFamily="50" charset="-128"/>
              </a:rPr>
              <a:t>NAS</a:t>
            </a:r>
            <a:r>
              <a:rPr lang="ja-JP" altLang="en-US" sz="800" kern="10" spc="0" dirty="0">
                <a:ln>
                  <a:noFill/>
                </a:ln>
                <a:solidFill>
                  <a:srgbClr val="FFFFFF"/>
                </a:solidFill>
                <a:effectLst/>
                <a:latin typeface="ヒラギノ角ゴ8" panose="020B0800000000000000" pitchFamily="50" charset="-128"/>
                <a:ea typeface="ヒラギノ角ゴ8" panose="020B0800000000000000" pitchFamily="50" charset="-128"/>
              </a:rPr>
              <a:t>の足りない</a:t>
            </a:r>
          </a:p>
        </p:txBody>
      </p:sp>
      <p:grpSp>
        <p:nvGrpSpPr>
          <p:cNvPr id="1080" name="Group 82">
            <a:extLst>
              <a:ext uri="{FF2B5EF4-FFF2-40B4-BE49-F238E27FC236}">
                <a16:creationId xmlns:a16="http://schemas.microsoft.com/office/drawing/2014/main" id="{C10D9D99-01E1-E1AC-58D3-C151D3F12C05}"/>
              </a:ext>
            </a:extLst>
          </p:cNvPr>
          <p:cNvGrpSpPr>
            <a:grpSpLocks/>
          </p:cNvGrpSpPr>
          <p:nvPr/>
        </p:nvGrpSpPr>
        <p:grpSpPr bwMode="auto">
          <a:xfrm>
            <a:off x="1271632" y="826412"/>
            <a:ext cx="771525" cy="317500"/>
            <a:chOff x="824" y="1151"/>
            <a:chExt cx="1215" cy="500"/>
          </a:xfrm>
        </p:grpSpPr>
        <p:sp>
          <p:nvSpPr>
            <p:cNvPr id="1081" name="WordArt 83">
              <a:extLst>
                <a:ext uri="{FF2B5EF4-FFF2-40B4-BE49-F238E27FC236}">
                  <a16:creationId xmlns:a16="http://schemas.microsoft.com/office/drawing/2014/main" id="{EC160CC7-7AB1-D775-995C-45C3778C0941}"/>
                </a:ext>
              </a:extLst>
            </p:cNvPr>
            <p:cNvSpPr>
              <a:spLocks noChangeArrowheads="1" noChangeShapeType="1" noTextEdit="1"/>
            </p:cNvSpPr>
            <p:nvPr/>
          </p:nvSpPr>
          <p:spPr bwMode="auto">
            <a:xfrm>
              <a:off x="824" y="1264"/>
              <a:ext cx="837" cy="3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容量</a:t>
              </a:r>
            </a:p>
          </p:txBody>
        </p:sp>
        <p:sp>
          <p:nvSpPr>
            <p:cNvPr id="1083" name="WordArt 84">
              <a:extLst>
                <a:ext uri="{FF2B5EF4-FFF2-40B4-BE49-F238E27FC236}">
                  <a16:creationId xmlns:a16="http://schemas.microsoft.com/office/drawing/2014/main" id="{8E4F8CEF-94C4-CE3E-E4B6-3601BA4FE9FE}"/>
                </a:ext>
              </a:extLst>
            </p:cNvPr>
            <p:cNvSpPr>
              <a:spLocks noChangeArrowheads="1" noChangeShapeType="1" noTextEdit="1"/>
            </p:cNvSpPr>
            <p:nvPr/>
          </p:nvSpPr>
          <p:spPr bwMode="auto">
            <a:xfrm>
              <a:off x="905" y="1151"/>
              <a:ext cx="691" cy="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400">
                  <a:ln>
                    <a:noFill/>
                  </a:ln>
                  <a:solidFill>
                    <a:srgbClr val="FFFFFF"/>
                  </a:solidFill>
                  <a:effectLst/>
                  <a:latin typeface="ヒラギノ角ゴ7" panose="020B0700000000000000" pitchFamily="50" charset="-128"/>
                  <a:ea typeface="ヒラギノ角ゴ7" panose="020B0700000000000000" pitchFamily="50" charset="-128"/>
                </a:rPr>
                <a:t>ストレージ</a:t>
              </a:r>
            </a:p>
          </p:txBody>
        </p:sp>
        <p:sp>
          <p:nvSpPr>
            <p:cNvPr id="1085" name="WordArt 85">
              <a:extLst>
                <a:ext uri="{FF2B5EF4-FFF2-40B4-BE49-F238E27FC236}">
                  <a16:creationId xmlns:a16="http://schemas.microsoft.com/office/drawing/2014/main" id="{D91E44C7-5B05-CFD8-FC96-463F9D6E6BD9}"/>
                </a:ext>
              </a:extLst>
            </p:cNvPr>
            <p:cNvSpPr>
              <a:spLocks noChangeArrowheads="1" noChangeShapeType="1" noTextEdit="1"/>
            </p:cNvSpPr>
            <p:nvPr/>
          </p:nvSpPr>
          <p:spPr bwMode="auto">
            <a:xfrm>
              <a:off x="1695" y="1314"/>
              <a:ext cx="344" cy="3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を</a:t>
              </a:r>
            </a:p>
          </p:txBody>
        </p:sp>
      </p:grpSp>
      <p:sp>
        <p:nvSpPr>
          <p:cNvPr id="1086" name="Rectangle 86">
            <a:extLst>
              <a:ext uri="{FF2B5EF4-FFF2-40B4-BE49-F238E27FC236}">
                <a16:creationId xmlns:a16="http://schemas.microsoft.com/office/drawing/2014/main" id="{766BD17C-E963-A300-527A-430154664EC5}"/>
              </a:ext>
            </a:extLst>
          </p:cNvPr>
          <p:cNvSpPr>
            <a:spLocks noChangeArrowheads="1"/>
          </p:cNvSpPr>
          <p:nvPr/>
        </p:nvSpPr>
        <p:spPr bwMode="auto">
          <a:xfrm>
            <a:off x="4492670" y="243799"/>
            <a:ext cx="881062" cy="117316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87" name="WordArt 87">
            <a:extLst>
              <a:ext uri="{FF2B5EF4-FFF2-40B4-BE49-F238E27FC236}">
                <a16:creationId xmlns:a16="http://schemas.microsoft.com/office/drawing/2014/main" id="{BBCA8408-75A6-4A07-21FE-C252721C29C4}"/>
              </a:ext>
            </a:extLst>
          </p:cNvPr>
          <p:cNvSpPr>
            <a:spLocks noChangeArrowheads="1" noChangeShapeType="1" noTextEdit="1"/>
          </p:cNvSpPr>
          <p:nvPr/>
        </p:nvSpPr>
        <p:spPr bwMode="auto">
          <a:xfrm>
            <a:off x="4895895" y="513674"/>
            <a:ext cx="1979612" cy="2460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rPr>
              <a:t>そのまま増やせる</a:t>
            </a:r>
          </a:p>
        </p:txBody>
      </p:sp>
      <p:sp>
        <p:nvSpPr>
          <p:cNvPr id="1088" name="Oval 88">
            <a:extLst>
              <a:ext uri="{FF2B5EF4-FFF2-40B4-BE49-F238E27FC236}">
                <a16:creationId xmlns:a16="http://schemas.microsoft.com/office/drawing/2014/main" id="{6958BE44-AF68-276D-BB27-F54FDC3A105F}"/>
              </a:ext>
            </a:extLst>
          </p:cNvPr>
          <p:cNvSpPr>
            <a:spLocks noChangeArrowheads="1"/>
          </p:cNvSpPr>
          <p:nvPr/>
        </p:nvSpPr>
        <p:spPr bwMode="auto">
          <a:xfrm>
            <a:off x="4984795" y="454937"/>
            <a:ext cx="36512" cy="36512"/>
          </a:xfrm>
          <a:prstGeom prst="ellipse">
            <a:avLst/>
          </a:prstGeom>
          <a:solidFill>
            <a:srgbClr val="0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89" name="Oval 89">
            <a:extLst>
              <a:ext uri="{FF2B5EF4-FFF2-40B4-BE49-F238E27FC236}">
                <a16:creationId xmlns:a16="http://schemas.microsoft.com/office/drawing/2014/main" id="{D54976FC-4BE6-6E61-32EA-40A4327CCA58}"/>
              </a:ext>
            </a:extLst>
          </p:cNvPr>
          <p:cNvSpPr>
            <a:spLocks noChangeArrowheads="1"/>
          </p:cNvSpPr>
          <p:nvPr/>
        </p:nvSpPr>
        <p:spPr bwMode="auto">
          <a:xfrm>
            <a:off x="5249907" y="454937"/>
            <a:ext cx="36513" cy="36512"/>
          </a:xfrm>
          <a:prstGeom prst="ellipse">
            <a:avLst/>
          </a:prstGeom>
          <a:solidFill>
            <a:srgbClr val="0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90" name="Oval 90">
            <a:extLst>
              <a:ext uri="{FF2B5EF4-FFF2-40B4-BE49-F238E27FC236}">
                <a16:creationId xmlns:a16="http://schemas.microsoft.com/office/drawing/2014/main" id="{422BB806-5AEF-7AB0-90B9-0C3AA4739C54}"/>
              </a:ext>
            </a:extLst>
          </p:cNvPr>
          <p:cNvSpPr>
            <a:spLocks noChangeArrowheads="1"/>
          </p:cNvSpPr>
          <p:nvPr/>
        </p:nvSpPr>
        <p:spPr bwMode="auto">
          <a:xfrm>
            <a:off x="5499145" y="454937"/>
            <a:ext cx="36512" cy="36512"/>
          </a:xfrm>
          <a:prstGeom prst="ellipse">
            <a:avLst/>
          </a:prstGeom>
          <a:solidFill>
            <a:srgbClr val="0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91" name="Oval 91">
            <a:extLst>
              <a:ext uri="{FF2B5EF4-FFF2-40B4-BE49-F238E27FC236}">
                <a16:creationId xmlns:a16="http://schemas.microsoft.com/office/drawing/2014/main" id="{FC270297-A999-F93F-7831-9D89F7F52ACB}"/>
              </a:ext>
            </a:extLst>
          </p:cNvPr>
          <p:cNvSpPr>
            <a:spLocks noChangeArrowheads="1"/>
          </p:cNvSpPr>
          <p:nvPr/>
        </p:nvSpPr>
        <p:spPr bwMode="auto">
          <a:xfrm>
            <a:off x="5745207" y="454937"/>
            <a:ext cx="36513" cy="36512"/>
          </a:xfrm>
          <a:prstGeom prst="ellipse">
            <a:avLst/>
          </a:prstGeom>
          <a:solidFill>
            <a:srgbClr val="00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092" name="WordArt 92">
            <a:extLst>
              <a:ext uri="{FF2B5EF4-FFF2-40B4-BE49-F238E27FC236}">
                <a16:creationId xmlns:a16="http://schemas.microsoft.com/office/drawing/2014/main" id="{6E598CB4-CB48-1C7E-6290-BBDEC806144E}"/>
              </a:ext>
            </a:extLst>
          </p:cNvPr>
          <p:cNvSpPr>
            <a:spLocks noChangeArrowheads="1" noChangeShapeType="1" noTextEdit="1"/>
          </p:cNvSpPr>
          <p:nvPr/>
        </p:nvSpPr>
        <p:spPr bwMode="auto">
          <a:xfrm>
            <a:off x="4676820" y="854987"/>
            <a:ext cx="2609850" cy="24606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rPr>
              <a:t>拡張エンクロージャー</a:t>
            </a:r>
          </a:p>
        </p:txBody>
      </p:sp>
      <p:grpSp>
        <p:nvGrpSpPr>
          <p:cNvPr id="1093" name="Group 93">
            <a:extLst>
              <a:ext uri="{FF2B5EF4-FFF2-40B4-BE49-F238E27FC236}">
                <a16:creationId xmlns:a16="http://schemas.microsoft.com/office/drawing/2014/main" id="{6D58267F-F46C-2B29-8AE8-30B9BC1B5EAF}"/>
              </a:ext>
            </a:extLst>
          </p:cNvPr>
          <p:cNvGrpSpPr>
            <a:grpSpLocks/>
          </p:cNvGrpSpPr>
          <p:nvPr/>
        </p:nvGrpSpPr>
        <p:grpSpPr bwMode="auto">
          <a:xfrm>
            <a:off x="3330619" y="1667787"/>
            <a:ext cx="534988" cy="534987"/>
            <a:chOff x="2547" y="2856"/>
            <a:chExt cx="717" cy="717"/>
          </a:xfrm>
        </p:grpSpPr>
        <p:sp>
          <p:nvSpPr>
            <p:cNvPr id="1094" name="Oval 94">
              <a:extLst>
                <a:ext uri="{FF2B5EF4-FFF2-40B4-BE49-F238E27FC236}">
                  <a16:creationId xmlns:a16="http://schemas.microsoft.com/office/drawing/2014/main" id="{1338201C-007E-BB92-BE9B-35FCB308802F}"/>
                </a:ext>
              </a:extLst>
            </p:cNvPr>
            <p:cNvSpPr>
              <a:spLocks noChangeArrowheads="1"/>
            </p:cNvSpPr>
            <p:nvPr/>
          </p:nvSpPr>
          <p:spPr bwMode="auto">
            <a:xfrm>
              <a:off x="2547" y="2856"/>
              <a:ext cx="717" cy="717"/>
            </a:xfrm>
            <a:prstGeom prst="ellipse">
              <a:avLst/>
            </a:prstGeom>
            <a:solidFill>
              <a:srgbClr val="FFFFFF">
                <a:alpha val="75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119" name="Picture 95">
              <a:extLst>
                <a:ext uri="{FF2B5EF4-FFF2-40B4-BE49-F238E27FC236}">
                  <a16:creationId xmlns:a16="http://schemas.microsoft.com/office/drawing/2014/main" id="{5B8597A7-53DC-561E-442C-A5C732AAE7F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567" y="2951"/>
              <a:ext cx="6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0" name="Picture 96">
            <a:extLst>
              <a:ext uri="{FF2B5EF4-FFF2-40B4-BE49-F238E27FC236}">
                <a16:creationId xmlns:a16="http://schemas.microsoft.com/office/drawing/2014/main" id="{F07B3199-7F7D-4AF1-FA2C-A357D768075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03257" y="2588537"/>
            <a:ext cx="15843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 name="WordArt 97">
            <a:extLst>
              <a:ext uri="{FF2B5EF4-FFF2-40B4-BE49-F238E27FC236}">
                <a16:creationId xmlns:a16="http://schemas.microsoft.com/office/drawing/2014/main" id="{4126F7E0-6183-82EC-F5DE-EC6C24F15A97}"/>
              </a:ext>
            </a:extLst>
          </p:cNvPr>
          <p:cNvSpPr>
            <a:spLocks noChangeArrowheads="1" noChangeShapeType="1" noTextEdit="1"/>
          </p:cNvSpPr>
          <p:nvPr/>
        </p:nvSpPr>
        <p:spPr bwMode="auto">
          <a:xfrm>
            <a:off x="2128882" y="3129874"/>
            <a:ext cx="4857750" cy="355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エンクロージャは、</a:t>
            </a:r>
            <a:r>
              <a:rPr lang="en-US" altLang="ja-JP" sz="900" kern="10" spc="0">
                <a:ln>
                  <a:noFill/>
                </a:ln>
                <a:solidFill>
                  <a:srgbClr val="323E4F"/>
                </a:solidFill>
                <a:effectLst/>
                <a:latin typeface="ヒラギノ角ゴ6" panose="020B0600000000000000" pitchFamily="50" charset="-128"/>
                <a:ea typeface="ヒラギノ角ゴ6" panose="020B0600000000000000" pitchFamily="50" charset="-128"/>
              </a:rPr>
              <a:t>NAS</a:t>
            </a: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の容量が足りなくなった場合に増設可能なストレージです。</a:t>
            </a:r>
          </a:p>
          <a:p>
            <a:pPr algn="l" rtl="0">
              <a:buNone/>
            </a:pP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外付けの</a:t>
            </a:r>
            <a:r>
              <a:rPr lang="en-US" altLang="ja-JP" sz="900" kern="10" spc="0">
                <a:ln>
                  <a:noFill/>
                </a:ln>
                <a:solidFill>
                  <a:srgbClr val="323E4F"/>
                </a:solidFill>
                <a:effectLst/>
                <a:latin typeface="ヒラギノ角ゴ6" panose="020B0600000000000000" pitchFamily="50" charset="-128"/>
                <a:ea typeface="ヒラギノ角ゴ6" panose="020B0600000000000000" pitchFamily="50" charset="-128"/>
              </a:rPr>
              <a:t>HDD</a:t>
            </a: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のように単体で認識されるのではなく、ストレージマネージャ内に各ディスクが</a:t>
            </a:r>
          </a:p>
          <a:p>
            <a:pPr algn="l" rtl="0">
              <a:buNone/>
            </a:pP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認識され、</a:t>
            </a:r>
            <a:r>
              <a:rPr lang="en-US" altLang="ja-JP" sz="900" kern="10" spc="0">
                <a:ln>
                  <a:noFill/>
                </a:ln>
                <a:solidFill>
                  <a:srgbClr val="323E4F"/>
                </a:solidFill>
                <a:effectLst/>
                <a:latin typeface="ヒラギノ角ゴ6" panose="020B0600000000000000" pitchFamily="50" charset="-128"/>
                <a:ea typeface="ヒラギノ角ゴ6" panose="020B0600000000000000" pitchFamily="50" charset="-128"/>
              </a:rPr>
              <a:t>RAID</a:t>
            </a: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の構築等、内臓</a:t>
            </a:r>
            <a:r>
              <a:rPr lang="en-US" altLang="ja-JP" sz="900" kern="10" spc="0">
                <a:ln>
                  <a:noFill/>
                </a:ln>
                <a:solidFill>
                  <a:srgbClr val="323E4F"/>
                </a:solidFill>
                <a:effectLst/>
                <a:latin typeface="ヒラギノ角ゴ6" panose="020B0600000000000000" pitchFamily="50" charset="-128"/>
                <a:ea typeface="ヒラギノ角ゴ6" panose="020B0600000000000000" pitchFamily="50" charset="-128"/>
              </a:rPr>
              <a:t>HDD</a:t>
            </a: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と同じように設定が可能になります。</a:t>
            </a:r>
          </a:p>
        </p:txBody>
      </p:sp>
      <p:sp>
        <p:nvSpPr>
          <p:cNvPr id="1096" name="WordArt 98">
            <a:extLst>
              <a:ext uri="{FF2B5EF4-FFF2-40B4-BE49-F238E27FC236}">
                <a16:creationId xmlns:a16="http://schemas.microsoft.com/office/drawing/2014/main" id="{D55E2907-7D64-0488-5495-33FD887F3F46}"/>
              </a:ext>
            </a:extLst>
          </p:cNvPr>
          <p:cNvSpPr>
            <a:spLocks noChangeArrowheads="1" noChangeShapeType="1" noTextEdit="1"/>
          </p:cNvSpPr>
          <p:nvPr/>
        </p:nvSpPr>
        <p:spPr bwMode="auto">
          <a:xfrm>
            <a:off x="2208257" y="3766462"/>
            <a:ext cx="3224213" cy="2127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rPr>
              <a:t>エンクロージャ導入のメリット</a:t>
            </a:r>
          </a:p>
        </p:txBody>
      </p:sp>
      <p:cxnSp>
        <p:nvCxnSpPr>
          <p:cNvPr id="1123" name="AutoShape 99">
            <a:extLst>
              <a:ext uri="{FF2B5EF4-FFF2-40B4-BE49-F238E27FC236}">
                <a16:creationId xmlns:a16="http://schemas.microsoft.com/office/drawing/2014/main" id="{CB98AE87-5690-B763-C4FB-BCE3CE876BBE}"/>
              </a:ext>
            </a:extLst>
          </p:cNvPr>
          <p:cNvCxnSpPr>
            <a:cxnSpLocks noChangeShapeType="1"/>
          </p:cNvCxnSpPr>
          <p:nvPr/>
        </p:nvCxnSpPr>
        <p:spPr bwMode="auto">
          <a:xfrm>
            <a:off x="2074907" y="3998237"/>
            <a:ext cx="3475038" cy="0"/>
          </a:xfrm>
          <a:prstGeom prst="straightConnector1">
            <a:avLst/>
          </a:prstGeom>
          <a:noFill/>
          <a:ln w="9525">
            <a:solidFill>
              <a:srgbClr val="323E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97" name="Rectangle 100">
            <a:extLst>
              <a:ext uri="{FF2B5EF4-FFF2-40B4-BE49-F238E27FC236}">
                <a16:creationId xmlns:a16="http://schemas.microsoft.com/office/drawing/2014/main" id="{E4420377-2B13-4874-D6C1-05B8E4BF1C24}"/>
              </a:ext>
            </a:extLst>
          </p:cNvPr>
          <p:cNvSpPr>
            <a:spLocks noChangeArrowheads="1"/>
          </p:cNvSpPr>
          <p:nvPr/>
        </p:nvSpPr>
        <p:spPr bwMode="auto">
          <a:xfrm>
            <a:off x="2009819" y="4074437"/>
            <a:ext cx="5118101" cy="422275"/>
          </a:xfrm>
          <a:prstGeom prst="rect">
            <a:avLst/>
          </a:prstGeom>
          <a:solidFill>
            <a:srgbClr val="DE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1098" name="Group 101">
            <a:extLst>
              <a:ext uri="{FF2B5EF4-FFF2-40B4-BE49-F238E27FC236}">
                <a16:creationId xmlns:a16="http://schemas.microsoft.com/office/drawing/2014/main" id="{A7E8CDC6-FE32-740A-B5F8-670B71F7E671}"/>
              </a:ext>
            </a:extLst>
          </p:cNvPr>
          <p:cNvGrpSpPr>
            <a:grpSpLocks/>
          </p:cNvGrpSpPr>
          <p:nvPr/>
        </p:nvGrpSpPr>
        <p:grpSpPr bwMode="auto">
          <a:xfrm>
            <a:off x="2128882" y="4090312"/>
            <a:ext cx="166687" cy="169862"/>
            <a:chOff x="4508" y="263"/>
            <a:chExt cx="3811" cy="3875"/>
          </a:xfrm>
        </p:grpSpPr>
        <p:sp>
          <p:nvSpPr>
            <p:cNvPr id="1099" name="Rectangle 102">
              <a:extLst>
                <a:ext uri="{FF2B5EF4-FFF2-40B4-BE49-F238E27FC236}">
                  <a16:creationId xmlns:a16="http://schemas.microsoft.com/office/drawing/2014/main" id="{545BFC09-BBA6-D690-9B7D-ED95151F20AF}"/>
                </a:ext>
              </a:extLst>
            </p:cNvPr>
            <p:cNvSpPr>
              <a:spLocks noChangeArrowheads="1"/>
            </p:cNvSpPr>
            <p:nvPr/>
          </p:nvSpPr>
          <p:spPr bwMode="auto">
            <a:xfrm>
              <a:off x="5083" y="1329"/>
              <a:ext cx="2793" cy="2809"/>
            </a:xfrm>
            <a:prstGeom prst="rect">
              <a:avLst/>
            </a:prstGeom>
            <a:solidFill>
              <a:srgbClr val="FFFFFF"/>
            </a:solidFill>
            <a:ln w="19050">
              <a:solidFill>
                <a:srgbClr val="40404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00" name="Freeform 103">
              <a:extLst>
                <a:ext uri="{FF2B5EF4-FFF2-40B4-BE49-F238E27FC236}">
                  <a16:creationId xmlns:a16="http://schemas.microsoft.com/office/drawing/2014/main" id="{D3A606F8-274C-10FD-197C-EF9E1F15909F}"/>
                </a:ext>
              </a:extLst>
            </p:cNvPr>
            <p:cNvSpPr>
              <a:spLocks/>
            </p:cNvSpPr>
            <p:nvPr/>
          </p:nvSpPr>
          <p:spPr bwMode="auto">
            <a:xfrm>
              <a:off x="4508" y="263"/>
              <a:ext cx="3811" cy="3875"/>
            </a:xfrm>
            <a:custGeom>
              <a:avLst/>
              <a:gdLst>
                <a:gd name="T0" fmla="*/ 0 w 1920"/>
                <a:gd name="T1" fmla="*/ 1191 h 1952"/>
                <a:gd name="T2" fmla="*/ 539 w 1920"/>
                <a:gd name="T3" fmla="*/ 867 h 1952"/>
                <a:gd name="T4" fmla="*/ 799 w 1920"/>
                <a:gd name="T5" fmla="*/ 1388 h 1952"/>
                <a:gd name="T6" fmla="*/ 1219 w 1920"/>
                <a:gd name="T7" fmla="*/ 626 h 1952"/>
                <a:gd name="T8" fmla="*/ 1889 w 1920"/>
                <a:gd name="T9" fmla="*/ 0 h 1952"/>
                <a:gd name="T10" fmla="*/ 1849 w 1920"/>
                <a:gd name="T11" fmla="*/ 420 h 1952"/>
                <a:gd name="T12" fmla="*/ 1920 w 1920"/>
                <a:gd name="T13" fmla="*/ 731 h 1952"/>
                <a:gd name="T14" fmla="*/ 1323 w 1920"/>
                <a:gd name="T15" fmla="*/ 1191 h 1952"/>
                <a:gd name="T16" fmla="*/ 816 w 1920"/>
                <a:gd name="T17" fmla="*/ 1952 h 1952"/>
                <a:gd name="T18" fmla="*/ 376 w 1920"/>
                <a:gd name="T19" fmla="*/ 1405 h 1952"/>
                <a:gd name="T20" fmla="*/ 0 w 1920"/>
                <a:gd name="T21" fmla="*/ 1191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0" h="1952">
                  <a:moveTo>
                    <a:pt x="0" y="1191"/>
                  </a:moveTo>
                  <a:lnTo>
                    <a:pt x="539" y="867"/>
                  </a:lnTo>
                  <a:lnTo>
                    <a:pt x="799" y="1388"/>
                  </a:lnTo>
                  <a:cubicBezTo>
                    <a:pt x="799" y="1388"/>
                    <a:pt x="917" y="1040"/>
                    <a:pt x="1219" y="626"/>
                  </a:cubicBezTo>
                  <a:cubicBezTo>
                    <a:pt x="1500" y="211"/>
                    <a:pt x="1889" y="0"/>
                    <a:pt x="1889" y="0"/>
                  </a:cubicBezTo>
                  <a:cubicBezTo>
                    <a:pt x="1889" y="0"/>
                    <a:pt x="1886" y="211"/>
                    <a:pt x="1849" y="420"/>
                  </a:cubicBezTo>
                  <a:cubicBezTo>
                    <a:pt x="1852" y="589"/>
                    <a:pt x="1920" y="731"/>
                    <a:pt x="1920" y="731"/>
                  </a:cubicBezTo>
                  <a:cubicBezTo>
                    <a:pt x="1920" y="731"/>
                    <a:pt x="1527" y="909"/>
                    <a:pt x="1323" y="1191"/>
                  </a:cubicBezTo>
                  <a:cubicBezTo>
                    <a:pt x="1030" y="1463"/>
                    <a:pt x="816" y="1952"/>
                    <a:pt x="816" y="1952"/>
                  </a:cubicBezTo>
                  <a:cubicBezTo>
                    <a:pt x="816" y="1952"/>
                    <a:pt x="646" y="1629"/>
                    <a:pt x="376" y="1405"/>
                  </a:cubicBezTo>
                  <a:cubicBezTo>
                    <a:pt x="188" y="1298"/>
                    <a:pt x="0" y="1191"/>
                    <a:pt x="0" y="11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1102" name="Group 104">
            <a:extLst>
              <a:ext uri="{FF2B5EF4-FFF2-40B4-BE49-F238E27FC236}">
                <a16:creationId xmlns:a16="http://schemas.microsoft.com/office/drawing/2014/main" id="{D608E881-345F-7B1C-268B-0F7B3FC8611F}"/>
              </a:ext>
            </a:extLst>
          </p:cNvPr>
          <p:cNvGrpSpPr>
            <a:grpSpLocks/>
          </p:cNvGrpSpPr>
          <p:nvPr/>
        </p:nvGrpSpPr>
        <p:grpSpPr bwMode="auto">
          <a:xfrm>
            <a:off x="2128882" y="4291924"/>
            <a:ext cx="166687" cy="169863"/>
            <a:chOff x="4508" y="263"/>
            <a:chExt cx="3811" cy="3875"/>
          </a:xfrm>
        </p:grpSpPr>
        <p:sp>
          <p:nvSpPr>
            <p:cNvPr id="1105" name="Rectangle 105">
              <a:extLst>
                <a:ext uri="{FF2B5EF4-FFF2-40B4-BE49-F238E27FC236}">
                  <a16:creationId xmlns:a16="http://schemas.microsoft.com/office/drawing/2014/main" id="{A018B3D4-4E24-0CC1-76AB-EF3250FA49B1}"/>
                </a:ext>
              </a:extLst>
            </p:cNvPr>
            <p:cNvSpPr>
              <a:spLocks noChangeArrowheads="1"/>
            </p:cNvSpPr>
            <p:nvPr/>
          </p:nvSpPr>
          <p:spPr bwMode="auto">
            <a:xfrm>
              <a:off x="5083" y="1329"/>
              <a:ext cx="2793" cy="2809"/>
            </a:xfrm>
            <a:prstGeom prst="rect">
              <a:avLst/>
            </a:prstGeom>
            <a:solidFill>
              <a:srgbClr val="FFFFFF"/>
            </a:solidFill>
            <a:ln w="19050">
              <a:solidFill>
                <a:srgbClr val="40404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06" name="Freeform 106">
              <a:extLst>
                <a:ext uri="{FF2B5EF4-FFF2-40B4-BE49-F238E27FC236}">
                  <a16:creationId xmlns:a16="http://schemas.microsoft.com/office/drawing/2014/main" id="{7770320F-0FA4-6D99-9141-D3D3BC42E5F5}"/>
                </a:ext>
              </a:extLst>
            </p:cNvPr>
            <p:cNvSpPr>
              <a:spLocks/>
            </p:cNvSpPr>
            <p:nvPr/>
          </p:nvSpPr>
          <p:spPr bwMode="auto">
            <a:xfrm>
              <a:off x="4508" y="263"/>
              <a:ext cx="3811" cy="3875"/>
            </a:xfrm>
            <a:custGeom>
              <a:avLst/>
              <a:gdLst>
                <a:gd name="T0" fmla="*/ 0 w 1920"/>
                <a:gd name="T1" fmla="*/ 1191 h 1952"/>
                <a:gd name="T2" fmla="*/ 539 w 1920"/>
                <a:gd name="T3" fmla="*/ 867 h 1952"/>
                <a:gd name="T4" fmla="*/ 799 w 1920"/>
                <a:gd name="T5" fmla="*/ 1388 h 1952"/>
                <a:gd name="T6" fmla="*/ 1219 w 1920"/>
                <a:gd name="T7" fmla="*/ 626 h 1952"/>
                <a:gd name="T8" fmla="*/ 1889 w 1920"/>
                <a:gd name="T9" fmla="*/ 0 h 1952"/>
                <a:gd name="T10" fmla="*/ 1849 w 1920"/>
                <a:gd name="T11" fmla="*/ 420 h 1952"/>
                <a:gd name="T12" fmla="*/ 1920 w 1920"/>
                <a:gd name="T13" fmla="*/ 731 h 1952"/>
                <a:gd name="T14" fmla="*/ 1323 w 1920"/>
                <a:gd name="T15" fmla="*/ 1191 h 1952"/>
                <a:gd name="T16" fmla="*/ 816 w 1920"/>
                <a:gd name="T17" fmla="*/ 1952 h 1952"/>
                <a:gd name="T18" fmla="*/ 376 w 1920"/>
                <a:gd name="T19" fmla="*/ 1405 h 1952"/>
                <a:gd name="T20" fmla="*/ 0 w 1920"/>
                <a:gd name="T21" fmla="*/ 1191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0" h="1952">
                  <a:moveTo>
                    <a:pt x="0" y="1191"/>
                  </a:moveTo>
                  <a:lnTo>
                    <a:pt x="539" y="867"/>
                  </a:lnTo>
                  <a:lnTo>
                    <a:pt x="799" y="1388"/>
                  </a:lnTo>
                  <a:cubicBezTo>
                    <a:pt x="799" y="1388"/>
                    <a:pt x="917" y="1040"/>
                    <a:pt x="1219" y="626"/>
                  </a:cubicBezTo>
                  <a:cubicBezTo>
                    <a:pt x="1500" y="211"/>
                    <a:pt x="1889" y="0"/>
                    <a:pt x="1889" y="0"/>
                  </a:cubicBezTo>
                  <a:cubicBezTo>
                    <a:pt x="1889" y="0"/>
                    <a:pt x="1886" y="211"/>
                    <a:pt x="1849" y="420"/>
                  </a:cubicBezTo>
                  <a:cubicBezTo>
                    <a:pt x="1852" y="589"/>
                    <a:pt x="1920" y="731"/>
                    <a:pt x="1920" y="731"/>
                  </a:cubicBezTo>
                  <a:cubicBezTo>
                    <a:pt x="1920" y="731"/>
                    <a:pt x="1527" y="909"/>
                    <a:pt x="1323" y="1191"/>
                  </a:cubicBezTo>
                  <a:cubicBezTo>
                    <a:pt x="1030" y="1463"/>
                    <a:pt x="816" y="1952"/>
                    <a:pt x="816" y="1952"/>
                  </a:cubicBezTo>
                  <a:cubicBezTo>
                    <a:pt x="816" y="1952"/>
                    <a:pt x="646" y="1629"/>
                    <a:pt x="376" y="1405"/>
                  </a:cubicBezTo>
                  <a:cubicBezTo>
                    <a:pt x="188" y="1298"/>
                    <a:pt x="0" y="1191"/>
                    <a:pt x="0" y="11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1107" name="WordArt 107">
            <a:extLst>
              <a:ext uri="{FF2B5EF4-FFF2-40B4-BE49-F238E27FC236}">
                <a16:creationId xmlns:a16="http://schemas.microsoft.com/office/drawing/2014/main" id="{2F2F1CA2-FC9F-26A1-819A-D1C50E5EF47A}"/>
              </a:ext>
            </a:extLst>
          </p:cNvPr>
          <p:cNvSpPr>
            <a:spLocks noChangeArrowheads="1" noChangeShapeType="1" noTextEdit="1"/>
          </p:cNvSpPr>
          <p:nvPr/>
        </p:nvSpPr>
        <p:spPr bwMode="auto">
          <a:xfrm>
            <a:off x="2379707" y="4137937"/>
            <a:ext cx="1762125" cy="1143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323E4F"/>
                </a:solidFill>
                <a:effectLst/>
                <a:latin typeface="ヒラギノ角ゴ6" panose="020B0600000000000000" pitchFamily="50" charset="-128"/>
                <a:ea typeface="ヒラギノ角ゴ6" panose="020B0600000000000000" pitchFamily="50" charset="-128"/>
              </a:rPr>
              <a:t>ペタバイトスケールの拡張が可能</a:t>
            </a:r>
          </a:p>
        </p:txBody>
      </p:sp>
      <p:sp>
        <p:nvSpPr>
          <p:cNvPr id="1108" name="WordArt 108">
            <a:extLst>
              <a:ext uri="{FF2B5EF4-FFF2-40B4-BE49-F238E27FC236}">
                <a16:creationId xmlns:a16="http://schemas.microsoft.com/office/drawing/2014/main" id="{86490A7E-FCFA-15DA-921E-38C49E9AF3E7}"/>
              </a:ext>
            </a:extLst>
          </p:cNvPr>
          <p:cNvSpPr>
            <a:spLocks noChangeArrowheads="1" noChangeShapeType="1" noTextEdit="1"/>
          </p:cNvSpPr>
          <p:nvPr/>
        </p:nvSpPr>
        <p:spPr bwMode="auto">
          <a:xfrm>
            <a:off x="2379707" y="4333199"/>
            <a:ext cx="2279650" cy="1143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323E4F"/>
                </a:solidFill>
                <a:effectLst/>
                <a:latin typeface="ヒラギノ角ゴ6" panose="020B0600000000000000" pitchFamily="50" charset="-128"/>
                <a:ea typeface="ヒラギノ角ゴ6" panose="020B0600000000000000" pitchFamily="50" charset="-128"/>
              </a:rPr>
              <a:t>大容量ストレージを必要とする研究に最適</a:t>
            </a:r>
          </a:p>
        </p:txBody>
      </p:sp>
      <p:grpSp>
        <p:nvGrpSpPr>
          <p:cNvPr id="1109" name="Group 109">
            <a:extLst>
              <a:ext uri="{FF2B5EF4-FFF2-40B4-BE49-F238E27FC236}">
                <a16:creationId xmlns:a16="http://schemas.microsoft.com/office/drawing/2014/main" id="{0FCCB554-7085-96D7-86E4-836CA5C37BA4}"/>
              </a:ext>
            </a:extLst>
          </p:cNvPr>
          <p:cNvGrpSpPr>
            <a:grpSpLocks/>
          </p:cNvGrpSpPr>
          <p:nvPr/>
        </p:nvGrpSpPr>
        <p:grpSpPr bwMode="auto">
          <a:xfrm>
            <a:off x="4822870" y="4090312"/>
            <a:ext cx="166687" cy="169862"/>
            <a:chOff x="4508" y="263"/>
            <a:chExt cx="3811" cy="3875"/>
          </a:xfrm>
        </p:grpSpPr>
        <p:sp>
          <p:nvSpPr>
            <p:cNvPr id="1110" name="Rectangle 110">
              <a:extLst>
                <a:ext uri="{FF2B5EF4-FFF2-40B4-BE49-F238E27FC236}">
                  <a16:creationId xmlns:a16="http://schemas.microsoft.com/office/drawing/2014/main" id="{2972AE0D-E731-6E21-AD5F-4E77BB8C3121}"/>
                </a:ext>
              </a:extLst>
            </p:cNvPr>
            <p:cNvSpPr>
              <a:spLocks noChangeArrowheads="1"/>
            </p:cNvSpPr>
            <p:nvPr/>
          </p:nvSpPr>
          <p:spPr bwMode="auto">
            <a:xfrm>
              <a:off x="5083" y="1329"/>
              <a:ext cx="2793" cy="2809"/>
            </a:xfrm>
            <a:prstGeom prst="rect">
              <a:avLst/>
            </a:prstGeom>
            <a:solidFill>
              <a:srgbClr val="FFFFFF"/>
            </a:solidFill>
            <a:ln w="19050">
              <a:solidFill>
                <a:srgbClr val="40404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11" name="Freeform 111">
              <a:extLst>
                <a:ext uri="{FF2B5EF4-FFF2-40B4-BE49-F238E27FC236}">
                  <a16:creationId xmlns:a16="http://schemas.microsoft.com/office/drawing/2014/main" id="{62112754-7896-0C3A-35C4-84C766F64782}"/>
                </a:ext>
              </a:extLst>
            </p:cNvPr>
            <p:cNvSpPr>
              <a:spLocks/>
            </p:cNvSpPr>
            <p:nvPr/>
          </p:nvSpPr>
          <p:spPr bwMode="auto">
            <a:xfrm>
              <a:off x="4508" y="263"/>
              <a:ext cx="3811" cy="3875"/>
            </a:xfrm>
            <a:custGeom>
              <a:avLst/>
              <a:gdLst>
                <a:gd name="T0" fmla="*/ 0 w 1920"/>
                <a:gd name="T1" fmla="*/ 1191 h 1952"/>
                <a:gd name="T2" fmla="*/ 539 w 1920"/>
                <a:gd name="T3" fmla="*/ 867 h 1952"/>
                <a:gd name="T4" fmla="*/ 799 w 1920"/>
                <a:gd name="T5" fmla="*/ 1388 h 1952"/>
                <a:gd name="T6" fmla="*/ 1219 w 1920"/>
                <a:gd name="T7" fmla="*/ 626 h 1952"/>
                <a:gd name="T8" fmla="*/ 1889 w 1920"/>
                <a:gd name="T9" fmla="*/ 0 h 1952"/>
                <a:gd name="T10" fmla="*/ 1849 w 1920"/>
                <a:gd name="T11" fmla="*/ 420 h 1952"/>
                <a:gd name="T12" fmla="*/ 1920 w 1920"/>
                <a:gd name="T13" fmla="*/ 731 h 1952"/>
                <a:gd name="T14" fmla="*/ 1323 w 1920"/>
                <a:gd name="T15" fmla="*/ 1191 h 1952"/>
                <a:gd name="T16" fmla="*/ 816 w 1920"/>
                <a:gd name="T17" fmla="*/ 1952 h 1952"/>
                <a:gd name="T18" fmla="*/ 376 w 1920"/>
                <a:gd name="T19" fmla="*/ 1405 h 1952"/>
                <a:gd name="T20" fmla="*/ 0 w 1920"/>
                <a:gd name="T21" fmla="*/ 1191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0" h="1952">
                  <a:moveTo>
                    <a:pt x="0" y="1191"/>
                  </a:moveTo>
                  <a:lnTo>
                    <a:pt x="539" y="867"/>
                  </a:lnTo>
                  <a:lnTo>
                    <a:pt x="799" y="1388"/>
                  </a:lnTo>
                  <a:cubicBezTo>
                    <a:pt x="799" y="1388"/>
                    <a:pt x="917" y="1040"/>
                    <a:pt x="1219" y="626"/>
                  </a:cubicBezTo>
                  <a:cubicBezTo>
                    <a:pt x="1500" y="211"/>
                    <a:pt x="1889" y="0"/>
                    <a:pt x="1889" y="0"/>
                  </a:cubicBezTo>
                  <a:cubicBezTo>
                    <a:pt x="1889" y="0"/>
                    <a:pt x="1886" y="211"/>
                    <a:pt x="1849" y="420"/>
                  </a:cubicBezTo>
                  <a:cubicBezTo>
                    <a:pt x="1852" y="589"/>
                    <a:pt x="1920" y="731"/>
                    <a:pt x="1920" y="731"/>
                  </a:cubicBezTo>
                  <a:cubicBezTo>
                    <a:pt x="1920" y="731"/>
                    <a:pt x="1527" y="909"/>
                    <a:pt x="1323" y="1191"/>
                  </a:cubicBezTo>
                  <a:cubicBezTo>
                    <a:pt x="1030" y="1463"/>
                    <a:pt x="816" y="1952"/>
                    <a:pt x="816" y="1952"/>
                  </a:cubicBezTo>
                  <a:cubicBezTo>
                    <a:pt x="816" y="1952"/>
                    <a:pt x="646" y="1629"/>
                    <a:pt x="376" y="1405"/>
                  </a:cubicBezTo>
                  <a:cubicBezTo>
                    <a:pt x="188" y="1298"/>
                    <a:pt x="0" y="1191"/>
                    <a:pt x="0" y="11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1112" name="WordArt 112">
            <a:extLst>
              <a:ext uri="{FF2B5EF4-FFF2-40B4-BE49-F238E27FC236}">
                <a16:creationId xmlns:a16="http://schemas.microsoft.com/office/drawing/2014/main" id="{DEE1763A-6C8F-9A74-23C1-C9542029D764}"/>
              </a:ext>
            </a:extLst>
          </p:cNvPr>
          <p:cNvSpPr>
            <a:spLocks noChangeArrowheads="1" noChangeShapeType="1" noTextEdit="1"/>
          </p:cNvSpPr>
          <p:nvPr/>
        </p:nvSpPr>
        <p:spPr bwMode="auto">
          <a:xfrm>
            <a:off x="5073695" y="4137937"/>
            <a:ext cx="1895475" cy="2428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323E4F"/>
                </a:solidFill>
                <a:effectLst/>
                <a:latin typeface="ヒラギノ角ゴ6" panose="020B0600000000000000" pitchFamily="50" charset="-128"/>
                <a:ea typeface="ヒラギノ角ゴ6" panose="020B0600000000000000" pitchFamily="50" charset="-128"/>
              </a:rPr>
              <a:t>ドライブ障害に対する保護が万全で、</a:t>
            </a:r>
          </a:p>
          <a:p>
            <a:pPr algn="l" rtl="0">
              <a:buNone/>
            </a:pPr>
            <a:r>
              <a:rPr lang="ja-JP" altLang="en-US" sz="800" kern="10" spc="0">
                <a:ln>
                  <a:noFill/>
                </a:ln>
                <a:solidFill>
                  <a:srgbClr val="323E4F"/>
                </a:solidFill>
                <a:effectLst/>
                <a:latin typeface="ヒラギノ角ゴ6" panose="020B0600000000000000" pitchFamily="50" charset="-128"/>
                <a:ea typeface="ヒラギノ角ゴ6" panose="020B0600000000000000" pitchFamily="50" charset="-128"/>
              </a:rPr>
              <a:t>データのバックアップも安全</a:t>
            </a:r>
          </a:p>
        </p:txBody>
      </p:sp>
      <p:sp>
        <p:nvSpPr>
          <p:cNvPr id="1113" name="WordArt 113">
            <a:extLst>
              <a:ext uri="{FF2B5EF4-FFF2-40B4-BE49-F238E27FC236}">
                <a16:creationId xmlns:a16="http://schemas.microsoft.com/office/drawing/2014/main" id="{F8773728-2101-8556-EC1E-7E078BD7280F}"/>
              </a:ext>
            </a:extLst>
          </p:cNvPr>
          <p:cNvSpPr>
            <a:spLocks noChangeArrowheads="1" noChangeShapeType="1" noTextEdit="1"/>
          </p:cNvSpPr>
          <p:nvPr/>
        </p:nvSpPr>
        <p:spPr bwMode="auto">
          <a:xfrm>
            <a:off x="2224132" y="2652037"/>
            <a:ext cx="4229100" cy="2349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rPr>
              <a:t>エンクロージャ</a:t>
            </a: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r>
              <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rPr>
              <a:t>容量拡張ユニット</a:t>
            </a: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r>
              <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rPr>
              <a:t>とは</a:t>
            </a: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endPar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endParaRPr>
          </a:p>
        </p:txBody>
      </p:sp>
      <p:cxnSp>
        <p:nvCxnSpPr>
          <p:cNvPr id="1138" name="AutoShape 114">
            <a:extLst>
              <a:ext uri="{FF2B5EF4-FFF2-40B4-BE49-F238E27FC236}">
                <a16:creationId xmlns:a16="http://schemas.microsoft.com/office/drawing/2014/main" id="{A0B2B0EB-DB65-B8CA-33A9-8FECB16F2DE9}"/>
              </a:ext>
            </a:extLst>
          </p:cNvPr>
          <p:cNvCxnSpPr>
            <a:cxnSpLocks noChangeShapeType="1"/>
          </p:cNvCxnSpPr>
          <p:nvPr/>
        </p:nvCxnSpPr>
        <p:spPr bwMode="auto">
          <a:xfrm>
            <a:off x="2097132" y="2910799"/>
            <a:ext cx="4508500" cy="0"/>
          </a:xfrm>
          <a:prstGeom prst="straightConnector1">
            <a:avLst/>
          </a:prstGeom>
          <a:noFill/>
          <a:ln w="9525">
            <a:solidFill>
              <a:srgbClr val="323E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14" name="Rectangle 115">
            <a:extLst>
              <a:ext uri="{FF2B5EF4-FFF2-40B4-BE49-F238E27FC236}">
                <a16:creationId xmlns:a16="http://schemas.microsoft.com/office/drawing/2014/main" id="{365F454C-9D6D-1BF1-9351-150BE4124C78}"/>
              </a:ext>
            </a:extLst>
          </p:cNvPr>
          <p:cNvSpPr>
            <a:spLocks noChangeArrowheads="1"/>
          </p:cNvSpPr>
          <p:nvPr/>
        </p:nvSpPr>
        <p:spPr bwMode="auto">
          <a:xfrm>
            <a:off x="203244" y="4741187"/>
            <a:ext cx="7070726" cy="121761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15" name="Group 116">
            <a:extLst>
              <a:ext uri="{FF2B5EF4-FFF2-40B4-BE49-F238E27FC236}">
                <a16:creationId xmlns:a16="http://schemas.microsoft.com/office/drawing/2014/main" id="{372D0FD1-4A2D-93DE-8C05-38F8B5302105}"/>
              </a:ext>
            </a:extLst>
          </p:cNvPr>
          <p:cNvGrpSpPr>
            <a:grpSpLocks/>
          </p:cNvGrpSpPr>
          <p:nvPr/>
        </p:nvGrpSpPr>
        <p:grpSpPr bwMode="auto">
          <a:xfrm>
            <a:off x="303257" y="4893587"/>
            <a:ext cx="1644650" cy="939800"/>
            <a:chOff x="491" y="7529"/>
            <a:chExt cx="2862" cy="1636"/>
          </a:xfrm>
        </p:grpSpPr>
        <p:pic>
          <p:nvPicPr>
            <p:cNvPr id="1141" name="Picture 117">
              <a:extLst>
                <a:ext uri="{FF2B5EF4-FFF2-40B4-BE49-F238E27FC236}">
                  <a16:creationId xmlns:a16="http://schemas.microsoft.com/office/drawing/2014/main" id="{20CAF85F-B36A-59F8-971E-F9FB4B046212}"/>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91" y="7529"/>
              <a:ext cx="2862"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 name="WordArt 118">
              <a:extLst>
                <a:ext uri="{FF2B5EF4-FFF2-40B4-BE49-F238E27FC236}">
                  <a16:creationId xmlns:a16="http://schemas.microsoft.com/office/drawing/2014/main" id="{CD2F1A7F-5205-1DEF-4A3F-95715DB33B08}"/>
                </a:ext>
              </a:extLst>
            </p:cNvPr>
            <p:cNvSpPr>
              <a:spLocks noChangeArrowheads="1" noChangeShapeType="1" noTextEdit="1"/>
            </p:cNvSpPr>
            <p:nvPr/>
          </p:nvSpPr>
          <p:spPr bwMode="auto">
            <a:xfrm>
              <a:off x="1546" y="8140"/>
              <a:ext cx="255" cy="25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endPar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endParaRPr>
            </a:p>
          </p:txBody>
        </p:sp>
        <p:pic>
          <p:nvPicPr>
            <p:cNvPr id="1143" name="Picture 119">
              <a:extLst>
                <a:ext uri="{FF2B5EF4-FFF2-40B4-BE49-F238E27FC236}">
                  <a16:creationId xmlns:a16="http://schemas.microsoft.com/office/drawing/2014/main" id="{C5E831D3-18AB-0AB9-23F3-3709A609422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46" y="8434"/>
              <a:ext cx="2677"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7" name="WordArt 120">
              <a:extLst>
                <a:ext uri="{FF2B5EF4-FFF2-40B4-BE49-F238E27FC236}">
                  <a16:creationId xmlns:a16="http://schemas.microsoft.com/office/drawing/2014/main" id="{8B760DB3-F32F-98C3-F7F5-E46BF754BCDA}"/>
                </a:ext>
              </a:extLst>
            </p:cNvPr>
            <p:cNvSpPr>
              <a:spLocks noChangeArrowheads="1" noChangeShapeType="1" noTextEdit="1"/>
            </p:cNvSpPr>
            <p:nvPr/>
          </p:nvSpPr>
          <p:spPr bwMode="auto">
            <a:xfrm>
              <a:off x="1546" y="8643"/>
              <a:ext cx="255" cy="3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endPar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endParaRPr>
            </a:p>
          </p:txBody>
        </p:sp>
      </p:grpSp>
      <p:sp>
        <p:nvSpPr>
          <p:cNvPr id="1118" name="Rectangle 121">
            <a:extLst>
              <a:ext uri="{FF2B5EF4-FFF2-40B4-BE49-F238E27FC236}">
                <a16:creationId xmlns:a16="http://schemas.microsoft.com/office/drawing/2014/main" id="{045F6D6E-639C-306D-6A2F-C3FA749A7BD7}"/>
              </a:ext>
            </a:extLst>
          </p:cNvPr>
          <p:cNvSpPr>
            <a:spLocks noChangeArrowheads="1"/>
          </p:cNvSpPr>
          <p:nvPr/>
        </p:nvSpPr>
        <p:spPr bwMode="auto">
          <a:xfrm>
            <a:off x="2149519" y="5176162"/>
            <a:ext cx="4976813" cy="501650"/>
          </a:xfrm>
          <a:prstGeom prst="rect">
            <a:avLst/>
          </a:prstGeom>
          <a:solidFill>
            <a:srgbClr val="DEE4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121" name="WordArt 122">
            <a:extLst>
              <a:ext uri="{FF2B5EF4-FFF2-40B4-BE49-F238E27FC236}">
                <a16:creationId xmlns:a16="http://schemas.microsoft.com/office/drawing/2014/main" id="{ABD62C98-6008-90DF-D1A1-60BD9638C487}"/>
              </a:ext>
            </a:extLst>
          </p:cNvPr>
          <p:cNvSpPr>
            <a:spLocks noChangeArrowheads="1" noChangeShapeType="1" noTextEdit="1"/>
          </p:cNvSpPr>
          <p:nvPr/>
        </p:nvSpPr>
        <p:spPr bwMode="auto">
          <a:xfrm>
            <a:off x="2268582" y="5244424"/>
            <a:ext cx="4756150" cy="3651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拡張エンクロージャーを</a:t>
            </a:r>
            <a:r>
              <a:rPr lang="en-US" altLang="ja-JP" sz="900" kern="10" spc="0">
                <a:ln>
                  <a:noFill/>
                </a:ln>
                <a:solidFill>
                  <a:srgbClr val="323E4F"/>
                </a:solidFill>
                <a:effectLst/>
                <a:latin typeface="ヒラギノ角ゴ6" panose="020B0600000000000000" pitchFamily="50" charset="-128"/>
                <a:ea typeface="ヒラギノ角ゴ6" panose="020B0600000000000000" pitchFamily="50" charset="-128"/>
              </a:rPr>
              <a:t>NAS</a:t>
            </a: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本体と組み合わせることで大容量ストレージが構築できますが、</a:t>
            </a:r>
          </a:p>
          <a:p>
            <a:pPr algn="l" rtl="0">
              <a:buNone/>
            </a:pP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接続するには対応の条件を満たす必要があります。今ご利用の機種や、必要な容量に応じて</a:t>
            </a:r>
          </a:p>
          <a:p>
            <a:pPr algn="l" rtl="0">
              <a:buNone/>
            </a:pPr>
            <a:r>
              <a:rPr lang="ja-JP" altLang="en-US" sz="900" kern="10" spc="0">
                <a:ln>
                  <a:noFill/>
                </a:ln>
                <a:solidFill>
                  <a:srgbClr val="323E4F"/>
                </a:solidFill>
                <a:effectLst/>
                <a:latin typeface="ヒラギノ角ゴ6" panose="020B0600000000000000" pitchFamily="50" charset="-128"/>
                <a:ea typeface="ヒラギノ角ゴ6" panose="020B0600000000000000" pitchFamily="50" charset="-128"/>
              </a:rPr>
              <a:t>最適なエンクロージャーを選定する必要があります。</a:t>
            </a:r>
          </a:p>
        </p:txBody>
      </p:sp>
      <p:sp>
        <p:nvSpPr>
          <p:cNvPr id="1122" name="WordArt 123">
            <a:extLst>
              <a:ext uri="{FF2B5EF4-FFF2-40B4-BE49-F238E27FC236}">
                <a16:creationId xmlns:a16="http://schemas.microsoft.com/office/drawing/2014/main" id="{C222103A-EF28-1AA4-1761-CB8195D2B279}"/>
              </a:ext>
            </a:extLst>
          </p:cNvPr>
          <p:cNvSpPr>
            <a:spLocks noChangeArrowheads="1" noChangeShapeType="1" noTextEdit="1"/>
          </p:cNvSpPr>
          <p:nvPr/>
        </p:nvSpPr>
        <p:spPr bwMode="auto">
          <a:xfrm>
            <a:off x="2195557" y="4858662"/>
            <a:ext cx="4911725" cy="2349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NAS</a:t>
            </a:r>
            <a:r>
              <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rPr>
              <a:t>の容量増設をご希望の方はご相談下さい</a:t>
            </a: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endPar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endParaRPr>
          </a:p>
        </p:txBody>
      </p:sp>
      <p:cxnSp>
        <p:nvCxnSpPr>
          <p:cNvPr id="1148" name="AutoShape 124">
            <a:extLst>
              <a:ext uri="{FF2B5EF4-FFF2-40B4-BE49-F238E27FC236}">
                <a16:creationId xmlns:a16="http://schemas.microsoft.com/office/drawing/2014/main" id="{1951681F-2B6A-3208-621E-F5E291F509FB}"/>
              </a:ext>
            </a:extLst>
          </p:cNvPr>
          <p:cNvCxnSpPr>
            <a:cxnSpLocks noChangeShapeType="1"/>
          </p:cNvCxnSpPr>
          <p:nvPr/>
        </p:nvCxnSpPr>
        <p:spPr bwMode="auto">
          <a:xfrm>
            <a:off x="2186032" y="5117424"/>
            <a:ext cx="4911725" cy="0"/>
          </a:xfrm>
          <a:prstGeom prst="straightConnector1">
            <a:avLst/>
          </a:prstGeom>
          <a:noFill/>
          <a:ln w="9525">
            <a:solidFill>
              <a:srgbClr val="323E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24" name="WordArt 125">
            <a:extLst>
              <a:ext uri="{FF2B5EF4-FFF2-40B4-BE49-F238E27FC236}">
                <a16:creationId xmlns:a16="http://schemas.microsoft.com/office/drawing/2014/main" id="{4C729473-8CC1-F4A3-CE9E-5E5985B5C7AF}"/>
              </a:ext>
            </a:extLst>
          </p:cNvPr>
          <p:cNvSpPr>
            <a:spLocks noChangeArrowheads="1" noChangeShapeType="1" noTextEdit="1"/>
          </p:cNvSpPr>
          <p:nvPr/>
        </p:nvSpPr>
        <p:spPr bwMode="auto">
          <a:xfrm>
            <a:off x="2195557" y="5715912"/>
            <a:ext cx="4876800" cy="1238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rPr>
              <a:t>ご希望の条件に最も近い商品をご提案致しますので、まずは一度お気軽にご相談下さい</a:t>
            </a:r>
            <a:r>
              <a:rPr lang="en-US" altLang="ja-JP" sz="1000" kern="10" spc="0">
                <a:ln>
                  <a:noFill/>
                </a:ln>
                <a:solidFill>
                  <a:srgbClr val="323E4F"/>
                </a:solidFill>
                <a:effectLst/>
                <a:latin typeface="ヒラギノ角ゴ8" panose="020B0800000000000000" pitchFamily="50" charset="-128"/>
                <a:ea typeface="ヒラギノ角ゴ8" panose="020B0800000000000000" pitchFamily="50" charset="-128"/>
              </a:rPr>
              <a:t>!</a:t>
            </a:r>
            <a:endParaRPr lang="ja-JP" altLang="en-US" sz="1000" kern="10" spc="0">
              <a:ln>
                <a:noFill/>
              </a:ln>
              <a:solidFill>
                <a:srgbClr val="323E4F"/>
              </a:solidFill>
              <a:effectLst/>
              <a:latin typeface="ヒラギノ角ゴ8" panose="020B0800000000000000" pitchFamily="50" charset="-128"/>
              <a:ea typeface="ヒラギノ角ゴ8" panose="020B0800000000000000" pitchFamily="50" charset="-128"/>
            </a:endParaRPr>
          </a:p>
        </p:txBody>
      </p:sp>
      <p:grpSp>
        <p:nvGrpSpPr>
          <p:cNvPr id="1125" name="Group 126">
            <a:extLst>
              <a:ext uri="{FF2B5EF4-FFF2-40B4-BE49-F238E27FC236}">
                <a16:creationId xmlns:a16="http://schemas.microsoft.com/office/drawing/2014/main" id="{C9E32691-4E5A-2580-A1A5-23E1F1508FC2}"/>
              </a:ext>
            </a:extLst>
          </p:cNvPr>
          <p:cNvGrpSpPr>
            <a:grpSpLocks/>
          </p:cNvGrpSpPr>
          <p:nvPr/>
        </p:nvGrpSpPr>
        <p:grpSpPr bwMode="auto">
          <a:xfrm>
            <a:off x="7904207" y="2629812"/>
            <a:ext cx="6770688" cy="647700"/>
            <a:chOff x="618" y="4134"/>
            <a:chExt cx="10662" cy="1022"/>
          </a:xfrm>
        </p:grpSpPr>
        <p:sp>
          <p:nvSpPr>
            <p:cNvPr id="1126" name="正方形/長方形 1">
              <a:extLst>
                <a:ext uri="{FF2B5EF4-FFF2-40B4-BE49-F238E27FC236}">
                  <a16:creationId xmlns:a16="http://schemas.microsoft.com/office/drawing/2014/main" id="{6A05EC8E-E17A-3BF5-3CFE-9D4455F84FFE}"/>
                </a:ext>
              </a:extLst>
            </p:cNvPr>
            <p:cNvSpPr>
              <a:spLocks noChangeArrowheads="1"/>
            </p:cNvSpPr>
            <p:nvPr/>
          </p:nvSpPr>
          <p:spPr bwMode="auto">
            <a:xfrm>
              <a:off x="618" y="4134"/>
              <a:ext cx="3477" cy="452"/>
            </a:xfrm>
            <a:prstGeom prst="rect">
              <a:avLst/>
            </a:prstGeom>
            <a:gradFill rotWithShape="0">
              <a:gsLst>
                <a:gs pos="0">
                  <a:srgbClr val="002060"/>
                </a:gs>
                <a:gs pos="100000">
                  <a:srgbClr val="002060">
                    <a:gamma/>
                    <a:shade val="60000"/>
                    <a:invGamma/>
                  </a:srgbClr>
                </a:gs>
              </a:gsLst>
              <a:lin ang="5400000" scaled="1"/>
            </a:gradFill>
            <a:ln w="12700" algn="ctr">
              <a:solidFill>
                <a:srgbClr val="9CC2E5"/>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127" name="正方形/長方形 12">
              <a:extLst>
                <a:ext uri="{FF2B5EF4-FFF2-40B4-BE49-F238E27FC236}">
                  <a16:creationId xmlns:a16="http://schemas.microsoft.com/office/drawing/2014/main" id="{860B1A82-59CC-F931-6118-A11A93885446}"/>
                </a:ext>
              </a:extLst>
            </p:cNvPr>
            <p:cNvSpPr>
              <a:spLocks noChangeArrowheads="1"/>
            </p:cNvSpPr>
            <p:nvPr/>
          </p:nvSpPr>
          <p:spPr bwMode="auto">
            <a:xfrm>
              <a:off x="618" y="4705"/>
              <a:ext cx="3477" cy="451"/>
            </a:xfrm>
            <a:prstGeom prst="rect">
              <a:avLst/>
            </a:prstGeom>
            <a:gradFill rotWithShape="0">
              <a:gsLst>
                <a:gs pos="0">
                  <a:srgbClr val="002060"/>
                </a:gs>
                <a:gs pos="100000">
                  <a:srgbClr val="002060">
                    <a:gamma/>
                    <a:shade val="60000"/>
                    <a:invGamma/>
                  </a:srgbClr>
                </a:gs>
              </a:gsLst>
              <a:lin ang="5400000" scaled="1"/>
            </a:gradFill>
            <a:ln w="12700" algn="ctr">
              <a:solidFill>
                <a:srgbClr val="9CC2E5"/>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128" name="正方形/長方形 13">
              <a:extLst>
                <a:ext uri="{FF2B5EF4-FFF2-40B4-BE49-F238E27FC236}">
                  <a16:creationId xmlns:a16="http://schemas.microsoft.com/office/drawing/2014/main" id="{ED6D9AFC-9A14-90E6-2272-7D45981E1567}"/>
                </a:ext>
              </a:extLst>
            </p:cNvPr>
            <p:cNvSpPr>
              <a:spLocks noChangeArrowheads="1"/>
            </p:cNvSpPr>
            <p:nvPr/>
          </p:nvSpPr>
          <p:spPr bwMode="auto">
            <a:xfrm>
              <a:off x="4228" y="4134"/>
              <a:ext cx="3477" cy="452"/>
            </a:xfrm>
            <a:prstGeom prst="rect">
              <a:avLst/>
            </a:prstGeom>
            <a:gradFill rotWithShape="0">
              <a:gsLst>
                <a:gs pos="0">
                  <a:srgbClr val="002060"/>
                </a:gs>
                <a:gs pos="100000">
                  <a:srgbClr val="002060">
                    <a:gamma/>
                    <a:shade val="60000"/>
                    <a:invGamma/>
                  </a:srgbClr>
                </a:gs>
              </a:gsLst>
              <a:lin ang="5400000" scaled="1"/>
            </a:gradFill>
            <a:ln w="12700" algn="ctr">
              <a:solidFill>
                <a:srgbClr val="9CC2E5"/>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129" name="正方形/長方形 14">
              <a:extLst>
                <a:ext uri="{FF2B5EF4-FFF2-40B4-BE49-F238E27FC236}">
                  <a16:creationId xmlns:a16="http://schemas.microsoft.com/office/drawing/2014/main" id="{8461334A-EEDE-57D2-92CC-DC9070EDBE68}"/>
                </a:ext>
              </a:extLst>
            </p:cNvPr>
            <p:cNvSpPr>
              <a:spLocks noChangeArrowheads="1"/>
            </p:cNvSpPr>
            <p:nvPr/>
          </p:nvSpPr>
          <p:spPr bwMode="auto">
            <a:xfrm>
              <a:off x="4228" y="4705"/>
              <a:ext cx="3477" cy="451"/>
            </a:xfrm>
            <a:prstGeom prst="rect">
              <a:avLst/>
            </a:prstGeom>
            <a:gradFill rotWithShape="0">
              <a:gsLst>
                <a:gs pos="0">
                  <a:srgbClr val="002060"/>
                </a:gs>
                <a:gs pos="100000">
                  <a:srgbClr val="002060">
                    <a:gamma/>
                    <a:shade val="60000"/>
                    <a:invGamma/>
                  </a:srgbClr>
                </a:gs>
              </a:gsLst>
              <a:lin ang="5400000" scaled="1"/>
            </a:gradFill>
            <a:ln w="12700" algn="ctr">
              <a:solidFill>
                <a:srgbClr val="9CC2E5"/>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130" name="正方形/長方形 13">
              <a:extLst>
                <a:ext uri="{FF2B5EF4-FFF2-40B4-BE49-F238E27FC236}">
                  <a16:creationId xmlns:a16="http://schemas.microsoft.com/office/drawing/2014/main" id="{0F23DC89-81DD-54CC-3033-E2132FE93F4F}"/>
                </a:ext>
              </a:extLst>
            </p:cNvPr>
            <p:cNvSpPr>
              <a:spLocks noChangeArrowheads="1"/>
            </p:cNvSpPr>
            <p:nvPr/>
          </p:nvSpPr>
          <p:spPr bwMode="auto">
            <a:xfrm>
              <a:off x="7803" y="4134"/>
              <a:ext cx="3477" cy="452"/>
            </a:xfrm>
            <a:prstGeom prst="rect">
              <a:avLst/>
            </a:prstGeom>
            <a:gradFill rotWithShape="0">
              <a:gsLst>
                <a:gs pos="0">
                  <a:srgbClr val="002060"/>
                </a:gs>
                <a:gs pos="100000">
                  <a:srgbClr val="002060">
                    <a:gamma/>
                    <a:shade val="60000"/>
                    <a:invGamma/>
                  </a:srgbClr>
                </a:gs>
              </a:gsLst>
              <a:lin ang="5400000" scaled="1"/>
            </a:gradFill>
            <a:ln w="12700" algn="ctr">
              <a:solidFill>
                <a:srgbClr val="9CC2E5"/>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1131" name="正方形/長方形 14">
              <a:extLst>
                <a:ext uri="{FF2B5EF4-FFF2-40B4-BE49-F238E27FC236}">
                  <a16:creationId xmlns:a16="http://schemas.microsoft.com/office/drawing/2014/main" id="{56EC91F0-2A41-E435-EFA2-EFBCD436E16F}"/>
                </a:ext>
              </a:extLst>
            </p:cNvPr>
            <p:cNvSpPr>
              <a:spLocks noChangeArrowheads="1"/>
            </p:cNvSpPr>
            <p:nvPr/>
          </p:nvSpPr>
          <p:spPr bwMode="auto">
            <a:xfrm>
              <a:off x="7803" y="4705"/>
              <a:ext cx="3477" cy="451"/>
            </a:xfrm>
            <a:prstGeom prst="rect">
              <a:avLst/>
            </a:prstGeom>
            <a:gradFill rotWithShape="0">
              <a:gsLst>
                <a:gs pos="0">
                  <a:srgbClr val="002060"/>
                </a:gs>
                <a:gs pos="100000">
                  <a:srgbClr val="002060">
                    <a:gamma/>
                    <a:shade val="60000"/>
                    <a:invGamma/>
                  </a:srgbClr>
                </a:gs>
              </a:gsLst>
              <a:lin ang="5400000" scaled="1"/>
            </a:gradFill>
            <a:ln w="12700" algn="ctr">
              <a:solidFill>
                <a:srgbClr val="9CC2E5"/>
              </a:solidFill>
              <a:miter lim="800000"/>
              <a:headEnd/>
              <a:tailEnd/>
            </a:ln>
          </p:spPr>
          <p:txBody>
            <a:bodyPr vert="horz" wrap="square" lIns="91440" tIns="45720" rIns="91440" bIns="45720" numCol="1" anchor="ctr" anchorCtr="0" compatLnSpc="1">
              <a:prstTxWarp prst="textNoShape">
                <a:avLst/>
              </a:prstTxWarp>
            </a:bodyPr>
            <a:lstStyle/>
            <a:p>
              <a:endParaRPr lang="ja-JP" altLang="en-US"/>
            </a:p>
          </p:txBody>
        </p:sp>
      </p:grpSp>
      <p:sp>
        <p:nvSpPr>
          <p:cNvPr id="1132" name="Rectangle 133">
            <a:extLst>
              <a:ext uri="{FF2B5EF4-FFF2-40B4-BE49-F238E27FC236}">
                <a16:creationId xmlns:a16="http://schemas.microsoft.com/office/drawing/2014/main" id="{8AF0171B-3AC6-8DE9-365E-C1AADC26BD8F}"/>
              </a:ext>
            </a:extLst>
          </p:cNvPr>
          <p:cNvSpPr>
            <a:spLocks noChangeArrowheads="1"/>
          </p:cNvSpPr>
          <p:nvPr/>
        </p:nvSpPr>
        <p:spPr bwMode="auto">
          <a:xfrm>
            <a:off x="7854995" y="7312937"/>
            <a:ext cx="6891337" cy="777875"/>
          </a:xfrm>
          <a:prstGeom prst="rect">
            <a:avLst/>
          </a:prstGeom>
          <a:solidFill>
            <a:srgbClr val="DEEAF6"/>
          </a:solidFill>
          <a:ln>
            <a:noFill/>
          </a:ln>
          <a:effectLst/>
          <a:extLst>
            <a:ext uri="{91240B29-F687-4F45-9708-019B960494DF}">
              <a14:hiddenLine xmlns:a14="http://schemas.microsoft.com/office/drawing/2010/main" w="9525" algn="ctr">
                <a:solidFill>
                  <a:srgbClr val="8496B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3" name="Rectangle 134">
            <a:extLst>
              <a:ext uri="{FF2B5EF4-FFF2-40B4-BE49-F238E27FC236}">
                <a16:creationId xmlns:a16="http://schemas.microsoft.com/office/drawing/2014/main" id="{839889F9-58AA-1976-BE65-4C696BD92523}"/>
              </a:ext>
            </a:extLst>
          </p:cNvPr>
          <p:cNvSpPr>
            <a:spLocks noChangeArrowheads="1"/>
          </p:cNvSpPr>
          <p:nvPr/>
        </p:nvSpPr>
        <p:spPr bwMode="auto">
          <a:xfrm>
            <a:off x="7854995" y="8090812"/>
            <a:ext cx="6891337" cy="431800"/>
          </a:xfrm>
          <a:prstGeom prst="rect">
            <a:avLst/>
          </a:prstGeom>
          <a:solidFill>
            <a:srgbClr val="FFFFFF"/>
          </a:solidFill>
          <a:ln>
            <a:noFill/>
          </a:ln>
          <a:effectLst/>
          <a:extLst>
            <a:ext uri="{91240B29-F687-4F45-9708-019B960494DF}">
              <a14:hiddenLine xmlns:a14="http://schemas.microsoft.com/office/drawing/2010/main" w="9525" algn="ctr">
                <a:solidFill>
                  <a:srgbClr val="8496B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4" name="Rectangle 135">
            <a:extLst>
              <a:ext uri="{FF2B5EF4-FFF2-40B4-BE49-F238E27FC236}">
                <a16:creationId xmlns:a16="http://schemas.microsoft.com/office/drawing/2014/main" id="{41858C29-5123-6877-AE9A-4B990D7CD84E}"/>
              </a:ext>
            </a:extLst>
          </p:cNvPr>
          <p:cNvSpPr>
            <a:spLocks noChangeArrowheads="1"/>
          </p:cNvSpPr>
          <p:nvPr/>
        </p:nvSpPr>
        <p:spPr bwMode="auto">
          <a:xfrm>
            <a:off x="7854995" y="8521024"/>
            <a:ext cx="6891337" cy="484188"/>
          </a:xfrm>
          <a:prstGeom prst="rect">
            <a:avLst/>
          </a:prstGeom>
          <a:solidFill>
            <a:srgbClr val="DEEAF6"/>
          </a:solidFill>
          <a:ln>
            <a:noFill/>
          </a:ln>
          <a:effectLst/>
          <a:extLst>
            <a:ext uri="{91240B29-F687-4F45-9708-019B960494DF}">
              <a14:hiddenLine xmlns:a14="http://schemas.microsoft.com/office/drawing/2010/main" w="9525" algn="ctr">
                <a:solidFill>
                  <a:srgbClr val="8496B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5" name="Rectangle 136">
            <a:extLst>
              <a:ext uri="{FF2B5EF4-FFF2-40B4-BE49-F238E27FC236}">
                <a16:creationId xmlns:a16="http://schemas.microsoft.com/office/drawing/2014/main" id="{B584E872-68AD-0AF3-F153-498D01144C21}"/>
              </a:ext>
            </a:extLst>
          </p:cNvPr>
          <p:cNvSpPr>
            <a:spLocks noChangeArrowheads="1"/>
          </p:cNvSpPr>
          <p:nvPr/>
        </p:nvSpPr>
        <p:spPr bwMode="auto">
          <a:xfrm>
            <a:off x="7854995" y="9005212"/>
            <a:ext cx="6891337" cy="681037"/>
          </a:xfrm>
          <a:prstGeom prst="rect">
            <a:avLst/>
          </a:prstGeom>
          <a:solidFill>
            <a:srgbClr val="FFFFFF"/>
          </a:solidFill>
          <a:ln>
            <a:noFill/>
          </a:ln>
          <a:effectLst/>
          <a:extLst>
            <a:ext uri="{91240B29-F687-4F45-9708-019B960494DF}">
              <a14:hiddenLine xmlns:a14="http://schemas.microsoft.com/office/drawing/2010/main" w="9525" algn="ctr">
                <a:solidFill>
                  <a:srgbClr val="8496B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6" name="Rectangle 137">
            <a:extLst>
              <a:ext uri="{FF2B5EF4-FFF2-40B4-BE49-F238E27FC236}">
                <a16:creationId xmlns:a16="http://schemas.microsoft.com/office/drawing/2014/main" id="{C54A5CE9-C945-56EC-8A59-3E95ED267379}"/>
              </a:ext>
            </a:extLst>
          </p:cNvPr>
          <p:cNvSpPr>
            <a:spLocks noChangeArrowheads="1"/>
          </p:cNvSpPr>
          <p:nvPr/>
        </p:nvSpPr>
        <p:spPr bwMode="auto">
          <a:xfrm>
            <a:off x="7854995" y="9678312"/>
            <a:ext cx="6891337" cy="693737"/>
          </a:xfrm>
          <a:prstGeom prst="rect">
            <a:avLst/>
          </a:prstGeom>
          <a:solidFill>
            <a:srgbClr val="DEEAF6"/>
          </a:solidFill>
          <a:ln>
            <a:noFill/>
          </a:ln>
          <a:effectLst/>
          <a:extLst>
            <a:ext uri="{91240B29-F687-4F45-9708-019B960494DF}">
              <a14:hiddenLine xmlns:a14="http://schemas.microsoft.com/office/drawing/2010/main" w="9525" algn="ctr">
                <a:solidFill>
                  <a:srgbClr val="8496B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7" name="AutoShape 138">
            <a:extLst>
              <a:ext uri="{FF2B5EF4-FFF2-40B4-BE49-F238E27FC236}">
                <a16:creationId xmlns:a16="http://schemas.microsoft.com/office/drawing/2014/main" id="{B824CE50-8672-A006-9E8B-2D16A72F5BB2}"/>
              </a:ext>
            </a:extLst>
          </p:cNvPr>
          <p:cNvSpPr>
            <a:spLocks noChangeArrowheads="1"/>
          </p:cNvSpPr>
          <p:nvPr/>
        </p:nvSpPr>
        <p:spPr bwMode="auto">
          <a:xfrm>
            <a:off x="8842420" y="9235399"/>
            <a:ext cx="1609725" cy="276225"/>
          </a:xfrm>
          <a:prstGeom prst="roundRect">
            <a:avLst>
              <a:gd name="adj" fmla="val 50000"/>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39" name="AutoShape 139">
            <a:extLst>
              <a:ext uri="{FF2B5EF4-FFF2-40B4-BE49-F238E27FC236}">
                <a16:creationId xmlns:a16="http://schemas.microsoft.com/office/drawing/2014/main" id="{40DD0A81-7AF7-6DDA-47CB-EDA87C5CDF0E}"/>
              </a:ext>
            </a:extLst>
          </p:cNvPr>
          <p:cNvSpPr>
            <a:spLocks noChangeArrowheads="1"/>
          </p:cNvSpPr>
          <p:nvPr/>
        </p:nvSpPr>
        <p:spPr bwMode="auto">
          <a:xfrm>
            <a:off x="8842420" y="8619449"/>
            <a:ext cx="1609725" cy="276225"/>
          </a:xfrm>
          <a:prstGeom prst="roundRect">
            <a:avLst>
              <a:gd name="adj" fmla="val 50000"/>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40" name="AutoShape 140">
            <a:extLst>
              <a:ext uri="{FF2B5EF4-FFF2-40B4-BE49-F238E27FC236}">
                <a16:creationId xmlns:a16="http://schemas.microsoft.com/office/drawing/2014/main" id="{BA3A1043-8D13-BC77-176E-ED8AE7EAF646}"/>
              </a:ext>
            </a:extLst>
          </p:cNvPr>
          <p:cNvSpPr>
            <a:spLocks noChangeArrowheads="1"/>
          </p:cNvSpPr>
          <p:nvPr/>
        </p:nvSpPr>
        <p:spPr bwMode="auto">
          <a:xfrm>
            <a:off x="8842420" y="8182887"/>
            <a:ext cx="1609725" cy="276225"/>
          </a:xfrm>
          <a:prstGeom prst="roundRect">
            <a:avLst>
              <a:gd name="adj" fmla="val 50000"/>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42" name="AutoShape 141">
            <a:extLst>
              <a:ext uri="{FF2B5EF4-FFF2-40B4-BE49-F238E27FC236}">
                <a16:creationId xmlns:a16="http://schemas.microsoft.com/office/drawing/2014/main" id="{17280C4E-FD4C-2720-F0BE-C14818AE73FE}"/>
              </a:ext>
            </a:extLst>
          </p:cNvPr>
          <p:cNvSpPr>
            <a:spLocks noChangeArrowheads="1"/>
          </p:cNvSpPr>
          <p:nvPr/>
        </p:nvSpPr>
        <p:spPr bwMode="auto">
          <a:xfrm>
            <a:off x="8842420" y="7605037"/>
            <a:ext cx="1609725" cy="276225"/>
          </a:xfrm>
          <a:prstGeom prst="roundRect">
            <a:avLst>
              <a:gd name="adj" fmla="val 50000"/>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44" name="AutoShape 142">
            <a:extLst>
              <a:ext uri="{FF2B5EF4-FFF2-40B4-BE49-F238E27FC236}">
                <a16:creationId xmlns:a16="http://schemas.microsoft.com/office/drawing/2014/main" id="{A9C7DC90-FE58-A1D2-5841-41C6D6732B79}"/>
              </a:ext>
            </a:extLst>
          </p:cNvPr>
          <p:cNvSpPr>
            <a:spLocks noChangeArrowheads="1"/>
          </p:cNvSpPr>
          <p:nvPr/>
        </p:nvSpPr>
        <p:spPr bwMode="auto">
          <a:xfrm>
            <a:off x="8842420" y="9910087"/>
            <a:ext cx="1609725" cy="276225"/>
          </a:xfrm>
          <a:prstGeom prst="roundRect">
            <a:avLst>
              <a:gd name="adj" fmla="val 50000"/>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45" name="WordArt 143">
            <a:extLst>
              <a:ext uri="{FF2B5EF4-FFF2-40B4-BE49-F238E27FC236}">
                <a16:creationId xmlns:a16="http://schemas.microsoft.com/office/drawing/2014/main" id="{4DB40B72-FF62-775B-1FAB-285A6B2A6D84}"/>
              </a:ext>
            </a:extLst>
          </p:cNvPr>
          <p:cNvSpPr>
            <a:spLocks noChangeArrowheads="1" noChangeShapeType="1" noTextEdit="1"/>
          </p:cNvSpPr>
          <p:nvPr/>
        </p:nvSpPr>
        <p:spPr bwMode="auto">
          <a:xfrm>
            <a:off x="10610895" y="7428824"/>
            <a:ext cx="3330575" cy="58896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1</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で作ったデータをパソコン</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2</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で閲覧、更新ができます。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メールや</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USB</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メモリ、クラウドでコピーする必要がなくなります。</a:t>
            </a:r>
          </a:p>
          <a:p>
            <a:pPr algn="l" rtl="0">
              <a:buNone/>
            </a:pP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A</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さんのデータを</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B</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さんが閲覧、更新することもできます。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データの配布、回収が楽に、スピーディにできます。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パソコンやスタッフの数が増えても、同じ</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NAS</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をそのままご利用いただけます。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クラウドではなく、データはお手元の機器に入っているという安心感があります。</a:t>
            </a:r>
          </a:p>
        </p:txBody>
      </p:sp>
      <p:sp>
        <p:nvSpPr>
          <p:cNvPr id="1146" name="WordArt 144">
            <a:extLst>
              <a:ext uri="{FF2B5EF4-FFF2-40B4-BE49-F238E27FC236}">
                <a16:creationId xmlns:a16="http://schemas.microsoft.com/office/drawing/2014/main" id="{9F117866-02FB-EAF3-60DD-05C20C756DCF}"/>
              </a:ext>
            </a:extLst>
          </p:cNvPr>
          <p:cNvSpPr>
            <a:spLocks noChangeArrowheads="1" noChangeShapeType="1" noTextEdit="1"/>
          </p:cNvSpPr>
          <p:nvPr/>
        </p:nvSpPr>
        <p:spPr bwMode="auto">
          <a:xfrm>
            <a:off x="10609307" y="8144787"/>
            <a:ext cx="2879725" cy="2952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別の部屋、別の建物からのアクセスも可能です。</a:t>
            </a:r>
          </a:p>
          <a:p>
            <a:pPr algn="l" rtl="0">
              <a:buNone/>
            </a:pPr>
            <a:endPar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endParaRP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出張先、ご自宅、ホテルなどからもデータの閲覧、更新ができます。</a:t>
            </a:r>
          </a:p>
        </p:txBody>
      </p:sp>
      <p:sp>
        <p:nvSpPr>
          <p:cNvPr id="1147" name="WordArt 145">
            <a:extLst>
              <a:ext uri="{FF2B5EF4-FFF2-40B4-BE49-F238E27FC236}">
                <a16:creationId xmlns:a16="http://schemas.microsoft.com/office/drawing/2014/main" id="{5AC31DE9-5A0B-17EB-A2C3-08186ED12C84}"/>
              </a:ext>
            </a:extLst>
          </p:cNvPr>
          <p:cNvSpPr>
            <a:spLocks noChangeArrowheads="1" noChangeShapeType="1" noTextEdit="1"/>
          </p:cNvSpPr>
          <p:nvPr/>
        </p:nvSpPr>
        <p:spPr bwMode="auto">
          <a:xfrm>
            <a:off x="10617245" y="8619449"/>
            <a:ext cx="3486150" cy="2952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フォルダごとに、全員共有、一部の人員だけ、各自専用、などの制限ができます。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アクセス不可、閲覧のみ可能、閲覧も更新も可能など、用途別の管理ができます。</a:t>
            </a:r>
          </a:p>
          <a:p>
            <a:pPr algn="l" rtl="0">
              <a:buNone/>
            </a:pP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1</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台の機器で複数の人、機器の管理ができるので経済的で管理もシンプルになります。</a:t>
            </a:r>
          </a:p>
        </p:txBody>
      </p:sp>
      <p:sp>
        <p:nvSpPr>
          <p:cNvPr id="1149" name="WordArt 146">
            <a:extLst>
              <a:ext uri="{FF2B5EF4-FFF2-40B4-BE49-F238E27FC236}">
                <a16:creationId xmlns:a16="http://schemas.microsoft.com/office/drawing/2014/main" id="{560FC9C3-BCC7-0130-DB61-9A8D5364C3CE}"/>
              </a:ext>
            </a:extLst>
          </p:cNvPr>
          <p:cNvSpPr>
            <a:spLocks noChangeArrowheads="1" noChangeShapeType="1" noTextEdit="1"/>
          </p:cNvSpPr>
          <p:nvPr/>
        </p:nvSpPr>
        <p:spPr bwMode="auto">
          <a:xfrm>
            <a:off x="10617245" y="9098874"/>
            <a:ext cx="3059112" cy="4905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データは</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NAS</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に入っていますので、パソコンにデータが残りません。</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パソコンのストレージ容量も少なくて済み、システム的な負担も減ります。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パソコンの盗難、紛失の際も情報漏洩がありません。</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パソコンの故障時も、他のパソコンで作業が継続できます。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パソコンを買い替えた時も、ログインすればすぐに作業ができます。</a:t>
            </a:r>
          </a:p>
        </p:txBody>
      </p:sp>
      <p:sp>
        <p:nvSpPr>
          <p:cNvPr id="1150" name="WordArt 147">
            <a:extLst>
              <a:ext uri="{FF2B5EF4-FFF2-40B4-BE49-F238E27FC236}">
                <a16:creationId xmlns:a16="http://schemas.microsoft.com/office/drawing/2014/main" id="{FFD6944E-0B59-422F-3ACF-B0B5CAC5220B}"/>
              </a:ext>
            </a:extLst>
          </p:cNvPr>
          <p:cNvSpPr>
            <a:spLocks noChangeArrowheads="1" noChangeShapeType="1" noTextEdit="1"/>
          </p:cNvSpPr>
          <p:nvPr/>
        </p:nvSpPr>
        <p:spPr bwMode="auto">
          <a:xfrm>
            <a:off x="10609307" y="9829124"/>
            <a:ext cx="3536950" cy="45878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パソコンやスタッフの数が増えても、機器買い足し不要です。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パソコンはカラでよいので、パソコン購入時はストレージ容量が小さい機種を選定できます。</a:t>
            </a:r>
          </a:p>
          <a:p>
            <a:pPr algn="l" rtl="0">
              <a:buNone/>
            </a:pP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OS</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に依存しないので、</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OS</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のバージョンが変わってもそのままお使いいただけます。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ケースそのままで内蔵</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HDD</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だけを交換でき、より長くご利用いただけます。</a:t>
            </a:r>
          </a:p>
          <a:p>
            <a:pPr algn="l" rtl="0">
              <a:buNone/>
            </a:pP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ライセンスが不要、</a:t>
            </a:r>
            <a:r>
              <a:rPr lang="en-US" altLang="ja-JP" sz="800" kern="10" spc="0">
                <a:ln>
                  <a:noFill/>
                </a:ln>
                <a:solidFill>
                  <a:srgbClr val="1C1C1C"/>
                </a:solidFill>
                <a:effectLst/>
                <a:latin typeface="ヒラギノ角ゴ5" panose="020B0500000000000000" pitchFamily="50" charset="-128"/>
                <a:ea typeface="ヒラギノ角ゴ5" panose="020B0500000000000000" pitchFamily="50" charset="-128"/>
              </a:rPr>
              <a:t>CAL</a:t>
            </a:r>
            <a:r>
              <a:rPr lang="ja-JP" altLang="en-US" sz="800" kern="10" spc="0">
                <a:ln>
                  <a:noFill/>
                </a:ln>
                <a:solidFill>
                  <a:srgbClr val="1C1C1C"/>
                </a:solidFill>
                <a:effectLst/>
                <a:latin typeface="ヒラギノ角ゴ5" panose="020B0500000000000000" pitchFamily="50" charset="-128"/>
                <a:ea typeface="ヒラギノ角ゴ5" panose="020B0500000000000000" pitchFamily="50" charset="-128"/>
              </a:rPr>
              <a:t>も不要ですので、付帯費用、維持費がかかりません。</a:t>
            </a:r>
          </a:p>
        </p:txBody>
      </p:sp>
      <p:sp>
        <p:nvSpPr>
          <p:cNvPr id="1151" name="WordArt 148">
            <a:extLst>
              <a:ext uri="{FF2B5EF4-FFF2-40B4-BE49-F238E27FC236}">
                <a16:creationId xmlns:a16="http://schemas.microsoft.com/office/drawing/2014/main" id="{AD39321B-E9B9-72B4-3BC3-E9369899C720}"/>
              </a:ext>
            </a:extLst>
          </p:cNvPr>
          <p:cNvSpPr>
            <a:spLocks noChangeArrowheads="1" noChangeShapeType="1" noTextEdit="1"/>
          </p:cNvSpPr>
          <p:nvPr/>
        </p:nvSpPr>
        <p:spPr bwMode="auto">
          <a:xfrm>
            <a:off x="9012282" y="7681237"/>
            <a:ext cx="125730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データの共有ができます</a:t>
            </a:r>
          </a:p>
        </p:txBody>
      </p:sp>
      <p:sp>
        <p:nvSpPr>
          <p:cNvPr id="1152" name="WordArt 149">
            <a:extLst>
              <a:ext uri="{FF2B5EF4-FFF2-40B4-BE49-F238E27FC236}">
                <a16:creationId xmlns:a16="http://schemas.microsoft.com/office/drawing/2014/main" id="{0E2A5998-CD54-4195-5CF2-4D165A3E7123}"/>
              </a:ext>
            </a:extLst>
          </p:cNvPr>
          <p:cNvSpPr>
            <a:spLocks noChangeArrowheads="1" noChangeShapeType="1" noTextEdit="1"/>
          </p:cNvSpPr>
          <p:nvPr/>
        </p:nvSpPr>
        <p:spPr bwMode="auto">
          <a:xfrm>
            <a:off x="8999582" y="8259087"/>
            <a:ext cx="125730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離れていてもアクセス可能</a:t>
            </a:r>
          </a:p>
        </p:txBody>
      </p:sp>
      <p:sp>
        <p:nvSpPr>
          <p:cNvPr id="1153" name="WordArt 150">
            <a:extLst>
              <a:ext uri="{FF2B5EF4-FFF2-40B4-BE49-F238E27FC236}">
                <a16:creationId xmlns:a16="http://schemas.microsoft.com/office/drawing/2014/main" id="{120701A4-1A63-34AD-CFAD-DDC4357D4220}"/>
              </a:ext>
            </a:extLst>
          </p:cNvPr>
          <p:cNvSpPr>
            <a:spLocks noChangeArrowheads="1" noChangeShapeType="1" noTextEdit="1"/>
          </p:cNvSpPr>
          <p:nvPr/>
        </p:nvSpPr>
        <p:spPr bwMode="auto">
          <a:xfrm>
            <a:off x="8950370" y="8716287"/>
            <a:ext cx="1257300" cy="1031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アクセス権が制限できます</a:t>
            </a:r>
          </a:p>
        </p:txBody>
      </p:sp>
      <p:sp>
        <p:nvSpPr>
          <p:cNvPr id="1154" name="WordArt 151">
            <a:extLst>
              <a:ext uri="{FF2B5EF4-FFF2-40B4-BE49-F238E27FC236}">
                <a16:creationId xmlns:a16="http://schemas.microsoft.com/office/drawing/2014/main" id="{7F361129-7C47-0BB4-0493-E5631DAA8E53}"/>
              </a:ext>
            </a:extLst>
          </p:cNvPr>
          <p:cNvSpPr>
            <a:spLocks noChangeArrowheads="1" noChangeShapeType="1" noTextEdit="1"/>
          </p:cNvSpPr>
          <p:nvPr/>
        </p:nvSpPr>
        <p:spPr bwMode="auto">
          <a:xfrm>
            <a:off x="8993232" y="9330649"/>
            <a:ext cx="1338263"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パソコンをカラにできます</a:t>
            </a:r>
          </a:p>
        </p:txBody>
      </p:sp>
      <p:sp>
        <p:nvSpPr>
          <p:cNvPr id="1155" name="WordArt 152">
            <a:extLst>
              <a:ext uri="{FF2B5EF4-FFF2-40B4-BE49-F238E27FC236}">
                <a16:creationId xmlns:a16="http://schemas.microsoft.com/office/drawing/2014/main" id="{043482D4-2FD7-B2AB-5C40-53E75374C332}"/>
              </a:ext>
            </a:extLst>
          </p:cNvPr>
          <p:cNvSpPr>
            <a:spLocks noChangeArrowheads="1" noChangeShapeType="1" noTextEdit="1"/>
          </p:cNvSpPr>
          <p:nvPr/>
        </p:nvSpPr>
        <p:spPr bwMode="auto">
          <a:xfrm>
            <a:off x="9128170" y="10002162"/>
            <a:ext cx="982662"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長期的に経済的です。</a:t>
            </a:r>
          </a:p>
        </p:txBody>
      </p:sp>
      <p:sp>
        <p:nvSpPr>
          <p:cNvPr id="1156" name="Rectangle 153">
            <a:extLst>
              <a:ext uri="{FF2B5EF4-FFF2-40B4-BE49-F238E27FC236}">
                <a16:creationId xmlns:a16="http://schemas.microsoft.com/office/drawing/2014/main" id="{699F5AE9-7DD1-6043-C89F-27C47A888336}"/>
              </a:ext>
            </a:extLst>
          </p:cNvPr>
          <p:cNvSpPr>
            <a:spLocks noChangeArrowheads="1"/>
          </p:cNvSpPr>
          <p:nvPr/>
        </p:nvSpPr>
        <p:spPr bwMode="auto">
          <a:xfrm>
            <a:off x="7850232" y="7312937"/>
            <a:ext cx="750888" cy="3059112"/>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57" name="WordArt 154">
            <a:extLst>
              <a:ext uri="{FF2B5EF4-FFF2-40B4-BE49-F238E27FC236}">
                <a16:creationId xmlns:a16="http://schemas.microsoft.com/office/drawing/2014/main" id="{5CF5EBA2-3FB0-4C5C-CCF1-E150F6DA01A1}"/>
              </a:ext>
            </a:extLst>
          </p:cNvPr>
          <p:cNvSpPr>
            <a:spLocks noChangeArrowheads="1" noChangeShapeType="1" noTextEdit="1"/>
          </p:cNvSpPr>
          <p:nvPr/>
        </p:nvSpPr>
        <p:spPr bwMode="auto">
          <a:xfrm>
            <a:off x="7967707" y="8709937"/>
            <a:ext cx="509588" cy="25558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NAS</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の</a:t>
            </a:r>
          </a:p>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メリット</a:t>
            </a:r>
          </a:p>
        </p:txBody>
      </p:sp>
      <p:sp>
        <p:nvSpPr>
          <p:cNvPr id="1158" name="Rectangle 155">
            <a:extLst>
              <a:ext uri="{FF2B5EF4-FFF2-40B4-BE49-F238E27FC236}">
                <a16:creationId xmlns:a16="http://schemas.microsoft.com/office/drawing/2014/main" id="{ACC1B51B-AA3E-E08C-9257-9A7EE1B9F0A8}"/>
              </a:ext>
            </a:extLst>
          </p:cNvPr>
          <p:cNvSpPr>
            <a:spLocks noChangeArrowheads="1"/>
          </p:cNvSpPr>
          <p:nvPr/>
        </p:nvSpPr>
        <p:spPr bwMode="auto">
          <a:xfrm>
            <a:off x="7847057" y="7304999"/>
            <a:ext cx="6892925" cy="3067050"/>
          </a:xfrm>
          <a:prstGeom prst="rect">
            <a:avLst/>
          </a:prstGeom>
          <a:noFill/>
          <a:ln w="9525" algn="ctr">
            <a:solidFill>
              <a:srgbClr val="DEEAF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180" name="図 2">
            <a:extLst>
              <a:ext uri="{FF2B5EF4-FFF2-40B4-BE49-F238E27FC236}">
                <a16:creationId xmlns:a16="http://schemas.microsoft.com/office/drawing/2014/main" id="{7C526858-6065-6D9D-E005-34FE05A848B1}"/>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050257" y="588287"/>
            <a:ext cx="223043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9" name="AutoShape 157">
            <a:extLst>
              <a:ext uri="{FF2B5EF4-FFF2-40B4-BE49-F238E27FC236}">
                <a16:creationId xmlns:a16="http://schemas.microsoft.com/office/drawing/2014/main" id="{4B7D017C-0452-1FA3-BA4A-E07C6277FF01}"/>
              </a:ext>
            </a:extLst>
          </p:cNvPr>
          <p:cNvSpPr>
            <a:spLocks noChangeArrowheads="1"/>
          </p:cNvSpPr>
          <p:nvPr/>
        </p:nvSpPr>
        <p:spPr bwMode="auto">
          <a:xfrm>
            <a:off x="7886745" y="3787099"/>
            <a:ext cx="6808787" cy="3063875"/>
          </a:xfrm>
          <a:prstGeom prst="roundRect">
            <a:avLst>
              <a:gd name="adj" fmla="val 50000"/>
            </a:avLst>
          </a:prstGeom>
          <a:solidFill>
            <a:srgbClr val="EDEDED"/>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60" name="AutoShape 158">
            <a:extLst>
              <a:ext uri="{FF2B5EF4-FFF2-40B4-BE49-F238E27FC236}">
                <a16:creationId xmlns:a16="http://schemas.microsoft.com/office/drawing/2014/main" id="{20F850E5-3BFC-B069-A2CB-2952868998E6}"/>
              </a:ext>
            </a:extLst>
          </p:cNvPr>
          <p:cNvSpPr>
            <a:spLocks noChangeArrowheads="1"/>
          </p:cNvSpPr>
          <p:nvPr/>
        </p:nvSpPr>
        <p:spPr bwMode="auto">
          <a:xfrm>
            <a:off x="8247107" y="5188862"/>
            <a:ext cx="1239838" cy="381000"/>
          </a:xfrm>
          <a:prstGeom prst="roundRect">
            <a:avLst>
              <a:gd name="adj" fmla="val 29463"/>
            </a:avLst>
          </a:prstGeom>
          <a:solidFill>
            <a:srgbClr val="0070C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pic>
        <p:nvPicPr>
          <p:cNvPr id="1161" name="Picture 157" descr="usb-plug">
            <a:extLst>
              <a:ext uri="{FF2B5EF4-FFF2-40B4-BE49-F238E27FC236}">
                <a16:creationId xmlns:a16="http://schemas.microsoft.com/office/drawing/2014/main" id="{926974EF-6885-D7A1-6DC7-1918E3CCD3D2}"/>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rot="13500000">
            <a:off x="12528595" y="4341137"/>
            <a:ext cx="2841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2" name="Picture 168">
            <a:extLst>
              <a:ext uri="{FF2B5EF4-FFF2-40B4-BE49-F238E27FC236}">
                <a16:creationId xmlns:a16="http://schemas.microsoft.com/office/drawing/2014/main" id="{CB303DE7-67E5-AFE9-4ADE-CEC2B187C09A}"/>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0695032" y="4309387"/>
            <a:ext cx="221932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63" name="AutoShape 3">
            <a:extLst>
              <a:ext uri="{FF2B5EF4-FFF2-40B4-BE49-F238E27FC236}">
                <a16:creationId xmlns:a16="http://schemas.microsoft.com/office/drawing/2014/main" id="{2FD18E92-ADDB-61CC-019F-4D300B42BC8A}"/>
              </a:ext>
            </a:extLst>
          </p:cNvPr>
          <p:cNvCxnSpPr>
            <a:cxnSpLocks noChangeAspect="1" noChangeShapeType="1"/>
          </p:cNvCxnSpPr>
          <p:nvPr/>
        </p:nvCxnSpPr>
        <p:spPr bwMode="auto">
          <a:xfrm>
            <a:off x="12498432" y="5993724"/>
            <a:ext cx="398463"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pic>
        <p:nvPicPr>
          <p:cNvPr id="1186" name="Picture 139">
            <a:extLst>
              <a:ext uri="{FF2B5EF4-FFF2-40B4-BE49-F238E27FC236}">
                <a16:creationId xmlns:a16="http://schemas.microsoft.com/office/drawing/2014/main" id="{FBCF5F6D-B5C4-B4AA-A9BB-095925EDBB92}"/>
              </a:ext>
            </a:extLst>
          </p:cNvPr>
          <p:cNvPicPr>
            <a:picLocks noChangeAspect="1" noChangeArrowheads="1"/>
          </p:cNvPicPr>
          <p:nvPr/>
        </p:nvPicPr>
        <p:blipFill>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512345" y="3929974"/>
            <a:ext cx="7302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 name="Picture 140">
            <a:extLst>
              <a:ext uri="{FF2B5EF4-FFF2-40B4-BE49-F238E27FC236}">
                <a16:creationId xmlns:a16="http://schemas.microsoft.com/office/drawing/2014/main" id="{7226D09B-E5DD-1A2E-F3E6-57A1C99DAABE}"/>
              </a:ext>
            </a:extLst>
          </p:cNvPr>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58207" y="5595262"/>
            <a:ext cx="1398588"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4" name="Picture 141">
            <a:extLst>
              <a:ext uri="{FF2B5EF4-FFF2-40B4-BE49-F238E27FC236}">
                <a16:creationId xmlns:a16="http://schemas.microsoft.com/office/drawing/2014/main" id="{1E2F7E88-1A80-8F35-EA82-1884218E6664}"/>
              </a:ext>
            </a:extLst>
          </p:cNvPr>
          <p:cNvPicPr>
            <a:picLocks noChangeAspect="1" noChangeArrowheads="1"/>
          </p:cNvPicPr>
          <p:nvPr/>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66132" y="3960137"/>
            <a:ext cx="15827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9" name="Picture 152" descr="green-battery-icon-batteries-that-contain-clean-vector-44145036">
            <a:extLst>
              <a:ext uri="{FF2B5EF4-FFF2-40B4-BE49-F238E27FC236}">
                <a16:creationId xmlns:a16="http://schemas.microsoft.com/office/drawing/2014/main" id="{8CDBD46B-C02A-C165-EDA6-69D7DEE02293}"/>
              </a:ext>
            </a:extLst>
          </p:cNvPr>
          <p:cNvPicPr>
            <a:picLocks noChangeAspect="1" noChangeArrowheads="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269957" y="5398412"/>
            <a:ext cx="56991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5" name="Picture 153" descr="plug">
            <a:extLst>
              <a:ext uri="{FF2B5EF4-FFF2-40B4-BE49-F238E27FC236}">
                <a16:creationId xmlns:a16="http://schemas.microsoft.com/office/drawing/2014/main" id="{BD57A38C-C57E-FF8A-6FEC-3036D5164905}"/>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4378032" y="5979437"/>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66" name="AutoShape 154">
            <a:extLst>
              <a:ext uri="{FF2B5EF4-FFF2-40B4-BE49-F238E27FC236}">
                <a16:creationId xmlns:a16="http://schemas.microsoft.com/office/drawing/2014/main" id="{627CE1A8-82AF-4366-5ED2-1C0B3286F596}"/>
              </a:ext>
            </a:extLst>
          </p:cNvPr>
          <p:cNvCxnSpPr>
            <a:cxnSpLocks noChangeAspect="1" noChangeShapeType="1"/>
          </p:cNvCxnSpPr>
          <p:nvPr/>
        </p:nvCxnSpPr>
        <p:spPr bwMode="auto">
          <a:xfrm>
            <a:off x="13889082" y="6157237"/>
            <a:ext cx="554038" cy="158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67" name="AutoShape 158">
            <a:extLst>
              <a:ext uri="{FF2B5EF4-FFF2-40B4-BE49-F238E27FC236}">
                <a16:creationId xmlns:a16="http://schemas.microsoft.com/office/drawing/2014/main" id="{734E8757-0343-61FA-17A3-F1263DA2D974}"/>
              </a:ext>
            </a:extLst>
          </p:cNvPr>
          <p:cNvCxnSpPr>
            <a:cxnSpLocks noChangeAspect="1" noChangeShapeType="1"/>
          </p:cNvCxnSpPr>
          <p:nvPr/>
        </p:nvCxnSpPr>
        <p:spPr bwMode="auto">
          <a:xfrm>
            <a:off x="12855620" y="4484012"/>
            <a:ext cx="398462"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pic>
        <p:nvPicPr>
          <p:cNvPr id="1168" name="Picture 160" descr="plug">
            <a:extLst>
              <a:ext uri="{FF2B5EF4-FFF2-40B4-BE49-F238E27FC236}">
                <a16:creationId xmlns:a16="http://schemas.microsoft.com/office/drawing/2014/main" id="{2C20BEBF-F02B-6C5B-06D3-F34274BA2DE1}"/>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2820695" y="5815924"/>
            <a:ext cx="3603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9" name="Picture 161">
            <a:extLst>
              <a:ext uri="{FF2B5EF4-FFF2-40B4-BE49-F238E27FC236}">
                <a16:creationId xmlns:a16="http://schemas.microsoft.com/office/drawing/2014/main" id="{420769B0-427D-503E-EE60-533AEA40F730}"/>
              </a:ext>
            </a:extLst>
          </p:cNvPr>
          <p:cNvPicPr>
            <a:picLocks noChangeAspect="1" noChangeArrowheads="1"/>
          </p:cNvPicPr>
          <p:nvPr/>
        </p:nvPicPr>
        <p:blipFill>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076282" y="5734962"/>
            <a:ext cx="9667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0" name="Picture 162">
            <a:extLst>
              <a:ext uri="{FF2B5EF4-FFF2-40B4-BE49-F238E27FC236}">
                <a16:creationId xmlns:a16="http://schemas.microsoft.com/office/drawing/2014/main" id="{B83BA74C-7CF8-4E6B-3597-DF54989F8E7E}"/>
              </a:ext>
            </a:extLst>
          </p:cNvPr>
          <p:cNvPicPr>
            <a:picLocks noChangeAspect="1" noChangeArrowheads="1"/>
          </p:cNvPicPr>
          <p:nvPr/>
        </p:nvPicPr>
        <p:blipFill>
          <a:blip r:embed="rId2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939757" y="3995062"/>
            <a:ext cx="1038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6" name="Picture 163">
            <a:extLst>
              <a:ext uri="{FF2B5EF4-FFF2-40B4-BE49-F238E27FC236}">
                <a16:creationId xmlns:a16="http://schemas.microsoft.com/office/drawing/2014/main" id="{94375D8E-85B0-2C10-E7FF-8A8EECE0CA5C}"/>
              </a:ext>
            </a:extLst>
          </p:cNvPr>
          <p:cNvPicPr>
            <a:picLocks noChangeAspect="1" noChangeArrowheads="1"/>
          </p:cNvPicPr>
          <p:nvPr/>
        </p:nvPicPr>
        <p:blipFill>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37820" y="4817387"/>
            <a:ext cx="4222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7" name="Picture 164">
            <a:extLst>
              <a:ext uri="{FF2B5EF4-FFF2-40B4-BE49-F238E27FC236}">
                <a16:creationId xmlns:a16="http://schemas.microsoft.com/office/drawing/2014/main" id="{135202DF-2C99-A18F-A147-37553C5ABD98}"/>
              </a:ext>
            </a:extLst>
          </p:cNvPr>
          <p:cNvPicPr>
            <a:picLocks noChangeAspect="1" noChangeArrowheads="1"/>
          </p:cNvPicPr>
          <p:nvPr/>
        </p:nvPicPr>
        <p:blipFill>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61532" y="5938162"/>
            <a:ext cx="422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71" name="AutoShape 165">
            <a:extLst>
              <a:ext uri="{FF2B5EF4-FFF2-40B4-BE49-F238E27FC236}">
                <a16:creationId xmlns:a16="http://schemas.microsoft.com/office/drawing/2014/main" id="{B972EF44-BAC2-3EB5-C0DF-2F00B01EB376}"/>
              </a:ext>
            </a:extLst>
          </p:cNvPr>
          <p:cNvCxnSpPr>
            <a:cxnSpLocks noChangeAspect="1" noChangeShapeType="1"/>
          </p:cNvCxnSpPr>
          <p:nvPr/>
        </p:nvCxnSpPr>
        <p:spPr bwMode="auto">
          <a:xfrm>
            <a:off x="10490245" y="4911049"/>
            <a:ext cx="398462"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72" name="AutoShape 166">
            <a:extLst>
              <a:ext uri="{FF2B5EF4-FFF2-40B4-BE49-F238E27FC236}">
                <a16:creationId xmlns:a16="http://schemas.microsoft.com/office/drawing/2014/main" id="{306A0AC3-E1E2-9619-8108-A3DFFA0AB63D}"/>
              </a:ext>
            </a:extLst>
          </p:cNvPr>
          <p:cNvCxnSpPr>
            <a:cxnSpLocks noChangeAspect="1" noChangeShapeType="1"/>
          </p:cNvCxnSpPr>
          <p:nvPr/>
        </p:nvCxnSpPr>
        <p:spPr bwMode="auto">
          <a:xfrm>
            <a:off x="9733007" y="6033412"/>
            <a:ext cx="2784475" cy="476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pic>
        <p:nvPicPr>
          <p:cNvPr id="1173" name="Picture 172">
            <a:extLst>
              <a:ext uri="{FF2B5EF4-FFF2-40B4-BE49-F238E27FC236}">
                <a16:creationId xmlns:a16="http://schemas.microsoft.com/office/drawing/2014/main" id="{6D9DFC82-7CC6-D61C-6D10-4586B0B1BADB}"/>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11974557" y="5171399"/>
            <a:ext cx="7762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4" name="Picture 173">
            <a:extLst>
              <a:ext uri="{FF2B5EF4-FFF2-40B4-BE49-F238E27FC236}">
                <a16:creationId xmlns:a16="http://schemas.microsoft.com/office/drawing/2014/main" id="{2B4D07B6-1E8C-546E-B2BA-24D69573E13D}"/>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1360195" y="5171399"/>
            <a:ext cx="7493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5" name="WordArt 178">
            <a:extLst>
              <a:ext uri="{FF2B5EF4-FFF2-40B4-BE49-F238E27FC236}">
                <a16:creationId xmlns:a16="http://schemas.microsoft.com/office/drawing/2014/main" id="{BE6606D4-D31C-485C-5420-A63F2BEBAFC6}"/>
              </a:ext>
            </a:extLst>
          </p:cNvPr>
          <p:cNvSpPr>
            <a:spLocks noChangeArrowheads="1" noChangeShapeType="1" noTextEdit="1"/>
          </p:cNvSpPr>
          <p:nvPr/>
        </p:nvSpPr>
        <p:spPr bwMode="auto">
          <a:xfrm>
            <a:off x="8356645" y="5284112"/>
            <a:ext cx="1020762" cy="203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パソコン故障時も</a:t>
            </a:r>
          </a:p>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他端末からアクセス可能</a:t>
            </a:r>
          </a:p>
        </p:txBody>
      </p:sp>
      <p:sp>
        <p:nvSpPr>
          <p:cNvPr id="1176" name="AutoShape 179">
            <a:extLst>
              <a:ext uri="{FF2B5EF4-FFF2-40B4-BE49-F238E27FC236}">
                <a16:creationId xmlns:a16="http://schemas.microsoft.com/office/drawing/2014/main" id="{57B75960-06F3-70C4-6E98-F17994750AAE}"/>
              </a:ext>
            </a:extLst>
          </p:cNvPr>
          <p:cNvSpPr>
            <a:spLocks noChangeArrowheads="1"/>
          </p:cNvSpPr>
          <p:nvPr/>
        </p:nvSpPr>
        <p:spPr bwMode="auto">
          <a:xfrm>
            <a:off x="11437982" y="4625299"/>
            <a:ext cx="1239838" cy="381000"/>
          </a:xfrm>
          <a:prstGeom prst="roundRect">
            <a:avLst>
              <a:gd name="adj" fmla="val 29463"/>
            </a:avLst>
          </a:prstGeom>
          <a:solidFill>
            <a:srgbClr val="0070C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77" name="AutoShape 180">
            <a:extLst>
              <a:ext uri="{FF2B5EF4-FFF2-40B4-BE49-F238E27FC236}">
                <a16:creationId xmlns:a16="http://schemas.microsoft.com/office/drawing/2014/main" id="{B5E758C0-7B72-EF28-C3FA-BF33BD8908C5}"/>
              </a:ext>
            </a:extLst>
          </p:cNvPr>
          <p:cNvSpPr>
            <a:spLocks noChangeArrowheads="1"/>
          </p:cNvSpPr>
          <p:nvPr/>
        </p:nvSpPr>
        <p:spPr bwMode="auto">
          <a:xfrm>
            <a:off x="13428707" y="4753887"/>
            <a:ext cx="1239838" cy="382587"/>
          </a:xfrm>
          <a:prstGeom prst="roundRect">
            <a:avLst>
              <a:gd name="adj" fmla="val 29463"/>
            </a:avLst>
          </a:prstGeom>
          <a:solidFill>
            <a:srgbClr val="0070C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78" name="AutoShape 181">
            <a:extLst>
              <a:ext uri="{FF2B5EF4-FFF2-40B4-BE49-F238E27FC236}">
                <a16:creationId xmlns:a16="http://schemas.microsoft.com/office/drawing/2014/main" id="{86B7D3F5-6B3B-CFBF-80EB-676832B98920}"/>
              </a:ext>
            </a:extLst>
          </p:cNvPr>
          <p:cNvSpPr>
            <a:spLocks noChangeArrowheads="1"/>
          </p:cNvSpPr>
          <p:nvPr/>
        </p:nvSpPr>
        <p:spPr bwMode="auto">
          <a:xfrm>
            <a:off x="13428707" y="6341387"/>
            <a:ext cx="1239838" cy="381000"/>
          </a:xfrm>
          <a:prstGeom prst="roundRect">
            <a:avLst>
              <a:gd name="adj" fmla="val 29463"/>
            </a:avLst>
          </a:prstGeom>
          <a:solidFill>
            <a:srgbClr val="0070C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179" name="WordArt 182">
            <a:extLst>
              <a:ext uri="{FF2B5EF4-FFF2-40B4-BE49-F238E27FC236}">
                <a16:creationId xmlns:a16="http://schemas.microsoft.com/office/drawing/2014/main" id="{797E65FD-CD3C-5B49-989A-53833679894E}"/>
              </a:ext>
            </a:extLst>
          </p:cNvPr>
          <p:cNvSpPr>
            <a:spLocks noChangeArrowheads="1" noChangeShapeType="1" noTextEdit="1"/>
          </p:cNvSpPr>
          <p:nvPr/>
        </p:nvSpPr>
        <p:spPr bwMode="auto">
          <a:xfrm>
            <a:off x="11547520" y="4717374"/>
            <a:ext cx="1020762" cy="203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HDD</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複数搭載で</a:t>
            </a:r>
          </a:p>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ストレージ障害に対応</a:t>
            </a:r>
          </a:p>
        </p:txBody>
      </p:sp>
      <p:sp>
        <p:nvSpPr>
          <p:cNvPr id="1181" name="WordArt 183">
            <a:extLst>
              <a:ext uri="{FF2B5EF4-FFF2-40B4-BE49-F238E27FC236}">
                <a16:creationId xmlns:a16="http://schemas.microsoft.com/office/drawing/2014/main" id="{ADBB9E62-9052-A0B0-10FD-CAF31C016F8F}"/>
              </a:ext>
            </a:extLst>
          </p:cNvPr>
          <p:cNvSpPr>
            <a:spLocks noChangeArrowheads="1" noChangeShapeType="1" noTextEdit="1"/>
          </p:cNvSpPr>
          <p:nvPr/>
        </p:nvSpPr>
        <p:spPr bwMode="auto">
          <a:xfrm>
            <a:off x="13604920" y="4838024"/>
            <a:ext cx="882650" cy="20161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外付け</a:t>
            </a: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HDD</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接続で</a:t>
            </a:r>
          </a:p>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本体障害に対応</a:t>
            </a:r>
          </a:p>
        </p:txBody>
      </p:sp>
      <p:sp>
        <p:nvSpPr>
          <p:cNvPr id="1182" name="WordArt 184">
            <a:extLst>
              <a:ext uri="{FF2B5EF4-FFF2-40B4-BE49-F238E27FC236}">
                <a16:creationId xmlns:a16="http://schemas.microsoft.com/office/drawing/2014/main" id="{4C1DFF88-BCD9-8836-064B-6689971B6DDD}"/>
              </a:ext>
            </a:extLst>
          </p:cNvPr>
          <p:cNvSpPr>
            <a:spLocks noChangeArrowheads="1" noChangeShapeType="1" noTextEdit="1"/>
          </p:cNvSpPr>
          <p:nvPr/>
        </p:nvSpPr>
        <p:spPr bwMode="auto">
          <a:xfrm>
            <a:off x="13603332" y="6449337"/>
            <a:ext cx="882650" cy="20161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UPS(</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無停電電源装置</a:t>
            </a: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a:t>
            </a:r>
          </a:p>
          <a:p>
            <a:pPr algn="ctr"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で、落雷 停電対策</a:t>
            </a:r>
          </a:p>
        </p:txBody>
      </p:sp>
      <p:sp>
        <p:nvSpPr>
          <p:cNvPr id="1183" name="WordArt 185">
            <a:extLst>
              <a:ext uri="{FF2B5EF4-FFF2-40B4-BE49-F238E27FC236}">
                <a16:creationId xmlns:a16="http://schemas.microsoft.com/office/drawing/2014/main" id="{EB92B456-905D-F564-0689-4348BFF65E69}"/>
              </a:ext>
            </a:extLst>
          </p:cNvPr>
          <p:cNvSpPr>
            <a:spLocks noChangeArrowheads="1" noChangeShapeType="1" noTextEdit="1"/>
          </p:cNvSpPr>
          <p:nvPr/>
        </p:nvSpPr>
        <p:spPr bwMode="auto">
          <a:xfrm>
            <a:off x="10344195" y="604162"/>
            <a:ext cx="4224337" cy="1120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l" rtl="0">
              <a:buNone/>
            </a:pPr>
            <a:r>
              <a:rPr lang="ja-JP" altLang="en-US" sz="800" kern="10" spc="0">
                <a:ln>
                  <a:noFill/>
                </a:ln>
                <a:solidFill>
                  <a:srgbClr val="FFFF00"/>
                </a:solidFill>
                <a:effectLst>
                  <a:outerShdw dist="17961" dir="2700000" algn="ctr" rotWithShape="0">
                    <a:srgbClr val="000000"/>
                  </a:outerShdw>
                </a:effectLst>
                <a:latin typeface="ヒラギノ角ゴ8" panose="020B0800000000000000" pitchFamily="50" charset="-128"/>
                <a:ea typeface="ヒラギノ角ゴ8" panose="020B0800000000000000" pitchFamily="50" charset="-128"/>
              </a:rPr>
              <a:t>研究業務を止めないために、</a:t>
            </a:r>
          </a:p>
          <a:p>
            <a:pPr algn="l" rtl="0">
              <a:buNone/>
            </a:pPr>
            <a:r>
              <a:rPr lang="ja-JP" altLang="en-US" sz="800" kern="10" spc="0">
                <a:ln>
                  <a:noFill/>
                </a:ln>
                <a:solidFill>
                  <a:srgbClr val="FFFF00"/>
                </a:solidFill>
                <a:effectLst>
                  <a:outerShdw dist="17961" dir="2700000" algn="ctr" rotWithShape="0">
                    <a:srgbClr val="000000"/>
                  </a:outerShdw>
                </a:effectLst>
                <a:latin typeface="ヒラギノ角ゴ8" panose="020B0800000000000000" pitchFamily="50" charset="-128"/>
                <a:ea typeface="ヒラギノ角ゴ8" panose="020B0800000000000000" pitchFamily="50" charset="-128"/>
              </a:rPr>
              <a:t>研究データを守るために、</a:t>
            </a:r>
          </a:p>
          <a:p>
            <a:pPr algn="l" rtl="0">
              <a:buNone/>
            </a:pPr>
            <a:r>
              <a:rPr lang="en-US" altLang="ja-JP" sz="800" kern="10" spc="0">
                <a:ln>
                  <a:noFill/>
                </a:ln>
                <a:solidFill>
                  <a:srgbClr val="FFFF00"/>
                </a:solidFill>
                <a:effectLst>
                  <a:outerShdw dist="17961" dir="2700000" algn="ctr" rotWithShape="0">
                    <a:srgbClr val="000000"/>
                  </a:outerShdw>
                </a:effectLst>
                <a:latin typeface="ヒラギノ角ゴ8" panose="020B0800000000000000" pitchFamily="50" charset="-128"/>
                <a:ea typeface="ヒラギノ角ゴ8" panose="020B0800000000000000" pitchFamily="50" charset="-128"/>
              </a:rPr>
              <a:t>NAS</a:t>
            </a:r>
            <a:r>
              <a:rPr lang="ja-JP" altLang="en-US" sz="800" kern="10" spc="0">
                <a:ln>
                  <a:noFill/>
                </a:ln>
                <a:solidFill>
                  <a:srgbClr val="FFFF00"/>
                </a:solidFill>
                <a:effectLst>
                  <a:outerShdw dist="17961" dir="2700000" algn="ctr" rotWithShape="0">
                    <a:srgbClr val="000000"/>
                  </a:outerShdw>
                </a:effectLst>
                <a:latin typeface="ヒラギノ角ゴ8" panose="020B0800000000000000" pitchFamily="50" charset="-128"/>
                <a:ea typeface="ヒラギノ角ゴ8" panose="020B0800000000000000" pitchFamily="50" charset="-128"/>
              </a:rPr>
              <a:t>の導入をお勧めします</a:t>
            </a:r>
            <a:r>
              <a:rPr lang="en-US" altLang="ja-JP" sz="800" kern="10" spc="0">
                <a:ln>
                  <a:noFill/>
                </a:ln>
                <a:solidFill>
                  <a:srgbClr val="FFFF00"/>
                </a:solidFill>
                <a:effectLst>
                  <a:outerShdw dist="17961" dir="2700000" algn="ctr" rotWithShape="0">
                    <a:srgbClr val="000000"/>
                  </a:outerShdw>
                </a:effectLst>
                <a:latin typeface="ヒラギノ角ゴ8" panose="020B0800000000000000" pitchFamily="50" charset="-128"/>
                <a:ea typeface="ヒラギノ角ゴ8" panose="020B0800000000000000" pitchFamily="50" charset="-128"/>
              </a:rPr>
              <a:t>!</a:t>
            </a:r>
            <a:endParaRPr lang="ja-JP" altLang="en-US" sz="800" kern="10" spc="0">
              <a:ln>
                <a:noFill/>
              </a:ln>
              <a:solidFill>
                <a:srgbClr val="FFFF00"/>
              </a:solidFill>
              <a:effectLst>
                <a:outerShdw dist="17961" dir="2700000" algn="ctr" rotWithShape="0">
                  <a:srgbClr val="000000"/>
                </a:outerShdw>
              </a:effectLst>
              <a:latin typeface="ヒラギノ角ゴ8" panose="020B0800000000000000" pitchFamily="50" charset="-128"/>
              <a:ea typeface="ヒラギノ角ゴ8" panose="020B0800000000000000" pitchFamily="50" charset="-128"/>
            </a:endParaRPr>
          </a:p>
        </p:txBody>
      </p:sp>
      <p:sp>
        <p:nvSpPr>
          <p:cNvPr id="1184" name="WordArt 186">
            <a:extLst>
              <a:ext uri="{FF2B5EF4-FFF2-40B4-BE49-F238E27FC236}">
                <a16:creationId xmlns:a16="http://schemas.microsoft.com/office/drawing/2014/main" id="{233F0DFA-CB4F-9127-34CB-0E6C3A70B193}"/>
              </a:ext>
            </a:extLst>
          </p:cNvPr>
          <p:cNvSpPr>
            <a:spLocks noChangeArrowheads="1" noChangeShapeType="1" noTextEdit="1"/>
          </p:cNvSpPr>
          <p:nvPr/>
        </p:nvSpPr>
        <p:spPr bwMode="auto">
          <a:xfrm>
            <a:off x="10226720" y="6290587"/>
            <a:ext cx="2586037" cy="4032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rPr>
              <a:t>データ共有、アクセス権限設定</a:t>
            </a:r>
          </a:p>
          <a:p>
            <a:pPr algn="ctr" rtl="0">
              <a:buNone/>
            </a:pPr>
            <a:r>
              <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rPr>
              <a:t>自動バックアップ対応</a:t>
            </a:r>
          </a:p>
        </p:txBody>
      </p:sp>
      <p:sp>
        <p:nvSpPr>
          <p:cNvPr id="1185" name="WordArt 187">
            <a:extLst>
              <a:ext uri="{FF2B5EF4-FFF2-40B4-BE49-F238E27FC236}">
                <a16:creationId xmlns:a16="http://schemas.microsoft.com/office/drawing/2014/main" id="{0B96B4B8-484B-BA46-199A-B80AFA21CB40}"/>
              </a:ext>
            </a:extLst>
          </p:cNvPr>
          <p:cNvSpPr>
            <a:spLocks noChangeArrowheads="1" noChangeShapeType="1" noTextEdit="1"/>
          </p:cNvSpPr>
          <p:nvPr/>
        </p:nvSpPr>
        <p:spPr bwMode="auto">
          <a:xfrm>
            <a:off x="8404270" y="6917649"/>
            <a:ext cx="5815012" cy="2619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a:ln>
                  <a:noFill/>
                </a:ln>
                <a:solidFill>
                  <a:srgbClr val="000000"/>
                </a:solidFill>
                <a:effectLst/>
                <a:latin typeface="ヒラギノ角ゴ7" panose="020B0700000000000000" pitchFamily="50" charset="-128"/>
                <a:ea typeface="ヒラギノ角ゴ7" panose="020B0700000000000000" pitchFamily="50" charset="-128"/>
              </a:rPr>
              <a:t>NAS(</a:t>
            </a:r>
            <a:r>
              <a:rPr lang="ja-JP" altLang="en-US" sz="800" kern="10" spc="0">
                <a:ln>
                  <a:noFill/>
                </a:ln>
                <a:solidFill>
                  <a:srgbClr val="000000"/>
                </a:solidFill>
                <a:effectLst/>
                <a:latin typeface="ヒラギノ角ゴ7" panose="020B0700000000000000" pitchFamily="50" charset="-128"/>
                <a:ea typeface="ヒラギノ角ゴ7" panose="020B0700000000000000" pitchFamily="50" charset="-128"/>
              </a:rPr>
              <a:t>ネットワークアタッチドストレージ</a:t>
            </a:r>
            <a:r>
              <a:rPr lang="en-US" altLang="ja-JP" sz="800" kern="10" spc="0">
                <a:ln>
                  <a:noFill/>
                </a:ln>
                <a:solidFill>
                  <a:srgbClr val="000000"/>
                </a:solidFill>
                <a:effectLst/>
                <a:latin typeface="ヒラギノ角ゴ7" panose="020B0700000000000000" pitchFamily="50" charset="-128"/>
                <a:ea typeface="ヒラギノ角ゴ7" panose="020B0700000000000000" pitchFamily="50" charset="-128"/>
              </a:rPr>
              <a:t>)</a:t>
            </a:r>
            <a:r>
              <a:rPr lang="ja-JP" altLang="en-US" sz="800" kern="10" spc="0">
                <a:ln>
                  <a:noFill/>
                </a:ln>
                <a:solidFill>
                  <a:srgbClr val="000000"/>
                </a:solidFill>
                <a:effectLst/>
                <a:latin typeface="ヒラギノ角ゴ7" panose="020B0700000000000000" pitchFamily="50" charset="-128"/>
                <a:ea typeface="ヒラギノ角ゴ7" panose="020B0700000000000000" pitchFamily="50" charset="-128"/>
              </a:rPr>
              <a:t>は</a:t>
            </a:r>
            <a:r>
              <a:rPr lang="en-US" altLang="ja-JP" sz="800" kern="10" spc="0">
                <a:ln>
                  <a:noFill/>
                </a:ln>
                <a:solidFill>
                  <a:srgbClr val="000000"/>
                </a:solidFill>
                <a:effectLst/>
                <a:latin typeface="ヒラギノ角ゴ7" panose="020B0700000000000000" pitchFamily="50" charset="-128"/>
                <a:ea typeface="ヒラギノ角ゴ7" panose="020B0700000000000000" pitchFamily="50" charset="-128"/>
              </a:rPr>
              <a:t>PC</a:t>
            </a:r>
            <a:r>
              <a:rPr lang="ja-JP" altLang="en-US" sz="800" kern="10" spc="0">
                <a:ln>
                  <a:noFill/>
                </a:ln>
                <a:solidFill>
                  <a:srgbClr val="000000"/>
                </a:solidFill>
                <a:effectLst/>
                <a:latin typeface="ヒラギノ角ゴ7" panose="020B0700000000000000" pitchFamily="50" charset="-128"/>
                <a:ea typeface="ヒラギノ角ゴ7" panose="020B0700000000000000" pitchFamily="50" charset="-128"/>
              </a:rPr>
              <a:t>入れ替え時のデータ保管</a:t>
            </a:r>
            <a:r>
              <a:rPr lang="en-US" altLang="ja-JP" sz="800" kern="10" spc="0">
                <a:ln>
                  <a:noFill/>
                </a:ln>
                <a:solidFill>
                  <a:srgbClr val="000000"/>
                </a:solidFill>
                <a:effectLst/>
                <a:latin typeface="ヒラギノ角ゴ7" panose="020B0700000000000000" pitchFamily="50" charset="-128"/>
                <a:ea typeface="ヒラギノ角ゴ7" panose="020B0700000000000000" pitchFamily="50" charset="-128"/>
              </a:rPr>
              <a:t>&amp;</a:t>
            </a:r>
            <a:r>
              <a:rPr lang="ja-JP" altLang="en-US" sz="800" kern="10" spc="0">
                <a:ln>
                  <a:noFill/>
                </a:ln>
                <a:solidFill>
                  <a:srgbClr val="000000"/>
                </a:solidFill>
                <a:effectLst/>
                <a:latin typeface="ヒラギノ角ゴ7" panose="020B0700000000000000" pitchFamily="50" charset="-128"/>
                <a:ea typeface="ヒラギノ角ゴ7" panose="020B0700000000000000" pitchFamily="50" charset="-128"/>
              </a:rPr>
              <a:t>管理での大活躍はもちろん、</a:t>
            </a:r>
          </a:p>
          <a:p>
            <a:pPr algn="ctr" rtl="0">
              <a:buNone/>
            </a:pPr>
            <a:r>
              <a:rPr lang="ja-JP" altLang="en-US" sz="800" kern="10" spc="0">
                <a:ln>
                  <a:noFill/>
                </a:ln>
                <a:solidFill>
                  <a:srgbClr val="000000"/>
                </a:solidFill>
                <a:effectLst/>
                <a:latin typeface="ヒラギノ角ゴ7" panose="020B0700000000000000" pitchFamily="50" charset="-128"/>
                <a:ea typeface="ヒラギノ角ゴ7" panose="020B0700000000000000" pitchFamily="50" charset="-128"/>
              </a:rPr>
              <a:t>突然のコンピュータ障害や</a:t>
            </a:r>
            <a:r>
              <a:rPr lang="en-US" altLang="ja-JP" sz="800" kern="10" spc="0">
                <a:ln>
                  <a:noFill/>
                </a:ln>
                <a:solidFill>
                  <a:srgbClr val="000000"/>
                </a:solidFill>
                <a:effectLst/>
                <a:latin typeface="ヒラギノ角ゴ7" panose="020B0700000000000000" pitchFamily="50" charset="-128"/>
                <a:ea typeface="ヒラギノ角ゴ7" panose="020B0700000000000000" pitchFamily="50" charset="-128"/>
              </a:rPr>
              <a:t>HDD</a:t>
            </a:r>
            <a:r>
              <a:rPr lang="ja-JP" altLang="en-US" sz="800" kern="10" spc="0">
                <a:ln>
                  <a:noFill/>
                </a:ln>
                <a:solidFill>
                  <a:srgbClr val="000000"/>
                </a:solidFill>
                <a:effectLst/>
                <a:latin typeface="ヒラギノ角ゴ7" panose="020B0700000000000000" pitchFamily="50" charset="-128"/>
                <a:ea typeface="ヒラギノ角ゴ7" panose="020B0700000000000000" pitchFamily="50" charset="-128"/>
              </a:rPr>
              <a:t>のトラブル発生時も大切なデータを守り業務を止めないデータ管理機器です</a:t>
            </a:r>
          </a:p>
        </p:txBody>
      </p:sp>
      <p:sp>
        <p:nvSpPr>
          <p:cNvPr id="1188" name="WordArt 188">
            <a:extLst>
              <a:ext uri="{FF2B5EF4-FFF2-40B4-BE49-F238E27FC236}">
                <a16:creationId xmlns:a16="http://schemas.microsoft.com/office/drawing/2014/main" id="{CD55EFD4-4095-424E-FD64-2921D7D252D5}"/>
              </a:ext>
            </a:extLst>
          </p:cNvPr>
          <p:cNvSpPr>
            <a:spLocks noChangeArrowheads="1" noChangeShapeType="1" noTextEdit="1"/>
          </p:cNvSpPr>
          <p:nvPr/>
        </p:nvSpPr>
        <p:spPr bwMode="auto">
          <a:xfrm>
            <a:off x="7980407" y="2732999"/>
            <a:ext cx="2046288" cy="96838"/>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大容量のデータ保存と追加のストレージが可能</a:t>
            </a:r>
          </a:p>
        </p:txBody>
      </p:sp>
      <p:sp>
        <p:nvSpPr>
          <p:cNvPr id="1190" name="WordArt 189">
            <a:extLst>
              <a:ext uri="{FF2B5EF4-FFF2-40B4-BE49-F238E27FC236}">
                <a16:creationId xmlns:a16="http://schemas.microsoft.com/office/drawing/2014/main" id="{5E16DB36-647A-B9CD-843F-6E0287D294E6}"/>
              </a:ext>
            </a:extLst>
          </p:cNvPr>
          <p:cNvSpPr>
            <a:spLocks noChangeArrowheads="1" noChangeShapeType="1" noTextEdit="1"/>
          </p:cNvSpPr>
          <p:nvPr/>
        </p:nvSpPr>
        <p:spPr bwMode="auto">
          <a:xfrm>
            <a:off x="7988345" y="3093362"/>
            <a:ext cx="2046287" cy="984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ランサムウェアからデータを守るセキュリティ</a:t>
            </a:r>
          </a:p>
        </p:txBody>
      </p:sp>
      <p:sp>
        <p:nvSpPr>
          <p:cNvPr id="1191" name="WordArt 190">
            <a:extLst>
              <a:ext uri="{FF2B5EF4-FFF2-40B4-BE49-F238E27FC236}">
                <a16:creationId xmlns:a16="http://schemas.microsoft.com/office/drawing/2014/main" id="{45BF72BC-CB06-62B3-7187-E2F735A5E05B}"/>
              </a:ext>
            </a:extLst>
          </p:cNvPr>
          <p:cNvSpPr>
            <a:spLocks noChangeArrowheads="1" noChangeShapeType="1" noTextEdit="1"/>
          </p:cNvSpPr>
          <p:nvPr/>
        </p:nvSpPr>
        <p:spPr bwMode="auto">
          <a:xfrm>
            <a:off x="10280695" y="2725062"/>
            <a:ext cx="2046287" cy="984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バックアップと</a:t>
            </a:r>
            <a:r>
              <a:rPr lang="en-US" altLang="ja-JP" sz="800" kern="10" spc="0">
                <a:ln>
                  <a:noFill/>
                </a:ln>
                <a:solidFill>
                  <a:srgbClr val="FFFFFF"/>
                </a:solidFill>
                <a:effectLst/>
                <a:latin typeface="ヒラギノ角ゴ8" panose="020B0800000000000000" pitchFamily="50" charset="-128"/>
                <a:ea typeface="ヒラギノ角ゴ8" panose="020B0800000000000000" pitchFamily="50" charset="-128"/>
              </a:rPr>
              <a:t>RAID</a:t>
            </a: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技術でデータ消失を防げる</a:t>
            </a:r>
          </a:p>
        </p:txBody>
      </p:sp>
      <p:sp>
        <p:nvSpPr>
          <p:cNvPr id="1192" name="WordArt 191">
            <a:extLst>
              <a:ext uri="{FF2B5EF4-FFF2-40B4-BE49-F238E27FC236}">
                <a16:creationId xmlns:a16="http://schemas.microsoft.com/office/drawing/2014/main" id="{9C2E94CB-CA94-C0A2-7B63-9C6B0FB52A67}"/>
              </a:ext>
            </a:extLst>
          </p:cNvPr>
          <p:cNvSpPr>
            <a:spLocks noChangeArrowheads="1" noChangeShapeType="1" noTextEdit="1"/>
          </p:cNvSpPr>
          <p:nvPr/>
        </p:nvSpPr>
        <p:spPr bwMode="auto">
          <a:xfrm>
            <a:off x="10280695" y="3093362"/>
            <a:ext cx="2046287" cy="968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月額費用が必要ない高いコストパフォーマンス</a:t>
            </a:r>
          </a:p>
        </p:txBody>
      </p:sp>
      <p:sp>
        <p:nvSpPr>
          <p:cNvPr id="1193" name="WordArt 192">
            <a:extLst>
              <a:ext uri="{FF2B5EF4-FFF2-40B4-BE49-F238E27FC236}">
                <a16:creationId xmlns:a16="http://schemas.microsoft.com/office/drawing/2014/main" id="{37D53449-4026-274F-E661-CD597EF21E12}"/>
              </a:ext>
            </a:extLst>
          </p:cNvPr>
          <p:cNvSpPr>
            <a:spLocks noChangeArrowheads="1" noChangeShapeType="1" noTextEdit="1"/>
          </p:cNvSpPr>
          <p:nvPr/>
        </p:nvSpPr>
        <p:spPr bwMode="auto">
          <a:xfrm>
            <a:off x="12550820" y="2725062"/>
            <a:ext cx="2046287" cy="984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回線環境に依存しない高速なデータ転送速度</a:t>
            </a:r>
          </a:p>
        </p:txBody>
      </p:sp>
      <p:sp>
        <p:nvSpPr>
          <p:cNvPr id="1194" name="WordArt 193">
            <a:extLst>
              <a:ext uri="{FF2B5EF4-FFF2-40B4-BE49-F238E27FC236}">
                <a16:creationId xmlns:a16="http://schemas.microsoft.com/office/drawing/2014/main" id="{475D7F01-DDD2-4FEF-A397-AB66AFF09A0F}"/>
              </a:ext>
            </a:extLst>
          </p:cNvPr>
          <p:cNvSpPr>
            <a:spLocks noChangeArrowheads="1" noChangeShapeType="1" noTextEdit="1"/>
          </p:cNvSpPr>
          <p:nvPr/>
        </p:nvSpPr>
        <p:spPr bwMode="auto">
          <a:xfrm>
            <a:off x="12550820" y="3093362"/>
            <a:ext cx="2046287" cy="9683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8" panose="020B0800000000000000" pitchFamily="50" charset="-128"/>
                <a:ea typeface="ヒラギノ角ゴ8" panose="020B0800000000000000" pitchFamily="50" charset="-128"/>
              </a:rPr>
              <a:t>誤操作時のトラブルもスナップショットで安心</a:t>
            </a:r>
          </a:p>
        </p:txBody>
      </p:sp>
      <p:grpSp>
        <p:nvGrpSpPr>
          <p:cNvPr id="1195" name="Group 194">
            <a:extLst>
              <a:ext uri="{FF2B5EF4-FFF2-40B4-BE49-F238E27FC236}">
                <a16:creationId xmlns:a16="http://schemas.microsoft.com/office/drawing/2014/main" id="{740403CB-4635-522F-B914-3BB84B089750}"/>
              </a:ext>
            </a:extLst>
          </p:cNvPr>
          <p:cNvGrpSpPr>
            <a:grpSpLocks/>
          </p:cNvGrpSpPr>
          <p:nvPr/>
        </p:nvGrpSpPr>
        <p:grpSpPr bwMode="auto">
          <a:xfrm>
            <a:off x="7753395" y="385087"/>
            <a:ext cx="1220787" cy="234950"/>
            <a:chOff x="1415" y="3999"/>
            <a:chExt cx="8197" cy="1580"/>
          </a:xfrm>
        </p:grpSpPr>
        <p:sp>
          <p:nvSpPr>
            <p:cNvPr id="1198" name="AutoShape 195">
              <a:extLst>
                <a:ext uri="{FF2B5EF4-FFF2-40B4-BE49-F238E27FC236}">
                  <a16:creationId xmlns:a16="http://schemas.microsoft.com/office/drawing/2014/main" id="{99F87D6F-B0FE-B6ED-06EC-32969AE6C9F4}"/>
                </a:ext>
              </a:extLst>
            </p:cNvPr>
            <p:cNvSpPr>
              <a:spLocks noChangeArrowheads="1"/>
            </p:cNvSpPr>
            <p:nvPr/>
          </p:nvSpPr>
          <p:spPr bwMode="auto">
            <a:xfrm>
              <a:off x="1415" y="3999"/>
              <a:ext cx="1749" cy="1553"/>
            </a:xfrm>
            <a:prstGeom prst="roundRect">
              <a:avLst>
                <a:gd name="adj" fmla="val 14167"/>
              </a:avLst>
            </a:prstGeom>
            <a:noFill/>
            <a:ln w="9525" algn="ctr">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99" name="Group 196">
              <a:extLst>
                <a:ext uri="{FF2B5EF4-FFF2-40B4-BE49-F238E27FC236}">
                  <a16:creationId xmlns:a16="http://schemas.microsoft.com/office/drawing/2014/main" id="{DA7ADE0A-E838-67CA-D251-849E574AC035}"/>
                </a:ext>
              </a:extLst>
            </p:cNvPr>
            <p:cNvGrpSpPr>
              <a:grpSpLocks/>
            </p:cNvGrpSpPr>
            <p:nvPr/>
          </p:nvGrpSpPr>
          <p:grpSpPr bwMode="auto">
            <a:xfrm>
              <a:off x="3584" y="4007"/>
              <a:ext cx="6028" cy="1179"/>
              <a:chOff x="3528" y="3992"/>
              <a:chExt cx="6256" cy="1224"/>
            </a:xfrm>
          </p:grpSpPr>
          <p:sp>
            <p:nvSpPr>
              <p:cNvPr id="1218" name="Freeform 197">
                <a:extLst>
                  <a:ext uri="{FF2B5EF4-FFF2-40B4-BE49-F238E27FC236}">
                    <a16:creationId xmlns:a16="http://schemas.microsoft.com/office/drawing/2014/main" id="{3FA46D61-0F09-CFC5-2D3A-11B8320A15EA}"/>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Freeform 198">
                <a:extLst>
                  <a:ext uri="{FF2B5EF4-FFF2-40B4-BE49-F238E27FC236}">
                    <a16:creationId xmlns:a16="http://schemas.microsoft.com/office/drawing/2014/main" id="{318A4752-316B-E695-DEBF-EEDA6865D903}"/>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Freeform 199">
                <a:extLst>
                  <a:ext uri="{FF2B5EF4-FFF2-40B4-BE49-F238E27FC236}">
                    <a16:creationId xmlns:a16="http://schemas.microsoft.com/office/drawing/2014/main" id="{725557B4-F341-AC17-EBDF-7A7442167F9B}"/>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Freeform 200">
                <a:extLst>
                  <a:ext uri="{FF2B5EF4-FFF2-40B4-BE49-F238E27FC236}">
                    <a16:creationId xmlns:a16="http://schemas.microsoft.com/office/drawing/2014/main" id="{D49D9A29-EDFC-408A-FF52-544903E7BE46}"/>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Freeform 201">
                <a:extLst>
                  <a:ext uri="{FF2B5EF4-FFF2-40B4-BE49-F238E27FC236}">
                    <a16:creationId xmlns:a16="http://schemas.microsoft.com/office/drawing/2014/main" id="{772276A6-17D5-F7A3-0FB7-770EF1AEBAE6}"/>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Rectangle 202">
                <a:extLst>
                  <a:ext uri="{FF2B5EF4-FFF2-40B4-BE49-F238E27FC236}">
                    <a16:creationId xmlns:a16="http://schemas.microsoft.com/office/drawing/2014/main" id="{BB66E478-BE0D-B3CE-467B-68E08D1C75BD}"/>
                  </a:ext>
                </a:extLst>
              </p:cNvPr>
              <p:cNvSpPr>
                <a:spLocks noChangeAspect="1" noChangeArrowheads="1"/>
              </p:cNvSpPr>
              <p:nvPr/>
            </p:nvSpPr>
            <p:spPr bwMode="auto">
              <a:xfrm>
                <a:off x="9314" y="4039"/>
                <a:ext cx="218"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Rectangle 203">
                <a:extLst>
                  <a:ext uri="{FF2B5EF4-FFF2-40B4-BE49-F238E27FC236}">
                    <a16:creationId xmlns:a16="http://schemas.microsoft.com/office/drawing/2014/main" id="{EA617EE7-2587-5C58-98F6-7A874F446886}"/>
                  </a:ext>
                </a:extLst>
              </p:cNvPr>
              <p:cNvSpPr>
                <a:spLocks noChangeAspect="1" noChangeArrowheads="1"/>
              </p:cNvSpPr>
              <p:nvPr/>
            </p:nvSpPr>
            <p:spPr bwMode="auto">
              <a:xfrm>
                <a:off x="9572" y="4039"/>
                <a:ext cx="212"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Rectangle 204">
                <a:extLst>
                  <a:ext uri="{FF2B5EF4-FFF2-40B4-BE49-F238E27FC236}">
                    <a16:creationId xmlns:a16="http://schemas.microsoft.com/office/drawing/2014/main" id="{CDBA46D4-F4C0-8C9F-79BB-EAC92D2BB263}"/>
                  </a:ext>
                </a:extLst>
              </p:cNvPr>
              <p:cNvSpPr>
                <a:spLocks noChangeAspect="1" noChangeArrowheads="1"/>
              </p:cNvSpPr>
              <p:nvPr/>
            </p:nvSpPr>
            <p:spPr bwMode="auto">
              <a:xfrm>
                <a:off x="6194" y="4073"/>
                <a:ext cx="1014" cy="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Freeform 205">
                <a:extLst>
                  <a:ext uri="{FF2B5EF4-FFF2-40B4-BE49-F238E27FC236}">
                    <a16:creationId xmlns:a16="http://schemas.microsoft.com/office/drawing/2014/main" id="{6011E7D5-1485-3DA8-1581-8128CC7A8043}"/>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00" name="Group 206">
              <a:extLst>
                <a:ext uri="{FF2B5EF4-FFF2-40B4-BE49-F238E27FC236}">
                  <a16:creationId xmlns:a16="http://schemas.microsoft.com/office/drawing/2014/main" id="{04BA3701-DDB9-F4CA-A468-13BC0EF73686}"/>
                </a:ext>
              </a:extLst>
            </p:cNvPr>
            <p:cNvGrpSpPr>
              <a:grpSpLocks/>
            </p:cNvGrpSpPr>
            <p:nvPr/>
          </p:nvGrpSpPr>
          <p:grpSpPr bwMode="auto">
            <a:xfrm>
              <a:off x="3553" y="5390"/>
              <a:ext cx="5996" cy="189"/>
              <a:chOff x="3553" y="5390"/>
              <a:chExt cx="5996" cy="189"/>
            </a:xfrm>
          </p:grpSpPr>
          <p:sp>
            <p:nvSpPr>
              <p:cNvPr id="1203" name="Rectangle 207">
                <a:extLst>
                  <a:ext uri="{FF2B5EF4-FFF2-40B4-BE49-F238E27FC236}">
                    <a16:creationId xmlns:a16="http://schemas.microsoft.com/office/drawing/2014/main" id="{891E8B4D-4909-53B9-91BC-4C25758C9088}"/>
                  </a:ext>
                </a:extLst>
              </p:cNvPr>
              <p:cNvSpPr>
                <a:spLocks noChangeArrowheads="1"/>
              </p:cNvSpPr>
              <p:nvPr/>
            </p:nvSpPr>
            <p:spPr bwMode="auto">
              <a:xfrm>
                <a:off x="3553" y="5467"/>
                <a:ext cx="1530" cy="3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204" name="Rectangle 208">
                <a:extLst>
                  <a:ext uri="{FF2B5EF4-FFF2-40B4-BE49-F238E27FC236}">
                    <a16:creationId xmlns:a16="http://schemas.microsoft.com/office/drawing/2014/main" id="{4FD80613-DA7D-5536-75A3-D28FC52E6356}"/>
                  </a:ext>
                </a:extLst>
              </p:cNvPr>
              <p:cNvSpPr>
                <a:spLocks noChangeArrowheads="1"/>
              </p:cNvSpPr>
              <p:nvPr/>
            </p:nvSpPr>
            <p:spPr bwMode="auto">
              <a:xfrm>
                <a:off x="8019" y="5467"/>
                <a:ext cx="1530" cy="3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205" name="Group 209">
                <a:extLst>
                  <a:ext uri="{FF2B5EF4-FFF2-40B4-BE49-F238E27FC236}">
                    <a16:creationId xmlns:a16="http://schemas.microsoft.com/office/drawing/2014/main" id="{B8BCE2FB-B6E2-3183-D4EC-9079C4063917}"/>
                  </a:ext>
                </a:extLst>
              </p:cNvPr>
              <p:cNvGrpSpPr>
                <a:grpSpLocks/>
              </p:cNvGrpSpPr>
              <p:nvPr/>
            </p:nvGrpSpPr>
            <p:grpSpPr bwMode="auto">
              <a:xfrm>
                <a:off x="5295" y="5390"/>
                <a:ext cx="2541" cy="189"/>
                <a:chOff x="5295" y="10251"/>
                <a:chExt cx="2541" cy="189"/>
              </a:xfrm>
            </p:grpSpPr>
            <p:sp>
              <p:nvSpPr>
                <p:cNvPr id="1206" name="WordArt 210">
                  <a:extLst>
                    <a:ext uri="{FF2B5EF4-FFF2-40B4-BE49-F238E27FC236}">
                      <a16:creationId xmlns:a16="http://schemas.microsoft.com/office/drawing/2014/main" id="{C3ECE9F8-25E3-ABD2-F56B-B4BD8EFAAF9B}"/>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デ</a:t>
                  </a:r>
                </a:p>
              </p:txBody>
            </p:sp>
            <p:sp>
              <p:nvSpPr>
                <p:cNvPr id="1207" name="WordArt 211">
                  <a:extLst>
                    <a:ext uri="{FF2B5EF4-FFF2-40B4-BE49-F238E27FC236}">
                      <a16:creationId xmlns:a16="http://schemas.microsoft.com/office/drawing/2014/main" id="{46BDE376-E1EE-3C89-BEE0-C5F9982A3081}"/>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ジ</a:t>
                  </a:r>
                </a:p>
              </p:txBody>
            </p:sp>
            <p:sp>
              <p:nvSpPr>
                <p:cNvPr id="1208" name="WordArt 212">
                  <a:extLst>
                    <a:ext uri="{FF2B5EF4-FFF2-40B4-BE49-F238E27FC236}">
                      <a16:creationId xmlns:a16="http://schemas.microsoft.com/office/drawing/2014/main" id="{45068695-436A-5CD1-D0FE-B45E76A8B228}"/>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タ</a:t>
                  </a:r>
                </a:p>
              </p:txBody>
            </p:sp>
            <p:sp>
              <p:nvSpPr>
                <p:cNvPr id="1209" name="WordArt 213">
                  <a:extLst>
                    <a:ext uri="{FF2B5EF4-FFF2-40B4-BE49-F238E27FC236}">
                      <a16:creationId xmlns:a16="http://schemas.microsoft.com/office/drawing/2014/main" id="{75F91D21-0E4B-B8F9-5759-50BD0E921EA2}"/>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ル</a:t>
                  </a:r>
                </a:p>
              </p:txBody>
            </p:sp>
            <p:sp>
              <p:nvSpPr>
                <p:cNvPr id="1210" name="WordArt 214">
                  <a:extLst>
                    <a:ext uri="{FF2B5EF4-FFF2-40B4-BE49-F238E27FC236}">
                      <a16:creationId xmlns:a16="http://schemas.microsoft.com/office/drawing/2014/main" id="{D912E565-D18E-1B46-BF20-CE38A0DB1C91}"/>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丸</a:t>
                  </a:r>
                </a:p>
              </p:txBody>
            </p:sp>
            <p:sp>
              <p:nvSpPr>
                <p:cNvPr id="1211" name="WordArt 215">
                  <a:extLst>
                    <a:ext uri="{FF2B5EF4-FFF2-40B4-BE49-F238E27FC236}">
                      <a16:creationId xmlns:a16="http://schemas.microsoft.com/office/drawing/2014/main" id="{E25EB45F-DAD4-E5D3-AAA6-A9CC826ACD0B}"/>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ご</a:t>
                  </a:r>
                </a:p>
              </p:txBody>
            </p:sp>
            <p:sp>
              <p:nvSpPr>
                <p:cNvPr id="1212" name="WordArt 216">
                  <a:extLst>
                    <a:ext uri="{FF2B5EF4-FFF2-40B4-BE49-F238E27FC236}">
                      <a16:creationId xmlns:a16="http://schemas.microsoft.com/office/drawing/2014/main" id="{95ED0E25-A8D2-AF90-37B8-9F0D5E72A102}"/>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と</a:t>
                  </a:r>
                </a:p>
              </p:txBody>
            </p:sp>
            <p:sp>
              <p:nvSpPr>
                <p:cNvPr id="1213" name="WordArt 217">
                  <a:extLst>
                    <a:ext uri="{FF2B5EF4-FFF2-40B4-BE49-F238E27FC236}">
                      <a16:creationId xmlns:a16="http://schemas.microsoft.com/office/drawing/2014/main" id="{997F23AE-0E60-52F0-A1D1-5398540FE5AB}"/>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ア</a:t>
                  </a:r>
                </a:p>
              </p:txBody>
            </p:sp>
            <p:sp>
              <p:nvSpPr>
                <p:cNvPr id="1214" name="WordArt 218">
                  <a:extLst>
                    <a:ext uri="{FF2B5EF4-FFF2-40B4-BE49-F238E27FC236}">
                      <a16:creationId xmlns:a16="http://schemas.microsoft.com/office/drawing/2014/main" id="{BF0275FB-C427-C196-BDC5-9C051F2B1EAF}"/>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プ</a:t>
                  </a:r>
                </a:p>
              </p:txBody>
            </p:sp>
            <p:sp>
              <p:nvSpPr>
                <p:cNvPr id="1215" name="WordArt 219">
                  <a:extLst>
                    <a:ext uri="{FF2B5EF4-FFF2-40B4-BE49-F238E27FC236}">
                      <a16:creationId xmlns:a16="http://schemas.microsoft.com/office/drawing/2014/main" id="{7482CEA2-5963-2C9B-0A53-14E50FD8D5FC}"/>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ラ</a:t>
                  </a:r>
                </a:p>
              </p:txBody>
            </p:sp>
            <p:sp>
              <p:nvSpPr>
                <p:cNvPr id="1216" name="WordArt 220">
                  <a:extLst>
                    <a:ext uri="{FF2B5EF4-FFF2-40B4-BE49-F238E27FC236}">
                      <a16:creationId xmlns:a16="http://schemas.microsoft.com/office/drawing/2014/main" id="{947F3A78-F335-9433-72C1-41ECAEA0E34C}"/>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イ</a:t>
                  </a:r>
                </a:p>
              </p:txBody>
            </p:sp>
            <p:sp>
              <p:nvSpPr>
                <p:cNvPr id="1217" name="WordArt 221">
                  <a:extLst>
                    <a:ext uri="{FF2B5EF4-FFF2-40B4-BE49-F238E27FC236}">
                      <a16:creationId xmlns:a16="http://schemas.microsoft.com/office/drawing/2014/main" id="{D10D51F5-8EC4-91CC-66F9-712BEF50709F}"/>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FFFFFF"/>
                      </a:solidFill>
                      <a:effectLst/>
                      <a:latin typeface="ヒラギノ角ゴ7" panose="020B0700000000000000" pitchFamily="50" charset="-128"/>
                      <a:ea typeface="ヒラギノ角ゴ7" panose="020B0700000000000000" pitchFamily="50" charset="-128"/>
                    </a:rPr>
                    <a:t>ド</a:t>
                  </a:r>
                </a:p>
              </p:txBody>
            </p:sp>
          </p:grpSp>
        </p:grpSp>
        <p:sp>
          <p:nvSpPr>
            <p:cNvPr id="1201" name="Freeform 222">
              <a:extLst>
                <a:ext uri="{FF2B5EF4-FFF2-40B4-BE49-F238E27FC236}">
                  <a16:creationId xmlns:a16="http://schemas.microsoft.com/office/drawing/2014/main" id="{80D76825-B6B2-01B4-CE6C-4D2350B42960}"/>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Freeform 223">
              <a:extLst>
                <a:ext uri="{FF2B5EF4-FFF2-40B4-BE49-F238E27FC236}">
                  <a16:creationId xmlns:a16="http://schemas.microsoft.com/office/drawing/2014/main" id="{73289C3B-6449-33E5-4E4C-CC9E9365F555}"/>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27" name="WordArt 224">
            <a:extLst>
              <a:ext uri="{FF2B5EF4-FFF2-40B4-BE49-F238E27FC236}">
                <a16:creationId xmlns:a16="http://schemas.microsoft.com/office/drawing/2014/main" id="{8414B969-FB90-7880-A9FF-D5C041862318}"/>
              </a:ext>
            </a:extLst>
          </p:cNvPr>
          <p:cNvSpPr>
            <a:spLocks noChangeArrowheads="1" noChangeShapeType="1" noTextEdit="1"/>
          </p:cNvSpPr>
          <p:nvPr/>
        </p:nvSpPr>
        <p:spPr bwMode="auto">
          <a:xfrm>
            <a:off x="10344195" y="400962"/>
            <a:ext cx="4175125" cy="133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outerShdw dist="17961" dir="2700000" algn="ctr" rotWithShape="0">
                    <a:srgbClr val="000000"/>
                  </a:outerShdw>
                </a:effectLst>
                <a:latin typeface="ヒラギノ角ゴ7" panose="020B0700000000000000" pitchFamily="50" charset="-128"/>
                <a:ea typeface="ヒラギノ角ゴ7" panose="020B0700000000000000" pitchFamily="50" charset="-128"/>
              </a:rPr>
              <a:t>突然のデータトラブルによる業務停止・ダウンタイムにもう悩まない</a:t>
            </a:r>
            <a:r>
              <a:rPr lang="en-US" altLang="ja-JP" sz="800" kern="10" spc="0">
                <a:ln>
                  <a:noFill/>
                </a:ln>
                <a:solidFill>
                  <a:srgbClr val="FFFFFF"/>
                </a:solidFill>
                <a:effectLst>
                  <a:outerShdw dist="17961" dir="2700000" algn="ctr" rotWithShape="0">
                    <a:srgbClr val="000000"/>
                  </a:outerShdw>
                </a:effectLst>
                <a:latin typeface="ヒラギノ角ゴ7" panose="020B0700000000000000" pitchFamily="50" charset="-128"/>
                <a:ea typeface="ヒラギノ角ゴ7" panose="020B0700000000000000" pitchFamily="50" charset="-128"/>
              </a:rPr>
              <a:t>!</a:t>
            </a:r>
            <a:endParaRPr lang="ja-JP" altLang="en-US" sz="800" kern="10" spc="0">
              <a:ln>
                <a:noFill/>
              </a:ln>
              <a:solidFill>
                <a:srgbClr val="FFFFFF"/>
              </a:solidFill>
              <a:effectLst>
                <a:outerShdw dist="17961" dir="2700000" algn="ctr" rotWithShape="0">
                  <a:srgbClr val="000000"/>
                </a:outerShdw>
              </a:effectLst>
              <a:latin typeface="ヒラギノ角ゴ7" panose="020B0700000000000000" pitchFamily="50" charset="-128"/>
              <a:ea typeface="ヒラギノ角ゴ7" panose="020B0700000000000000" pitchFamily="50" charset="-128"/>
            </a:endParaRPr>
          </a:p>
        </p:txBody>
      </p:sp>
      <p:sp>
        <p:nvSpPr>
          <p:cNvPr id="1228" name="Rectangle 225">
            <a:extLst>
              <a:ext uri="{FF2B5EF4-FFF2-40B4-BE49-F238E27FC236}">
                <a16:creationId xmlns:a16="http://schemas.microsoft.com/office/drawing/2014/main" id="{E2E04F3B-EE38-57FA-21BD-8F94C4644480}"/>
              </a:ext>
            </a:extLst>
          </p:cNvPr>
          <p:cNvSpPr>
            <a:spLocks noChangeArrowheads="1"/>
          </p:cNvSpPr>
          <p:nvPr/>
        </p:nvSpPr>
        <p:spPr bwMode="auto">
          <a:xfrm>
            <a:off x="10344195" y="1829712"/>
            <a:ext cx="4308475" cy="309562"/>
          </a:xfrm>
          <a:prstGeom prst="rect">
            <a:avLst/>
          </a:prstGeom>
          <a:solidFill>
            <a:srgbClr val="2E7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229" name="WordArt 226">
            <a:extLst>
              <a:ext uri="{FF2B5EF4-FFF2-40B4-BE49-F238E27FC236}">
                <a16:creationId xmlns:a16="http://schemas.microsoft.com/office/drawing/2014/main" id="{22DDBBB4-FC42-4B83-69FE-784AFBF06D65}"/>
              </a:ext>
            </a:extLst>
          </p:cNvPr>
          <p:cNvSpPr>
            <a:spLocks noChangeArrowheads="1" noChangeShapeType="1" noTextEdit="1"/>
          </p:cNvSpPr>
          <p:nvPr/>
        </p:nvSpPr>
        <p:spPr bwMode="auto">
          <a:xfrm>
            <a:off x="10429920" y="1864637"/>
            <a:ext cx="401955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NAS</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は、複数の端末でネットワークを通じて共有できるデータ保存ストレージです。</a:t>
            </a:r>
          </a:p>
          <a:p>
            <a:pPr algn="l" rtl="0">
              <a:buNone/>
            </a:pP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1</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台だけで研究室にある全てのデータを保存して共有することが可能です。</a:t>
            </a:r>
          </a:p>
        </p:txBody>
      </p:sp>
      <p:sp>
        <p:nvSpPr>
          <p:cNvPr id="1230" name="Rectangle 227">
            <a:extLst>
              <a:ext uri="{FF2B5EF4-FFF2-40B4-BE49-F238E27FC236}">
                <a16:creationId xmlns:a16="http://schemas.microsoft.com/office/drawing/2014/main" id="{033FA4A6-41F7-67B4-20B2-86FB417E7450}"/>
              </a:ext>
            </a:extLst>
          </p:cNvPr>
          <p:cNvSpPr>
            <a:spLocks noChangeArrowheads="1"/>
          </p:cNvSpPr>
          <p:nvPr/>
        </p:nvSpPr>
        <p:spPr bwMode="auto">
          <a:xfrm>
            <a:off x="10344195" y="2182137"/>
            <a:ext cx="4308475" cy="307975"/>
          </a:xfrm>
          <a:prstGeom prst="rect">
            <a:avLst/>
          </a:prstGeom>
          <a:solidFill>
            <a:srgbClr val="2E74B5"/>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231" name="WordArt 228">
            <a:extLst>
              <a:ext uri="{FF2B5EF4-FFF2-40B4-BE49-F238E27FC236}">
                <a16:creationId xmlns:a16="http://schemas.microsoft.com/office/drawing/2014/main" id="{C36FF689-5591-0DE9-29C5-5E2606FE2778}"/>
              </a:ext>
            </a:extLst>
          </p:cNvPr>
          <p:cNvSpPr>
            <a:spLocks noChangeArrowheads="1" noChangeShapeType="1" noTextEdit="1"/>
          </p:cNvSpPr>
          <p:nvPr/>
        </p:nvSpPr>
        <p:spPr bwMode="auto">
          <a:xfrm>
            <a:off x="10429920" y="2221824"/>
            <a:ext cx="4019550" cy="228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アプライドがお勧めする</a:t>
            </a: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NAS</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は、データを保存するだけでなく、もしもの時の故障時の</a:t>
            </a:r>
          </a:p>
          <a:p>
            <a:pPr algn="l" rtl="0">
              <a:buNone/>
            </a:pP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対策機能や業務効率を上げる便利機能をいくつも搭載した高性能な</a:t>
            </a:r>
            <a:r>
              <a:rPr lang="en-US" altLang="ja-JP" sz="800" kern="10" spc="0">
                <a:ln>
                  <a:noFill/>
                </a:ln>
                <a:solidFill>
                  <a:srgbClr val="FFFFFF"/>
                </a:solidFill>
                <a:effectLst/>
                <a:latin typeface="ヒラギノ角ゴ7" panose="020B0700000000000000" pitchFamily="50" charset="-128"/>
                <a:ea typeface="ヒラギノ角ゴ7" panose="020B0700000000000000" pitchFamily="50" charset="-128"/>
              </a:rPr>
              <a:t>NAS</a:t>
            </a:r>
            <a:r>
              <a:rPr lang="ja-JP" altLang="en-US" sz="800" kern="10" spc="0">
                <a:ln>
                  <a:noFill/>
                </a:ln>
                <a:solidFill>
                  <a:srgbClr val="FFFFFF"/>
                </a:solidFill>
                <a:effectLst/>
                <a:latin typeface="ヒラギノ角ゴ7" panose="020B0700000000000000" pitchFamily="50" charset="-128"/>
                <a:ea typeface="ヒラギノ角ゴ7" panose="020B0700000000000000" pitchFamily="50" charset="-128"/>
              </a:rPr>
              <a:t>です。</a:t>
            </a:r>
          </a:p>
        </p:txBody>
      </p:sp>
      <p:sp>
        <p:nvSpPr>
          <p:cNvPr id="1232" name="WordArt 229">
            <a:extLst>
              <a:ext uri="{FF2B5EF4-FFF2-40B4-BE49-F238E27FC236}">
                <a16:creationId xmlns:a16="http://schemas.microsoft.com/office/drawing/2014/main" id="{942DE10D-6888-E6AE-DD0D-902820557F3E}"/>
              </a:ext>
            </a:extLst>
          </p:cNvPr>
          <p:cNvSpPr>
            <a:spLocks noChangeArrowheads="1" noChangeShapeType="1" noTextEdit="1"/>
          </p:cNvSpPr>
          <p:nvPr/>
        </p:nvSpPr>
        <p:spPr bwMode="auto">
          <a:xfrm>
            <a:off x="7808957" y="3485474"/>
            <a:ext cx="6937375" cy="22701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rPr>
              <a:t>アプライドの</a:t>
            </a:r>
            <a:r>
              <a:rPr lang="en-US" altLang="ja-JP" sz="800" kern="10" spc="0">
                <a:ln>
                  <a:noFill/>
                </a:ln>
                <a:solidFill>
                  <a:srgbClr val="000000"/>
                </a:solidFill>
                <a:effectLst/>
                <a:latin typeface="ヒラギノ角ゴ8" panose="020B0800000000000000" pitchFamily="50" charset="-128"/>
                <a:ea typeface="ヒラギノ角ゴ8" panose="020B0800000000000000" pitchFamily="50" charset="-128"/>
              </a:rPr>
              <a:t>NAS</a:t>
            </a:r>
            <a:r>
              <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rPr>
              <a:t>は、様々な機能でデータ管理業務におこりうるリスクを事前対策できます</a:t>
            </a:r>
            <a:r>
              <a:rPr lang="en-US" altLang="ja-JP" sz="800" kern="10" spc="0">
                <a:ln>
                  <a:noFill/>
                </a:ln>
                <a:solidFill>
                  <a:srgbClr val="000000"/>
                </a:solidFill>
                <a:effectLst/>
                <a:latin typeface="ヒラギノ角ゴ8" panose="020B0800000000000000" pitchFamily="50" charset="-128"/>
                <a:ea typeface="ヒラギノ角ゴ8" panose="020B0800000000000000" pitchFamily="50" charset="-128"/>
              </a:rPr>
              <a:t>!</a:t>
            </a:r>
            <a:endParaRPr lang="ja-JP" altLang="en-US" sz="800" kern="10" spc="0">
              <a:ln>
                <a:noFill/>
              </a:ln>
              <a:solidFill>
                <a:srgbClr val="000000"/>
              </a:solidFill>
              <a:effectLst/>
              <a:latin typeface="ヒラギノ角ゴ8" panose="020B0800000000000000" pitchFamily="50" charset="-128"/>
              <a:ea typeface="ヒラギノ角ゴ8" panose="020B0800000000000000" pitchFamily="50" charset="-128"/>
            </a:endParaRPr>
          </a:p>
        </p:txBody>
      </p:sp>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A923-C6DB-4902-EB51-6183BB11D125}"/>
            </a:ext>
          </a:extLst>
        </p:cNvPr>
        <p:cNvGrpSpPr/>
        <p:nvPr/>
      </p:nvGrpSpPr>
      <p:grpSpPr>
        <a:xfrm>
          <a:off x="0" y="0"/>
          <a:ext cx="0" cy="0"/>
          <a:chOff x="0" y="0"/>
          <a:chExt cx="0" cy="0"/>
        </a:xfrm>
      </p:grpSpPr>
      <p:sp>
        <p:nvSpPr>
          <p:cNvPr id="2592" name="Rectangle 517">
            <a:extLst>
              <a:ext uri="{FF2B5EF4-FFF2-40B4-BE49-F238E27FC236}">
                <a16:creationId xmlns:a16="http://schemas.microsoft.com/office/drawing/2014/main" id="{8C254065-3569-23BB-A362-11897F6D6AE2}"/>
              </a:ext>
            </a:extLst>
          </p:cNvPr>
          <p:cNvSpPr>
            <a:spLocks noChangeArrowheads="1"/>
          </p:cNvSpPr>
          <p:nvPr/>
        </p:nvSpPr>
        <p:spPr bwMode="auto">
          <a:xfrm>
            <a:off x="7521746" y="-1587"/>
            <a:ext cx="7600950" cy="2132897"/>
          </a:xfrm>
          <a:prstGeom prst="rect">
            <a:avLst/>
          </a:prstGeom>
          <a:gradFill rotWithShape="1">
            <a:gsLst>
              <a:gs pos="0">
                <a:srgbClr val="000000"/>
              </a:gs>
              <a:gs pos="100000">
                <a:srgbClr val="80808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93" name="Rectangle 518">
            <a:extLst>
              <a:ext uri="{FF2B5EF4-FFF2-40B4-BE49-F238E27FC236}">
                <a16:creationId xmlns:a16="http://schemas.microsoft.com/office/drawing/2014/main" id="{92DFF063-8A1B-AA26-3EEB-8393002E6C15}"/>
              </a:ext>
            </a:extLst>
          </p:cNvPr>
          <p:cNvSpPr>
            <a:spLocks noChangeArrowheads="1"/>
          </p:cNvSpPr>
          <p:nvPr/>
        </p:nvSpPr>
        <p:spPr bwMode="auto">
          <a:xfrm>
            <a:off x="-15705" y="0"/>
            <a:ext cx="7537451" cy="2132898"/>
          </a:xfrm>
          <a:prstGeom prst="rect">
            <a:avLst/>
          </a:prstGeom>
          <a:gradFill rotWithShape="1">
            <a:gsLst>
              <a:gs pos="0">
                <a:srgbClr val="000000"/>
              </a:gs>
              <a:gs pos="100000">
                <a:srgbClr val="80808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254" name="Group 3">
            <a:extLst>
              <a:ext uri="{FF2B5EF4-FFF2-40B4-BE49-F238E27FC236}">
                <a16:creationId xmlns:a16="http://schemas.microsoft.com/office/drawing/2014/main" id="{48BBC2E6-A53C-A1E6-AB77-2C56155F5E6A}"/>
              </a:ext>
            </a:extLst>
          </p:cNvPr>
          <p:cNvGrpSpPr>
            <a:grpSpLocks/>
          </p:cNvGrpSpPr>
          <p:nvPr/>
        </p:nvGrpSpPr>
        <p:grpSpPr bwMode="auto">
          <a:xfrm>
            <a:off x="379752" y="10101785"/>
            <a:ext cx="6814672" cy="557530"/>
            <a:chOff x="510" y="16422"/>
            <a:chExt cx="10732" cy="878"/>
          </a:xfrm>
        </p:grpSpPr>
        <p:sp>
          <p:nvSpPr>
            <p:cNvPr id="2588" name="Rectangle 4">
              <a:extLst>
                <a:ext uri="{FF2B5EF4-FFF2-40B4-BE49-F238E27FC236}">
                  <a16:creationId xmlns:a16="http://schemas.microsoft.com/office/drawing/2014/main" id="{E0BD16B6-FDE4-2616-BC20-905F41B95901}"/>
                </a:ext>
              </a:extLst>
            </p:cNvPr>
            <p:cNvSpPr>
              <a:spLocks noChangeArrowheads="1"/>
            </p:cNvSpPr>
            <p:nvPr/>
          </p:nvSpPr>
          <p:spPr bwMode="auto">
            <a:xfrm>
              <a:off x="510" y="16422"/>
              <a:ext cx="10732" cy="878"/>
            </a:xfrm>
            <a:prstGeom prst="rect">
              <a:avLst/>
            </a:prstGeom>
            <a:solidFill>
              <a:srgbClr val="DEEAF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589" name="WordArt 5">
              <a:extLst>
                <a:ext uri="{FF2B5EF4-FFF2-40B4-BE49-F238E27FC236}">
                  <a16:creationId xmlns:a16="http://schemas.microsoft.com/office/drawing/2014/main" id="{3862E4F9-498F-C92C-F909-2212B7792B01}"/>
                </a:ext>
              </a:extLst>
            </p:cNvPr>
            <p:cNvSpPr>
              <a:spLocks noChangeArrowheads="1" noChangeShapeType="1" noTextEdit="1"/>
            </p:cNvSpPr>
            <p:nvPr/>
          </p:nvSpPr>
          <p:spPr bwMode="auto">
            <a:xfrm>
              <a:off x="1628" y="16589"/>
              <a:ext cx="8789" cy="5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【NAS</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雑学</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a:t>
              </a:r>
            </a:p>
            <a:p>
              <a:pPr algn="l" rtl="0">
                <a:buNone/>
              </a:pP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サーバーのサイズを表す</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1U</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と</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2U</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とは「</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U</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」とは</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Unit</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（ユニット）の頭文字で、</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1U</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は</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1.75</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インチのことを示します。</a:t>
              </a:r>
            </a:p>
            <a:p>
              <a:pPr algn="l" rtl="0">
                <a:buNone/>
              </a:pP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1.75</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インチは、</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44.45mm</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となりますので</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1U</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は高さ</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44.45mm</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2U</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になると高さは</a:t>
              </a:r>
              <a:r>
                <a:rPr lang="en-US" altLang="ja-JP" sz="800" kern="10" spc="0">
                  <a:ln>
                    <a:noFill/>
                  </a:ln>
                  <a:solidFill>
                    <a:srgbClr val="272727"/>
                  </a:solidFill>
                  <a:effectLst/>
                  <a:latin typeface="ヒラギノ角ゴ5" panose="020B0500000000000000" pitchFamily="50" charset="-128"/>
                  <a:ea typeface="ヒラギノ角ゴ5" panose="020B0500000000000000" pitchFamily="50" charset="-128"/>
                </a:rPr>
                <a:t>88.9mm</a:t>
              </a:r>
              <a:r>
                <a:rPr lang="ja-JP" altLang="en-US" sz="800" kern="10" spc="0">
                  <a:ln>
                    <a:noFill/>
                  </a:ln>
                  <a:solidFill>
                    <a:srgbClr val="272727"/>
                  </a:solidFill>
                  <a:effectLst/>
                  <a:latin typeface="ヒラギノ角ゴ5" panose="020B0500000000000000" pitchFamily="50" charset="-128"/>
                  <a:ea typeface="ヒラギノ角ゴ5" panose="020B0500000000000000" pitchFamily="50" charset="-128"/>
                </a:rPr>
                <a:t>となります。</a:t>
              </a:r>
            </a:p>
          </p:txBody>
        </p:sp>
        <p:pic>
          <p:nvPicPr>
            <p:cNvPr id="2590" name="Picture 6">
              <a:extLst>
                <a:ext uri="{FF2B5EF4-FFF2-40B4-BE49-F238E27FC236}">
                  <a16:creationId xmlns:a16="http://schemas.microsoft.com/office/drawing/2014/main" id="{AA955A5C-D26B-A43D-6474-9EBA83675B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6" y="16487"/>
              <a:ext cx="968"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5" name="Picture 7">
            <a:extLst>
              <a:ext uri="{FF2B5EF4-FFF2-40B4-BE49-F238E27FC236}">
                <a16:creationId xmlns:a16="http://schemas.microsoft.com/office/drawing/2014/main" id="{0FCB5487-2216-CCC1-945B-A8CAC0BE77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87300" y="8690815"/>
            <a:ext cx="1108051" cy="120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a:extLst>
              <a:ext uri="{FF2B5EF4-FFF2-40B4-BE49-F238E27FC236}">
                <a16:creationId xmlns:a16="http://schemas.microsoft.com/office/drawing/2014/main" id="{65327399-9471-4BB3-4A71-7DE25FC8C3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98972" y="8725105"/>
            <a:ext cx="1118846" cy="144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product AS5304T">
            <a:extLst>
              <a:ext uri="{FF2B5EF4-FFF2-40B4-BE49-F238E27FC236}">
                <a16:creationId xmlns:a16="http://schemas.microsoft.com/office/drawing/2014/main" id="{D22FC7D8-0AE1-9DCE-BE3A-0C9F110DF791}"/>
              </a:ext>
            </a:extLst>
          </p:cNvPr>
          <p:cNvPicPr>
            <a:picLocks noChangeAspect="1" noChangeArrowheads="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10149015" y="5941900"/>
            <a:ext cx="1068682" cy="11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8" name="AutoShape 10">
            <a:extLst>
              <a:ext uri="{FF2B5EF4-FFF2-40B4-BE49-F238E27FC236}">
                <a16:creationId xmlns:a16="http://schemas.microsoft.com/office/drawing/2014/main" id="{2F61B3CF-9BA4-11B7-2568-11BA325A8EFC}"/>
              </a:ext>
            </a:extLst>
          </p:cNvPr>
          <p:cNvCxnSpPr>
            <a:cxnSpLocks noChangeShapeType="1"/>
          </p:cNvCxnSpPr>
          <p:nvPr/>
        </p:nvCxnSpPr>
        <p:spPr bwMode="auto">
          <a:xfrm>
            <a:off x="17072503" y="9789561"/>
            <a:ext cx="72458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59" name="AutoShape 11">
            <a:extLst>
              <a:ext uri="{FF2B5EF4-FFF2-40B4-BE49-F238E27FC236}">
                <a16:creationId xmlns:a16="http://schemas.microsoft.com/office/drawing/2014/main" id="{7ACC86BD-C442-3108-0C2A-3868C7344349}"/>
              </a:ext>
            </a:extLst>
          </p:cNvPr>
          <p:cNvCxnSpPr>
            <a:cxnSpLocks noChangeShapeType="1"/>
          </p:cNvCxnSpPr>
          <p:nvPr/>
        </p:nvCxnSpPr>
        <p:spPr bwMode="auto">
          <a:xfrm>
            <a:off x="9413701" y="5111955"/>
            <a:ext cx="635" cy="54330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60" name="AutoShape 12">
            <a:extLst>
              <a:ext uri="{FF2B5EF4-FFF2-40B4-BE49-F238E27FC236}">
                <a16:creationId xmlns:a16="http://schemas.microsoft.com/office/drawing/2014/main" id="{29ABD1B6-5282-EB1B-4B80-4D094009D727}"/>
              </a:ext>
            </a:extLst>
          </p:cNvPr>
          <p:cNvCxnSpPr>
            <a:cxnSpLocks noChangeShapeType="1"/>
          </p:cNvCxnSpPr>
          <p:nvPr/>
        </p:nvCxnSpPr>
        <p:spPr bwMode="auto">
          <a:xfrm>
            <a:off x="11243096" y="2316050"/>
            <a:ext cx="0" cy="816737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55" name="Rectangle 13">
            <a:extLst>
              <a:ext uri="{FF2B5EF4-FFF2-40B4-BE49-F238E27FC236}">
                <a16:creationId xmlns:a16="http://schemas.microsoft.com/office/drawing/2014/main" id="{6998F117-95ED-01FF-5F75-BF42CA2453E2}"/>
              </a:ext>
            </a:extLst>
          </p:cNvPr>
          <p:cNvSpPr>
            <a:spLocks noChangeArrowheads="1"/>
          </p:cNvSpPr>
          <p:nvPr/>
        </p:nvSpPr>
        <p:spPr bwMode="auto">
          <a:xfrm>
            <a:off x="9473389" y="5204665"/>
            <a:ext cx="1645884" cy="2597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48" name="WordArt 14">
            <a:extLst>
              <a:ext uri="{FF2B5EF4-FFF2-40B4-BE49-F238E27FC236}">
                <a16:creationId xmlns:a16="http://schemas.microsoft.com/office/drawing/2014/main" id="{8BA19E96-614E-96D9-B382-2AAF239FFB7F}"/>
              </a:ext>
            </a:extLst>
          </p:cNvPr>
          <p:cNvSpPr>
            <a:spLocks noChangeArrowheads="1" noChangeShapeType="1" noTextEdit="1"/>
          </p:cNvSpPr>
          <p:nvPr/>
        </p:nvSpPr>
        <p:spPr bwMode="auto">
          <a:xfrm>
            <a:off x="9514029" y="5840935"/>
            <a:ext cx="614032" cy="30607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AS5404T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063" name="AutoShape 15">
            <a:extLst>
              <a:ext uri="{FF2B5EF4-FFF2-40B4-BE49-F238E27FC236}">
                <a16:creationId xmlns:a16="http://schemas.microsoft.com/office/drawing/2014/main" id="{90FE5E86-DFA9-F1B8-8BBF-80F9C69BDBAA}"/>
              </a:ext>
            </a:extLst>
          </p:cNvPr>
          <p:cNvCxnSpPr>
            <a:cxnSpLocks noChangeShapeType="1"/>
          </p:cNvCxnSpPr>
          <p:nvPr/>
        </p:nvCxnSpPr>
        <p:spPr bwMode="auto">
          <a:xfrm>
            <a:off x="9500694" y="7143955"/>
            <a:ext cx="16001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49" name="Rectangle 16">
            <a:extLst>
              <a:ext uri="{FF2B5EF4-FFF2-40B4-BE49-F238E27FC236}">
                <a16:creationId xmlns:a16="http://schemas.microsoft.com/office/drawing/2014/main" id="{F282E25B-1583-4A2C-4845-C86ED8449CC6}"/>
              </a:ext>
            </a:extLst>
          </p:cNvPr>
          <p:cNvSpPr>
            <a:spLocks noChangeArrowheads="1"/>
          </p:cNvSpPr>
          <p:nvPr/>
        </p:nvSpPr>
        <p:spPr bwMode="auto">
          <a:xfrm>
            <a:off x="9500694" y="6271465"/>
            <a:ext cx="684515"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50" name="WordArt 17">
            <a:extLst>
              <a:ext uri="{FF2B5EF4-FFF2-40B4-BE49-F238E27FC236}">
                <a16:creationId xmlns:a16="http://schemas.microsoft.com/office/drawing/2014/main" id="{47359B5E-8F92-11EA-6CD1-4B4A9D4A4D38}"/>
              </a:ext>
            </a:extLst>
          </p:cNvPr>
          <p:cNvSpPr>
            <a:spLocks noChangeArrowheads="1" noChangeShapeType="1" noTextEdit="1"/>
          </p:cNvSpPr>
          <p:nvPr/>
        </p:nvSpPr>
        <p:spPr bwMode="auto">
          <a:xfrm>
            <a:off x="9584512" y="6367350"/>
            <a:ext cx="281299" cy="9080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051" name="WordArt 18">
            <a:extLst>
              <a:ext uri="{FF2B5EF4-FFF2-40B4-BE49-F238E27FC236}">
                <a16:creationId xmlns:a16="http://schemas.microsoft.com/office/drawing/2014/main" id="{3767B923-73D7-2748-5F30-F5BA688A0F16}"/>
              </a:ext>
            </a:extLst>
          </p:cNvPr>
          <p:cNvSpPr>
            <a:spLocks noChangeArrowheads="1" noChangeShapeType="1" noTextEdit="1"/>
          </p:cNvSpPr>
          <p:nvPr/>
        </p:nvSpPr>
        <p:spPr bwMode="auto">
          <a:xfrm>
            <a:off x="9500694" y="5541215"/>
            <a:ext cx="1607150" cy="2000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000" kern="10" spc="0">
                <a:ln>
                  <a:noFill/>
                </a:ln>
                <a:solidFill>
                  <a:srgbClr val="404040"/>
                </a:solidFill>
                <a:effectLst/>
                <a:latin typeface="ヒラギノ角ゴ4" panose="020B0400000000000000" pitchFamily="50" charset="-128"/>
                <a:ea typeface="ヒラギノ角ゴ4" panose="020B0400000000000000" pitchFamily="50" charset="-128"/>
              </a:rPr>
              <a:t>M.2 NVMe SSD×4</a:t>
            </a:r>
            <a:r>
              <a:rPr lang="ja-JP" altLang="en-US" sz="1000" kern="10" spc="0">
                <a:ln>
                  <a:noFill/>
                </a:ln>
                <a:solidFill>
                  <a:srgbClr val="404040"/>
                </a:solidFill>
                <a:effectLst/>
                <a:latin typeface="ヒラギノ角ゴ4" panose="020B0400000000000000" pitchFamily="50" charset="-128"/>
                <a:ea typeface="ヒラギノ角ゴ4" panose="020B0400000000000000" pitchFamily="50" charset="-128"/>
              </a:rPr>
              <a:t>対応！ ヘビーユーザーに最適な</a:t>
            </a:r>
            <a:r>
              <a:rPr lang="en-US" altLang="ja-JP" sz="1000" kern="10" spc="0">
                <a:ln>
                  <a:noFill/>
                </a:ln>
                <a:solidFill>
                  <a:srgbClr val="404040"/>
                </a:solidFill>
                <a:effectLst/>
                <a:latin typeface="ヒラギノ角ゴ4" panose="020B0400000000000000" pitchFamily="50" charset="-128"/>
                <a:ea typeface="ヒラギノ角ゴ4" panose="020B0400000000000000" pitchFamily="50" charset="-128"/>
              </a:rPr>
              <a:t>NAS</a:t>
            </a:r>
            <a:r>
              <a:rPr lang="ja-JP" altLang="en-US" sz="1000" kern="10" spc="0">
                <a:ln>
                  <a:noFill/>
                </a:ln>
                <a:solidFill>
                  <a:srgbClr val="404040"/>
                </a:solidFill>
                <a:effectLst/>
                <a:latin typeface="ヒラギノ角ゴ4" panose="020B0400000000000000" pitchFamily="50" charset="-128"/>
                <a:ea typeface="ヒラギノ角ゴ4" panose="020B0400000000000000" pitchFamily="50" charset="-128"/>
              </a:rPr>
              <a:t>がアップグレード</a:t>
            </a:r>
          </a:p>
          <a:p>
            <a:pPr algn="l" rtl="0">
              <a:buNone/>
            </a:pPr>
            <a:r>
              <a:rPr lang="en-US" altLang="ja-JP" sz="1000" kern="10" spc="0">
                <a:ln>
                  <a:noFill/>
                </a:ln>
                <a:solidFill>
                  <a:srgbClr val="404040"/>
                </a:solidFill>
                <a:effectLst/>
                <a:latin typeface="ヒラギノ角ゴ4" panose="020B0400000000000000" pitchFamily="50" charset="-128"/>
                <a:ea typeface="ヒラギノ角ゴ4" panose="020B0400000000000000" pitchFamily="50" charset="-128"/>
              </a:rPr>
              <a:t>2.5GbE×2</a:t>
            </a:r>
            <a:r>
              <a:rPr lang="ja-JP" altLang="en-US" sz="10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1000" kern="10" spc="0">
                <a:ln>
                  <a:noFill/>
                </a:ln>
                <a:solidFill>
                  <a:srgbClr val="404040"/>
                </a:solidFill>
                <a:effectLst/>
                <a:latin typeface="ヒラギノ角ゴ4" panose="020B0400000000000000" pitchFamily="50" charset="-128"/>
                <a:ea typeface="ヒラギノ角ゴ4" panose="020B0400000000000000" pitchFamily="50" charset="-128"/>
              </a:rPr>
              <a:t>USB 3.2 Gen2(x1)×3</a:t>
            </a:r>
            <a:r>
              <a:rPr lang="ja-JP" altLang="en-US" sz="1000" kern="10" spc="0">
                <a:ln>
                  <a:noFill/>
                </a:ln>
                <a:solidFill>
                  <a:srgbClr val="404040"/>
                </a:solidFill>
                <a:effectLst/>
                <a:latin typeface="ヒラギノ角ゴ4" panose="020B0400000000000000" pitchFamily="50" charset="-128"/>
                <a:ea typeface="ヒラギノ角ゴ4" panose="020B0400000000000000" pitchFamily="50" charset="-128"/>
              </a:rPr>
              <a:t>搭載、</a:t>
            </a:r>
            <a:r>
              <a:rPr lang="en-US" altLang="ja-JP" sz="1000" kern="10" spc="0">
                <a:ln>
                  <a:noFill/>
                </a:ln>
                <a:solidFill>
                  <a:srgbClr val="404040"/>
                </a:solidFill>
                <a:effectLst/>
                <a:latin typeface="ヒラギノ角ゴ4" panose="020B0400000000000000" pitchFamily="50" charset="-128"/>
                <a:ea typeface="ヒラギノ角ゴ4" panose="020B0400000000000000" pitchFamily="50" charset="-128"/>
              </a:rPr>
              <a:t>4</a:t>
            </a:r>
            <a:r>
              <a:rPr lang="ja-JP" altLang="en-US" sz="1000" kern="10" spc="0">
                <a:ln>
                  <a:noFill/>
                </a:ln>
                <a:solidFill>
                  <a:srgbClr val="404040"/>
                </a:solidFill>
                <a:effectLst/>
                <a:latin typeface="ヒラギノ角ゴ4" panose="020B0400000000000000" pitchFamily="50" charset="-128"/>
                <a:ea typeface="ヒラギノ角ゴ4" panose="020B0400000000000000" pitchFamily="50" charset="-128"/>
              </a:rPr>
              <a:t>ベイモデル</a:t>
            </a:r>
          </a:p>
        </p:txBody>
      </p:sp>
      <p:sp>
        <p:nvSpPr>
          <p:cNvPr id="2052" name="WordArt 19">
            <a:extLst>
              <a:ext uri="{FF2B5EF4-FFF2-40B4-BE49-F238E27FC236}">
                <a16:creationId xmlns:a16="http://schemas.microsoft.com/office/drawing/2014/main" id="{74753145-4F8E-B1EA-A13C-70355405C4D9}"/>
              </a:ext>
            </a:extLst>
          </p:cNvPr>
          <p:cNvSpPr>
            <a:spLocks noChangeArrowheads="1" noChangeShapeType="1" noTextEdit="1"/>
          </p:cNvSpPr>
          <p:nvPr/>
        </p:nvSpPr>
        <p:spPr bwMode="auto">
          <a:xfrm>
            <a:off x="9607372" y="5286580"/>
            <a:ext cx="1362045" cy="1111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M.2NVMeSSD</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にも対応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4</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grpSp>
        <p:nvGrpSpPr>
          <p:cNvPr id="2053" name="Group 20">
            <a:extLst>
              <a:ext uri="{FF2B5EF4-FFF2-40B4-BE49-F238E27FC236}">
                <a16:creationId xmlns:a16="http://schemas.microsoft.com/office/drawing/2014/main" id="{7A4763A9-6C74-7860-0116-C70797F83B05}"/>
              </a:ext>
            </a:extLst>
          </p:cNvPr>
          <p:cNvGrpSpPr>
            <a:grpSpLocks/>
          </p:cNvGrpSpPr>
          <p:nvPr/>
        </p:nvGrpSpPr>
        <p:grpSpPr bwMode="auto">
          <a:xfrm>
            <a:off x="9534983" y="7198565"/>
            <a:ext cx="414011" cy="604520"/>
            <a:chOff x="1028" y="308"/>
            <a:chExt cx="203" cy="282"/>
          </a:xfrm>
        </p:grpSpPr>
        <p:sp>
          <p:nvSpPr>
            <p:cNvPr id="2586" name="Rectangle 35">
              <a:extLst>
                <a:ext uri="{FF2B5EF4-FFF2-40B4-BE49-F238E27FC236}">
                  <a16:creationId xmlns:a16="http://schemas.microsoft.com/office/drawing/2014/main" id="{5FD207C3-D428-F8E6-8F2E-F54925139529}"/>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587" name="Picture 36">
              <a:extLst>
                <a:ext uri="{FF2B5EF4-FFF2-40B4-BE49-F238E27FC236}">
                  <a16:creationId xmlns:a16="http://schemas.microsoft.com/office/drawing/2014/main" id="{27E48130-DD21-B4AC-7B59-821F0752B27E}"/>
                </a:ext>
              </a:extLst>
            </p:cNvPr>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sp>
        <p:nvSpPr>
          <p:cNvPr id="2054" name="Rectangle 23">
            <a:extLst>
              <a:ext uri="{FF2B5EF4-FFF2-40B4-BE49-F238E27FC236}">
                <a16:creationId xmlns:a16="http://schemas.microsoft.com/office/drawing/2014/main" id="{B582386C-8D32-7BBC-C439-2D34D80F2017}"/>
              </a:ext>
            </a:extLst>
          </p:cNvPr>
          <p:cNvSpPr>
            <a:spLocks noChangeArrowheads="1"/>
          </p:cNvSpPr>
          <p:nvPr/>
        </p:nvSpPr>
        <p:spPr bwMode="auto">
          <a:xfrm>
            <a:off x="11305960" y="5202125"/>
            <a:ext cx="1645884" cy="259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61" name="WordArt 24">
            <a:extLst>
              <a:ext uri="{FF2B5EF4-FFF2-40B4-BE49-F238E27FC236}">
                <a16:creationId xmlns:a16="http://schemas.microsoft.com/office/drawing/2014/main" id="{773D6E56-E8B4-1E18-0326-163C2D3DBAE2}"/>
              </a:ext>
            </a:extLst>
          </p:cNvPr>
          <p:cNvSpPr>
            <a:spLocks noChangeArrowheads="1" noChangeShapeType="1" noTextEdit="1"/>
          </p:cNvSpPr>
          <p:nvPr/>
        </p:nvSpPr>
        <p:spPr bwMode="auto">
          <a:xfrm>
            <a:off x="11346599" y="5837760"/>
            <a:ext cx="614032" cy="3035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AS6508T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073" name="AutoShape 25">
            <a:extLst>
              <a:ext uri="{FF2B5EF4-FFF2-40B4-BE49-F238E27FC236}">
                <a16:creationId xmlns:a16="http://schemas.microsoft.com/office/drawing/2014/main" id="{C44F900F-04B1-28E6-F029-1980432497CF}"/>
              </a:ext>
            </a:extLst>
          </p:cNvPr>
          <p:cNvCxnSpPr>
            <a:cxnSpLocks noChangeShapeType="1"/>
          </p:cNvCxnSpPr>
          <p:nvPr/>
        </p:nvCxnSpPr>
        <p:spPr bwMode="auto">
          <a:xfrm>
            <a:off x="11333264" y="7140780"/>
            <a:ext cx="16001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62" name="Rectangle 26">
            <a:extLst>
              <a:ext uri="{FF2B5EF4-FFF2-40B4-BE49-F238E27FC236}">
                <a16:creationId xmlns:a16="http://schemas.microsoft.com/office/drawing/2014/main" id="{6331C9F5-4879-4337-A858-B107DA01A2ED}"/>
              </a:ext>
            </a:extLst>
          </p:cNvPr>
          <p:cNvSpPr>
            <a:spLocks noChangeArrowheads="1"/>
          </p:cNvSpPr>
          <p:nvPr/>
        </p:nvSpPr>
        <p:spPr bwMode="auto">
          <a:xfrm>
            <a:off x="11333264" y="6268290"/>
            <a:ext cx="684515"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64" name="WordArt 27">
            <a:extLst>
              <a:ext uri="{FF2B5EF4-FFF2-40B4-BE49-F238E27FC236}">
                <a16:creationId xmlns:a16="http://schemas.microsoft.com/office/drawing/2014/main" id="{3F51F9E8-DF1E-008E-8703-F9EA3159AC53}"/>
              </a:ext>
            </a:extLst>
          </p:cNvPr>
          <p:cNvSpPr>
            <a:spLocks noChangeArrowheads="1" noChangeShapeType="1" noTextEdit="1"/>
          </p:cNvSpPr>
          <p:nvPr/>
        </p:nvSpPr>
        <p:spPr bwMode="auto">
          <a:xfrm>
            <a:off x="11417082" y="6363540"/>
            <a:ext cx="281299"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065" name="WordArt 28">
            <a:extLst>
              <a:ext uri="{FF2B5EF4-FFF2-40B4-BE49-F238E27FC236}">
                <a16:creationId xmlns:a16="http://schemas.microsoft.com/office/drawing/2014/main" id="{B0B5F333-9720-9EAF-41A9-4212C7580FC0}"/>
              </a:ext>
            </a:extLst>
          </p:cNvPr>
          <p:cNvSpPr>
            <a:spLocks noChangeArrowheads="1" noChangeShapeType="1" noTextEdit="1"/>
          </p:cNvSpPr>
          <p:nvPr/>
        </p:nvSpPr>
        <p:spPr bwMode="auto">
          <a:xfrm>
            <a:off x="11333264" y="5485970"/>
            <a:ext cx="1436339" cy="3321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高度なエンタープライズ環境に適応する</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実践的スペックを備えた</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シリーズです。</a:t>
            </a:r>
          </a:p>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Intel</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クアッドコア</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8GB DDR4</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メモリに加え、</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デュアル </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2.5GBase-T</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10GBase-T</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ポート、</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およびキャッシュ用の</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m.2</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スロットを搭載</a:t>
            </a:r>
          </a:p>
        </p:txBody>
      </p:sp>
      <p:sp>
        <p:nvSpPr>
          <p:cNvPr id="2066" name="WordArt 29">
            <a:extLst>
              <a:ext uri="{FF2B5EF4-FFF2-40B4-BE49-F238E27FC236}">
                <a16:creationId xmlns:a16="http://schemas.microsoft.com/office/drawing/2014/main" id="{9AF8D26E-8540-CF5D-2A2E-9CF07B26FAD4}"/>
              </a:ext>
            </a:extLst>
          </p:cNvPr>
          <p:cNvSpPr>
            <a:spLocks noChangeArrowheads="1" noChangeShapeType="1" noTextEdit="1"/>
          </p:cNvSpPr>
          <p:nvPr/>
        </p:nvSpPr>
        <p:spPr bwMode="auto">
          <a:xfrm>
            <a:off x="11439942" y="5283405"/>
            <a:ext cx="1362045" cy="1111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M.2SSD</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＆高速</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10G</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通信対応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8</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067" name="WordArt 30">
            <a:extLst>
              <a:ext uri="{FF2B5EF4-FFF2-40B4-BE49-F238E27FC236}">
                <a16:creationId xmlns:a16="http://schemas.microsoft.com/office/drawing/2014/main" id="{0C413D70-10AA-0280-5C28-BD727AF19D56}"/>
              </a:ext>
            </a:extLst>
          </p:cNvPr>
          <p:cNvSpPr>
            <a:spLocks noChangeArrowheads="1" noChangeShapeType="1" noTextEdit="1"/>
          </p:cNvSpPr>
          <p:nvPr/>
        </p:nvSpPr>
        <p:spPr bwMode="auto">
          <a:xfrm>
            <a:off x="11394858" y="6505145"/>
            <a:ext cx="546723" cy="5238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ATOM C3538</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x64 64-bit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クアッドコア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2.1 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8GB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10GbE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sp>
        <p:nvSpPr>
          <p:cNvPr id="2068" name="Rectangle 31">
            <a:extLst>
              <a:ext uri="{FF2B5EF4-FFF2-40B4-BE49-F238E27FC236}">
                <a16:creationId xmlns:a16="http://schemas.microsoft.com/office/drawing/2014/main" id="{A5371292-652E-6AB4-6514-04DE0CA7F24D}"/>
              </a:ext>
            </a:extLst>
          </p:cNvPr>
          <p:cNvSpPr>
            <a:spLocks noChangeArrowheads="1"/>
          </p:cNvSpPr>
          <p:nvPr/>
        </p:nvSpPr>
        <p:spPr bwMode="auto">
          <a:xfrm>
            <a:off x="13156309" y="5202125"/>
            <a:ext cx="1646519" cy="259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69" name="WordArt 32">
            <a:extLst>
              <a:ext uri="{FF2B5EF4-FFF2-40B4-BE49-F238E27FC236}">
                <a16:creationId xmlns:a16="http://schemas.microsoft.com/office/drawing/2014/main" id="{842F1482-F6E9-ADF6-6CC7-9973E3835E89}"/>
              </a:ext>
            </a:extLst>
          </p:cNvPr>
          <p:cNvSpPr>
            <a:spLocks noChangeArrowheads="1" noChangeShapeType="1" noTextEdit="1"/>
          </p:cNvSpPr>
          <p:nvPr/>
        </p:nvSpPr>
        <p:spPr bwMode="auto">
          <a:xfrm>
            <a:off x="13196949" y="5837760"/>
            <a:ext cx="614032" cy="3035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AS6510T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sp>
        <p:nvSpPr>
          <p:cNvPr id="2070" name="Rectangle 33">
            <a:extLst>
              <a:ext uri="{FF2B5EF4-FFF2-40B4-BE49-F238E27FC236}">
                <a16:creationId xmlns:a16="http://schemas.microsoft.com/office/drawing/2014/main" id="{A6763CA2-9A7B-C5AA-416A-6CD09E735F31}"/>
              </a:ext>
            </a:extLst>
          </p:cNvPr>
          <p:cNvSpPr>
            <a:spLocks noChangeArrowheads="1"/>
          </p:cNvSpPr>
          <p:nvPr/>
        </p:nvSpPr>
        <p:spPr bwMode="auto">
          <a:xfrm>
            <a:off x="13183614" y="6268290"/>
            <a:ext cx="685150"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71" name="WordArt 34">
            <a:extLst>
              <a:ext uri="{FF2B5EF4-FFF2-40B4-BE49-F238E27FC236}">
                <a16:creationId xmlns:a16="http://schemas.microsoft.com/office/drawing/2014/main" id="{6D4260D0-B555-2F9E-61DB-B061DED5BC49}"/>
              </a:ext>
            </a:extLst>
          </p:cNvPr>
          <p:cNvSpPr>
            <a:spLocks noChangeArrowheads="1" noChangeShapeType="1" noTextEdit="1"/>
          </p:cNvSpPr>
          <p:nvPr/>
        </p:nvSpPr>
        <p:spPr bwMode="auto">
          <a:xfrm>
            <a:off x="13268702" y="6363540"/>
            <a:ext cx="280029"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072" name="WordArt 35">
            <a:extLst>
              <a:ext uri="{FF2B5EF4-FFF2-40B4-BE49-F238E27FC236}">
                <a16:creationId xmlns:a16="http://schemas.microsoft.com/office/drawing/2014/main" id="{3E751CF3-134A-257E-1907-2CAED9354ADF}"/>
              </a:ext>
            </a:extLst>
          </p:cNvPr>
          <p:cNvSpPr>
            <a:spLocks noChangeArrowheads="1" noChangeShapeType="1" noTextEdit="1"/>
          </p:cNvSpPr>
          <p:nvPr/>
        </p:nvSpPr>
        <p:spPr bwMode="auto">
          <a:xfrm>
            <a:off x="13290292" y="5283405"/>
            <a:ext cx="1362680" cy="1111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M.2SSD</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＆高速</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10G</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通信対応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10</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074" name="WordArt 36">
            <a:extLst>
              <a:ext uri="{FF2B5EF4-FFF2-40B4-BE49-F238E27FC236}">
                <a16:creationId xmlns:a16="http://schemas.microsoft.com/office/drawing/2014/main" id="{F76E7A7A-D43E-1CB0-904E-7D3B46FDBFE0}"/>
              </a:ext>
            </a:extLst>
          </p:cNvPr>
          <p:cNvSpPr>
            <a:spLocks noChangeArrowheads="1" noChangeShapeType="1" noTextEdit="1"/>
          </p:cNvSpPr>
          <p:nvPr/>
        </p:nvSpPr>
        <p:spPr bwMode="auto">
          <a:xfrm>
            <a:off x="9562288" y="6485460"/>
            <a:ext cx="586727" cy="54356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Celeron</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N5105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RAID5</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仕様</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pic>
        <p:nvPicPr>
          <p:cNvPr id="2085" name="Picture 37" descr="product AS6508T">
            <a:extLst>
              <a:ext uri="{FF2B5EF4-FFF2-40B4-BE49-F238E27FC236}">
                <a16:creationId xmlns:a16="http://schemas.microsoft.com/office/drawing/2014/main" id="{471650C9-E3D0-A730-0034-714062B0C055}"/>
              </a:ext>
            </a:extLst>
          </p:cNvPr>
          <p:cNvPicPr>
            <a:picLocks noChangeAspect="1" noChangeArrowheads="1"/>
          </p:cNvPicPr>
          <p:nvPr/>
        </p:nvPicPr>
        <p:blipFill>
          <a:blip r:embed="rId8" r:link="rId9" cstate="screen">
            <a:extLst>
              <a:ext uri="{28A0092B-C50C-407E-A947-70E740481C1C}">
                <a14:useLocalDpi xmlns:a14="http://schemas.microsoft.com/office/drawing/2010/main"/>
              </a:ext>
            </a:extLst>
          </a:blip>
          <a:srcRect l="20343" t="16377" r="9480" b="24414"/>
          <a:stretch>
            <a:fillRect/>
          </a:stretch>
        </p:blipFill>
        <p:spPr bwMode="auto">
          <a:xfrm>
            <a:off x="12027304" y="6029530"/>
            <a:ext cx="919460" cy="90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descr="product AS6508T">
            <a:extLst>
              <a:ext uri="{FF2B5EF4-FFF2-40B4-BE49-F238E27FC236}">
                <a16:creationId xmlns:a16="http://schemas.microsoft.com/office/drawing/2014/main" id="{6D76E340-96FA-ED80-A53B-A3E010C8538D}"/>
              </a:ext>
            </a:extLst>
          </p:cNvPr>
          <p:cNvPicPr>
            <a:picLocks noChangeAspect="1" noChangeArrowheads="1"/>
          </p:cNvPicPr>
          <p:nvPr/>
        </p:nvPicPr>
        <p:blipFill>
          <a:blip r:embed="rId10" r:link="rId11" cstate="screen">
            <a:extLst>
              <a:ext uri="{28A0092B-C50C-407E-A947-70E740481C1C}">
                <a14:useLocalDpi xmlns:a14="http://schemas.microsoft.com/office/drawing/2010/main"/>
              </a:ext>
            </a:extLst>
          </a:blip>
          <a:srcRect l="21245" t="15828" r="9244" b="24182"/>
          <a:stretch>
            <a:fillRect/>
          </a:stretch>
        </p:blipFill>
        <p:spPr bwMode="auto">
          <a:xfrm>
            <a:off x="13901148" y="5969840"/>
            <a:ext cx="920095" cy="92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WordArt 39">
            <a:extLst>
              <a:ext uri="{FF2B5EF4-FFF2-40B4-BE49-F238E27FC236}">
                <a16:creationId xmlns:a16="http://schemas.microsoft.com/office/drawing/2014/main" id="{4516B79A-F36E-0C0E-F889-C7B69D0E8AEB}"/>
              </a:ext>
            </a:extLst>
          </p:cNvPr>
          <p:cNvSpPr>
            <a:spLocks noChangeArrowheads="1" noChangeShapeType="1" noTextEdit="1"/>
          </p:cNvSpPr>
          <p:nvPr/>
        </p:nvSpPr>
        <p:spPr bwMode="auto">
          <a:xfrm>
            <a:off x="13270607" y="6505145"/>
            <a:ext cx="546723" cy="5238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ATOM C3538</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x64 64-bit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クアッドコア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2.1 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8GB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10GbE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sp>
        <p:nvSpPr>
          <p:cNvPr id="2582" name="Rectangle 44">
            <a:extLst>
              <a:ext uri="{FF2B5EF4-FFF2-40B4-BE49-F238E27FC236}">
                <a16:creationId xmlns:a16="http://schemas.microsoft.com/office/drawing/2014/main" id="{2F827DD2-0FA7-6F03-C192-34DF2D16873D}"/>
              </a:ext>
            </a:extLst>
          </p:cNvPr>
          <p:cNvSpPr>
            <a:spLocks noChangeArrowheads="1"/>
          </p:cNvSpPr>
          <p:nvPr/>
        </p:nvSpPr>
        <p:spPr bwMode="auto">
          <a:xfrm>
            <a:off x="10616937" y="7201105"/>
            <a:ext cx="407651"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83" name="WordArt 45">
            <a:extLst>
              <a:ext uri="{FF2B5EF4-FFF2-40B4-BE49-F238E27FC236}">
                <a16:creationId xmlns:a16="http://schemas.microsoft.com/office/drawing/2014/main" id="{79D573EE-10FB-0E72-1F67-B649911360CF}"/>
              </a:ext>
            </a:extLst>
          </p:cNvPr>
          <p:cNvSpPr>
            <a:spLocks noChangeArrowheads="1" noChangeShapeType="1" noTextEdit="1"/>
          </p:cNvSpPr>
          <p:nvPr/>
        </p:nvSpPr>
        <p:spPr bwMode="auto">
          <a:xfrm>
            <a:off x="10686339" y="7236871"/>
            <a:ext cx="269184"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77" name="Rectangle 50">
            <a:extLst>
              <a:ext uri="{FF2B5EF4-FFF2-40B4-BE49-F238E27FC236}">
                <a16:creationId xmlns:a16="http://schemas.microsoft.com/office/drawing/2014/main" id="{F01438AB-4804-85EB-BB72-BD5ECFAA8CC7}"/>
              </a:ext>
            </a:extLst>
          </p:cNvPr>
          <p:cNvSpPr>
            <a:spLocks noChangeArrowheads="1"/>
          </p:cNvSpPr>
          <p:nvPr/>
        </p:nvSpPr>
        <p:spPr bwMode="auto">
          <a:xfrm>
            <a:off x="10616937" y="7672275"/>
            <a:ext cx="407651"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78" name="WordArt 51">
            <a:extLst>
              <a:ext uri="{FF2B5EF4-FFF2-40B4-BE49-F238E27FC236}">
                <a16:creationId xmlns:a16="http://schemas.microsoft.com/office/drawing/2014/main" id="{89F9DA66-AD68-DD3D-DEA0-2BA7E0CE4C19}"/>
              </a:ext>
            </a:extLst>
          </p:cNvPr>
          <p:cNvSpPr>
            <a:spLocks noChangeArrowheads="1" noChangeShapeType="1" noTextEdit="1"/>
          </p:cNvSpPr>
          <p:nvPr/>
        </p:nvSpPr>
        <p:spPr bwMode="auto">
          <a:xfrm>
            <a:off x="10686339" y="7708041"/>
            <a:ext cx="269184"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72" name="Rectangle 56">
            <a:extLst>
              <a:ext uri="{FF2B5EF4-FFF2-40B4-BE49-F238E27FC236}">
                <a16:creationId xmlns:a16="http://schemas.microsoft.com/office/drawing/2014/main" id="{26930F18-8FF9-DE36-DEB1-C189118BCDCC}"/>
              </a:ext>
            </a:extLst>
          </p:cNvPr>
          <p:cNvSpPr>
            <a:spLocks noChangeArrowheads="1"/>
          </p:cNvSpPr>
          <p:nvPr/>
        </p:nvSpPr>
        <p:spPr bwMode="auto">
          <a:xfrm>
            <a:off x="10616937" y="7359220"/>
            <a:ext cx="407859" cy="12847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73" name="WordArt 57">
            <a:extLst>
              <a:ext uri="{FF2B5EF4-FFF2-40B4-BE49-F238E27FC236}">
                <a16:creationId xmlns:a16="http://schemas.microsoft.com/office/drawing/2014/main" id="{670EC9E7-C4C0-9073-D94D-C3CFD2E18263}"/>
              </a:ext>
            </a:extLst>
          </p:cNvPr>
          <p:cNvSpPr>
            <a:spLocks noChangeArrowheads="1" noChangeShapeType="1" noTextEdit="1"/>
          </p:cNvSpPr>
          <p:nvPr/>
        </p:nvSpPr>
        <p:spPr bwMode="auto">
          <a:xfrm>
            <a:off x="10686152" y="7394974"/>
            <a:ext cx="269428" cy="6726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6TB×4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080" name="Rectangle 61">
            <a:extLst>
              <a:ext uri="{FF2B5EF4-FFF2-40B4-BE49-F238E27FC236}">
                <a16:creationId xmlns:a16="http://schemas.microsoft.com/office/drawing/2014/main" id="{2F8FEB1D-7E0A-DFCC-7BAD-60F72791490A}"/>
              </a:ext>
            </a:extLst>
          </p:cNvPr>
          <p:cNvSpPr>
            <a:spLocks noChangeArrowheads="1"/>
          </p:cNvSpPr>
          <p:nvPr/>
        </p:nvSpPr>
        <p:spPr bwMode="auto">
          <a:xfrm>
            <a:off x="10616937" y="7517970"/>
            <a:ext cx="40766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81" name="WordArt 62">
            <a:extLst>
              <a:ext uri="{FF2B5EF4-FFF2-40B4-BE49-F238E27FC236}">
                <a16:creationId xmlns:a16="http://schemas.microsoft.com/office/drawing/2014/main" id="{AA2F818D-D163-6F27-88C9-9519D5A196A5}"/>
              </a:ext>
            </a:extLst>
          </p:cNvPr>
          <p:cNvSpPr>
            <a:spLocks noChangeArrowheads="1" noChangeShapeType="1" noTextEdit="1"/>
          </p:cNvSpPr>
          <p:nvPr/>
        </p:nvSpPr>
        <p:spPr bwMode="auto">
          <a:xfrm>
            <a:off x="10686151" y="7554165"/>
            <a:ext cx="269234" cy="6731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RED  10TB×4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111" name="Picture 63" descr="product AS5202T">
            <a:extLst>
              <a:ext uri="{FF2B5EF4-FFF2-40B4-BE49-F238E27FC236}">
                <a16:creationId xmlns:a16="http://schemas.microsoft.com/office/drawing/2014/main" id="{680A96B9-6E48-C080-17C8-F3911AB7D022}"/>
              </a:ext>
            </a:extLst>
          </p:cNvPr>
          <p:cNvPicPr>
            <a:picLocks noChangeAspect="1" noChangeArrowheads="1"/>
          </p:cNvPicPr>
          <p:nvPr/>
        </p:nvPicPr>
        <p:blipFill>
          <a:blip r:embed="rId12" r:link="rId13" cstate="screen">
            <a:extLst>
              <a:ext uri="{28A0092B-C50C-407E-A947-70E740481C1C}">
                <a14:useLocalDpi xmlns:a14="http://schemas.microsoft.com/office/drawing/2010/main"/>
              </a:ext>
            </a:extLst>
          </a:blip>
          <a:srcRect/>
          <a:stretch>
            <a:fillRect/>
          </a:stretch>
        </p:blipFill>
        <p:spPr bwMode="auto">
          <a:xfrm>
            <a:off x="8396453" y="5886020"/>
            <a:ext cx="970894" cy="116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2" name="Rectangle 64">
            <a:extLst>
              <a:ext uri="{FF2B5EF4-FFF2-40B4-BE49-F238E27FC236}">
                <a16:creationId xmlns:a16="http://schemas.microsoft.com/office/drawing/2014/main" id="{4094E53D-722A-5990-7655-8CDF1DD5F214}"/>
              </a:ext>
            </a:extLst>
          </p:cNvPr>
          <p:cNvSpPr>
            <a:spLocks noChangeArrowheads="1"/>
          </p:cNvSpPr>
          <p:nvPr/>
        </p:nvSpPr>
        <p:spPr bwMode="auto">
          <a:xfrm>
            <a:off x="7649074" y="5192600"/>
            <a:ext cx="1647154" cy="260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83" name="WordArt 65">
            <a:extLst>
              <a:ext uri="{FF2B5EF4-FFF2-40B4-BE49-F238E27FC236}">
                <a16:creationId xmlns:a16="http://schemas.microsoft.com/office/drawing/2014/main" id="{1CC3E6A5-3DAF-3C94-390B-CCBBAB3F8175}"/>
              </a:ext>
            </a:extLst>
          </p:cNvPr>
          <p:cNvSpPr>
            <a:spLocks noChangeArrowheads="1" noChangeShapeType="1" noTextEdit="1"/>
          </p:cNvSpPr>
          <p:nvPr/>
        </p:nvSpPr>
        <p:spPr bwMode="auto">
          <a:xfrm>
            <a:off x="7697968" y="5841570"/>
            <a:ext cx="614032" cy="2965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AS5402T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114" name="AutoShape 66">
            <a:extLst>
              <a:ext uri="{FF2B5EF4-FFF2-40B4-BE49-F238E27FC236}">
                <a16:creationId xmlns:a16="http://schemas.microsoft.com/office/drawing/2014/main" id="{D4E65DC2-88B5-13F9-166B-6ECD289F5E00}"/>
              </a:ext>
            </a:extLst>
          </p:cNvPr>
          <p:cNvCxnSpPr>
            <a:cxnSpLocks noChangeShapeType="1"/>
          </p:cNvCxnSpPr>
          <p:nvPr/>
        </p:nvCxnSpPr>
        <p:spPr bwMode="auto">
          <a:xfrm>
            <a:off x="7684633" y="7143955"/>
            <a:ext cx="1600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84" name="Rectangle 67">
            <a:extLst>
              <a:ext uri="{FF2B5EF4-FFF2-40B4-BE49-F238E27FC236}">
                <a16:creationId xmlns:a16="http://schemas.microsoft.com/office/drawing/2014/main" id="{88FB6847-369B-4F27-8CB1-0BEA48F3E224}"/>
              </a:ext>
            </a:extLst>
          </p:cNvPr>
          <p:cNvSpPr>
            <a:spLocks noChangeArrowheads="1"/>
          </p:cNvSpPr>
          <p:nvPr/>
        </p:nvSpPr>
        <p:spPr bwMode="auto">
          <a:xfrm>
            <a:off x="7684633" y="6271465"/>
            <a:ext cx="685150"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87" name="WordArt 68">
            <a:extLst>
              <a:ext uri="{FF2B5EF4-FFF2-40B4-BE49-F238E27FC236}">
                <a16:creationId xmlns:a16="http://schemas.microsoft.com/office/drawing/2014/main" id="{AABFEEE2-0348-1E58-F2F2-F19A8CEBB628}"/>
              </a:ext>
            </a:extLst>
          </p:cNvPr>
          <p:cNvSpPr>
            <a:spLocks noChangeArrowheads="1" noChangeShapeType="1" noTextEdit="1"/>
          </p:cNvSpPr>
          <p:nvPr/>
        </p:nvSpPr>
        <p:spPr bwMode="auto">
          <a:xfrm>
            <a:off x="7769087" y="6367350"/>
            <a:ext cx="280664"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088" name="WordArt 69">
            <a:extLst>
              <a:ext uri="{FF2B5EF4-FFF2-40B4-BE49-F238E27FC236}">
                <a16:creationId xmlns:a16="http://schemas.microsoft.com/office/drawing/2014/main" id="{9E552B9F-91AF-D5BE-AD83-C152A87FBD6A}"/>
              </a:ext>
            </a:extLst>
          </p:cNvPr>
          <p:cNvSpPr>
            <a:spLocks noChangeArrowheads="1" noChangeShapeType="1" noTextEdit="1"/>
          </p:cNvSpPr>
          <p:nvPr/>
        </p:nvSpPr>
        <p:spPr bwMode="auto">
          <a:xfrm>
            <a:off x="7676379" y="5530420"/>
            <a:ext cx="1601435" cy="17716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M.2 NVMe SSD×4</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対応！ ヘビーユーザーに最適な</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がアップグレード</a:t>
            </a:r>
          </a:p>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2.5GbE×2</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USB 3.2 Gen2(x1)×3</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搭載、</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2</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ベイモデル</a:t>
            </a:r>
          </a:p>
        </p:txBody>
      </p:sp>
      <p:sp>
        <p:nvSpPr>
          <p:cNvPr id="2089" name="WordArt 70">
            <a:extLst>
              <a:ext uri="{FF2B5EF4-FFF2-40B4-BE49-F238E27FC236}">
                <a16:creationId xmlns:a16="http://schemas.microsoft.com/office/drawing/2014/main" id="{FF43BC32-1365-73C4-A494-1254051741A9}"/>
              </a:ext>
            </a:extLst>
          </p:cNvPr>
          <p:cNvSpPr>
            <a:spLocks noChangeArrowheads="1" noChangeShapeType="1" noTextEdit="1"/>
          </p:cNvSpPr>
          <p:nvPr/>
        </p:nvSpPr>
        <p:spPr bwMode="auto">
          <a:xfrm>
            <a:off x="7783691" y="5275150"/>
            <a:ext cx="1362680" cy="1111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M.2NVMeSSD</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にも対応 ２ベイ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grpSp>
        <p:nvGrpSpPr>
          <p:cNvPr id="2090" name="Group 71">
            <a:extLst>
              <a:ext uri="{FF2B5EF4-FFF2-40B4-BE49-F238E27FC236}">
                <a16:creationId xmlns:a16="http://schemas.microsoft.com/office/drawing/2014/main" id="{A0182CAA-19F0-CF59-BAF3-4A20C37DC803}"/>
              </a:ext>
            </a:extLst>
          </p:cNvPr>
          <p:cNvGrpSpPr>
            <a:grpSpLocks/>
          </p:cNvGrpSpPr>
          <p:nvPr/>
        </p:nvGrpSpPr>
        <p:grpSpPr bwMode="auto">
          <a:xfrm>
            <a:off x="7699238" y="7196660"/>
            <a:ext cx="439410" cy="605155"/>
            <a:chOff x="1028" y="308"/>
            <a:chExt cx="203" cy="282"/>
          </a:xfrm>
        </p:grpSpPr>
        <p:sp>
          <p:nvSpPr>
            <p:cNvPr id="2567" name="Rectangle 35">
              <a:extLst>
                <a:ext uri="{FF2B5EF4-FFF2-40B4-BE49-F238E27FC236}">
                  <a16:creationId xmlns:a16="http://schemas.microsoft.com/office/drawing/2014/main" id="{5E56B653-28B3-1DD2-D44D-B369E72A9BEC}"/>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568" name="Picture 36">
              <a:extLst>
                <a:ext uri="{FF2B5EF4-FFF2-40B4-BE49-F238E27FC236}">
                  <a16:creationId xmlns:a16="http://schemas.microsoft.com/office/drawing/2014/main" id="{FF3416E9-3717-6FB3-CD3A-DFA2A60E69C9}"/>
                </a:ext>
              </a:extLst>
            </p:cNvPr>
            <p:cNvPicPr>
              <a:picLocks noChangeAspect="1" noChangeArrowheads="1"/>
            </p:cNvPicPr>
            <p:nvPr/>
          </p:nvPicPr>
          <p:blipFill>
            <a:blip r:embed="rId1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sp>
        <p:nvSpPr>
          <p:cNvPr id="2091" name="WordArt 74">
            <a:extLst>
              <a:ext uri="{FF2B5EF4-FFF2-40B4-BE49-F238E27FC236}">
                <a16:creationId xmlns:a16="http://schemas.microsoft.com/office/drawing/2014/main" id="{31953DC6-8AFA-76D2-3B0C-2663354E1C77}"/>
              </a:ext>
            </a:extLst>
          </p:cNvPr>
          <p:cNvSpPr>
            <a:spLocks noChangeArrowheads="1" noChangeShapeType="1" noTextEdit="1"/>
          </p:cNvSpPr>
          <p:nvPr/>
        </p:nvSpPr>
        <p:spPr bwMode="auto">
          <a:xfrm>
            <a:off x="7741782" y="6493715"/>
            <a:ext cx="563868" cy="53530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Celeron</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N5105</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RAID1</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仕様</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sp>
        <p:nvSpPr>
          <p:cNvPr id="2562" name="Rectangle 79">
            <a:extLst>
              <a:ext uri="{FF2B5EF4-FFF2-40B4-BE49-F238E27FC236}">
                <a16:creationId xmlns:a16="http://schemas.microsoft.com/office/drawing/2014/main" id="{9646F922-BD9A-730B-F613-8561C5F23FBA}"/>
              </a:ext>
            </a:extLst>
          </p:cNvPr>
          <p:cNvSpPr>
            <a:spLocks noChangeArrowheads="1"/>
          </p:cNvSpPr>
          <p:nvPr/>
        </p:nvSpPr>
        <p:spPr bwMode="auto">
          <a:xfrm>
            <a:off x="8759627" y="7199835"/>
            <a:ext cx="407906"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64" name="WordArt 80">
            <a:extLst>
              <a:ext uri="{FF2B5EF4-FFF2-40B4-BE49-F238E27FC236}">
                <a16:creationId xmlns:a16="http://schemas.microsoft.com/office/drawing/2014/main" id="{A73EF529-335A-1261-DB06-CFCC2758BC3B}"/>
              </a:ext>
            </a:extLst>
          </p:cNvPr>
          <p:cNvSpPr>
            <a:spLocks noChangeArrowheads="1" noChangeShapeType="1" noTextEdit="1"/>
          </p:cNvSpPr>
          <p:nvPr/>
        </p:nvSpPr>
        <p:spPr bwMode="auto">
          <a:xfrm>
            <a:off x="8829072" y="7235601"/>
            <a:ext cx="269353"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57" name="Rectangle 85">
            <a:extLst>
              <a:ext uri="{FF2B5EF4-FFF2-40B4-BE49-F238E27FC236}">
                <a16:creationId xmlns:a16="http://schemas.microsoft.com/office/drawing/2014/main" id="{CEE5F937-23BD-F977-7911-08A995B4E2A7}"/>
              </a:ext>
            </a:extLst>
          </p:cNvPr>
          <p:cNvSpPr>
            <a:spLocks noChangeArrowheads="1"/>
          </p:cNvSpPr>
          <p:nvPr/>
        </p:nvSpPr>
        <p:spPr bwMode="auto">
          <a:xfrm>
            <a:off x="8759627" y="7358585"/>
            <a:ext cx="407906" cy="12954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58" name="WordArt 86">
            <a:extLst>
              <a:ext uri="{FF2B5EF4-FFF2-40B4-BE49-F238E27FC236}">
                <a16:creationId xmlns:a16="http://schemas.microsoft.com/office/drawing/2014/main" id="{8AB2C992-5112-20C2-E0AE-1B9D3B3F4188}"/>
              </a:ext>
            </a:extLst>
          </p:cNvPr>
          <p:cNvSpPr>
            <a:spLocks noChangeArrowheads="1" noChangeShapeType="1" noTextEdit="1"/>
          </p:cNvSpPr>
          <p:nvPr/>
        </p:nvSpPr>
        <p:spPr bwMode="auto">
          <a:xfrm>
            <a:off x="8829072" y="7394521"/>
            <a:ext cx="269353" cy="6832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RED  4TB×2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52" name="Rectangle 91">
            <a:extLst>
              <a:ext uri="{FF2B5EF4-FFF2-40B4-BE49-F238E27FC236}">
                <a16:creationId xmlns:a16="http://schemas.microsoft.com/office/drawing/2014/main" id="{33589803-A28F-FDF2-5FC8-81883A883A83}"/>
              </a:ext>
            </a:extLst>
          </p:cNvPr>
          <p:cNvSpPr>
            <a:spLocks noChangeArrowheads="1"/>
          </p:cNvSpPr>
          <p:nvPr/>
        </p:nvSpPr>
        <p:spPr bwMode="auto">
          <a:xfrm>
            <a:off x="8759627" y="7517335"/>
            <a:ext cx="407906"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53" name="WordArt 92">
            <a:extLst>
              <a:ext uri="{FF2B5EF4-FFF2-40B4-BE49-F238E27FC236}">
                <a16:creationId xmlns:a16="http://schemas.microsoft.com/office/drawing/2014/main" id="{F2953F4B-0B6F-BFC4-7135-C6FAB60DCA98}"/>
              </a:ext>
            </a:extLst>
          </p:cNvPr>
          <p:cNvSpPr>
            <a:spLocks noChangeArrowheads="1" noChangeShapeType="1" noTextEdit="1"/>
          </p:cNvSpPr>
          <p:nvPr/>
        </p:nvSpPr>
        <p:spPr bwMode="auto">
          <a:xfrm>
            <a:off x="8829072" y="7553101"/>
            <a:ext cx="269353"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8TB×2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47" name="Rectangle 97">
            <a:extLst>
              <a:ext uri="{FF2B5EF4-FFF2-40B4-BE49-F238E27FC236}">
                <a16:creationId xmlns:a16="http://schemas.microsoft.com/office/drawing/2014/main" id="{D9C5291F-695F-9BC3-D185-38E94FF09A69}"/>
              </a:ext>
            </a:extLst>
          </p:cNvPr>
          <p:cNvSpPr>
            <a:spLocks noChangeArrowheads="1"/>
          </p:cNvSpPr>
          <p:nvPr/>
        </p:nvSpPr>
        <p:spPr bwMode="auto">
          <a:xfrm>
            <a:off x="8759627" y="7672910"/>
            <a:ext cx="407906" cy="128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48" name="WordArt 98">
            <a:extLst>
              <a:ext uri="{FF2B5EF4-FFF2-40B4-BE49-F238E27FC236}">
                <a16:creationId xmlns:a16="http://schemas.microsoft.com/office/drawing/2014/main" id="{7CFAEA7B-A50E-0677-A2C8-E6548F738B99}"/>
              </a:ext>
            </a:extLst>
          </p:cNvPr>
          <p:cNvSpPr>
            <a:spLocks noChangeArrowheads="1" noChangeShapeType="1" noTextEdit="1"/>
          </p:cNvSpPr>
          <p:nvPr/>
        </p:nvSpPr>
        <p:spPr bwMode="auto">
          <a:xfrm>
            <a:off x="8829072" y="7708506"/>
            <a:ext cx="269353" cy="6767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12TB×2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cxnSp>
        <p:nvCxnSpPr>
          <p:cNvPr id="2147" name="AutoShape 99">
            <a:extLst>
              <a:ext uri="{FF2B5EF4-FFF2-40B4-BE49-F238E27FC236}">
                <a16:creationId xmlns:a16="http://schemas.microsoft.com/office/drawing/2014/main" id="{D0045453-3995-3480-C9E7-2F14EA19D10A}"/>
              </a:ext>
            </a:extLst>
          </p:cNvPr>
          <p:cNvCxnSpPr>
            <a:cxnSpLocks noChangeShapeType="1"/>
          </p:cNvCxnSpPr>
          <p:nvPr/>
        </p:nvCxnSpPr>
        <p:spPr bwMode="auto">
          <a:xfrm>
            <a:off x="13054712" y="5113225"/>
            <a:ext cx="635" cy="53594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96" name="Rectangle 100">
            <a:extLst>
              <a:ext uri="{FF2B5EF4-FFF2-40B4-BE49-F238E27FC236}">
                <a16:creationId xmlns:a16="http://schemas.microsoft.com/office/drawing/2014/main" id="{A4148FE5-C6AE-BBB4-CB72-BED33B305D56}"/>
              </a:ext>
            </a:extLst>
          </p:cNvPr>
          <p:cNvSpPr>
            <a:spLocks noChangeArrowheads="1"/>
          </p:cNvSpPr>
          <p:nvPr/>
        </p:nvSpPr>
        <p:spPr bwMode="auto">
          <a:xfrm>
            <a:off x="9500694" y="7973265"/>
            <a:ext cx="1646519" cy="2597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97" name="WordArt 101">
            <a:extLst>
              <a:ext uri="{FF2B5EF4-FFF2-40B4-BE49-F238E27FC236}">
                <a16:creationId xmlns:a16="http://schemas.microsoft.com/office/drawing/2014/main" id="{2F474512-0F0F-E04E-071E-687890B4E616}"/>
              </a:ext>
            </a:extLst>
          </p:cNvPr>
          <p:cNvSpPr>
            <a:spLocks noChangeArrowheads="1" noChangeShapeType="1" noTextEdit="1"/>
          </p:cNvSpPr>
          <p:nvPr/>
        </p:nvSpPr>
        <p:spPr bwMode="auto">
          <a:xfrm>
            <a:off x="9541968" y="8609535"/>
            <a:ext cx="614032" cy="29908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AS6704T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150" name="AutoShape 102">
            <a:extLst>
              <a:ext uri="{FF2B5EF4-FFF2-40B4-BE49-F238E27FC236}">
                <a16:creationId xmlns:a16="http://schemas.microsoft.com/office/drawing/2014/main" id="{1A8FE71B-9B2E-A7E2-860F-2BF22F8364F9}"/>
              </a:ext>
            </a:extLst>
          </p:cNvPr>
          <p:cNvCxnSpPr>
            <a:cxnSpLocks noChangeShapeType="1"/>
          </p:cNvCxnSpPr>
          <p:nvPr/>
        </p:nvCxnSpPr>
        <p:spPr bwMode="auto">
          <a:xfrm>
            <a:off x="9527998" y="9913190"/>
            <a:ext cx="1600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98" name="Rectangle 103">
            <a:extLst>
              <a:ext uri="{FF2B5EF4-FFF2-40B4-BE49-F238E27FC236}">
                <a16:creationId xmlns:a16="http://schemas.microsoft.com/office/drawing/2014/main" id="{4A65D0D2-6AE3-5613-6418-AC8161541DF9}"/>
              </a:ext>
            </a:extLst>
          </p:cNvPr>
          <p:cNvSpPr>
            <a:spLocks noChangeArrowheads="1"/>
          </p:cNvSpPr>
          <p:nvPr/>
        </p:nvSpPr>
        <p:spPr bwMode="auto">
          <a:xfrm>
            <a:off x="9527998" y="9040065"/>
            <a:ext cx="685150"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099" name="WordArt 104">
            <a:extLst>
              <a:ext uri="{FF2B5EF4-FFF2-40B4-BE49-F238E27FC236}">
                <a16:creationId xmlns:a16="http://schemas.microsoft.com/office/drawing/2014/main" id="{D06BD39E-58BB-67D4-1D96-DCD551DDB002}"/>
              </a:ext>
            </a:extLst>
          </p:cNvPr>
          <p:cNvSpPr>
            <a:spLocks noChangeArrowheads="1" noChangeShapeType="1" noTextEdit="1"/>
          </p:cNvSpPr>
          <p:nvPr/>
        </p:nvSpPr>
        <p:spPr bwMode="auto">
          <a:xfrm>
            <a:off x="9613086" y="9134680"/>
            <a:ext cx="280029"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100" name="WordArt 105">
            <a:extLst>
              <a:ext uri="{FF2B5EF4-FFF2-40B4-BE49-F238E27FC236}">
                <a16:creationId xmlns:a16="http://schemas.microsoft.com/office/drawing/2014/main" id="{B9114D53-FE31-BAA9-7A2B-FC33535E2106}"/>
              </a:ext>
            </a:extLst>
          </p:cNvPr>
          <p:cNvSpPr>
            <a:spLocks noChangeArrowheads="1" noChangeShapeType="1" noTextEdit="1"/>
          </p:cNvSpPr>
          <p:nvPr/>
        </p:nvSpPr>
        <p:spPr bwMode="auto">
          <a:xfrm>
            <a:off x="9635311" y="8054545"/>
            <a:ext cx="1362045" cy="11176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拡張性豊かな高速クアッドコア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4</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101" name="Rectangle 106">
            <a:extLst>
              <a:ext uri="{FF2B5EF4-FFF2-40B4-BE49-F238E27FC236}">
                <a16:creationId xmlns:a16="http://schemas.microsoft.com/office/drawing/2014/main" id="{F3BD74EA-7C6A-3EC5-54EF-75E8DC764E5E}"/>
              </a:ext>
            </a:extLst>
          </p:cNvPr>
          <p:cNvSpPr>
            <a:spLocks noChangeArrowheads="1"/>
          </p:cNvSpPr>
          <p:nvPr/>
        </p:nvSpPr>
        <p:spPr bwMode="auto">
          <a:xfrm>
            <a:off x="11291990" y="7973900"/>
            <a:ext cx="1646519" cy="259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02" name="WordArt 107">
            <a:extLst>
              <a:ext uri="{FF2B5EF4-FFF2-40B4-BE49-F238E27FC236}">
                <a16:creationId xmlns:a16="http://schemas.microsoft.com/office/drawing/2014/main" id="{647EBD49-AC16-68B0-F2D2-26C640064EE5}"/>
              </a:ext>
            </a:extLst>
          </p:cNvPr>
          <p:cNvSpPr>
            <a:spLocks noChangeArrowheads="1" noChangeShapeType="1" noTextEdit="1"/>
          </p:cNvSpPr>
          <p:nvPr/>
        </p:nvSpPr>
        <p:spPr bwMode="auto">
          <a:xfrm>
            <a:off x="11333264" y="8610805"/>
            <a:ext cx="614032" cy="29273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AS6706T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156" name="AutoShape 108">
            <a:extLst>
              <a:ext uri="{FF2B5EF4-FFF2-40B4-BE49-F238E27FC236}">
                <a16:creationId xmlns:a16="http://schemas.microsoft.com/office/drawing/2014/main" id="{7CCA2292-6E95-A366-4AA8-40CAE17C4EB1}"/>
              </a:ext>
            </a:extLst>
          </p:cNvPr>
          <p:cNvCxnSpPr>
            <a:cxnSpLocks noChangeShapeType="1"/>
          </p:cNvCxnSpPr>
          <p:nvPr/>
        </p:nvCxnSpPr>
        <p:spPr bwMode="auto">
          <a:xfrm>
            <a:off x="11319294" y="9913190"/>
            <a:ext cx="1600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03" name="Rectangle 109">
            <a:extLst>
              <a:ext uri="{FF2B5EF4-FFF2-40B4-BE49-F238E27FC236}">
                <a16:creationId xmlns:a16="http://schemas.microsoft.com/office/drawing/2014/main" id="{3C248F50-2F3A-29E4-1352-AC817B8E4FBA}"/>
              </a:ext>
            </a:extLst>
          </p:cNvPr>
          <p:cNvSpPr>
            <a:spLocks noChangeArrowheads="1"/>
          </p:cNvSpPr>
          <p:nvPr/>
        </p:nvSpPr>
        <p:spPr bwMode="auto">
          <a:xfrm>
            <a:off x="11319294" y="9040700"/>
            <a:ext cx="685150"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04" name="WordArt 110">
            <a:extLst>
              <a:ext uri="{FF2B5EF4-FFF2-40B4-BE49-F238E27FC236}">
                <a16:creationId xmlns:a16="http://schemas.microsoft.com/office/drawing/2014/main" id="{DCC652C9-9D12-48F2-2FBF-F18F3CD15E58}"/>
              </a:ext>
            </a:extLst>
          </p:cNvPr>
          <p:cNvSpPr>
            <a:spLocks noChangeArrowheads="1" noChangeShapeType="1" noTextEdit="1"/>
          </p:cNvSpPr>
          <p:nvPr/>
        </p:nvSpPr>
        <p:spPr bwMode="auto">
          <a:xfrm>
            <a:off x="11404383" y="9135950"/>
            <a:ext cx="280029"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105" name="WordArt 111">
            <a:extLst>
              <a:ext uri="{FF2B5EF4-FFF2-40B4-BE49-F238E27FC236}">
                <a16:creationId xmlns:a16="http://schemas.microsoft.com/office/drawing/2014/main" id="{46B1E4D8-82F9-0A87-40BE-1935A0BBA7D6}"/>
              </a:ext>
            </a:extLst>
          </p:cNvPr>
          <p:cNvSpPr>
            <a:spLocks noChangeArrowheads="1" noChangeShapeType="1" noTextEdit="1"/>
          </p:cNvSpPr>
          <p:nvPr/>
        </p:nvSpPr>
        <p:spPr bwMode="auto">
          <a:xfrm>
            <a:off x="11319294" y="8311720"/>
            <a:ext cx="1619215" cy="2203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がパワーアップ、</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M.2 4</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つ搭載でき、キャッシュでもストレージでも、</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どちらにも対応した</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Lockerstor Gen2 2.5GbE 2</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ポートを採用し別売で</a:t>
            </a:r>
          </a:p>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10GbE</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カードも搭載可能。</a:t>
            </a:r>
          </a:p>
        </p:txBody>
      </p:sp>
      <p:sp>
        <p:nvSpPr>
          <p:cNvPr id="2106" name="WordArt 112">
            <a:extLst>
              <a:ext uri="{FF2B5EF4-FFF2-40B4-BE49-F238E27FC236}">
                <a16:creationId xmlns:a16="http://schemas.microsoft.com/office/drawing/2014/main" id="{4647B29A-8639-9CEB-6932-0B480F522BCB}"/>
              </a:ext>
            </a:extLst>
          </p:cNvPr>
          <p:cNvSpPr>
            <a:spLocks noChangeArrowheads="1" noChangeShapeType="1" noTextEdit="1"/>
          </p:cNvSpPr>
          <p:nvPr/>
        </p:nvSpPr>
        <p:spPr bwMode="auto">
          <a:xfrm>
            <a:off x="11426607" y="8055180"/>
            <a:ext cx="1362045" cy="11176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拡張性豊かな高速クアッドコア</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6</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107" name="WordArt 113">
            <a:extLst>
              <a:ext uri="{FF2B5EF4-FFF2-40B4-BE49-F238E27FC236}">
                <a16:creationId xmlns:a16="http://schemas.microsoft.com/office/drawing/2014/main" id="{1D50C42A-2ADC-B860-8035-21E74AB80E5D}"/>
              </a:ext>
            </a:extLst>
          </p:cNvPr>
          <p:cNvSpPr>
            <a:spLocks noChangeArrowheads="1" noChangeShapeType="1" noTextEdit="1"/>
          </p:cNvSpPr>
          <p:nvPr/>
        </p:nvSpPr>
        <p:spPr bwMode="auto">
          <a:xfrm>
            <a:off x="11380888" y="9277555"/>
            <a:ext cx="557518" cy="51054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Celeron N5105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クアッドコア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2.0 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sp>
        <p:nvSpPr>
          <p:cNvPr id="2108" name="WordArt 114">
            <a:extLst>
              <a:ext uri="{FF2B5EF4-FFF2-40B4-BE49-F238E27FC236}">
                <a16:creationId xmlns:a16="http://schemas.microsoft.com/office/drawing/2014/main" id="{C61DB9BB-30CC-3ADB-FC62-5268168E2CB5}"/>
              </a:ext>
            </a:extLst>
          </p:cNvPr>
          <p:cNvSpPr>
            <a:spLocks noChangeArrowheads="1" noChangeShapeType="1" noTextEdit="1"/>
          </p:cNvSpPr>
          <p:nvPr/>
        </p:nvSpPr>
        <p:spPr bwMode="auto">
          <a:xfrm>
            <a:off x="9541968" y="8300925"/>
            <a:ext cx="1523967" cy="2552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妥協を許さない最高の</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2.5GbE NAS</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常にクールに</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、独自の換気機能デザインにより、</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Lockerstor</a:t>
            </a:r>
          </a:p>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Gen2</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内のパーツ全てを常に平温に保つことができます。</a:t>
            </a:r>
          </a:p>
        </p:txBody>
      </p:sp>
      <p:sp>
        <p:nvSpPr>
          <p:cNvPr id="2109" name="WordArt 115">
            <a:extLst>
              <a:ext uri="{FF2B5EF4-FFF2-40B4-BE49-F238E27FC236}">
                <a16:creationId xmlns:a16="http://schemas.microsoft.com/office/drawing/2014/main" id="{7B45B7BC-665B-0011-559E-11681827F2DC}"/>
              </a:ext>
            </a:extLst>
          </p:cNvPr>
          <p:cNvSpPr>
            <a:spLocks noChangeArrowheads="1" noChangeShapeType="1" noTextEdit="1"/>
          </p:cNvSpPr>
          <p:nvPr/>
        </p:nvSpPr>
        <p:spPr bwMode="auto">
          <a:xfrm>
            <a:off x="9613086" y="9248980"/>
            <a:ext cx="556883" cy="5251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Celeron N5105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クアッドコア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2.0 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sp>
        <p:nvSpPr>
          <p:cNvPr id="2542" name="Rectangle 121">
            <a:extLst>
              <a:ext uri="{FF2B5EF4-FFF2-40B4-BE49-F238E27FC236}">
                <a16:creationId xmlns:a16="http://schemas.microsoft.com/office/drawing/2014/main" id="{2F732EBB-9894-BF28-60FF-83B2CE0C5815}"/>
              </a:ext>
            </a:extLst>
          </p:cNvPr>
          <p:cNvSpPr>
            <a:spLocks noChangeArrowheads="1"/>
          </p:cNvSpPr>
          <p:nvPr/>
        </p:nvSpPr>
        <p:spPr bwMode="auto">
          <a:xfrm>
            <a:off x="10632990" y="10286570"/>
            <a:ext cx="461370"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43" name="WordArt 122">
            <a:extLst>
              <a:ext uri="{FF2B5EF4-FFF2-40B4-BE49-F238E27FC236}">
                <a16:creationId xmlns:a16="http://schemas.microsoft.com/office/drawing/2014/main" id="{F3968472-989B-5871-7C3C-4731858D4533}"/>
              </a:ext>
            </a:extLst>
          </p:cNvPr>
          <p:cNvSpPr>
            <a:spLocks noChangeArrowheads="1" noChangeShapeType="1" noTextEdit="1"/>
          </p:cNvSpPr>
          <p:nvPr/>
        </p:nvSpPr>
        <p:spPr bwMode="auto">
          <a:xfrm>
            <a:off x="10711537" y="10322336"/>
            <a:ext cx="304657"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8TB×4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36" name="Rectangle 127">
            <a:extLst>
              <a:ext uri="{FF2B5EF4-FFF2-40B4-BE49-F238E27FC236}">
                <a16:creationId xmlns:a16="http://schemas.microsoft.com/office/drawing/2014/main" id="{3D8BC5CA-F5CC-7F5C-5522-E3B556C13DED}"/>
              </a:ext>
            </a:extLst>
          </p:cNvPr>
          <p:cNvSpPr>
            <a:spLocks noChangeArrowheads="1"/>
          </p:cNvSpPr>
          <p:nvPr/>
        </p:nvSpPr>
        <p:spPr bwMode="auto">
          <a:xfrm>
            <a:off x="10632990" y="10440875"/>
            <a:ext cx="461370"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37" name="WordArt 128">
            <a:extLst>
              <a:ext uri="{FF2B5EF4-FFF2-40B4-BE49-F238E27FC236}">
                <a16:creationId xmlns:a16="http://schemas.microsoft.com/office/drawing/2014/main" id="{B10BBEE7-5F7C-FF24-4FF1-D4A1B14586C9}"/>
              </a:ext>
            </a:extLst>
          </p:cNvPr>
          <p:cNvSpPr>
            <a:spLocks noChangeArrowheads="1" noChangeShapeType="1" noTextEdit="1"/>
          </p:cNvSpPr>
          <p:nvPr/>
        </p:nvSpPr>
        <p:spPr bwMode="auto">
          <a:xfrm>
            <a:off x="10711537" y="10476641"/>
            <a:ext cx="304657"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24" name="Rectangle 129">
            <a:extLst>
              <a:ext uri="{FF2B5EF4-FFF2-40B4-BE49-F238E27FC236}">
                <a16:creationId xmlns:a16="http://schemas.microsoft.com/office/drawing/2014/main" id="{CFB56A6F-8BFE-0FB5-41B1-77784E7E0576}"/>
              </a:ext>
            </a:extLst>
          </p:cNvPr>
          <p:cNvSpPr>
            <a:spLocks noChangeArrowheads="1"/>
          </p:cNvSpPr>
          <p:nvPr/>
        </p:nvSpPr>
        <p:spPr bwMode="auto">
          <a:xfrm>
            <a:off x="10632990" y="9968435"/>
            <a:ext cx="461733"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25" name="WordArt 130">
            <a:extLst>
              <a:ext uri="{FF2B5EF4-FFF2-40B4-BE49-F238E27FC236}">
                <a16:creationId xmlns:a16="http://schemas.microsoft.com/office/drawing/2014/main" id="{6F06FC32-9400-057F-BABB-1DE7E3651215}"/>
              </a:ext>
            </a:extLst>
          </p:cNvPr>
          <p:cNvSpPr>
            <a:spLocks noChangeArrowheads="1" noChangeShapeType="1" noTextEdit="1"/>
          </p:cNvSpPr>
          <p:nvPr/>
        </p:nvSpPr>
        <p:spPr bwMode="auto">
          <a:xfrm>
            <a:off x="10711418" y="10005265"/>
            <a:ext cx="305429" cy="666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27" name="Rectangle 134">
            <a:extLst>
              <a:ext uri="{FF2B5EF4-FFF2-40B4-BE49-F238E27FC236}">
                <a16:creationId xmlns:a16="http://schemas.microsoft.com/office/drawing/2014/main" id="{D1581B73-4E0E-0A96-0127-02175632A6E9}"/>
              </a:ext>
            </a:extLst>
          </p:cNvPr>
          <p:cNvSpPr>
            <a:spLocks noChangeArrowheads="1"/>
          </p:cNvSpPr>
          <p:nvPr/>
        </p:nvSpPr>
        <p:spPr bwMode="auto">
          <a:xfrm>
            <a:off x="10632990" y="10127185"/>
            <a:ext cx="461733" cy="12954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28" name="WordArt 135">
            <a:extLst>
              <a:ext uri="{FF2B5EF4-FFF2-40B4-BE49-F238E27FC236}">
                <a16:creationId xmlns:a16="http://schemas.microsoft.com/office/drawing/2014/main" id="{123C81FF-6B0D-C08D-C862-E424DCB4A1D3}"/>
              </a:ext>
            </a:extLst>
          </p:cNvPr>
          <p:cNvSpPr>
            <a:spLocks noChangeArrowheads="1" noChangeShapeType="1" noTextEdit="1"/>
          </p:cNvSpPr>
          <p:nvPr/>
        </p:nvSpPr>
        <p:spPr bwMode="auto">
          <a:xfrm>
            <a:off x="10711418" y="10163380"/>
            <a:ext cx="305429"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4TB×4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31" name="Rectangle 35">
            <a:extLst>
              <a:ext uri="{FF2B5EF4-FFF2-40B4-BE49-F238E27FC236}">
                <a16:creationId xmlns:a16="http://schemas.microsoft.com/office/drawing/2014/main" id="{D0E59C8D-648F-A74D-0957-7054A469DF37}"/>
              </a:ext>
            </a:extLst>
          </p:cNvPr>
          <p:cNvSpPr>
            <a:spLocks noChangeArrowheads="1"/>
          </p:cNvSpPr>
          <p:nvPr/>
        </p:nvSpPr>
        <p:spPr bwMode="auto">
          <a:xfrm>
            <a:off x="9551552" y="9965895"/>
            <a:ext cx="319789" cy="565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532" name="Picture 36">
            <a:extLst>
              <a:ext uri="{FF2B5EF4-FFF2-40B4-BE49-F238E27FC236}">
                <a16:creationId xmlns:a16="http://schemas.microsoft.com/office/drawing/2014/main" id="{65FED410-C3EA-B35A-EA39-448F6A5E2FEE}"/>
              </a:ext>
            </a:extLst>
          </p:cNvPr>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534983" y="9963990"/>
            <a:ext cx="377229" cy="60579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sp>
        <p:nvSpPr>
          <p:cNvPr id="2112" name="Rectangle 140">
            <a:extLst>
              <a:ext uri="{FF2B5EF4-FFF2-40B4-BE49-F238E27FC236}">
                <a16:creationId xmlns:a16="http://schemas.microsoft.com/office/drawing/2014/main" id="{42B50CEA-073A-142F-397E-B06D12806BF8}"/>
              </a:ext>
            </a:extLst>
          </p:cNvPr>
          <p:cNvSpPr>
            <a:spLocks noChangeArrowheads="1"/>
          </p:cNvSpPr>
          <p:nvPr/>
        </p:nvSpPr>
        <p:spPr bwMode="auto">
          <a:xfrm>
            <a:off x="7676379" y="7958660"/>
            <a:ext cx="1647154" cy="260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13" name="WordArt 141">
            <a:extLst>
              <a:ext uri="{FF2B5EF4-FFF2-40B4-BE49-F238E27FC236}">
                <a16:creationId xmlns:a16="http://schemas.microsoft.com/office/drawing/2014/main" id="{4E2DF7BA-06C9-21AE-A049-9E05126530B6}"/>
              </a:ext>
            </a:extLst>
          </p:cNvPr>
          <p:cNvSpPr>
            <a:spLocks noChangeArrowheads="1" noChangeShapeType="1" noTextEdit="1"/>
          </p:cNvSpPr>
          <p:nvPr/>
        </p:nvSpPr>
        <p:spPr bwMode="auto">
          <a:xfrm>
            <a:off x="7725272" y="8612075"/>
            <a:ext cx="614032" cy="2965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AS6702T</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190" name="AutoShape 142">
            <a:extLst>
              <a:ext uri="{FF2B5EF4-FFF2-40B4-BE49-F238E27FC236}">
                <a16:creationId xmlns:a16="http://schemas.microsoft.com/office/drawing/2014/main" id="{10533EB3-92DD-7566-A4AB-C2EBD0AB802D}"/>
              </a:ext>
            </a:extLst>
          </p:cNvPr>
          <p:cNvCxnSpPr>
            <a:cxnSpLocks noChangeShapeType="1"/>
          </p:cNvCxnSpPr>
          <p:nvPr/>
        </p:nvCxnSpPr>
        <p:spPr bwMode="auto">
          <a:xfrm>
            <a:off x="7711938" y="9914460"/>
            <a:ext cx="1600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15" name="Rectangle 143">
            <a:extLst>
              <a:ext uri="{FF2B5EF4-FFF2-40B4-BE49-F238E27FC236}">
                <a16:creationId xmlns:a16="http://schemas.microsoft.com/office/drawing/2014/main" id="{9495ACF4-D93C-C386-709D-F2EB9412B2A0}"/>
              </a:ext>
            </a:extLst>
          </p:cNvPr>
          <p:cNvSpPr>
            <a:spLocks noChangeArrowheads="1"/>
          </p:cNvSpPr>
          <p:nvPr/>
        </p:nvSpPr>
        <p:spPr bwMode="auto">
          <a:xfrm>
            <a:off x="7711938" y="9041970"/>
            <a:ext cx="685150"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16" name="WordArt 144">
            <a:extLst>
              <a:ext uri="{FF2B5EF4-FFF2-40B4-BE49-F238E27FC236}">
                <a16:creationId xmlns:a16="http://schemas.microsoft.com/office/drawing/2014/main" id="{3DD3AAF1-0978-3F54-6C34-6CEE53FD7474}"/>
              </a:ext>
            </a:extLst>
          </p:cNvPr>
          <p:cNvSpPr>
            <a:spLocks noChangeArrowheads="1" noChangeShapeType="1" noTextEdit="1"/>
          </p:cNvSpPr>
          <p:nvPr/>
        </p:nvSpPr>
        <p:spPr bwMode="auto">
          <a:xfrm>
            <a:off x="7796391" y="9137855"/>
            <a:ext cx="280664"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117" name="WordArt 145">
            <a:extLst>
              <a:ext uri="{FF2B5EF4-FFF2-40B4-BE49-F238E27FC236}">
                <a16:creationId xmlns:a16="http://schemas.microsoft.com/office/drawing/2014/main" id="{F9F55754-AA1B-839C-C046-3045F7A9F3B3}"/>
              </a:ext>
            </a:extLst>
          </p:cNvPr>
          <p:cNvSpPr>
            <a:spLocks noChangeArrowheads="1" noChangeShapeType="1" noTextEdit="1"/>
          </p:cNvSpPr>
          <p:nvPr/>
        </p:nvSpPr>
        <p:spPr bwMode="auto">
          <a:xfrm>
            <a:off x="7703683" y="8300925"/>
            <a:ext cx="1601435" cy="21082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妥協を許さない最高の</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2.5GbE NAS</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性能が</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30%</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向上した</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DDR4 -2933</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を採用</a:t>
            </a:r>
          </a:p>
        </p:txBody>
      </p:sp>
      <p:sp>
        <p:nvSpPr>
          <p:cNvPr id="2118" name="WordArt 146">
            <a:extLst>
              <a:ext uri="{FF2B5EF4-FFF2-40B4-BE49-F238E27FC236}">
                <a16:creationId xmlns:a16="http://schemas.microsoft.com/office/drawing/2014/main" id="{BCCBD1F7-0ED6-111B-1BD8-6FBE4853AADF}"/>
              </a:ext>
            </a:extLst>
          </p:cNvPr>
          <p:cNvSpPr>
            <a:spLocks noChangeArrowheads="1" noChangeShapeType="1" noTextEdit="1"/>
          </p:cNvSpPr>
          <p:nvPr/>
        </p:nvSpPr>
        <p:spPr bwMode="auto">
          <a:xfrm>
            <a:off x="7810996" y="8045655"/>
            <a:ext cx="1362680" cy="1111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拡張性豊かな高速クアッドコア ２ベイ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grpSp>
        <p:nvGrpSpPr>
          <p:cNvPr id="2119" name="Group 147">
            <a:extLst>
              <a:ext uri="{FF2B5EF4-FFF2-40B4-BE49-F238E27FC236}">
                <a16:creationId xmlns:a16="http://schemas.microsoft.com/office/drawing/2014/main" id="{297264A7-D298-1E2E-279B-314E38D7D6CE}"/>
              </a:ext>
            </a:extLst>
          </p:cNvPr>
          <p:cNvGrpSpPr>
            <a:grpSpLocks/>
          </p:cNvGrpSpPr>
          <p:nvPr/>
        </p:nvGrpSpPr>
        <p:grpSpPr bwMode="auto">
          <a:xfrm>
            <a:off x="7709398" y="9966530"/>
            <a:ext cx="393056" cy="605155"/>
            <a:chOff x="1028" y="308"/>
            <a:chExt cx="203" cy="282"/>
          </a:xfrm>
        </p:grpSpPr>
        <p:sp>
          <p:nvSpPr>
            <p:cNvPr id="2519" name="Rectangle 35">
              <a:extLst>
                <a:ext uri="{FF2B5EF4-FFF2-40B4-BE49-F238E27FC236}">
                  <a16:creationId xmlns:a16="http://schemas.microsoft.com/office/drawing/2014/main" id="{C555168E-8BA5-565E-179C-6C260007E922}"/>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520" name="Picture 36">
              <a:extLst>
                <a:ext uri="{FF2B5EF4-FFF2-40B4-BE49-F238E27FC236}">
                  <a16:creationId xmlns:a16="http://schemas.microsoft.com/office/drawing/2014/main" id="{F1B4E8C7-D37D-F52E-45CC-B6DEEF44D3BA}"/>
                </a:ext>
              </a:extLst>
            </p:cNvPr>
            <p:cNvPicPr>
              <a:picLocks noChangeAspect="1" noChangeArrowheads="1"/>
            </p:cNvPicPr>
            <p:nvPr/>
          </p:nvPicPr>
          <p:blipFill>
            <a:blip r:embed="rId1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sp>
        <p:nvSpPr>
          <p:cNvPr id="2120" name="WordArt 150">
            <a:extLst>
              <a:ext uri="{FF2B5EF4-FFF2-40B4-BE49-F238E27FC236}">
                <a16:creationId xmlns:a16="http://schemas.microsoft.com/office/drawing/2014/main" id="{36940909-B84D-A6AC-BCCB-81A278AC5C27}"/>
              </a:ext>
            </a:extLst>
          </p:cNvPr>
          <p:cNvSpPr>
            <a:spLocks noChangeArrowheads="1" noChangeShapeType="1" noTextEdit="1"/>
          </p:cNvSpPr>
          <p:nvPr/>
        </p:nvSpPr>
        <p:spPr bwMode="auto">
          <a:xfrm>
            <a:off x="7769087" y="9279460"/>
            <a:ext cx="563868" cy="49466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Celeron N5105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クアッドコア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2.0 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◆スナップショット対応</a:t>
            </a:r>
          </a:p>
        </p:txBody>
      </p:sp>
      <p:sp>
        <p:nvSpPr>
          <p:cNvPr id="2514" name="Rectangle 156">
            <a:extLst>
              <a:ext uri="{FF2B5EF4-FFF2-40B4-BE49-F238E27FC236}">
                <a16:creationId xmlns:a16="http://schemas.microsoft.com/office/drawing/2014/main" id="{29456BC9-ECC2-2302-7D24-50148E8B6C29}"/>
              </a:ext>
            </a:extLst>
          </p:cNvPr>
          <p:cNvSpPr>
            <a:spLocks noChangeArrowheads="1"/>
          </p:cNvSpPr>
          <p:nvPr/>
        </p:nvSpPr>
        <p:spPr bwMode="auto">
          <a:xfrm>
            <a:off x="8821375" y="9970340"/>
            <a:ext cx="464829"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15" name="WordArt 157">
            <a:extLst>
              <a:ext uri="{FF2B5EF4-FFF2-40B4-BE49-F238E27FC236}">
                <a16:creationId xmlns:a16="http://schemas.microsoft.com/office/drawing/2014/main" id="{95838D50-053E-BF2E-366B-8BF5FD54A7FB}"/>
              </a:ext>
            </a:extLst>
          </p:cNvPr>
          <p:cNvSpPr>
            <a:spLocks noChangeArrowheads="1" noChangeShapeType="1" noTextEdit="1"/>
          </p:cNvSpPr>
          <p:nvPr/>
        </p:nvSpPr>
        <p:spPr bwMode="auto">
          <a:xfrm>
            <a:off x="8900511" y="10006106"/>
            <a:ext cx="306941"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09" name="Rectangle 162">
            <a:extLst>
              <a:ext uri="{FF2B5EF4-FFF2-40B4-BE49-F238E27FC236}">
                <a16:creationId xmlns:a16="http://schemas.microsoft.com/office/drawing/2014/main" id="{06B406BA-C487-EC5E-6747-09F8110A1F30}"/>
              </a:ext>
            </a:extLst>
          </p:cNvPr>
          <p:cNvSpPr>
            <a:spLocks noChangeArrowheads="1"/>
          </p:cNvSpPr>
          <p:nvPr/>
        </p:nvSpPr>
        <p:spPr bwMode="auto">
          <a:xfrm>
            <a:off x="8821375" y="10129090"/>
            <a:ext cx="464829" cy="12954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10" name="WordArt 163">
            <a:extLst>
              <a:ext uri="{FF2B5EF4-FFF2-40B4-BE49-F238E27FC236}">
                <a16:creationId xmlns:a16="http://schemas.microsoft.com/office/drawing/2014/main" id="{AA84F715-C6E1-86C1-F0D7-AAD78577EF65}"/>
              </a:ext>
            </a:extLst>
          </p:cNvPr>
          <p:cNvSpPr>
            <a:spLocks noChangeArrowheads="1" noChangeShapeType="1" noTextEdit="1"/>
          </p:cNvSpPr>
          <p:nvPr/>
        </p:nvSpPr>
        <p:spPr bwMode="auto">
          <a:xfrm>
            <a:off x="8900511" y="10165026"/>
            <a:ext cx="306941" cy="6832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6TB×2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502" name="Rectangle 168">
            <a:extLst>
              <a:ext uri="{FF2B5EF4-FFF2-40B4-BE49-F238E27FC236}">
                <a16:creationId xmlns:a16="http://schemas.microsoft.com/office/drawing/2014/main" id="{132ED1DA-1BF9-014E-4014-F02E3695D2AB}"/>
              </a:ext>
            </a:extLst>
          </p:cNvPr>
          <p:cNvSpPr>
            <a:spLocks noChangeArrowheads="1"/>
          </p:cNvSpPr>
          <p:nvPr/>
        </p:nvSpPr>
        <p:spPr bwMode="auto">
          <a:xfrm>
            <a:off x="8821375" y="10284665"/>
            <a:ext cx="464829"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03" name="WordArt 169">
            <a:extLst>
              <a:ext uri="{FF2B5EF4-FFF2-40B4-BE49-F238E27FC236}">
                <a16:creationId xmlns:a16="http://schemas.microsoft.com/office/drawing/2014/main" id="{12C86585-8FFB-CEA4-D03A-44F9F67BA723}"/>
              </a:ext>
            </a:extLst>
          </p:cNvPr>
          <p:cNvSpPr>
            <a:spLocks noChangeArrowheads="1" noChangeShapeType="1" noTextEdit="1"/>
          </p:cNvSpPr>
          <p:nvPr/>
        </p:nvSpPr>
        <p:spPr bwMode="auto">
          <a:xfrm>
            <a:off x="8900511" y="10320431"/>
            <a:ext cx="306941"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10TB×2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97" name="Rectangle 174">
            <a:extLst>
              <a:ext uri="{FF2B5EF4-FFF2-40B4-BE49-F238E27FC236}">
                <a16:creationId xmlns:a16="http://schemas.microsoft.com/office/drawing/2014/main" id="{E98CF8D4-45C6-5DCC-C28A-F1D49B98ADB1}"/>
              </a:ext>
            </a:extLst>
          </p:cNvPr>
          <p:cNvSpPr>
            <a:spLocks noChangeArrowheads="1"/>
          </p:cNvSpPr>
          <p:nvPr/>
        </p:nvSpPr>
        <p:spPr bwMode="auto">
          <a:xfrm>
            <a:off x="8821375" y="10443415"/>
            <a:ext cx="464829" cy="128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98" name="WordArt 175">
            <a:extLst>
              <a:ext uri="{FF2B5EF4-FFF2-40B4-BE49-F238E27FC236}">
                <a16:creationId xmlns:a16="http://schemas.microsoft.com/office/drawing/2014/main" id="{95ADFD4B-8428-7DE9-B0D3-91ED02A26AAE}"/>
              </a:ext>
            </a:extLst>
          </p:cNvPr>
          <p:cNvSpPr>
            <a:spLocks noChangeArrowheads="1" noChangeShapeType="1" noTextEdit="1"/>
          </p:cNvSpPr>
          <p:nvPr/>
        </p:nvSpPr>
        <p:spPr bwMode="auto">
          <a:xfrm>
            <a:off x="8900511" y="10479011"/>
            <a:ext cx="306941" cy="6767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12TB×2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cxnSp>
        <p:nvCxnSpPr>
          <p:cNvPr id="2224" name="AutoShape 176">
            <a:extLst>
              <a:ext uri="{FF2B5EF4-FFF2-40B4-BE49-F238E27FC236}">
                <a16:creationId xmlns:a16="http://schemas.microsoft.com/office/drawing/2014/main" id="{E1CDA500-FBD9-1E43-6FB4-EAE658B765DB}"/>
              </a:ext>
            </a:extLst>
          </p:cNvPr>
          <p:cNvCxnSpPr>
            <a:cxnSpLocks noChangeShapeType="1"/>
          </p:cNvCxnSpPr>
          <p:nvPr/>
        </p:nvCxnSpPr>
        <p:spPr bwMode="auto">
          <a:xfrm>
            <a:off x="8199963" y="7901510"/>
            <a:ext cx="724582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225" name="Picture 177">
            <a:extLst>
              <a:ext uri="{FF2B5EF4-FFF2-40B4-BE49-F238E27FC236}">
                <a16:creationId xmlns:a16="http://schemas.microsoft.com/office/drawing/2014/main" id="{4E4DB832-D98C-67F1-A165-CF6F61310708}"/>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169969" y="8730185"/>
            <a:ext cx="1023598" cy="102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7" name="Rectangle 183">
            <a:extLst>
              <a:ext uri="{FF2B5EF4-FFF2-40B4-BE49-F238E27FC236}">
                <a16:creationId xmlns:a16="http://schemas.microsoft.com/office/drawing/2014/main" id="{DE1E72F6-D042-7B27-07B4-3E0E193986A4}"/>
              </a:ext>
            </a:extLst>
          </p:cNvPr>
          <p:cNvSpPr>
            <a:spLocks noChangeArrowheads="1"/>
          </p:cNvSpPr>
          <p:nvPr/>
        </p:nvSpPr>
        <p:spPr bwMode="auto">
          <a:xfrm>
            <a:off x="12398554" y="10292920"/>
            <a:ext cx="474025"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89" name="WordArt 184">
            <a:extLst>
              <a:ext uri="{FF2B5EF4-FFF2-40B4-BE49-F238E27FC236}">
                <a16:creationId xmlns:a16="http://schemas.microsoft.com/office/drawing/2014/main" id="{E31FD29A-A773-25D0-1259-B0CB781924C1}"/>
              </a:ext>
            </a:extLst>
          </p:cNvPr>
          <p:cNvSpPr>
            <a:spLocks noChangeArrowheads="1" noChangeShapeType="1" noTextEdit="1"/>
          </p:cNvSpPr>
          <p:nvPr/>
        </p:nvSpPr>
        <p:spPr bwMode="auto">
          <a:xfrm>
            <a:off x="12479256" y="10328686"/>
            <a:ext cx="313013"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8TB×6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82" name="Rectangle 189">
            <a:extLst>
              <a:ext uri="{FF2B5EF4-FFF2-40B4-BE49-F238E27FC236}">
                <a16:creationId xmlns:a16="http://schemas.microsoft.com/office/drawing/2014/main" id="{05FED982-7176-EBBB-B0CB-262915A737DF}"/>
              </a:ext>
            </a:extLst>
          </p:cNvPr>
          <p:cNvSpPr>
            <a:spLocks noChangeArrowheads="1"/>
          </p:cNvSpPr>
          <p:nvPr/>
        </p:nvSpPr>
        <p:spPr bwMode="auto">
          <a:xfrm>
            <a:off x="12398554" y="10447225"/>
            <a:ext cx="474025"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83" name="WordArt 190">
            <a:extLst>
              <a:ext uri="{FF2B5EF4-FFF2-40B4-BE49-F238E27FC236}">
                <a16:creationId xmlns:a16="http://schemas.microsoft.com/office/drawing/2014/main" id="{9C311B3B-5B66-326D-C7C4-EA0D8E881817}"/>
              </a:ext>
            </a:extLst>
          </p:cNvPr>
          <p:cNvSpPr>
            <a:spLocks noChangeArrowheads="1" noChangeShapeType="1" noTextEdit="1"/>
          </p:cNvSpPr>
          <p:nvPr/>
        </p:nvSpPr>
        <p:spPr bwMode="auto">
          <a:xfrm>
            <a:off x="12479256" y="10482991"/>
            <a:ext cx="313013"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12TB×6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68" name="Rectangle 191">
            <a:extLst>
              <a:ext uri="{FF2B5EF4-FFF2-40B4-BE49-F238E27FC236}">
                <a16:creationId xmlns:a16="http://schemas.microsoft.com/office/drawing/2014/main" id="{02662CFC-5A99-5601-E5E2-453728D37266}"/>
              </a:ext>
            </a:extLst>
          </p:cNvPr>
          <p:cNvSpPr>
            <a:spLocks noChangeArrowheads="1"/>
          </p:cNvSpPr>
          <p:nvPr/>
        </p:nvSpPr>
        <p:spPr bwMode="auto">
          <a:xfrm>
            <a:off x="12398554" y="9974785"/>
            <a:ext cx="474398"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69" name="WordArt 192">
            <a:extLst>
              <a:ext uri="{FF2B5EF4-FFF2-40B4-BE49-F238E27FC236}">
                <a16:creationId xmlns:a16="http://schemas.microsoft.com/office/drawing/2014/main" id="{0AC5EFE9-4A41-6AB9-8900-CC0F186B72CC}"/>
              </a:ext>
            </a:extLst>
          </p:cNvPr>
          <p:cNvSpPr>
            <a:spLocks noChangeArrowheads="1" noChangeShapeType="1" noTextEdit="1"/>
          </p:cNvSpPr>
          <p:nvPr/>
        </p:nvSpPr>
        <p:spPr bwMode="auto">
          <a:xfrm>
            <a:off x="12479133" y="10011615"/>
            <a:ext cx="313807" cy="666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73" name="Rectangle 196">
            <a:extLst>
              <a:ext uri="{FF2B5EF4-FFF2-40B4-BE49-F238E27FC236}">
                <a16:creationId xmlns:a16="http://schemas.microsoft.com/office/drawing/2014/main" id="{9DE3A66C-F850-5847-622C-508D08166206}"/>
              </a:ext>
            </a:extLst>
          </p:cNvPr>
          <p:cNvSpPr>
            <a:spLocks noChangeArrowheads="1"/>
          </p:cNvSpPr>
          <p:nvPr/>
        </p:nvSpPr>
        <p:spPr bwMode="auto">
          <a:xfrm>
            <a:off x="12398554" y="10133535"/>
            <a:ext cx="474398" cy="12954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74" name="WordArt 197">
            <a:extLst>
              <a:ext uri="{FF2B5EF4-FFF2-40B4-BE49-F238E27FC236}">
                <a16:creationId xmlns:a16="http://schemas.microsoft.com/office/drawing/2014/main" id="{61084B15-8F7F-DC1B-9D4D-C448FD853D7C}"/>
              </a:ext>
            </a:extLst>
          </p:cNvPr>
          <p:cNvSpPr>
            <a:spLocks noChangeArrowheads="1" noChangeShapeType="1" noTextEdit="1"/>
          </p:cNvSpPr>
          <p:nvPr/>
        </p:nvSpPr>
        <p:spPr bwMode="auto">
          <a:xfrm>
            <a:off x="12479133" y="10169730"/>
            <a:ext cx="313807"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6TB×6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77" name="Rectangle 35">
            <a:extLst>
              <a:ext uri="{FF2B5EF4-FFF2-40B4-BE49-F238E27FC236}">
                <a16:creationId xmlns:a16="http://schemas.microsoft.com/office/drawing/2014/main" id="{F916E67F-7775-5B67-7D8D-51F5B12347E9}"/>
              </a:ext>
            </a:extLst>
          </p:cNvPr>
          <p:cNvSpPr>
            <a:spLocks noChangeArrowheads="1"/>
          </p:cNvSpPr>
          <p:nvPr/>
        </p:nvSpPr>
        <p:spPr bwMode="auto">
          <a:xfrm>
            <a:off x="11309014" y="9972245"/>
            <a:ext cx="328561" cy="565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478" name="Picture 36">
            <a:extLst>
              <a:ext uri="{FF2B5EF4-FFF2-40B4-BE49-F238E27FC236}">
                <a16:creationId xmlns:a16="http://schemas.microsoft.com/office/drawing/2014/main" id="{60218DF5-F71F-35F0-837D-61B5C16DA6C9}"/>
              </a:ext>
            </a:extLst>
          </p:cNvPr>
          <p:cNvPicPr>
            <a:picLocks noChangeAspect="1" noChangeArrowheads="1"/>
          </p:cNvPicPr>
          <p:nvPr/>
        </p:nvPicPr>
        <p:blipFill>
          <a:blip r:embed="rId1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1291990" y="9970340"/>
            <a:ext cx="387577" cy="60579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sp>
        <p:nvSpPr>
          <p:cNvPr id="2123" name="Rectangle 202">
            <a:extLst>
              <a:ext uri="{FF2B5EF4-FFF2-40B4-BE49-F238E27FC236}">
                <a16:creationId xmlns:a16="http://schemas.microsoft.com/office/drawing/2014/main" id="{46174DFF-B4DB-B448-E6DB-715556CCC049}"/>
              </a:ext>
            </a:extLst>
          </p:cNvPr>
          <p:cNvSpPr>
            <a:spLocks noChangeArrowheads="1"/>
          </p:cNvSpPr>
          <p:nvPr/>
        </p:nvSpPr>
        <p:spPr bwMode="auto">
          <a:xfrm>
            <a:off x="11439942" y="2390980"/>
            <a:ext cx="3269544" cy="390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24" name="WordArt 203">
            <a:extLst>
              <a:ext uri="{FF2B5EF4-FFF2-40B4-BE49-F238E27FC236}">
                <a16:creationId xmlns:a16="http://schemas.microsoft.com/office/drawing/2014/main" id="{7DDCF1E4-B381-0808-ECC0-87F372B9B368}"/>
              </a:ext>
            </a:extLst>
          </p:cNvPr>
          <p:cNvSpPr>
            <a:spLocks noChangeArrowheads="1" noChangeShapeType="1" noTextEdit="1"/>
          </p:cNvSpPr>
          <p:nvPr/>
        </p:nvSpPr>
        <p:spPr bwMode="auto">
          <a:xfrm>
            <a:off x="11612658" y="4499815"/>
            <a:ext cx="2594554" cy="13081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 AS3304TV2</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252" name="AutoShape 204">
            <a:extLst>
              <a:ext uri="{FF2B5EF4-FFF2-40B4-BE49-F238E27FC236}">
                <a16:creationId xmlns:a16="http://schemas.microsoft.com/office/drawing/2014/main" id="{31D121BB-5D6E-6110-94FB-34A31E915559}"/>
              </a:ext>
            </a:extLst>
          </p:cNvPr>
          <p:cNvCxnSpPr>
            <a:cxnSpLocks noChangeShapeType="1"/>
          </p:cNvCxnSpPr>
          <p:nvPr/>
        </p:nvCxnSpPr>
        <p:spPr bwMode="auto">
          <a:xfrm>
            <a:off x="11589798" y="4402025"/>
            <a:ext cx="2861883"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25" name="WordArt 205">
            <a:extLst>
              <a:ext uri="{FF2B5EF4-FFF2-40B4-BE49-F238E27FC236}">
                <a16:creationId xmlns:a16="http://schemas.microsoft.com/office/drawing/2014/main" id="{0BB1E8F3-ED82-1100-159C-0699974D7073}"/>
              </a:ext>
            </a:extLst>
          </p:cNvPr>
          <p:cNvSpPr>
            <a:spLocks noChangeArrowheads="1" noChangeShapeType="1" noTextEdit="1"/>
          </p:cNvSpPr>
          <p:nvPr/>
        </p:nvSpPr>
        <p:spPr bwMode="auto">
          <a:xfrm>
            <a:off x="11589798" y="2853260"/>
            <a:ext cx="2329129" cy="2139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404040"/>
                </a:solidFill>
                <a:effectLst/>
                <a:latin typeface="ヒラギノ角ゴ4" panose="020B0400000000000000" pitchFamily="50" charset="-128"/>
                <a:ea typeface="ヒラギノ角ゴ4" panose="020B0400000000000000" pitchFamily="50" charset="-128"/>
              </a:rPr>
              <a:t>ホットスワップ機能＆データを守るスナップショット機能</a:t>
            </a:r>
          </a:p>
          <a:p>
            <a:pPr algn="l" rtl="0">
              <a:buNone/>
            </a:pPr>
            <a:r>
              <a:rPr lang="ja-JP" altLang="en-US" sz="3600" kern="10" spc="0" dirty="0">
                <a:ln>
                  <a:noFill/>
                </a:ln>
                <a:solidFill>
                  <a:srgbClr val="404040"/>
                </a:solidFill>
                <a:effectLst/>
                <a:latin typeface="ヒラギノ角ゴ4" panose="020B0400000000000000" pitchFamily="50" charset="-128"/>
                <a:ea typeface="ヒラギノ角ゴ4" panose="020B0400000000000000" pitchFamily="50" charset="-128"/>
              </a:rPr>
              <a:t>と</a:t>
            </a:r>
            <a:r>
              <a:rPr lang="en-US" altLang="ja-JP" sz="3600" kern="10" spc="0" dirty="0">
                <a:ln>
                  <a:noFill/>
                </a:ln>
                <a:solidFill>
                  <a:srgbClr val="404040"/>
                </a:solidFill>
                <a:effectLst/>
                <a:latin typeface="ヒラギノ角ゴ4" panose="020B0400000000000000" pitchFamily="50" charset="-128"/>
                <a:ea typeface="ヒラギノ角ゴ4" panose="020B0400000000000000" pitchFamily="50" charset="-128"/>
              </a:rPr>
              <a:t>2.5GbE</a:t>
            </a:r>
            <a:r>
              <a:rPr lang="ja-JP" altLang="en-US" sz="3600" kern="10" spc="0" dirty="0">
                <a:ln>
                  <a:noFill/>
                </a:ln>
                <a:solidFill>
                  <a:srgbClr val="404040"/>
                </a:solidFill>
                <a:effectLst/>
                <a:latin typeface="ヒラギノ角ゴ4" panose="020B0400000000000000" pitchFamily="50" charset="-128"/>
                <a:ea typeface="ヒラギノ角ゴ4" panose="020B0400000000000000" pitchFamily="50" charset="-128"/>
              </a:rPr>
              <a:t>データ転送対応のホームハイエンド</a:t>
            </a:r>
            <a:r>
              <a:rPr lang="en-US" altLang="ja-JP" sz="3600" kern="10" spc="0" dirty="0">
                <a:ln>
                  <a:noFill/>
                </a:ln>
                <a:solidFill>
                  <a:srgbClr val="404040"/>
                </a:solidFill>
                <a:effectLst/>
                <a:latin typeface="ヒラギノ角ゴ4" panose="020B0400000000000000" pitchFamily="50" charset="-128"/>
                <a:ea typeface="ヒラギノ角ゴ4" panose="020B0400000000000000" pitchFamily="50" charset="-128"/>
              </a:rPr>
              <a:t>NAS</a:t>
            </a:r>
            <a:endParaRPr lang="ja-JP" altLang="en-US" sz="3600" kern="10" spc="0" dirty="0">
              <a:ln>
                <a:noFill/>
              </a:ln>
              <a:solidFill>
                <a:srgbClr val="404040"/>
              </a:solidFill>
              <a:effectLst/>
              <a:latin typeface="ヒラギノ角ゴ4" panose="020B0400000000000000" pitchFamily="50" charset="-128"/>
              <a:ea typeface="ヒラギノ角ゴ4" panose="020B0400000000000000" pitchFamily="50" charset="-128"/>
            </a:endParaRPr>
          </a:p>
        </p:txBody>
      </p:sp>
      <p:sp>
        <p:nvSpPr>
          <p:cNvPr id="2126" name="WordArt 206">
            <a:extLst>
              <a:ext uri="{FF2B5EF4-FFF2-40B4-BE49-F238E27FC236}">
                <a16:creationId xmlns:a16="http://schemas.microsoft.com/office/drawing/2014/main" id="{56C34779-A2BE-10DF-2208-6A318915FAEA}"/>
              </a:ext>
            </a:extLst>
          </p:cNvPr>
          <p:cNvSpPr>
            <a:spLocks noChangeArrowheads="1" noChangeShapeType="1" noTextEdit="1"/>
          </p:cNvSpPr>
          <p:nvPr/>
        </p:nvSpPr>
        <p:spPr bwMode="auto">
          <a:xfrm>
            <a:off x="11589798" y="2501470"/>
            <a:ext cx="2956496" cy="1695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スナップショット対応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4</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NAS/RAID5</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仕様</a:t>
            </a:r>
          </a:p>
        </p:txBody>
      </p:sp>
      <p:grpSp>
        <p:nvGrpSpPr>
          <p:cNvPr id="2127" name="Group 207">
            <a:extLst>
              <a:ext uri="{FF2B5EF4-FFF2-40B4-BE49-F238E27FC236}">
                <a16:creationId xmlns:a16="http://schemas.microsoft.com/office/drawing/2014/main" id="{C5DD0CE7-CAEE-4079-C83A-88E4E1773FCB}"/>
              </a:ext>
            </a:extLst>
          </p:cNvPr>
          <p:cNvGrpSpPr>
            <a:grpSpLocks/>
          </p:cNvGrpSpPr>
          <p:nvPr/>
        </p:nvGrpSpPr>
        <p:grpSpPr bwMode="auto">
          <a:xfrm>
            <a:off x="11589798" y="3127580"/>
            <a:ext cx="1377285" cy="1185545"/>
            <a:chOff x="8868" y="5813"/>
            <a:chExt cx="2116" cy="1832"/>
          </a:xfrm>
        </p:grpSpPr>
        <p:sp>
          <p:nvSpPr>
            <p:cNvPr id="2463" name="Rectangle 208">
              <a:extLst>
                <a:ext uri="{FF2B5EF4-FFF2-40B4-BE49-F238E27FC236}">
                  <a16:creationId xmlns:a16="http://schemas.microsoft.com/office/drawing/2014/main" id="{C2D38909-1EEF-6192-E69D-A941F1058EC5}"/>
                </a:ext>
              </a:extLst>
            </p:cNvPr>
            <p:cNvSpPr>
              <a:spLocks noChangeArrowheads="1"/>
            </p:cNvSpPr>
            <p:nvPr/>
          </p:nvSpPr>
          <p:spPr bwMode="auto">
            <a:xfrm>
              <a:off x="8868" y="5813"/>
              <a:ext cx="2116" cy="1832"/>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64" name="WordArt 209">
              <a:extLst>
                <a:ext uri="{FF2B5EF4-FFF2-40B4-BE49-F238E27FC236}">
                  <a16:creationId xmlns:a16="http://schemas.microsoft.com/office/drawing/2014/main" id="{B8D74164-831E-8786-5B48-FF313D399D3C}"/>
                </a:ext>
              </a:extLst>
            </p:cNvPr>
            <p:cNvSpPr>
              <a:spLocks noChangeArrowheads="1" noChangeShapeType="1" noTextEdit="1"/>
            </p:cNvSpPr>
            <p:nvPr/>
          </p:nvSpPr>
          <p:spPr bwMode="auto">
            <a:xfrm>
              <a:off x="9129" y="6038"/>
              <a:ext cx="866" cy="21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465" name="WordArt 210">
              <a:extLst>
                <a:ext uri="{FF2B5EF4-FFF2-40B4-BE49-F238E27FC236}">
                  <a16:creationId xmlns:a16="http://schemas.microsoft.com/office/drawing/2014/main" id="{F087B791-1610-9A3C-ACB9-CE6965B63C7E}"/>
                </a:ext>
              </a:extLst>
            </p:cNvPr>
            <p:cNvSpPr>
              <a:spLocks noChangeArrowheads="1" noChangeShapeType="1" noTextEdit="1"/>
            </p:cNvSpPr>
            <p:nvPr/>
          </p:nvSpPr>
          <p:spPr bwMode="auto">
            <a:xfrm>
              <a:off x="9058" y="6373"/>
              <a:ext cx="1721" cy="112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◆Realtek RTD1619B </a:t>
              </a:r>
            </a:p>
            <a:p>
              <a:pPr algn="l" rtl="0">
                <a:buNone/>
              </a:pP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  4</a:t>
              </a: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コア </a:t>
              </a: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1.7 GHz</a:t>
              </a:r>
            </a:p>
            <a:p>
              <a:pPr algn="l" rtl="0">
                <a:buNone/>
              </a:pP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2GB DDR4 </a:t>
              </a: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rPr>
                <a:t>年</a:t>
              </a:r>
            </a:p>
          </p:txBody>
        </p:sp>
      </p:grpSp>
      <p:sp>
        <p:nvSpPr>
          <p:cNvPr id="2128" name="Rectangle 211">
            <a:extLst>
              <a:ext uri="{FF2B5EF4-FFF2-40B4-BE49-F238E27FC236}">
                <a16:creationId xmlns:a16="http://schemas.microsoft.com/office/drawing/2014/main" id="{F51FA00C-ED8D-BA40-E946-6AC2D826EF12}"/>
              </a:ext>
            </a:extLst>
          </p:cNvPr>
          <p:cNvSpPr>
            <a:spLocks noChangeArrowheads="1"/>
          </p:cNvSpPr>
          <p:nvPr/>
        </p:nvSpPr>
        <p:spPr bwMode="auto">
          <a:xfrm>
            <a:off x="7769087" y="2389710"/>
            <a:ext cx="3269544" cy="389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29" name="WordArt 212">
            <a:extLst>
              <a:ext uri="{FF2B5EF4-FFF2-40B4-BE49-F238E27FC236}">
                <a16:creationId xmlns:a16="http://schemas.microsoft.com/office/drawing/2014/main" id="{3E1D0AD6-EA4D-AD94-571E-E2574D461F67}"/>
              </a:ext>
            </a:extLst>
          </p:cNvPr>
          <p:cNvSpPr>
            <a:spLocks noChangeArrowheads="1" noChangeShapeType="1" noTextEdit="1"/>
          </p:cNvSpPr>
          <p:nvPr/>
        </p:nvSpPr>
        <p:spPr bwMode="auto">
          <a:xfrm>
            <a:off x="7941803" y="4483940"/>
            <a:ext cx="2453587" cy="1301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D-Master NAS AS3302TV2</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261" name="AutoShape 213">
            <a:extLst>
              <a:ext uri="{FF2B5EF4-FFF2-40B4-BE49-F238E27FC236}">
                <a16:creationId xmlns:a16="http://schemas.microsoft.com/office/drawing/2014/main" id="{3D0DF3A6-E71C-11EE-BDF0-D46C50B2C981}"/>
              </a:ext>
            </a:extLst>
          </p:cNvPr>
          <p:cNvCxnSpPr>
            <a:cxnSpLocks noChangeShapeType="1"/>
          </p:cNvCxnSpPr>
          <p:nvPr/>
        </p:nvCxnSpPr>
        <p:spPr bwMode="auto">
          <a:xfrm>
            <a:off x="7918943" y="4401390"/>
            <a:ext cx="286251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30" name="WordArt 214">
            <a:extLst>
              <a:ext uri="{FF2B5EF4-FFF2-40B4-BE49-F238E27FC236}">
                <a16:creationId xmlns:a16="http://schemas.microsoft.com/office/drawing/2014/main" id="{64E73C06-E765-0A1E-8810-B9D79E2B144F}"/>
              </a:ext>
            </a:extLst>
          </p:cNvPr>
          <p:cNvSpPr>
            <a:spLocks noChangeArrowheads="1" noChangeShapeType="1" noTextEdit="1"/>
          </p:cNvSpPr>
          <p:nvPr/>
        </p:nvSpPr>
        <p:spPr bwMode="auto">
          <a:xfrm>
            <a:off x="7918943" y="2852625"/>
            <a:ext cx="2043386" cy="21336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コストパフォーマンス抜群</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研究室で高速な</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プライベートクラウドの構築を低コストで実現</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a:t>
            </a:r>
            <a:endPar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endParaRPr>
          </a:p>
        </p:txBody>
      </p:sp>
      <p:sp>
        <p:nvSpPr>
          <p:cNvPr id="2131" name="WordArt 215">
            <a:extLst>
              <a:ext uri="{FF2B5EF4-FFF2-40B4-BE49-F238E27FC236}">
                <a16:creationId xmlns:a16="http://schemas.microsoft.com/office/drawing/2014/main" id="{A63FBD15-AE88-C44C-3947-C5E7521A1DE1}"/>
              </a:ext>
            </a:extLst>
          </p:cNvPr>
          <p:cNvSpPr>
            <a:spLocks noChangeArrowheads="1" noChangeShapeType="1" noTextEdit="1"/>
          </p:cNvSpPr>
          <p:nvPr/>
        </p:nvSpPr>
        <p:spPr bwMode="auto">
          <a:xfrm>
            <a:off x="7918943" y="2500835"/>
            <a:ext cx="2886012" cy="17018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ホットスワップ対応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NAS/RAID1</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仕様</a:t>
            </a:r>
          </a:p>
        </p:txBody>
      </p:sp>
      <p:grpSp>
        <p:nvGrpSpPr>
          <p:cNvPr id="2132" name="Group 216">
            <a:extLst>
              <a:ext uri="{FF2B5EF4-FFF2-40B4-BE49-F238E27FC236}">
                <a16:creationId xmlns:a16="http://schemas.microsoft.com/office/drawing/2014/main" id="{1C59908E-AA52-D212-C89C-4489F63D01FB}"/>
              </a:ext>
            </a:extLst>
          </p:cNvPr>
          <p:cNvGrpSpPr>
            <a:grpSpLocks/>
          </p:cNvGrpSpPr>
          <p:nvPr/>
        </p:nvGrpSpPr>
        <p:grpSpPr bwMode="auto">
          <a:xfrm>
            <a:off x="7918943" y="3126310"/>
            <a:ext cx="1377920" cy="1185545"/>
            <a:chOff x="8868" y="5813"/>
            <a:chExt cx="2116" cy="1832"/>
          </a:xfrm>
        </p:grpSpPr>
        <p:sp>
          <p:nvSpPr>
            <p:cNvPr id="2460" name="Rectangle 217">
              <a:extLst>
                <a:ext uri="{FF2B5EF4-FFF2-40B4-BE49-F238E27FC236}">
                  <a16:creationId xmlns:a16="http://schemas.microsoft.com/office/drawing/2014/main" id="{04B5C45C-7108-3246-2EB3-0759C4BAAEFB}"/>
                </a:ext>
              </a:extLst>
            </p:cNvPr>
            <p:cNvSpPr>
              <a:spLocks noChangeArrowheads="1"/>
            </p:cNvSpPr>
            <p:nvPr/>
          </p:nvSpPr>
          <p:spPr bwMode="auto">
            <a:xfrm>
              <a:off x="8868" y="5813"/>
              <a:ext cx="2116" cy="1832"/>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61" name="WordArt 218">
              <a:extLst>
                <a:ext uri="{FF2B5EF4-FFF2-40B4-BE49-F238E27FC236}">
                  <a16:creationId xmlns:a16="http://schemas.microsoft.com/office/drawing/2014/main" id="{44426222-7AA8-CFEB-EC6B-3D042A9BE5DA}"/>
                </a:ext>
              </a:extLst>
            </p:cNvPr>
            <p:cNvSpPr>
              <a:spLocks noChangeArrowheads="1" noChangeShapeType="1" noTextEdit="1"/>
            </p:cNvSpPr>
            <p:nvPr/>
          </p:nvSpPr>
          <p:spPr bwMode="auto">
            <a:xfrm>
              <a:off x="9129" y="6038"/>
              <a:ext cx="866" cy="21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462" name="WordArt 219">
              <a:extLst>
                <a:ext uri="{FF2B5EF4-FFF2-40B4-BE49-F238E27FC236}">
                  <a16:creationId xmlns:a16="http://schemas.microsoft.com/office/drawing/2014/main" id="{7CA780E2-3BDE-AB91-23E2-DA3FEC6ABB81}"/>
                </a:ext>
              </a:extLst>
            </p:cNvPr>
            <p:cNvSpPr>
              <a:spLocks noChangeArrowheads="1" noChangeShapeType="1" noTextEdit="1"/>
            </p:cNvSpPr>
            <p:nvPr/>
          </p:nvSpPr>
          <p:spPr bwMode="auto">
            <a:xfrm>
              <a:off x="9058" y="6373"/>
              <a:ext cx="1721" cy="112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◆Realtek RTD1619B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4</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1.7GHz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2GB DDR4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年</a:t>
              </a:r>
            </a:p>
          </p:txBody>
        </p:sp>
      </p:grpSp>
      <p:pic>
        <p:nvPicPr>
          <p:cNvPr id="2268" name="Picture 220" descr="product AS3302T">
            <a:extLst>
              <a:ext uri="{FF2B5EF4-FFF2-40B4-BE49-F238E27FC236}">
                <a16:creationId xmlns:a16="http://schemas.microsoft.com/office/drawing/2014/main" id="{72A327DF-8BD8-7384-CFE4-4D7F346C96B3}"/>
              </a:ext>
            </a:extLst>
          </p:cNvPr>
          <p:cNvPicPr>
            <a:picLocks noChangeAspect="1" noChangeArrowheads="1"/>
          </p:cNvPicPr>
          <p:nvPr/>
        </p:nvPicPr>
        <p:blipFill>
          <a:blip r:embed="rId18" r:link="rId19" cstate="screen">
            <a:extLst>
              <a:ext uri="{28A0092B-C50C-407E-A947-70E740481C1C}">
                <a14:useLocalDpi xmlns:a14="http://schemas.microsoft.com/office/drawing/2010/main"/>
              </a:ext>
            </a:extLst>
          </a:blip>
          <a:srcRect/>
          <a:stretch>
            <a:fillRect/>
          </a:stretch>
        </p:blipFill>
        <p:spPr bwMode="auto">
          <a:xfrm>
            <a:off x="9660075" y="3109800"/>
            <a:ext cx="1121386" cy="127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9" name="Picture 221" descr="product AS3304T">
            <a:extLst>
              <a:ext uri="{FF2B5EF4-FFF2-40B4-BE49-F238E27FC236}">
                <a16:creationId xmlns:a16="http://schemas.microsoft.com/office/drawing/2014/main" id="{DA5E6380-9E37-303D-4A35-715FAD8BD1F1}"/>
              </a:ext>
            </a:extLst>
          </p:cNvPr>
          <p:cNvPicPr>
            <a:picLocks noChangeAspect="1" noChangeArrowheads="1"/>
          </p:cNvPicPr>
          <p:nvPr/>
        </p:nvPicPr>
        <p:blipFill>
          <a:blip r:embed="rId20" r:link="rId21" cstate="screen">
            <a:extLst>
              <a:ext uri="{28A0092B-C50C-407E-A947-70E740481C1C}">
                <a14:useLocalDpi xmlns:a14="http://schemas.microsoft.com/office/drawing/2010/main"/>
              </a:ext>
            </a:extLst>
          </a:blip>
          <a:srcRect/>
          <a:stretch>
            <a:fillRect/>
          </a:stretch>
        </p:blipFill>
        <p:spPr bwMode="auto">
          <a:xfrm>
            <a:off x="13410304" y="3127580"/>
            <a:ext cx="1320136" cy="118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33" name="グループ化 45">
            <a:extLst>
              <a:ext uri="{FF2B5EF4-FFF2-40B4-BE49-F238E27FC236}">
                <a16:creationId xmlns:a16="http://schemas.microsoft.com/office/drawing/2014/main" id="{639345D8-A6B2-5CE3-F011-18914DD70A65}"/>
              </a:ext>
            </a:extLst>
          </p:cNvPr>
          <p:cNvGrpSpPr>
            <a:grpSpLocks/>
          </p:cNvGrpSpPr>
          <p:nvPr/>
        </p:nvGrpSpPr>
        <p:grpSpPr bwMode="auto">
          <a:xfrm>
            <a:off x="9236034" y="3831160"/>
            <a:ext cx="332604" cy="480695"/>
            <a:chOff x="1028" y="308"/>
            <a:chExt cx="203" cy="282"/>
          </a:xfrm>
        </p:grpSpPr>
        <p:sp>
          <p:nvSpPr>
            <p:cNvPr id="2458" name="Rectangle 35">
              <a:extLst>
                <a:ext uri="{FF2B5EF4-FFF2-40B4-BE49-F238E27FC236}">
                  <a16:creationId xmlns:a16="http://schemas.microsoft.com/office/drawing/2014/main" id="{177A91BA-8AED-AE68-E047-98750E2BD0D2}"/>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459" name="Picture 36">
              <a:extLst>
                <a:ext uri="{FF2B5EF4-FFF2-40B4-BE49-F238E27FC236}">
                  <a16:creationId xmlns:a16="http://schemas.microsoft.com/office/drawing/2014/main" id="{C73A46CA-C5AB-1F04-16E5-3921E4D12800}"/>
                </a:ext>
              </a:extLst>
            </p:cNvPr>
            <p:cNvPicPr>
              <a:picLocks noChangeAspect="1" noChangeArrowheads="1"/>
            </p:cNvPicPr>
            <p:nvPr/>
          </p:nvPicPr>
          <p:blipFill>
            <a:blip r:embed="rId2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grpSp>
        <p:nvGrpSpPr>
          <p:cNvPr id="2134" name="Group 225">
            <a:extLst>
              <a:ext uri="{FF2B5EF4-FFF2-40B4-BE49-F238E27FC236}">
                <a16:creationId xmlns:a16="http://schemas.microsoft.com/office/drawing/2014/main" id="{4F0EB18A-8401-00F3-2FE6-A8492F78C139}"/>
              </a:ext>
            </a:extLst>
          </p:cNvPr>
          <p:cNvGrpSpPr>
            <a:grpSpLocks/>
          </p:cNvGrpSpPr>
          <p:nvPr/>
        </p:nvGrpSpPr>
        <p:grpSpPr bwMode="auto">
          <a:xfrm>
            <a:off x="12924539" y="3828620"/>
            <a:ext cx="311143" cy="480695"/>
            <a:chOff x="1028" y="308"/>
            <a:chExt cx="203" cy="282"/>
          </a:xfrm>
        </p:grpSpPr>
        <p:sp>
          <p:nvSpPr>
            <p:cNvPr id="2456" name="Rectangle 35">
              <a:extLst>
                <a:ext uri="{FF2B5EF4-FFF2-40B4-BE49-F238E27FC236}">
                  <a16:creationId xmlns:a16="http://schemas.microsoft.com/office/drawing/2014/main" id="{B74A19FC-1DE7-D89D-E64F-A1CC6764B7B9}"/>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457" name="Picture 36">
              <a:extLst>
                <a:ext uri="{FF2B5EF4-FFF2-40B4-BE49-F238E27FC236}">
                  <a16:creationId xmlns:a16="http://schemas.microsoft.com/office/drawing/2014/main" id="{52C89461-8893-E35A-1AFA-3F95290208D1}"/>
                </a:ext>
              </a:extLst>
            </p:cNvPr>
            <p:cNvPicPr>
              <a:picLocks noChangeAspect="1" noChangeArrowheads="1"/>
            </p:cNvPicPr>
            <p:nvPr/>
          </p:nvPicPr>
          <p:blipFill>
            <a:blip r:embed="rId2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sp>
        <p:nvSpPr>
          <p:cNvPr id="2445" name="Rectangle 238">
            <a:extLst>
              <a:ext uri="{FF2B5EF4-FFF2-40B4-BE49-F238E27FC236}">
                <a16:creationId xmlns:a16="http://schemas.microsoft.com/office/drawing/2014/main" id="{F099139C-BB03-3CC1-0BC9-FED1D2B71AED}"/>
              </a:ext>
            </a:extLst>
          </p:cNvPr>
          <p:cNvSpPr>
            <a:spLocks noChangeArrowheads="1"/>
          </p:cNvSpPr>
          <p:nvPr/>
        </p:nvSpPr>
        <p:spPr bwMode="auto">
          <a:xfrm>
            <a:off x="7846551" y="4681425"/>
            <a:ext cx="708645"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46" name="Rectangle 239">
            <a:extLst>
              <a:ext uri="{FF2B5EF4-FFF2-40B4-BE49-F238E27FC236}">
                <a16:creationId xmlns:a16="http://schemas.microsoft.com/office/drawing/2014/main" id="{993FA71D-2F6E-3B35-57B6-E705B553AE70}"/>
              </a:ext>
            </a:extLst>
          </p:cNvPr>
          <p:cNvSpPr>
            <a:spLocks noChangeArrowheads="1"/>
          </p:cNvSpPr>
          <p:nvPr/>
        </p:nvSpPr>
        <p:spPr bwMode="auto">
          <a:xfrm>
            <a:off x="7846551" y="4863670"/>
            <a:ext cx="711185"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47" name="WordArt 240">
            <a:extLst>
              <a:ext uri="{FF2B5EF4-FFF2-40B4-BE49-F238E27FC236}">
                <a16:creationId xmlns:a16="http://schemas.microsoft.com/office/drawing/2014/main" id="{2D6920E0-060D-A993-34A6-039633C97F95}"/>
              </a:ext>
            </a:extLst>
          </p:cNvPr>
          <p:cNvSpPr>
            <a:spLocks noChangeArrowheads="1" noChangeShapeType="1" noTextEdit="1"/>
          </p:cNvSpPr>
          <p:nvPr/>
        </p:nvSpPr>
        <p:spPr bwMode="auto">
          <a:xfrm>
            <a:off x="7997678" y="4723970"/>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48" name="WordArt 241">
            <a:extLst>
              <a:ext uri="{FF2B5EF4-FFF2-40B4-BE49-F238E27FC236}">
                <a16:creationId xmlns:a16="http://schemas.microsoft.com/office/drawing/2014/main" id="{519702E2-76E9-3C14-83FB-AAF43C75DC19}"/>
              </a:ext>
            </a:extLst>
          </p:cNvPr>
          <p:cNvSpPr>
            <a:spLocks noChangeArrowheads="1" noChangeShapeType="1" noTextEdit="1"/>
          </p:cNvSpPr>
          <p:nvPr/>
        </p:nvSpPr>
        <p:spPr bwMode="auto">
          <a:xfrm>
            <a:off x="7998313" y="4906215"/>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8TB×2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49" name="Rectangle 242">
            <a:extLst>
              <a:ext uri="{FF2B5EF4-FFF2-40B4-BE49-F238E27FC236}">
                <a16:creationId xmlns:a16="http://schemas.microsoft.com/office/drawing/2014/main" id="{C9087126-DDE3-F8B7-6706-92F15D5B7107}"/>
              </a:ext>
            </a:extLst>
          </p:cNvPr>
          <p:cNvSpPr>
            <a:spLocks noChangeArrowheads="1"/>
          </p:cNvSpPr>
          <p:nvPr/>
        </p:nvSpPr>
        <p:spPr bwMode="auto">
          <a:xfrm>
            <a:off x="8629626" y="4681425"/>
            <a:ext cx="708010"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50" name="Rectangle 243">
            <a:extLst>
              <a:ext uri="{FF2B5EF4-FFF2-40B4-BE49-F238E27FC236}">
                <a16:creationId xmlns:a16="http://schemas.microsoft.com/office/drawing/2014/main" id="{AD9C3990-CE8F-48DC-CD9E-94085BCB78FA}"/>
              </a:ext>
            </a:extLst>
          </p:cNvPr>
          <p:cNvSpPr>
            <a:spLocks noChangeArrowheads="1"/>
          </p:cNvSpPr>
          <p:nvPr/>
        </p:nvSpPr>
        <p:spPr bwMode="auto">
          <a:xfrm>
            <a:off x="8628356" y="4863670"/>
            <a:ext cx="710550"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51" name="WordArt 244">
            <a:extLst>
              <a:ext uri="{FF2B5EF4-FFF2-40B4-BE49-F238E27FC236}">
                <a16:creationId xmlns:a16="http://schemas.microsoft.com/office/drawing/2014/main" id="{972F0893-B3D3-A4DA-267D-E0B2E6335A07}"/>
              </a:ext>
            </a:extLst>
          </p:cNvPr>
          <p:cNvSpPr>
            <a:spLocks noChangeArrowheads="1" noChangeShapeType="1" noTextEdit="1"/>
          </p:cNvSpPr>
          <p:nvPr/>
        </p:nvSpPr>
        <p:spPr bwMode="auto">
          <a:xfrm>
            <a:off x="8780118" y="4723970"/>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RED 4TB×2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52" name="WordArt 245">
            <a:extLst>
              <a:ext uri="{FF2B5EF4-FFF2-40B4-BE49-F238E27FC236}">
                <a16:creationId xmlns:a16="http://schemas.microsoft.com/office/drawing/2014/main" id="{773FADC4-7B30-3284-B0B2-2F8E559D0A9A}"/>
              </a:ext>
            </a:extLst>
          </p:cNvPr>
          <p:cNvSpPr>
            <a:spLocks noChangeArrowheads="1" noChangeShapeType="1" noTextEdit="1"/>
          </p:cNvSpPr>
          <p:nvPr/>
        </p:nvSpPr>
        <p:spPr bwMode="auto">
          <a:xfrm>
            <a:off x="8780118" y="4906215"/>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RED 10TB×2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43" name="Rectangle 255">
            <a:extLst>
              <a:ext uri="{FF2B5EF4-FFF2-40B4-BE49-F238E27FC236}">
                <a16:creationId xmlns:a16="http://schemas.microsoft.com/office/drawing/2014/main" id="{C543E9EB-9B53-BD4D-0A36-635061C4A496}"/>
              </a:ext>
            </a:extLst>
          </p:cNvPr>
          <p:cNvSpPr>
            <a:spLocks noChangeArrowheads="1"/>
          </p:cNvSpPr>
          <p:nvPr/>
        </p:nvSpPr>
        <p:spPr bwMode="auto">
          <a:xfrm>
            <a:off x="11605038" y="4681425"/>
            <a:ext cx="708645"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44" name="Rectangle 256">
            <a:extLst>
              <a:ext uri="{FF2B5EF4-FFF2-40B4-BE49-F238E27FC236}">
                <a16:creationId xmlns:a16="http://schemas.microsoft.com/office/drawing/2014/main" id="{C9A8EDD7-8B08-E439-6D03-37FF932F459F}"/>
              </a:ext>
            </a:extLst>
          </p:cNvPr>
          <p:cNvSpPr>
            <a:spLocks noChangeArrowheads="1"/>
          </p:cNvSpPr>
          <p:nvPr/>
        </p:nvSpPr>
        <p:spPr bwMode="auto">
          <a:xfrm>
            <a:off x="11605038" y="4863670"/>
            <a:ext cx="711185"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45" name="WordArt 257">
            <a:extLst>
              <a:ext uri="{FF2B5EF4-FFF2-40B4-BE49-F238E27FC236}">
                <a16:creationId xmlns:a16="http://schemas.microsoft.com/office/drawing/2014/main" id="{8BD3D39F-00FB-2209-C1C2-E849A17CD824}"/>
              </a:ext>
            </a:extLst>
          </p:cNvPr>
          <p:cNvSpPr>
            <a:spLocks noChangeArrowheads="1" noChangeShapeType="1" noTextEdit="1"/>
          </p:cNvSpPr>
          <p:nvPr/>
        </p:nvSpPr>
        <p:spPr bwMode="auto">
          <a:xfrm>
            <a:off x="11756165" y="4723970"/>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46" name="WordArt 258">
            <a:extLst>
              <a:ext uri="{FF2B5EF4-FFF2-40B4-BE49-F238E27FC236}">
                <a16:creationId xmlns:a16="http://schemas.microsoft.com/office/drawing/2014/main" id="{1A00BEE7-52BB-B3C3-DB90-A3221E0477F0}"/>
              </a:ext>
            </a:extLst>
          </p:cNvPr>
          <p:cNvSpPr>
            <a:spLocks noChangeArrowheads="1" noChangeShapeType="1" noTextEdit="1"/>
          </p:cNvSpPr>
          <p:nvPr/>
        </p:nvSpPr>
        <p:spPr bwMode="auto">
          <a:xfrm>
            <a:off x="11756800" y="4906215"/>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RED 10TB×4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48" name="Rectangle 259">
            <a:extLst>
              <a:ext uri="{FF2B5EF4-FFF2-40B4-BE49-F238E27FC236}">
                <a16:creationId xmlns:a16="http://schemas.microsoft.com/office/drawing/2014/main" id="{67CC4C9F-2BAC-4862-C56D-6E75BEB9A86E}"/>
              </a:ext>
            </a:extLst>
          </p:cNvPr>
          <p:cNvSpPr>
            <a:spLocks noChangeArrowheads="1"/>
          </p:cNvSpPr>
          <p:nvPr/>
        </p:nvSpPr>
        <p:spPr bwMode="auto">
          <a:xfrm>
            <a:off x="12345432" y="4681425"/>
            <a:ext cx="708010"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49" name="Rectangle 260">
            <a:extLst>
              <a:ext uri="{FF2B5EF4-FFF2-40B4-BE49-F238E27FC236}">
                <a16:creationId xmlns:a16="http://schemas.microsoft.com/office/drawing/2014/main" id="{9A138A70-F696-E7E3-D8A5-1A3B76AB65F8}"/>
              </a:ext>
            </a:extLst>
          </p:cNvPr>
          <p:cNvSpPr>
            <a:spLocks noChangeArrowheads="1"/>
          </p:cNvSpPr>
          <p:nvPr/>
        </p:nvSpPr>
        <p:spPr bwMode="auto">
          <a:xfrm>
            <a:off x="12344162" y="4863670"/>
            <a:ext cx="710550" cy="14732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51" name="WordArt 261">
            <a:extLst>
              <a:ext uri="{FF2B5EF4-FFF2-40B4-BE49-F238E27FC236}">
                <a16:creationId xmlns:a16="http://schemas.microsoft.com/office/drawing/2014/main" id="{F12EB007-C9CE-EC4E-A25F-B29434531E60}"/>
              </a:ext>
            </a:extLst>
          </p:cNvPr>
          <p:cNvSpPr>
            <a:spLocks noChangeArrowheads="1" noChangeShapeType="1" noTextEdit="1"/>
          </p:cNvSpPr>
          <p:nvPr/>
        </p:nvSpPr>
        <p:spPr bwMode="auto">
          <a:xfrm>
            <a:off x="12495924" y="4723970"/>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6TB×4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52" name="WordArt 262">
            <a:extLst>
              <a:ext uri="{FF2B5EF4-FFF2-40B4-BE49-F238E27FC236}">
                <a16:creationId xmlns:a16="http://schemas.microsoft.com/office/drawing/2014/main" id="{16D9FF2C-D2B8-7489-0BB3-AFBD2E427268}"/>
              </a:ext>
            </a:extLst>
          </p:cNvPr>
          <p:cNvSpPr>
            <a:spLocks noChangeArrowheads="1" noChangeShapeType="1" noTextEdit="1"/>
          </p:cNvSpPr>
          <p:nvPr/>
        </p:nvSpPr>
        <p:spPr bwMode="auto">
          <a:xfrm>
            <a:off x="12495924" y="4906215"/>
            <a:ext cx="407026" cy="6223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311" name="Picture 263" descr="WUH721414ALE6L4：WesternDigital ULTRASTAR SATA6G接続ハードディスク 14TB | CFD販売株式会社  CFD Sales INC.">
            <a:extLst>
              <a:ext uri="{FF2B5EF4-FFF2-40B4-BE49-F238E27FC236}">
                <a16:creationId xmlns:a16="http://schemas.microsoft.com/office/drawing/2014/main" id="{0E8D6767-1B41-D492-3CCD-5B17F0B2A656}"/>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1851715" y="71922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8" name="Rectangle 277">
            <a:extLst>
              <a:ext uri="{FF2B5EF4-FFF2-40B4-BE49-F238E27FC236}">
                <a16:creationId xmlns:a16="http://schemas.microsoft.com/office/drawing/2014/main" id="{D46FD8C8-551F-867A-8B3B-3B1A0F596CAE}"/>
              </a:ext>
            </a:extLst>
          </p:cNvPr>
          <p:cNvSpPr>
            <a:spLocks noChangeArrowheads="1"/>
          </p:cNvSpPr>
          <p:nvPr/>
        </p:nvSpPr>
        <p:spPr bwMode="auto">
          <a:xfrm>
            <a:off x="12246042" y="7355410"/>
            <a:ext cx="67955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20" name="WordArt 278">
            <a:extLst>
              <a:ext uri="{FF2B5EF4-FFF2-40B4-BE49-F238E27FC236}">
                <a16:creationId xmlns:a16="http://schemas.microsoft.com/office/drawing/2014/main" id="{5AAA55E7-4280-C3D3-ED52-365DBB14FBCA}"/>
              </a:ext>
            </a:extLst>
          </p:cNvPr>
          <p:cNvSpPr>
            <a:spLocks noChangeArrowheads="1" noChangeShapeType="1" noTextEdit="1"/>
          </p:cNvSpPr>
          <p:nvPr/>
        </p:nvSpPr>
        <p:spPr bwMode="auto">
          <a:xfrm>
            <a:off x="12283605" y="7391605"/>
            <a:ext cx="599644" cy="6731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8TB×8</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21" name="Rectangle 279">
            <a:extLst>
              <a:ext uri="{FF2B5EF4-FFF2-40B4-BE49-F238E27FC236}">
                <a16:creationId xmlns:a16="http://schemas.microsoft.com/office/drawing/2014/main" id="{3F075669-ADBC-3495-6F1D-1409BAB963D3}"/>
              </a:ext>
            </a:extLst>
          </p:cNvPr>
          <p:cNvSpPr>
            <a:spLocks noChangeArrowheads="1"/>
          </p:cNvSpPr>
          <p:nvPr/>
        </p:nvSpPr>
        <p:spPr bwMode="auto">
          <a:xfrm>
            <a:off x="12246042" y="7514795"/>
            <a:ext cx="67955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23" name="WordArt 280">
            <a:extLst>
              <a:ext uri="{FF2B5EF4-FFF2-40B4-BE49-F238E27FC236}">
                <a16:creationId xmlns:a16="http://schemas.microsoft.com/office/drawing/2014/main" id="{A389C504-B3A6-BFED-6DF9-5655CE3CF4C8}"/>
              </a:ext>
            </a:extLst>
          </p:cNvPr>
          <p:cNvSpPr>
            <a:spLocks noChangeArrowheads="1" noChangeShapeType="1" noTextEdit="1"/>
          </p:cNvSpPr>
          <p:nvPr/>
        </p:nvSpPr>
        <p:spPr bwMode="auto">
          <a:xfrm>
            <a:off x="12291118" y="7545275"/>
            <a:ext cx="605108" cy="7239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12TB×8</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26" name="Rectangle 283">
            <a:extLst>
              <a:ext uri="{FF2B5EF4-FFF2-40B4-BE49-F238E27FC236}">
                <a16:creationId xmlns:a16="http://schemas.microsoft.com/office/drawing/2014/main" id="{58897AB6-DA98-AA10-F94D-BF71C8301068}"/>
              </a:ext>
            </a:extLst>
          </p:cNvPr>
          <p:cNvSpPr>
            <a:spLocks noChangeArrowheads="1"/>
          </p:cNvSpPr>
          <p:nvPr/>
        </p:nvSpPr>
        <p:spPr bwMode="auto">
          <a:xfrm>
            <a:off x="12246042" y="7668465"/>
            <a:ext cx="67955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27" name="WordArt 284">
            <a:extLst>
              <a:ext uri="{FF2B5EF4-FFF2-40B4-BE49-F238E27FC236}">
                <a16:creationId xmlns:a16="http://schemas.microsoft.com/office/drawing/2014/main" id="{FF0F70BE-1DE2-2D59-5BE9-A2ACA7776A68}"/>
              </a:ext>
            </a:extLst>
          </p:cNvPr>
          <p:cNvSpPr>
            <a:spLocks noChangeArrowheads="1" noChangeShapeType="1" noTextEdit="1"/>
          </p:cNvSpPr>
          <p:nvPr/>
        </p:nvSpPr>
        <p:spPr bwMode="auto">
          <a:xfrm>
            <a:off x="12291118" y="7704025"/>
            <a:ext cx="605108"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16TB×8</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333" name="Picture 285" descr="WUH721414ALE6L4：WesternDigital ULTRASTAR SATA6G接続ハードディスク 14TB | CFD販売株式会社  CFD Sales INC.">
            <a:extLst>
              <a:ext uri="{FF2B5EF4-FFF2-40B4-BE49-F238E27FC236}">
                <a16:creationId xmlns:a16="http://schemas.microsoft.com/office/drawing/2014/main" id="{855CEC32-B0C2-F236-0FB7-94021280F2C9}"/>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3700214" y="720110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 name="Rectangle 299">
            <a:extLst>
              <a:ext uri="{FF2B5EF4-FFF2-40B4-BE49-F238E27FC236}">
                <a16:creationId xmlns:a16="http://schemas.microsoft.com/office/drawing/2014/main" id="{F5A81137-1842-44A4-D5D8-F696326FA835}"/>
              </a:ext>
            </a:extLst>
          </p:cNvPr>
          <p:cNvSpPr>
            <a:spLocks noChangeArrowheads="1"/>
          </p:cNvSpPr>
          <p:nvPr/>
        </p:nvSpPr>
        <p:spPr bwMode="auto">
          <a:xfrm>
            <a:off x="14094540" y="7364300"/>
            <a:ext cx="67955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97" name="WordArt 300">
            <a:extLst>
              <a:ext uri="{FF2B5EF4-FFF2-40B4-BE49-F238E27FC236}">
                <a16:creationId xmlns:a16="http://schemas.microsoft.com/office/drawing/2014/main" id="{A45C60A1-04A5-7284-E61B-5A0E93993D62}"/>
              </a:ext>
            </a:extLst>
          </p:cNvPr>
          <p:cNvSpPr>
            <a:spLocks noChangeArrowheads="1" noChangeShapeType="1" noTextEdit="1"/>
          </p:cNvSpPr>
          <p:nvPr/>
        </p:nvSpPr>
        <p:spPr bwMode="auto">
          <a:xfrm>
            <a:off x="14132103" y="7400495"/>
            <a:ext cx="599644" cy="6731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10TB×10</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98" name="Rectangle 301">
            <a:extLst>
              <a:ext uri="{FF2B5EF4-FFF2-40B4-BE49-F238E27FC236}">
                <a16:creationId xmlns:a16="http://schemas.microsoft.com/office/drawing/2014/main" id="{C91E6933-105F-986B-5E5A-AED17DC19B31}"/>
              </a:ext>
            </a:extLst>
          </p:cNvPr>
          <p:cNvSpPr>
            <a:spLocks noChangeArrowheads="1"/>
          </p:cNvSpPr>
          <p:nvPr/>
        </p:nvSpPr>
        <p:spPr bwMode="auto">
          <a:xfrm>
            <a:off x="14094540" y="7523685"/>
            <a:ext cx="67955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99" name="WordArt 302">
            <a:extLst>
              <a:ext uri="{FF2B5EF4-FFF2-40B4-BE49-F238E27FC236}">
                <a16:creationId xmlns:a16="http://schemas.microsoft.com/office/drawing/2014/main" id="{E8AC55E1-E546-5340-DDDA-CA44CBBEE419}"/>
              </a:ext>
            </a:extLst>
          </p:cNvPr>
          <p:cNvSpPr>
            <a:spLocks noChangeArrowheads="1" noChangeShapeType="1" noTextEdit="1"/>
          </p:cNvSpPr>
          <p:nvPr/>
        </p:nvSpPr>
        <p:spPr bwMode="auto">
          <a:xfrm>
            <a:off x="14139616" y="7554165"/>
            <a:ext cx="605108" cy="7239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16TB×10</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00" name="Rectangle 303">
            <a:extLst>
              <a:ext uri="{FF2B5EF4-FFF2-40B4-BE49-F238E27FC236}">
                <a16:creationId xmlns:a16="http://schemas.microsoft.com/office/drawing/2014/main" id="{547394F3-8FD1-314A-1BF9-B85D53511832}"/>
              </a:ext>
            </a:extLst>
          </p:cNvPr>
          <p:cNvSpPr>
            <a:spLocks noChangeArrowheads="1"/>
          </p:cNvSpPr>
          <p:nvPr/>
        </p:nvSpPr>
        <p:spPr bwMode="auto">
          <a:xfrm>
            <a:off x="14094540" y="7206185"/>
            <a:ext cx="679551" cy="12827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02" name="WordArt 304">
            <a:extLst>
              <a:ext uri="{FF2B5EF4-FFF2-40B4-BE49-F238E27FC236}">
                <a16:creationId xmlns:a16="http://schemas.microsoft.com/office/drawing/2014/main" id="{C55B6BC8-870F-2F34-4D69-E70991919239}"/>
              </a:ext>
            </a:extLst>
          </p:cNvPr>
          <p:cNvSpPr>
            <a:spLocks noChangeArrowheads="1" noChangeShapeType="1" noTextEdit="1"/>
          </p:cNvSpPr>
          <p:nvPr/>
        </p:nvSpPr>
        <p:spPr bwMode="auto">
          <a:xfrm>
            <a:off x="14139616" y="7241745"/>
            <a:ext cx="587351"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4TB×10</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03" name="Rectangle 305">
            <a:extLst>
              <a:ext uri="{FF2B5EF4-FFF2-40B4-BE49-F238E27FC236}">
                <a16:creationId xmlns:a16="http://schemas.microsoft.com/office/drawing/2014/main" id="{7740EB9A-D754-815F-D979-B22411225178}"/>
              </a:ext>
            </a:extLst>
          </p:cNvPr>
          <p:cNvSpPr>
            <a:spLocks noChangeArrowheads="1"/>
          </p:cNvSpPr>
          <p:nvPr/>
        </p:nvSpPr>
        <p:spPr bwMode="auto">
          <a:xfrm>
            <a:off x="14094540" y="7677355"/>
            <a:ext cx="679551"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04" name="WordArt 306">
            <a:extLst>
              <a:ext uri="{FF2B5EF4-FFF2-40B4-BE49-F238E27FC236}">
                <a16:creationId xmlns:a16="http://schemas.microsoft.com/office/drawing/2014/main" id="{91BE24CC-E94E-50B5-AC44-8FF4E16DB962}"/>
              </a:ext>
            </a:extLst>
          </p:cNvPr>
          <p:cNvSpPr>
            <a:spLocks noChangeArrowheads="1" noChangeShapeType="1" noTextEdit="1"/>
          </p:cNvSpPr>
          <p:nvPr/>
        </p:nvSpPr>
        <p:spPr bwMode="auto">
          <a:xfrm>
            <a:off x="14139616" y="7712915"/>
            <a:ext cx="605108"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20TB×10</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cxnSp>
        <p:nvCxnSpPr>
          <p:cNvPr id="2355" name="AutoShape 307">
            <a:extLst>
              <a:ext uri="{FF2B5EF4-FFF2-40B4-BE49-F238E27FC236}">
                <a16:creationId xmlns:a16="http://schemas.microsoft.com/office/drawing/2014/main" id="{5C618280-1CBC-54EA-CA23-C420D0528E01}"/>
              </a:ext>
            </a:extLst>
          </p:cNvPr>
          <p:cNvCxnSpPr>
            <a:cxnSpLocks noChangeShapeType="1"/>
          </p:cNvCxnSpPr>
          <p:nvPr/>
        </p:nvCxnSpPr>
        <p:spPr bwMode="auto">
          <a:xfrm>
            <a:off x="13179804" y="7140780"/>
            <a:ext cx="16001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55" name="Rectangle 308">
            <a:extLst>
              <a:ext uri="{FF2B5EF4-FFF2-40B4-BE49-F238E27FC236}">
                <a16:creationId xmlns:a16="http://schemas.microsoft.com/office/drawing/2014/main" id="{38AA32AE-30E4-1A15-DE8F-5814C44BF952}"/>
              </a:ext>
            </a:extLst>
          </p:cNvPr>
          <p:cNvSpPr>
            <a:spLocks noChangeArrowheads="1"/>
          </p:cNvSpPr>
          <p:nvPr/>
        </p:nvSpPr>
        <p:spPr bwMode="auto">
          <a:xfrm>
            <a:off x="13127735" y="7973900"/>
            <a:ext cx="1646519" cy="2590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57" name="WordArt 309">
            <a:extLst>
              <a:ext uri="{FF2B5EF4-FFF2-40B4-BE49-F238E27FC236}">
                <a16:creationId xmlns:a16="http://schemas.microsoft.com/office/drawing/2014/main" id="{3E4595FE-E6FC-42A7-DA0A-82E1CF60EAFB}"/>
              </a:ext>
            </a:extLst>
          </p:cNvPr>
          <p:cNvSpPr>
            <a:spLocks noChangeArrowheads="1" noChangeShapeType="1" noTextEdit="1"/>
          </p:cNvSpPr>
          <p:nvPr/>
        </p:nvSpPr>
        <p:spPr bwMode="auto">
          <a:xfrm>
            <a:off x="13169009" y="8610805"/>
            <a:ext cx="850882" cy="29273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アプライド </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QNAP TVS-h1688X-</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W1250-32G</a:t>
            </a:r>
            <a:endPar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endParaRPr>
          </a:p>
        </p:txBody>
      </p:sp>
      <p:cxnSp>
        <p:nvCxnSpPr>
          <p:cNvPr id="2358" name="AutoShape 310">
            <a:extLst>
              <a:ext uri="{FF2B5EF4-FFF2-40B4-BE49-F238E27FC236}">
                <a16:creationId xmlns:a16="http://schemas.microsoft.com/office/drawing/2014/main" id="{0BC984A7-E6B7-09DB-3350-76332081E222}"/>
              </a:ext>
            </a:extLst>
          </p:cNvPr>
          <p:cNvCxnSpPr>
            <a:cxnSpLocks noChangeShapeType="1"/>
          </p:cNvCxnSpPr>
          <p:nvPr/>
        </p:nvCxnSpPr>
        <p:spPr bwMode="auto">
          <a:xfrm>
            <a:off x="13155039" y="9913190"/>
            <a:ext cx="16008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58" name="Rectangle 311">
            <a:extLst>
              <a:ext uri="{FF2B5EF4-FFF2-40B4-BE49-F238E27FC236}">
                <a16:creationId xmlns:a16="http://schemas.microsoft.com/office/drawing/2014/main" id="{E2F1673F-894F-67B0-17E9-CD605C94EC44}"/>
              </a:ext>
            </a:extLst>
          </p:cNvPr>
          <p:cNvSpPr>
            <a:spLocks noChangeArrowheads="1"/>
          </p:cNvSpPr>
          <p:nvPr/>
        </p:nvSpPr>
        <p:spPr bwMode="auto">
          <a:xfrm>
            <a:off x="13155039" y="9040700"/>
            <a:ext cx="685150" cy="77597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59" name="WordArt 312">
            <a:extLst>
              <a:ext uri="{FF2B5EF4-FFF2-40B4-BE49-F238E27FC236}">
                <a16:creationId xmlns:a16="http://schemas.microsoft.com/office/drawing/2014/main" id="{6607C7AC-5310-0535-921F-D5A69F16E7C0}"/>
              </a:ext>
            </a:extLst>
          </p:cNvPr>
          <p:cNvSpPr>
            <a:spLocks noChangeArrowheads="1" noChangeShapeType="1" noTextEdit="1"/>
          </p:cNvSpPr>
          <p:nvPr/>
        </p:nvSpPr>
        <p:spPr bwMode="auto">
          <a:xfrm>
            <a:off x="13240128" y="9135950"/>
            <a:ext cx="280029" cy="920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solidFill>
                  <a:srgbClr val="333399"/>
                </a:solidFill>
                <a:effectLst/>
                <a:latin typeface="ヒラギノ角ゴ4" panose="020B0400000000000000" pitchFamily="50" charset="-128"/>
                <a:ea typeface="ヒラギノ角ゴ4" panose="020B0400000000000000" pitchFamily="50" charset="-128"/>
              </a:rPr>
              <a:t>主な仕様</a:t>
            </a:r>
          </a:p>
        </p:txBody>
      </p:sp>
      <p:sp>
        <p:nvSpPr>
          <p:cNvPr id="2160" name="WordArt 313">
            <a:extLst>
              <a:ext uri="{FF2B5EF4-FFF2-40B4-BE49-F238E27FC236}">
                <a16:creationId xmlns:a16="http://schemas.microsoft.com/office/drawing/2014/main" id="{FDD07575-45BE-9C79-2E82-52B669C5121C}"/>
              </a:ext>
            </a:extLst>
          </p:cNvPr>
          <p:cNvSpPr>
            <a:spLocks noChangeArrowheads="1" noChangeShapeType="1" noTextEdit="1"/>
          </p:cNvSpPr>
          <p:nvPr/>
        </p:nvSpPr>
        <p:spPr bwMode="auto">
          <a:xfrm>
            <a:off x="13155039" y="8311720"/>
            <a:ext cx="1619215" cy="2203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タワー型</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で大容量ストレージサーバーを構築できます。</a:t>
            </a:r>
          </a:p>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XeonW&amp;10GbE</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搭載で大容量データを扱う方に</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おすすめの</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です。</a:t>
            </a:r>
          </a:p>
        </p:txBody>
      </p:sp>
      <p:sp>
        <p:nvSpPr>
          <p:cNvPr id="2161" name="WordArt 314">
            <a:extLst>
              <a:ext uri="{FF2B5EF4-FFF2-40B4-BE49-F238E27FC236}">
                <a16:creationId xmlns:a16="http://schemas.microsoft.com/office/drawing/2014/main" id="{6F4BBAF6-8352-4F0D-ADAD-717F1935F935}"/>
              </a:ext>
            </a:extLst>
          </p:cNvPr>
          <p:cNvSpPr>
            <a:spLocks noChangeArrowheads="1" noChangeShapeType="1" noTextEdit="1"/>
          </p:cNvSpPr>
          <p:nvPr/>
        </p:nvSpPr>
        <p:spPr bwMode="auto">
          <a:xfrm>
            <a:off x="13262352" y="8055180"/>
            <a:ext cx="1362045" cy="11176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タワー型大容量</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システム</a:t>
            </a:r>
          </a:p>
        </p:txBody>
      </p:sp>
      <p:sp>
        <p:nvSpPr>
          <p:cNvPr id="2162" name="WordArt 315">
            <a:extLst>
              <a:ext uri="{FF2B5EF4-FFF2-40B4-BE49-F238E27FC236}">
                <a16:creationId xmlns:a16="http://schemas.microsoft.com/office/drawing/2014/main" id="{22FC26D3-A410-019B-4711-12FD47DA2633}"/>
              </a:ext>
            </a:extLst>
          </p:cNvPr>
          <p:cNvSpPr>
            <a:spLocks noChangeArrowheads="1" noChangeShapeType="1" noTextEdit="1"/>
          </p:cNvSpPr>
          <p:nvPr/>
        </p:nvSpPr>
        <p:spPr bwMode="auto">
          <a:xfrm>
            <a:off x="13216633" y="9277555"/>
            <a:ext cx="557518" cy="49657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◆Intel Xeon W-1250</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6</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コア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3.3GHz</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◆32GB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2×16GB</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DDR4</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 x 2.5GbE 2 x 10GbE </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　</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4 x 2.5”SATA 6Gb/s</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SSD</a:t>
            </a: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　</a:t>
            </a: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12 x 3.5”/2.5”</a:t>
            </a:r>
          </a:p>
          <a:p>
            <a:pPr algn="l" rtl="0">
              <a:buNone/>
            </a:pPr>
            <a:r>
              <a:rPr lang="en-US" altLang="ja-JP" sz="3600" kern="10" spc="0">
                <a:ln>
                  <a:noFill/>
                </a:ln>
                <a:solidFill>
                  <a:srgbClr val="000000"/>
                </a:solidFill>
                <a:effectLst/>
                <a:latin typeface="ヒラギノ角ゴ4" panose="020B0400000000000000" pitchFamily="50" charset="-128"/>
                <a:ea typeface="ヒラギノ角ゴ4" panose="020B0400000000000000" pitchFamily="50" charset="-128"/>
              </a:rPr>
              <a:t>SATA 6Gb/s HDD/SSD</a:t>
            </a:r>
          </a:p>
          <a:p>
            <a:pPr algn="l" rtl="0">
              <a:buNone/>
            </a:pPr>
            <a:r>
              <a:rPr lang="ja-JP" altLang="en-US" sz="3600" kern="10" spc="0">
                <a:ln>
                  <a:noFill/>
                </a:ln>
                <a:solidFill>
                  <a:srgbClr val="000000"/>
                </a:solidFill>
                <a:effectLst/>
                <a:latin typeface="ヒラギノ角ゴ4" panose="020B0400000000000000" pitchFamily="50" charset="-128"/>
                <a:ea typeface="ヒラギノ角ゴ4" panose="020B0400000000000000" pitchFamily="50" charset="-128"/>
              </a:rPr>
              <a:t>ホットスワップ対応</a:t>
            </a:r>
          </a:p>
        </p:txBody>
      </p:sp>
      <p:pic>
        <p:nvPicPr>
          <p:cNvPr id="2364" name="Picture 316" descr="product AS3302T">
            <a:extLst>
              <a:ext uri="{FF2B5EF4-FFF2-40B4-BE49-F238E27FC236}">
                <a16:creationId xmlns:a16="http://schemas.microsoft.com/office/drawing/2014/main" id="{7301B4B2-C03F-8893-DF7F-FD77151D8FB7}"/>
              </a:ext>
            </a:extLst>
          </p:cNvPr>
          <p:cNvPicPr>
            <a:picLocks noChangeAspect="1" noChangeArrowheads="1"/>
          </p:cNvPicPr>
          <p:nvPr/>
        </p:nvPicPr>
        <p:blipFill>
          <a:blip r:embed="rId18" r:link="rId19" cstate="screen">
            <a:extLst>
              <a:ext uri="{28A0092B-C50C-407E-A947-70E740481C1C}">
                <a14:useLocalDpi xmlns:a14="http://schemas.microsoft.com/office/drawing/2010/main"/>
              </a:ext>
            </a:extLst>
          </a:blip>
          <a:srcRect/>
          <a:stretch>
            <a:fillRect/>
          </a:stretch>
        </p:blipFill>
        <p:spPr bwMode="auto">
          <a:xfrm>
            <a:off x="13304261" y="350090"/>
            <a:ext cx="1451578" cy="173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3" name="WordArt 317">
            <a:extLst>
              <a:ext uri="{FF2B5EF4-FFF2-40B4-BE49-F238E27FC236}">
                <a16:creationId xmlns:a16="http://schemas.microsoft.com/office/drawing/2014/main" id="{66EF379F-2D06-CC05-0EC3-4D1DD89E02C5}"/>
              </a:ext>
            </a:extLst>
          </p:cNvPr>
          <p:cNvSpPr>
            <a:spLocks noChangeArrowheads="1" noChangeShapeType="1" noTextEdit="1"/>
          </p:cNvSpPr>
          <p:nvPr/>
        </p:nvSpPr>
        <p:spPr bwMode="auto">
          <a:xfrm>
            <a:off x="7918943" y="1683590"/>
            <a:ext cx="5392938" cy="3962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導入時のネットワーク設定はもちろん、各</a:t>
            </a: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PC</a:t>
            </a: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からのアクセス設定や各種共有設定、</a:t>
            </a:r>
          </a:p>
          <a:p>
            <a:pPr algn="l"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セキュリティ構築・バックアップ設定まで、</a:t>
            </a: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の導入はアプライドにぜひお任せください！</a:t>
            </a:r>
          </a:p>
        </p:txBody>
      </p:sp>
      <p:sp>
        <p:nvSpPr>
          <p:cNvPr id="2164" name="WordArt 318">
            <a:extLst>
              <a:ext uri="{FF2B5EF4-FFF2-40B4-BE49-F238E27FC236}">
                <a16:creationId xmlns:a16="http://schemas.microsoft.com/office/drawing/2014/main" id="{5847E79F-EA19-9D80-91EE-321A5A62FEE6}"/>
              </a:ext>
            </a:extLst>
          </p:cNvPr>
          <p:cNvSpPr>
            <a:spLocks noChangeArrowheads="1" noChangeShapeType="1" noTextEdit="1"/>
          </p:cNvSpPr>
          <p:nvPr/>
        </p:nvSpPr>
        <p:spPr bwMode="auto">
          <a:xfrm>
            <a:off x="8607903" y="1354660"/>
            <a:ext cx="3764833" cy="2584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 </a:t>
            </a: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研究室おまかせ</a:t>
            </a: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導入パック </a:t>
            </a: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a:t>
            </a:r>
            <a:endPar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grpSp>
        <p:nvGrpSpPr>
          <p:cNvPr id="2165" name="Group 319">
            <a:extLst>
              <a:ext uri="{FF2B5EF4-FFF2-40B4-BE49-F238E27FC236}">
                <a16:creationId xmlns:a16="http://schemas.microsoft.com/office/drawing/2014/main" id="{F7E37BCB-9F6E-9B68-7EA4-7ADCE6C68E39}"/>
              </a:ext>
            </a:extLst>
          </p:cNvPr>
          <p:cNvGrpSpPr>
            <a:grpSpLocks/>
          </p:cNvGrpSpPr>
          <p:nvPr/>
        </p:nvGrpSpPr>
        <p:grpSpPr bwMode="auto">
          <a:xfrm>
            <a:off x="7946248" y="470740"/>
            <a:ext cx="3165406" cy="744220"/>
            <a:chOff x="1002" y="2248"/>
            <a:chExt cx="5700" cy="1156"/>
          </a:xfrm>
        </p:grpSpPr>
        <p:sp>
          <p:nvSpPr>
            <p:cNvPr id="2390" name="WordArt 320">
              <a:extLst>
                <a:ext uri="{FF2B5EF4-FFF2-40B4-BE49-F238E27FC236}">
                  <a16:creationId xmlns:a16="http://schemas.microsoft.com/office/drawing/2014/main" id="{60ECAE03-A472-F5AA-F9FB-AA1AF7810B58}"/>
                </a:ext>
              </a:extLst>
            </p:cNvPr>
            <p:cNvSpPr>
              <a:spLocks noChangeArrowheads="1" noChangeShapeType="1" noTextEdit="1"/>
            </p:cNvSpPr>
            <p:nvPr/>
          </p:nvSpPr>
          <p:spPr bwMode="auto">
            <a:xfrm>
              <a:off x="1002" y="2248"/>
              <a:ext cx="5513" cy="23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高耐久ストレージ・自動バックアップシステムの新提案</a:t>
              </a:r>
            </a:p>
          </p:txBody>
        </p:sp>
        <p:sp>
          <p:nvSpPr>
            <p:cNvPr id="2391" name="WordArt 321">
              <a:extLst>
                <a:ext uri="{FF2B5EF4-FFF2-40B4-BE49-F238E27FC236}">
                  <a16:creationId xmlns:a16="http://schemas.microsoft.com/office/drawing/2014/main" id="{719232D0-A526-00F4-EE4F-315284CC250C}"/>
                </a:ext>
              </a:extLst>
            </p:cNvPr>
            <p:cNvSpPr>
              <a:spLocks noChangeArrowheads="1" noChangeShapeType="1" noTextEdit="1"/>
            </p:cNvSpPr>
            <p:nvPr/>
          </p:nvSpPr>
          <p:spPr bwMode="auto">
            <a:xfrm>
              <a:off x="1008" y="2580"/>
              <a:ext cx="5694" cy="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D-MASTER</a:t>
              </a:r>
              <a:endPar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endParaRPr>
            </a:p>
          </p:txBody>
        </p:sp>
      </p:grpSp>
      <p:sp>
        <p:nvSpPr>
          <p:cNvPr id="2166" name="WordArt 322">
            <a:extLst>
              <a:ext uri="{FF2B5EF4-FFF2-40B4-BE49-F238E27FC236}">
                <a16:creationId xmlns:a16="http://schemas.microsoft.com/office/drawing/2014/main" id="{303AA82D-3AD4-3732-F080-B4702BFE25A7}"/>
              </a:ext>
            </a:extLst>
          </p:cNvPr>
          <p:cNvSpPr>
            <a:spLocks noChangeArrowheads="1" noChangeShapeType="1" noTextEdit="1"/>
          </p:cNvSpPr>
          <p:nvPr/>
        </p:nvSpPr>
        <p:spPr bwMode="auto">
          <a:xfrm>
            <a:off x="11305960" y="421845"/>
            <a:ext cx="1728432" cy="79311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NAS</a:t>
            </a:r>
            <a:endPar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endParaRPr>
          </a:p>
        </p:txBody>
      </p:sp>
      <p:sp>
        <p:nvSpPr>
          <p:cNvPr id="2167" name="WordArt 323">
            <a:extLst>
              <a:ext uri="{FF2B5EF4-FFF2-40B4-BE49-F238E27FC236}">
                <a16:creationId xmlns:a16="http://schemas.microsoft.com/office/drawing/2014/main" id="{BDCE7FE9-039F-09D3-E00C-30B837E99AEA}"/>
              </a:ext>
            </a:extLst>
          </p:cNvPr>
          <p:cNvSpPr>
            <a:spLocks noChangeArrowheads="1" noChangeShapeType="1" noTextEdit="1"/>
          </p:cNvSpPr>
          <p:nvPr/>
        </p:nvSpPr>
        <p:spPr bwMode="auto">
          <a:xfrm>
            <a:off x="379752" y="1682320"/>
            <a:ext cx="5318009" cy="4254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冗長化電源搭載ホットスワップ対応！画像動画など大量の研究データを</a:t>
            </a:r>
          </a:p>
          <a:p>
            <a:pPr algn="l" rtl="0">
              <a:buNone/>
            </a:pP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大容量かつ安価に保存できるサーバー接続用ラックマウントストレージタイプ！</a:t>
            </a:r>
          </a:p>
        </p:txBody>
      </p:sp>
      <p:sp>
        <p:nvSpPr>
          <p:cNvPr id="2168" name="WordArt 324">
            <a:extLst>
              <a:ext uri="{FF2B5EF4-FFF2-40B4-BE49-F238E27FC236}">
                <a16:creationId xmlns:a16="http://schemas.microsoft.com/office/drawing/2014/main" id="{4BC0FBBC-D632-B4FE-9049-2E58E90E8DD9}"/>
              </a:ext>
            </a:extLst>
          </p:cNvPr>
          <p:cNvSpPr>
            <a:spLocks noChangeArrowheads="1" noChangeShapeType="1" noTextEdit="1"/>
          </p:cNvSpPr>
          <p:nvPr/>
        </p:nvSpPr>
        <p:spPr bwMode="auto">
          <a:xfrm>
            <a:off x="699785" y="1327990"/>
            <a:ext cx="3764833" cy="2584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 </a:t>
            </a:r>
            <a:r>
              <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ラックマウント型大容量</a:t>
            </a:r>
            <a:r>
              <a:rPr lang="en-US" altLang="ja-JP" sz="1800" kern="10" spc="0">
                <a:ln>
                  <a:noFill/>
                </a:ln>
                <a:solidFill>
                  <a:srgbClr val="FFFFFF"/>
                </a:solidFill>
                <a:effectLst/>
                <a:latin typeface="ヒラギノ角ゴ4" panose="020B0400000000000000" pitchFamily="50" charset="-128"/>
                <a:ea typeface="ヒラギノ角ゴ4" panose="020B0400000000000000" pitchFamily="50" charset="-128"/>
              </a:rPr>
              <a:t>NAS ―</a:t>
            </a:r>
            <a:endParaRPr lang="ja-JP" altLang="en-US" sz="18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grpSp>
        <p:nvGrpSpPr>
          <p:cNvPr id="2169" name="Group 325">
            <a:extLst>
              <a:ext uri="{FF2B5EF4-FFF2-40B4-BE49-F238E27FC236}">
                <a16:creationId xmlns:a16="http://schemas.microsoft.com/office/drawing/2014/main" id="{95610BCA-1875-9F3E-4B8B-082520B6298F}"/>
              </a:ext>
            </a:extLst>
          </p:cNvPr>
          <p:cNvGrpSpPr>
            <a:grpSpLocks/>
          </p:cNvGrpSpPr>
          <p:nvPr/>
        </p:nvGrpSpPr>
        <p:grpSpPr bwMode="auto">
          <a:xfrm>
            <a:off x="471190" y="469470"/>
            <a:ext cx="3165406" cy="744220"/>
            <a:chOff x="1002" y="2248"/>
            <a:chExt cx="5700" cy="1156"/>
          </a:xfrm>
        </p:grpSpPr>
        <p:sp>
          <p:nvSpPr>
            <p:cNvPr id="2388" name="WordArt 326">
              <a:extLst>
                <a:ext uri="{FF2B5EF4-FFF2-40B4-BE49-F238E27FC236}">
                  <a16:creationId xmlns:a16="http://schemas.microsoft.com/office/drawing/2014/main" id="{F5223D9E-5ED0-1860-D45A-7CF4C81D1F87}"/>
                </a:ext>
              </a:extLst>
            </p:cNvPr>
            <p:cNvSpPr>
              <a:spLocks noChangeArrowheads="1" noChangeShapeType="1" noTextEdit="1"/>
            </p:cNvSpPr>
            <p:nvPr/>
          </p:nvSpPr>
          <p:spPr bwMode="auto">
            <a:xfrm>
              <a:off x="1002" y="2248"/>
              <a:ext cx="5513" cy="23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高耐久ストレージ・自動バックアップシステムの新提案</a:t>
              </a:r>
            </a:p>
          </p:txBody>
        </p:sp>
        <p:sp>
          <p:nvSpPr>
            <p:cNvPr id="2389" name="WordArt 327">
              <a:extLst>
                <a:ext uri="{FF2B5EF4-FFF2-40B4-BE49-F238E27FC236}">
                  <a16:creationId xmlns:a16="http://schemas.microsoft.com/office/drawing/2014/main" id="{C30C87F1-9F93-DC93-0C20-A90DD932AE6B}"/>
                </a:ext>
              </a:extLst>
            </p:cNvPr>
            <p:cNvSpPr>
              <a:spLocks noChangeArrowheads="1" noChangeShapeType="1" noTextEdit="1"/>
            </p:cNvSpPr>
            <p:nvPr/>
          </p:nvSpPr>
          <p:spPr bwMode="auto">
            <a:xfrm>
              <a:off x="1008" y="2580"/>
              <a:ext cx="5694" cy="82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D-MASTER</a:t>
              </a:r>
              <a:endPar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endParaRPr>
            </a:p>
          </p:txBody>
        </p:sp>
      </p:grpSp>
      <p:sp>
        <p:nvSpPr>
          <p:cNvPr id="2170" name="WordArt 328">
            <a:extLst>
              <a:ext uri="{FF2B5EF4-FFF2-40B4-BE49-F238E27FC236}">
                <a16:creationId xmlns:a16="http://schemas.microsoft.com/office/drawing/2014/main" id="{646C9399-F331-EC0D-F30E-8C5807865851}"/>
              </a:ext>
            </a:extLst>
          </p:cNvPr>
          <p:cNvSpPr>
            <a:spLocks noChangeArrowheads="1" noChangeShapeType="1" noTextEdit="1"/>
          </p:cNvSpPr>
          <p:nvPr/>
        </p:nvSpPr>
        <p:spPr bwMode="auto">
          <a:xfrm>
            <a:off x="3830902" y="420575"/>
            <a:ext cx="1583656" cy="736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NAS</a:t>
            </a:r>
            <a:endPar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endParaRPr>
          </a:p>
        </p:txBody>
      </p:sp>
      <p:pic>
        <p:nvPicPr>
          <p:cNvPr id="2377" name="Picture 329">
            <a:extLst>
              <a:ext uri="{FF2B5EF4-FFF2-40B4-BE49-F238E27FC236}">
                <a16:creationId xmlns:a16="http://schemas.microsoft.com/office/drawing/2014/main" id="{15475662-A1CC-3836-9597-4631968B220C}"/>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4770047" y="1157175"/>
            <a:ext cx="264725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 name="WordArt 330">
            <a:extLst>
              <a:ext uri="{FF2B5EF4-FFF2-40B4-BE49-F238E27FC236}">
                <a16:creationId xmlns:a16="http://schemas.microsoft.com/office/drawing/2014/main" id="{6A62BF18-0C09-9CDC-A6FD-039300B41AFE}"/>
              </a:ext>
            </a:extLst>
          </p:cNvPr>
          <p:cNvSpPr>
            <a:spLocks noChangeArrowheads="1" noChangeShapeType="1" noTextEdit="1"/>
          </p:cNvSpPr>
          <p:nvPr/>
        </p:nvSpPr>
        <p:spPr bwMode="auto">
          <a:xfrm>
            <a:off x="5521235" y="743790"/>
            <a:ext cx="1774786" cy="3333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kern="10" spc="0">
                <a:ln>
                  <a:noFill/>
                </a:ln>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effectLst/>
                <a:latin typeface="メイリオ" panose="020B0604030504040204" pitchFamily="50" charset="-128"/>
                <a:ea typeface="メイリオ" panose="020B0604030504040204" pitchFamily="50" charset="-128"/>
              </a:rPr>
              <a:t>ラックマウント</a:t>
            </a:r>
          </a:p>
        </p:txBody>
      </p:sp>
      <p:sp>
        <p:nvSpPr>
          <p:cNvPr id="2350" name="Rectangle 332">
            <a:extLst>
              <a:ext uri="{FF2B5EF4-FFF2-40B4-BE49-F238E27FC236}">
                <a16:creationId xmlns:a16="http://schemas.microsoft.com/office/drawing/2014/main" id="{9E346D8E-2C9B-F965-E4A9-97D4D8E350B3}"/>
              </a:ext>
            </a:extLst>
          </p:cNvPr>
          <p:cNvSpPr>
            <a:spLocks noChangeArrowheads="1"/>
          </p:cNvSpPr>
          <p:nvPr/>
        </p:nvSpPr>
        <p:spPr bwMode="auto">
          <a:xfrm>
            <a:off x="4806876" y="2230325"/>
            <a:ext cx="2585029" cy="670377"/>
          </a:xfrm>
          <a:prstGeom prst="rect">
            <a:avLst/>
          </a:prstGeom>
          <a:solidFill>
            <a:srgbClr val="80808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51" name="Rectangle 333">
            <a:extLst>
              <a:ext uri="{FF2B5EF4-FFF2-40B4-BE49-F238E27FC236}">
                <a16:creationId xmlns:a16="http://schemas.microsoft.com/office/drawing/2014/main" id="{8113CD07-903D-A0C3-4263-40CD93490CF8}"/>
              </a:ext>
            </a:extLst>
          </p:cNvPr>
          <p:cNvSpPr>
            <a:spLocks noChangeArrowheads="1"/>
          </p:cNvSpPr>
          <p:nvPr/>
        </p:nvSpPr>
        <p:spPr bwMode="auto">
          <a:xfrm>
            <a:off x="245770" y="2230325"/>
            <a:ext cx="4507767" cy="286849"/>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52" name="WordArt 334">
            <a:extLst>
              <a:ext uri="{FF2B5EF4-FFF2-40B4-BE49-F238E27FC236}">
                <a16:creationId xmlns:a16="http://schemas.microsoft.com/office/drawing/2014/main" id="{F4681992-F9FA-8B42-7A0D-D6E37F1BA27C}"/>
              </a:ext>
            </a:extLst>
          </p:cNvPr>
          <p:cNvSpPr>
            <a:spLocks noChangeArrowheads="1" noChangeShapeType="1" noTextEdit="1"/>
          </p:cNvSpPr>
          <p:nvPr/>
        </p:nvSpPr>
        <p:spPr bwMode="auto">
          <a:xfrm>
            <a:off x="478175" y="2306287"/>
            <a:ext cx="4058832" cy="1354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冗長化電源搭載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1U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4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NAS【Type-6504RD】</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353" name="WordArt 335">
            <a:extLst>
              <a:ext uri="{FF2B5EF4-FFF2-40B4-BE49-F238E27FC236}">
                <a16:creationId xmlns:a16="http://schemas.microsoft.com/office/drawing/2014/main" id="{ACD7DF70-A12F-3324-20C6-AF5E8DD7DDB2}"/>
              </a:ext>
            </a:extLst>
          </p:cNvPr>
          <p:cNvSpPr>
            <a:spLocks noChangeArrowheads="1" noChangeShapeType="1" noTextEdit="1"/>
          </p:cNvSpPr>
          <p:nvPr/>
        </p:nvSpPr>
        <p:spPr bwMode="auto">
          <a:xfrm>
            <a:off x="4897044" y="2278133"/>
            <a:ext cx="2417393" cy="57051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4 </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1U</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冗長化電源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250W x1</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100V to 240V</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耐久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WD Red Plus </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最大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22TB x4 | RAID 0/5/6/10 </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対応</a:t>
            </a:r>
          </a:p>
        </p:txBody>
      </p:sp>
      <p:cxnSp>
        <p:nvCxnSpPr>
          <p:cNvPr id="2384" name="AutoShape 336">
            <a:extLst>
              <a:ext uri="{FF2B5EF4-FFF2-40B4-BE49-F238E27FC236}">
                <a16:creationId xmlns:a16="http://schemas.microsoft.com/office/drawing/2014/main" id="{2201AA1B-C131-8C55-ED48-68CE1AB1E445}"/>
              </a:ext>
            </a:extLst>
          </p:cNvPr>
          <p:cNvCxnSpPr>
            <a:cxnSpLocks noChangeShapeType="1"/>
          </p:cNvCxnSpPr>
          <p:nvPr/>
        </p:nvCxnSpPr>
        <p:spPr bwMode="auto">
          <a:xfrm>
            <a:off x="344828" y="3721940"/>
            <a:ext cx="703056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54" name="WordArt 337">
            <a:extLst>
              <a:ext uri="{FF2B5EF4-FFF2-40B4-BE49-F238E27FC236}">
                <a16:creationId xmlns:a16="http://schemas.microsoft.com/office/drawing/2014/main" id="{85062084-8F7D-13C8-0683-27E0429E4489}"/>
              </a:ext>
            </a:extLst>
          </p:cNvPr>
          <p:cNvSpPr>
            <a:spLocks noChangeArrowheads="1" noChangeShapeType="1" noTextEdit="1"/>
          </p:cNvSpPr>
          <p:nvPr/>
        </p:nvSpPr>
        <p:spPr bwMode="auto">
          <a:xfrm>
            <a:off x="280059" y="2550109"/>
            <a:ext cx="2168478" cy="110436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◆Intel ATOM C3538 </a:t>
            </a:r>
          </a:p>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8GB DDR4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◆標準</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[RAID5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容量 </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6TB]</a:t>
            </a:r>
          </a:p>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  2TB x4 HDD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高耐久仕様（</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WD Red Plus</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2.5GbE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250W</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電源（冗長化仕様）</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年</a:t>
            </a:r>
          </a:p>
        </p:txBody>
      </p:sp>
      <p:sp>
        <p:nvSpPr>
          <p:cNvPr id="2360" name="Rectangle 347">
            <a:extLst>
              <a:ext uri="{FF2B5EF4-FFF2-40B4-BE49-F238E27FC236}">
                <a16:creationId xmlns:a16="http://schemas.microsoft.com/office/drawing/2014/main" id="{CACD24C1-0B24-EF93-383E-F5E80CA57619}"/>
              </a:ext>
            </a:extLst>
          </p:cNvPr>
          <p:cNvSpPr>
            <a:spLocks noChangeArrowheads="1"/>
          </p:cNvSpPr>
          <p:nvPr/>
        </p:nvSpPr>
        <p:spPr bwMode="auto">
          <a:xfrm>
            <a:off x="3573259" y="2798711"/>
            <a:ext cx="1125831" cy="18273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61" name="WordArt 348">
            <a:extLst>
              <a:ext uri="{FF2B5EF4-FFF2-40B4-BE49-F238E27FC236}">
                <a16:creationId xmlns:a16="http://schemas.microsoft.com/office/drawing/2014/main" id="{4E6503B0-2357-5FFA-6D65-5158BAD676BB}"/>
              </a:ext>
            </a:extLst>
          </p:cNvPr>
          <p:cNvSpPr>
            <a:spLocks noChangeArrowheads="1" noChangeShapeType="1" noTextEdit="1"/>
          </p:cNvSpPr>
          <p:nvPr/>
        </p:nvSpPr>
        <p:spPr bwMode="auto">
          <a:xfrm>
            <a:off x="3635488" y="2849706"/>
            <a:ext cx="993753" cy="9561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s-ES" altLang="ja-JP" sz="3600" kern="10" spc="0">
                <a:ln>
                  <a:noFill/>
                </a:ln>
                <a:solidFill>
                  <a:srgbClr val="FFFFFF"/>
                </a:solidFill>
                <a:effectLst/>
                <a:latin typeface="ヒラギノ角ゴ5" panose="020B0500000000000000" pitchFamily="50" charset="-128"/>
                <a:ea typeface="ヒラギノ角ゴ5" panose="020B0500000000000000" pitchFamily="50" charset="-128"/>
              </a:rPr>
              <a:t>WD Red Plus 4TB×4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62" name="Rectangle 349">
            <a:extLst>
              <a:ext uri="{FF2B5EF4-FFF2-40B4-BE49-F238E27FC236}">
                <a16:creationId xmlns:a16="http://schemas.microsoft.com/office/drawing/2014/main" id="{748C7473-DFEA-C968-8B8E-1C9E1CF30EA3}"/>
              </a:ext>
            </a:extLst>
          </p:cNvPr>
          <p:cNvSpPr>
            <a:spLocks noChangeArrowheads="1"/>
          </p:cNvSpPr>
          <p:nvPr/>
        </p:nvSpPr>
        <p:spPr bwMode="auto">
          <a:xfrm>
            <a:off x="3573259" y="3024472"/>
            <a:ext cx="1125831" cy="18273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63" name="WordArt 350">
            <a:extLst>
              <a:ext uri="{FF2B5EF4-FFF2-40B4-BE49-F238E27FC236}">
                <a16:creationId xmlns:a16="http://schemas.microsoft.com/office/drawing/2014/main" id="{4E7C63E0-D609-A09C-DE92-9C4B8BE42189}"/>
              </a:ext>
            </a:extLst>
          </p:cNvPr>
          <p:cNvSpPr>
            <a:spLocks noChangeArrowheads="1" noChangeShapeType="1" noTextEdit="1"/>
          </p:cNvSpPr>
          <p:nvPr/>
        </p:nvSpPr>
        <p:spPr bwMode="auto">
          <a:xfrm>
            <a:off x="3648187" y="3067499"/>
            <a:ext cx="1002643" cy="10305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s-E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WD Red Plus 6TB×4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65" name="Rectangle 351">
            <a:extLst>
              <a:ext uri="{FF2B5EF4-FFF2-40B4-BE49-F238E27FC236}">
                <a16:creationId xmlns:a16="http://schemas.microsoft.com/office/drawing/2014/main" id="{E516648D-570E-537D-4710-F87FA7045D15}"/>
              </a:ext>
            </a:extLst>
          </p:cNvPr>
          <p:cNvSpPr>
            <a:spLocks noChangeArrowheads="1"/>
          </p:cNvSpPr>
          <p:nvPr/>
        </p:nvSpPr>
        <p:spPr bwMode="auto">
          <a:xfrm>
            <a:off x="3573259" y="2574544"/>
            <a:ext cx="1125831" cy="18167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66" name="WordArt 352">
            <a:extLst>
              <a:ext uri="{FF2B5EF4-FFF2-40B4-BE49-F238E27FC236}">
                <a16:creationId xmlns:a16="http://schemas.microsoft.com/office/drawing/2014/main" id="{E8DC0257-50D2-87F8-D9DB-3B72DA2B7495}"/>
              </a:ext>
            </a:extLst>
          </p:cNvPr>
          <p:cNvSpPr>
            <a:spLocks noChangeArrowheads="1" noChangeShapeType="1" noTextEdit="1"/>
          </p:cNvSpPr>
          <p:nvPr/>
        </p:nvSpPr>
        <p:spPr bwMode="auto">
          <a:xfrm>
            <a:off x="3648187" y="2625008"/>
            <a:ext cx="972799" cy="9614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s-ES" altLang="ja-JP" sz="3600" kern="10" spc="0">
                <a:ln>
                  <a:noFill/>
                </a:ln>
                <a:solidFill>
                  <a:srgbClr val="FFFFFF"/>
                </a:solidFill>
                <a:effectLst/>
                <a:latin typeface="ヒラギノ角ゴ5" panose="020B0500000000000000" pitchFamily="50" charset="-128"/>
                <a:ea typeface="ヒラギノ角ゴ5" panose="020B0500000000000000" pitchFamily="50" charset="-128"/>
              </a:rPr>
              <a:t>WD Red Plus 2TB×4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401" name="図 1">
            <a:extLst>
              <a:ext uri="{FF2B5EF4-FFF2-40B4-BE49-F238E27FC236}">
                <a16:creationId xmlns:a16="http://schemas.microsoft.com/office/drawing/2014/main" id="{00C2AAF6-0373-D468-0781-B9C22C7A43C2}"/>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4818941" y="2958072"/>
            <a:ext cx="2571059" cy="71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67" name="Group 354">
            <a:extLst>
              <a:ext uri="{FF2B5EF4-FFF2-40B4-BE49-F238E27FC236}">
                <a16:creationId xmlns:a16="http://schemas.microsoft.com/office/drawing/2014/main" id="{FEBE95C6-0F3F-82A3-D1B3-88C01E56D35F}"/>
              </a:ext>
            </a:extLst>
          </p:cNvPr>
          <p:cNvGrpSpPr>
            <a:grpSpLocks/>
          </p:cNvGrpSpPr>
          <p:nvPr/>
        </p:nvGrpSpPr>
        <p:grpSpPr bwMode="auto">
          <a:xfrm>
            <a:off x="3089403" y="3101432"/>
            <a:ext cx="439410" cy="506235"/>
            <a:chOff x="1028" y="308"/>
            <a:chExt cx="203" cy="282"/>
          </a:xfrm>
        </p:grpSpPr>
        <p:sp>
          <p:nvSpPr>
            <p:cNvPr id="2379" name="Rectangle 35">
              <a:extLst>
                <a:ext uri="{FF2B5EF4-FFF2-40B4-BE49-F238E27FC236}">
                  <a16:creationId xmlns:a16="http://schemas.microsoft.com/office/drawing/2014/main" id="{A5CBFAED-CDFB-A01B-FA42-E014F1724DB8}"/>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380" name="Picture 36">
              <a:extLst>
                <a:ext uri="{FF2B5EF4-FFF2-40B4-BE49-F238E27FC236}">
                  <a16:creationId xmlns:a16="http://schemas.microsoft.com/office/drawing/2014/main" id="{A06680B4-E597-7F19-7E5A-CBD4C8A16AE7}"/>
                </a:ext>
              </a:extLst>
            </p:cNvPr>
            <p:cNvPicPr>
              <a:picLocks noChangeAspect="1" noChangeArrowheads="1"/>
            </p:cNvPicPr>
            <p:nvPr/>
          </p:nvPicPr>
          <p:blipFill>
            <a:blip r:embed="rId2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sp>
        <p:nvSpPr>
          <p:cNvPr id="2369" name="Rectangle 360">
            <a:extLst>
              <a:ext uri="{FF2B5EF4-FFF2-40B4-BE49-F238E27FC236}">
                <a16:creationId xmlns:a16="http://schemas.microsoft.com/office/drawing/2014/main" id="{A52B27C2-5F20-1AEA-D34B-4BB7C6F2C19F}"/>
              </a:ext>
            </a:extLst>
          </p:cNvPr>
          <p:cNvSpPr>
            <a:spLocks noChangeArrowheads="1"/>
          </p:cNvSpPr>
          <p:nvPr/>
        </p:nvSpPr>
        <p:spPr bwMode="auto">
          <a:xfrm>
            <a:off x="3573259" y="3242265"/>
            <a:ext cx="1125831" cy="18273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70" name="WordArt 361">
            <a:extLst>
              <a:ext uri="{FF2B5EF4-FFF2-40B4-BE49-F238E27FC236}">
                <a16:creationId xmlns:a16="http://schemas.microsoft.com/office/drawing/2014/main" id="{724D69E4-22A7-EA42-3A02-F2449412DE8A}"/>
              </a:ext>
            </a:extLst>
          </p:cNvPr>
          <p:cNvSpPr>
            <a:spLocks noChangeArrowheads="1" noChangeShapeType="1" noTextEdit="1"/>
          </p:cNvSpPr>
          <p:nvPr/>
        </p:nvSpPr>
        <p:spPr bwMode="auto">
          <a:xfrm>
            <a:off x="3648187" y="3292729"/>
            <a:ext cx="1002643" cy="9614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s-ES" altLang="ja-JP" sz="3600" kern="10" spc="0">
                <a:ln>
                  <a:noFill/>
                </a:ln>
                <a:solidFill>
                  <a:srgbClr val="FFFFFF"/>
                </a:solidFill>
                <a:effectLst/>
                <a:latin typeface="ヒラギノ角ゴ5" panose="020B0500000000000000" pitchFamily="50" charset="-128"/>
                <a:ea typeface="ヒラギノ角ゴ5" panose="020B0500000000000000" pitchFamily="50" charset="-128"/>
              </a:rPr>
              <a:t>WD Red Plus 10TB×4</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72" name="Rectangle 365">
            <a:extLst>
              <a:ext uri="{FF2B5EF4-FFF2-40B4-BE49-F238E27FC236}">
                <a16:creationId xmlns:a16="http://schemas.microsoft.com/office/drawing/2014/main" id="{FA6ED91A-8BED-5314-242D-1319C3E83C02}"/>
              </a:ext>
            </a:extLst>
          </p:cNvPr>
          <p:cNvSpPr>
            <a:spLocks noChangeArrowheads="1"/>
          </p:cNvSpPr>
          <p:nvPr/>
        </p:nvSpPr>
        <p:spPr bwMode="auto">
          <a:xfrm>
            <a:off x="3573259" y="3469088"/>
            <a:ext cx="1125831" cy="18273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73" name="WordArt 366">
            <a:extLst>
              <a:ext uri="{FF2B5EF4-FFF2-40B4-BE49-F238E27FC236}">
                <a16:creationId xmlns:a16="http://schemas.microsoft.com/office/drawing/2014/main" id="{55C44C1F-B159-4B01-8654-CC6F0F7FE81F}"/>
              </a:ext>
            </a:extLst>
          </p:cNvPr>
          <p:cNvSpPr>
            <a:spLocks noChangeArrowheads="1" noChangeShapeType="1" noTextEdit="1"/>
          </p:cNvSpPr>
          <p:nvPr/>
        </p:nvSpPr>
        <p:spPr bwMode="auto">
          <a:xfrm>
            <a:off x="3648187" y="3519552"/>
            <a:ext cx="1002643" cy="9614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s-E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WD Red Plus 12TB×4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416" name="Picture 368" descr="WUH721414ALE6L4：WesternDigital ULTRASTAR SATA6G接続ハードディスク 14TB | CFD販売株式会社  CFD Sales INC.">
            <a:extLst>
              <a:ext uri="{FF2B5EF4-FFF2-40B4-BE49-F238E27FC236}">
                <a16:creationId xmlns:a16="http://schemas.microsoft.com/office/drawing/2014/main" id="{8FE62E6D-086B-D71D-BE5F-552839703821}"/>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3089403" y="4645101"/>
            <a:ext cx="379087" cy="50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9" name="Rectangle 369">
            <a:extLst>
              <a:ext uri="{FF2B5EF4-FFF2-40B4-BE49-F238E27FC236}">
                <a16:creationId xmlns:a16="http://schemas.microsoft.com/office/drawing/2014/main" id="{5556D9FC-108F-E8DA-C482-1AC57C2EDE75}"/>
              </a:ext>
            </a:extLst>
          </p:cNvPr>
          <p:cNvSpPr>
            <a:spLocks noChangeArrowheads="1"/>
          </p:cNvSpPr>
          <p:nvPr/>
        </p:nvSpPr>
        <p:spPr bwMode="auto">
          <a:xfrm>
            <a:off x="4817036" y="3772105"/>
            <a:ext cx="2585029" cy="649730"/>
          </a:xfrm>
          <a:prstGeom prst="rect">
            <a:avLst/>
          </a:prstGeom>
          <a:solidFill>
            <a:srgbClr val="80808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320" name="Rectangle 370">
            <a:extLst>
              <a:ext uri="{FF2B5EF4-FFF2-40B4-BE49-F238E27FC236}">
                <a16:creationId xmlns:a16="http://schemas.microsoft.com/office/drawing/2014/main" id="{DBB47F74-02EA-5332-BA00-1E0D340EA56D}"/>
              </a:ext>
            </a:extLst>
          </p:cNvPr>
          <p:cNvSpPr>
            <a:spLocks noChangeArrowheads="1"/>
          </p:cNvSpPr>
          <p:nvPr/>
        </p:nvSpPr>
        <p:spPr bwMode="auto">
          <a:xfrm>
            <a:off x="255930" y="3772105"/>
            <a:ext cx="4507767" cy="278014"/>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2419" name="Picture 371">
            <a:extLst>
              <a:ext uri="{FF2B5EF4-FFF2-40B4-BE49-F238E27FC236}">
                <a16:creationId xmlns:a16="http://schemas.microsoft.com/office/drawing/2014/main" id="{08DD382E-CFB8-EA23-E37D-3E728EC7E658}"/>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4773222" y="4398152"/>
            <a:ext cx="2661862" cy="86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1" name="WordArt 372">
            <a:extLst>
              <a:ext uri="{FF2B5EF4-FFF2-40B4-BE49-F238E27FC236}">
                <a16:creationId xmlns:a16="http://schemas.microsoft.com/office/drawing/2014/main" id="{EF79256C-FC71-0BE9-C816-195AB31A19BB}"/>
              </a:ext>
            </a:extLst>
          </p:cNvPr>
          <p:cNvSpPr>
            <a:spLocks noChangeArrowheads="1" noChangeShapeType="1" noTextEdit="1"/>
          </p:cNvSpPr>
          <p:nvPr/>
        </p:nvSpPr>
        <p:spPr bwMode="auto">
          <a:xfrm>
            <a:off x="488335" y="3845727"/>
            <a:ext cx="4058832" cy="13128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冗長化電源搭載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2U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12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NAS【Type-6512RD】</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322" name="WordArt 373">
            <a:extLst>
              <a:ext uri="{FF2B5EF4-FFF2-40B4-BE49-F238E27FC236}">
                <a16:creationId xmlns:a16="http://schemas.microsoft.com/office/drawing/2014/main" id="{92C4CB3A-8D2A-36FF-E339-875AD538A2F2}"/>
              </a:ext>
            </a:extLst>
          </p:cNvPr>
          <p:cNvSpPr>
            <a:spLocks noChangeArrowheads="1" noChangeShapeType="1" noTextEdit="1"/>
          </p:cNvSpPr>
          <p:nvPr/>
        </p:nvSpPr>
        <p:spPr bwMode="auto">
          <a:xfrm>
            <a:off x="4907204" y="3818441"/>
            <a:ext cx="2266901" cy="5529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ホットスワップ対応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12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2U</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350W x2</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100V to 240V</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耐久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HDD HGST Ultraster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最大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22TB x12 | RAID 0/5/6/10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対応</a:t>
            </a:r>
          </a:p>
        </p:txBody>
      </p:sp>
      <p:cxnSp>
        <p:nvCxnSpPr>
          <p:cNvPr id="2422" name="AutoShape 374">
            <a:extLst>
              <a:ext uri="{FF2B5EF4-FFF2-40B4-BE49-F238E27FC236}">
                <a16:creationId xmlns:a16="http://schemas.microsoft.com/office/drawing/2014/main" id="{743E2FC8-071B-C66D-85D2-B705A069E545}"/>
              </a:ext>
            </a:extLst>
          </p:cNvPr>
          <p:cNvCxnSpPr>
            <a:cxnSpLocks noChangeShapeType="1"/>
          </p:cNvCxnSpPr>
          <p:nvPr/>
        </p:nvCxnSpPr>
        <p:spPr bwMode="auto">
          <a:xfrm>
            <a:off x="354988" y="5217779"/>
            <a:ext cx="703056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23" name="WordArt 375">
            <a:extLst>
              <a:ext uri="{FF2B5EF4-FFF2-40B4-BE49-F238E27FC236}">
                <a16:creationId xmlns:a16="http://schemas.microsoft.com/office/drawing/2014/main" id="{426CE3DC-B968-9423-99B3-A8FF19DC0645}"/>
              </a:ext>
            </a:extLst>
          </p:cNvPr>
          <p:cNvSpPr>
            <a:spLocks noChangeArrowheads="1" noChangeShapeType="1" noTextEdit="1"/>
          </p:cNvSpPr>
          <p:nvPr/>
        </p:nvSpPr>
        <p:spPr bwMode="auto">
          <a:xfrm>
            <a:off x="296989" y="4095447"/>
            <a:ext cx="2168478" cy="107035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◆Intel ATOM C3538 </a:t>
            </a:r>
          </a:p>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  CPU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8GB DDR4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◆標準</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[RAID6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容量 </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36TB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ホットスペア</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  4TB x12 HDD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高耐久仕様（</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HGST </a:t>
            </a:r>
            <a:r>
              <a:rPr lang="en-US" altLang="ja-JP" sz="3600" kern="10" spc="0" dirty="0" err="1">
                <a:ln>
                  <a:noFill/>
                </a:ln>
                <a:solidFill>
                  <a:srgbClr val="5A5A5A"/>
                </a:solidFill>
                <a:effectLst/>
                <a:latin typeface="ヒラギノ角ゴ4" panose="020B0400000000000000" pitchFamily="50" charset="-128"/>
                <a:ea typeface="ヒラギノ角ゴ4" panose="020B0400000000000000" pitchFamily="50" charset="-128"/>
              </a:rPr>
              <a:t>Ultraster</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2.5GbE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350W×2</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電源（冗長化仕様）</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◆保証</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3</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年</a:t>
            </a:r>
          </a:p>
        </p:txBody>
      </p:sp>
      <p:sp>
        <p:nvSpPr>
          <p:cNvPr id="2327" name="Rectangle 385">
            <a:extLst>
              <a:ext uri="{FF2B5EF4-FFF2-40B4-BE49-F238E27FC236}">
                <a16:creationId xmlns:a16="http://schemas.microsoft.com/office/drawing/2014/main" id="{0F2F1A4A-318C-4E37-4DA6-C7C7EDD80B23}"/>
              </a:ext>
            </a:extLst>
          </p:cNvPr>
          <p:cNvSpPr>
            <a:spLocks noChangeArrowheads="1"/>
          </p:cNvSpPr>
          <p:nvPr/>
        </p:nvSpPr>
        <p:spPr bwMode="auto">
          <a:xfrm>
            <a:off x="3578339" y="4322985"/>
            <a:ext cx="1125831" cy="1771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28" name="WordArt 386">
            <a:extLst>
              <a:ext uri="{FF2B5EF4-FFF2-40B4-BE49-F238E27FC236}">
                <a16:creationId xmlns:a16="http://schemas.microsoft.com/office/drawing/2014/main" id="{60CE1C08-C6CD-EC45-C394-91CAF3A74D93}"/>
              </a:ext>
            </a:extLst>
          </p:cNvPr>
          <p:cNvSpPr>
            <a:spLocks noChangeArrowheads="1" noChangeShapeType="1" noTextEdit="1"/>
          </p:cNvSpPr>
          <p:nvPr/>
        </p:nvSpPr>
        <p:spPr bwMode="auto">
          <a:xfrm>
            <a:off x="3640567" y="4372410"/>
            <a:ext cx="993753" cy="9267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10TB×12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29" name="Rectangle 387">
            <a:extLst>
              <a:ext uri="{FF2B5EF4-FFF2-40B4-BE49-F238E27FC236}">
                <a16:creationId xmlns:a16="http://schemas.microsoft.com/office/drawing/2014/main" id="{DF26BBD2-270E-BD6B-9266-23B12D04B7CE}"/>
              </a:ext>
            </a:extLst>
          </p:cNvPr>
          <p:cNvSpPr>
            <a:spLocks noChangeArrowheads="1"/>
          </p:cNvSpPr>
          <p:nvPr/>
        </p:nvSpPr>
        <p:spPr bwMode="auto">
          <a:xfrm>
            <a:off x="3578339" y="4541793"/>
            <a:ext cx="1125831" cy="1771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30" name="WordArt 388">
            <a:extLst>
              <a:ext uri="{FF2B5EF4-FFF2-40B4-BE49-F238E27FC236}">
                <a16:creationId xmlns:a16="http://schemas.microsoft.com/office/drawing/2014/main" id="{B5C4B2BC-AEAB-48ED-9CB0-5AFDFC308B06}"/>
              </a:ext>
            </a:extLst>
          </p:cNvPr>
          <p:cNvSpPr>
            <a:spLocks noChangeArrowheads="1" noChangeShapeType="1" noTextEdit="1"/>
          </p:cNvSpPr>
          <p:nvPr/>
        </p:nvSpPr>
        <p:spPr bwMode="auto">
          <a:xfrm>
            <a:off x="3653267" y="4583495"/>
            <a:ext cx="1002643" cy="99879"/>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16TB×12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31" name="Rectangle 389">
            <a:extLst>
              <a:ext uri="{FF2B5EF4-FFF2-40B4-BE49-F238E27FC236}">
                <a16:creationId xmlns:a16="http://schemas.microsoft.com/office/drawing/2014/main" id="{2536F7CF-57FE-962A-F192-8FE9F427D990}"/>
              </a:ext>
            </a:extLst>
          </p:cNvPr>
          <p:cNvSpPr>
            <a:spLocks noChangeArrowheads="1"/>
          </p:cNvSpPr>
          <p:nvPr/>
        </p:nvSpPr>
        <p:spPr bwMode="auto">
          <a:xfrm>
            <a:off x="3578339" y="4105722"/>
            <a:ext cx="1125831" cy="17607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32" name="WordArt 390">
            <a:extLst>
              <a:ext uri="{FF2B5EF4-FFF2-40B4-BE49-F238E27FC236}">
                <a16:creationId xmlns:a16="http://schemas.microsoft.com/office/drawing/2014/main" id="{49D9FF08-FB85-A065-9727-9D1976E900C8}"/>
              </a:ext>
            </a:extLst>
          </p:cNvPr>
          <p:cNvSpPr>
            <a:spLocks noChangeArrowheads="1" noChangeShapeType="1" noTextEdit="1"/>
          </p:cNvSpPr>
          <p:nvPr/>
        </p:nvSpPr>
        <p:spPr bwMode="auto">
          <a:xfrm>
            <a:off x="3653267" y="4154632"/>
            <a:ext cx="972799" cy="931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4TB×12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35" name="Rectangle 394">
            <a:extLst>
              <a:ext uri="{FF2B5EF4-FFF2-40B4-BE49-F238E27FC236}">
                <a16:creationId xmlns:a16="http://schemas.microsoft.com/office/drawing/2014/main" id="{CA668672-B369-056E-1CA4-0B1FD002F7FA}"/>
              </a:ext>
            </a:extLst>
          </p:cNvPr>
          <p:cNvSpPr>
            <a:spLocks noChangeArrowheads="1"/>
          </p:cNvSpPr>
          <p:nvPr/>
        </p:nvSpPr>
        <p:spPr bwMode="auto">
          <a:xfrm>
            <a:off x="3578339" y="4752877"/>
            <a:ext cx="1125831" cy="1771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36" name="WordArt 395">
            <a:extLst>
              <a:ext uri="{FF2B5EF4-FFF2-40B4-BE49-F238E27FC236}">
                <a16:creationId xmlns:a16="http://schemas.microsoft.com/office/drawing/2014/main" id="{A4071FC7-70D2-6B58-3CA6-7AEEB5604E6C}"/>
              </a:ext>
            </a:extLst>
          </p:cNvPr>
          <p:cNvSpPr>
            <a:spLocks noChangeArrowheads="1" noChangeShapeType="1" noTextEdit="1"/>
          </p:cNvSpPr>
          <p:nvPr/>
        </p:nvSpPr>
        <p:spPr bwMode="auto">
          <a:xfrm>
            <a:off x="3653267" y="4801787"/>
            <a:ext cx="1002643" cy="931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20TB×12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38" name="Rectangle 399">
            <a:extLst>
              <a:ext uri="{FF2B5EF4-FFF2-40B4-BE49-F238E27FC236}">
                <a16:creationId xmlns:a16="http://schemas.microsoft.com/office/drawing/2014/main" id="{1A9CB858-80F1-7B63-BFFE-2363A3DE1019}"/>
              </a:ext>
            </a:extLst>
          </p:cNvPr>
          <p:cNvSpPr>
            <a:spLocks noChangeArrowheads="1"/>
          </p:cNvSpPr>
          <p:nvPr/>
        </p:nvSpPr>
        <p:spPr bwMode="auto">
          <a:xfrm>
            <a:off x="3578339" y="4972715"/>
            <a:ext cx="1125831" cy="1771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39" name="WordArt 400">
            <a:extLst>
              <a:ext uri="{FF2B5EF4-FFF2-40B4-BE49-F238E27FC236}">
                <a16:creationId xmlns:a16="http://schemas.microsoft.com/office/drawing/2014/main" id="{150F3F3B-0E9B-037C-E4A5-80D25DF1F27E}"/>
              </a:ext>
            </a:extLst>
          </p:cNvPr>
          <p:cNvSpPr>
            <a:spLocks noChangeArrowheads="1" noChangeShapeType="1" noTextEdit="1"/>
          </p:cNvSpPr>
          <p:nvPr/>
        </p:nvSpPr>
        <p:spPr bwMode="auto">
          <a:xfrm>
            <a:off x="3653267" y="5021624"/>
            <a:ext cx="1002643" cy="9318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22TB×12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53" name="Rectangle 402">
            <a:extLst>
              <a:ext uri="{FF2B5EF4-FFF2-40B4-BE49-F238E27FC236}">
                <a16:creationId xmlns:a16="http://schemas.microsoft.com/office/drawing/2014/main" id="{141E2487-70D0-8948-21E4-68ABBDEE2190}"/>
              </a:ext>
            </a:extLst>
          </p:cNvPr>
          <p:cNvSpPr>
            <a:spLocks noChangeArrowheads="1"/>
          </p:cNvSpPr>
          <p:nvPr/>
        </p:nvSpPr>
        <p:spPr bwMode="auto">
          <a:xfrm>
            <a:off x="4817036" y="5263085"/>
            <a:ext cx="2585029" cy="707192"/>
          </a:xfrm>
          <a:prstGeom prst="rect">
            <a:avLst/>
          </a:prstGeom>
          <a:solidFill>
            <a:srgbClr val="80808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254" name="Rectangle 403">
            <a:extLst>
              <a:ext uri="{FF2B5EF4-FFF2-40B4-BE49-F238E27FC236}">
                <a16:creationId xmlns:a16="http://schemas.microsoft.com/office/drawing/2014/main" id="{0A3D4C89-C960-6250-68DE-DA1668EC5C91}"/>
              </a:ext>
            </a:extLst>
          </p:cNvPr>
          <p:cNvSpPr>
            <a:spLocks noChangeArrowheads="1"/>
          </p:cNvSpPr>
          <p:nvPr/>
        </p:nvSpPr>
        <p:spPr bwMode="auto">
          <a:xfrm>
            <a:off x="255930" y="5263085"/>
            <a:ext cx="4507767" cy="302602"/>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255" name="WordArt 404">
            <a:extLst>
              <a:ext uri="{FF2B5EF4-FFF2-40B4-BE49-F238E27FC236}">
                <a16:creationId xmlns:a16="http://schemas.microsoft.com/office/drawing/2014/main" id="{97F5A7A6-ADD8-7816-52EB-D24A833D736B}"/>
              </a:ext>
            </a:extLst>
          </p:cNvPr>
          <p:cNvSpPr>
            <a:spLocks noChangeArrowheads="1" noChangeShapeType="1" noTextEdit="1"/>
          </p:cNvSpPr>
          <p:nvPr/>
        </p:nvSpPr>
        <p:spPr bwMode="auto">
          <a:xfrm>
            <a:off x="488335" y="5343218"/>
            <a:ext cx="4058832" cy="14289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冗長化電源搭載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2U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12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NAS【Type-7112RDX】</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256" name="WordArt 405">
            <a:extLst>
              <a:ext uri="{FF2B5EF4-FFF2-40B4-BE49-F238E27FC236}">
                <a16:creationId xmlns:a16="http://schemas.microsoft.com/office/drawing/2014/main" id="{7E328018-10E3-E5B3-0C66-E136D3E1D4C4}"/>
              </a:ext>
            </a:extLst>
          </p:cNvPr>
          <p:cNvSpPr>
            <a:spLocks noChangeArrowheads="1" noChangeShapeType="1" noTextEdit="1"/>
          </p:cNvSpPr>
          <p:nvPr/>
        </p:nvSpPr>
        <p:spPr bwMode="auto">
          <a:xfrm>
            <a:off x="4907204" y="5313519"/>
            <a:ext cx="2266901" cy="60184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ホットスワップ対応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12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2U</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550W x2</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100V to 240V</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耐久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HDD HGST Ultraster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最大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22TB x12 | RAID 0/5/6/10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対応</a:t>
            </a:r>
          </a:p>
        </p:txBody>
      </p:sp>
      <p:cxnSp>
        <p:nvCxnSpPr>
          <p:cNvPr id="2454" name="AutoShape 406">
            <a:extLst>
              <a:ext uri="{FF2B5EF4-FFF2-40B4-BE49-F238E27FC236}">
                <a16:creationId xmlns:a16="http://schemas.microsoft.com/office/drawing/2014/main" id="{46B651BB-3E12-DA09-4FD1-15E2196B714B}"/>
              </a:ext>
            </a:extLst>
          </p:cNvPr>
          <p:cNvCxnSpPr>
            <a:cxnSpLocks noChangeShapeType="1"/>
          </p:cNvCxnSpPr>
          <p:nvPr/>
        </p:nvCxnSpPr>
        <p:spPr bwMode="auto">
          <a:xfrm>
            <a:off x="354988" y="6836615"/>
            <a:ext cx="703056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57" name="WordArt 407">
            <a:extLst>
              <a:ext uri="{FF2B5EF4-FFF2-40B4-BE49-F238E27FC236}">
                <a16:creationId xmlns:a16="http://schemas.microsoft.com/office/drawing/2014/main" id="{58279788-85F6-7E4A-734B-916184A60526}"/>
              </a:ext>
            </a:extLst>
          </p:cNvPr>
          <p:cNvSpPr>
            <a:spLocks noChangeArrowheads="1" noChangeShapeType="1" noTextEdit="1"/>
          </p:cNvSpPr>
          <p:nvPr/>
        </p:nvSpPr>
        <p:spPr bwMode="auto">
          <a:xfrm>
            <a:off x="290219" y="5600430"/>
            <a:ext cx="2168478" cy="116501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◆Intel Xeon E-2224 </a:t>
            </a:r>
          </a:p>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8GB DDR4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◆標準</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[RAID6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容量 </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36TB +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ホットスペア</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　</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4TB x12 HDD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高耐久仕様</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HGST Ultraster</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1GbE×4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550W×2</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電源（冗長化仕様）</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年</a:t>
            </a:r>
          </a:p>
        </p:txBody>
      </p:sp>
      <p:sp>
        <p:nvSpPr>
          <p:cNvPr id="2262" name="Rectangle 417">
            <a:extLst>
              <a:ext uri="{FF2B5EF4-FFF2-40B4-BE49-F238E27FC236}">
                <a16:creationId xmlns:a16="http://schemas.microsoft.com/office/drawing/2014/main" id="{361084FB-B0C9-6141-CE7F-696E76FE1311}"/>
              </a:ext>
            </a:extLst>
          </p:cNvPr>
          <p:cNvSpPr>
            <a:spLocks noChangeArrowheads="1"/>
          </p:cNvSpPr>
          <p:nvPr/>
        </p:nvSpPr>
        <p:spPr bwMode="auto">
          <a:xfrm>
            <a:off x="3570076" y="5862685"/>
            <a:ext cx="1125831" cy="19276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63" name="WordArt 418">
            <a:extLst>
              <a:ext uri="{FF2B5EF4-FFF2-40B4-BE49-F238E27FC236}">
                <a16:creationId xmlns:a16="http://schemas.microsoft.com/office/drawing/2014/main" id="{1EC32BA6-170A-83C3-588A-1E275465A410}"/>
              </a:ext>
            </a:extLst>
          </p:cNvPr>
          <p:cNvSpPr>
            <a:spLocks noChangeArrowheads="1" noChangeShapeType="1" noTextEdit="1"/>
          </p:cNvSpPr>
          <p:nvPr/>
        </p:nvSpPr>
        <p:spPr bwMode="auto">
          <a:xfrm>
            <a:off x="3632304" y="5916481"/>
            <a:ext cx="993753" cy="10086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10TB×12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64" name="Rectangle 419">
            <a:extLst>
              <a:ext uri="{FF2B5EF4-FFF2-40B4-BE49-F238E27FC236}">
                <a16:creationId xmlns:a16="http://schemas.microsoft.com/office/drawing/2014/main" id="{BDFAD536-78A4-7AA0-E7C1-8FEC5B6CFC9E}"/>
              </a:ext>
            </a:extLst>
          </p:cNvPr>
          <p:cNvSpPr>
            <a:spLocks noChangeArrowheads="1"/>
          </p:cNvSpPr>
          <p:nvPr/>
        </p:nvSpPr>
        <p:spPr bwMode="auto">
          <a:xfrm>
            <a:off x="3570076" y="6100844"/>
            <a:ext cx="1125831" cy="19276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65" name="WordArt 420">
            <a:extLst>
              <a:ext uri="{FF2B5EF4-FFF2-40B4-BE49-F238E27FC236}">
                <a16:creationId xmlns:a16="http://schemas.microsoft.com/office/drawing/2014/main" id="{4DD643AA-98E1-81AD-E859-5D7F8474CE3C}"/>
              </a:ext>
            </a:extLst>
          </p:cNvPr>
          <p:cNvSpPr>
            <a:spLocks noChangeArrowheads="1" noChangeShapeType="1" noTextEdit="1"/>
          </p:cNvSpPr>
          <p:nvPr/>
        </p:nvSpPr>
        <p:spPr bwMode="auto">
          <a:xfrm>
            <a:off x="3645004" y="6146234"/>
            <a:ext cx="1002643" cy="10871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14TB×12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66" name="Rectangle 421">
            <a:extLst>
              <a:ext uri="{FF2B5EF4-FFF2-40B4-BE49-F238E27FC236}">
                <a16:creationId xmlns:a16="http://schemas.microsoft.com/office/drawing/2014/main" id="{5B60DFC6-20A1-2E0D-D773-86B8D6DE45D0}"/>
              </a:ext>
            </a:extLst>
          </p:cNvPr>
          <p:cNvSpPr>
            <a:spLocks noChangeArrowheads="1"/>
          </p:cNvSpPr>
          <p:nvPr/>
        </p:nvSpPr>
        <p:spPr bwMode="auto">
          <a:xfrm>
            <a:off x="3570076" y="5626207"/>
            <a:ext cx="1125831" cy="19164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67" name="WordArt 422">
            <a:extLst>
              <a:ext uri="{FF2B5EF4-FFF2-40B4-BE49-F238E27FC236}">
                <a16:creationId xmlns:a16="http://schemas.microsoft.com/office/drawing/2014/main" id="{1F6A9066-6455-2B14-7674-34410C88BF01}"/>
              </a:ext>
            </a:extLst>
          </p:cNvPr>
          <p:cNvSpPr>
            <a:spLocks noChangeArrowheads="1" noChangeShapeType="1" noTextEdit="1"/>
          </p:cNvSpPr>
          <p:nvPr/>
        </p:nvSpPr>
        <p:spPr bwMode="auto">
          <a:xfrm>
            <a:off x="3645004" y="5679443"/>
            <a:ext cx="972799" cy="10142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4TB×12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471" name="Picture 423">
            <a:extLst>
              <a:ext uri="{FF2B5EF4-FFF2-40B4-BE49-F238E27FC236}">
                <a16:creationId xmlns:a16="http://schemas.microsoft.com/office/drawing/2014/main" id="{509A5EE2-3457-C930-6516-2D6AD887A390}"/>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4793541" y="6148476"/>
            <a:ext cx="2647258" cy="53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2" name="Picture 424" descr="WUH721414ALE6L4：WesternDigital ULTRASTAR SATA6G接続ハードディスク 14TB | CFD販売株式会社  CFD Sales INC.">
            <a:extLst>
              <a:ext uri="{FF2B5EF4-FFF2-40B4-BE49-F238E27FC236}">
                <a16:creationId xmlns:a16="http://schemas.microsoft.com/office/drawing/2014/main" id="{0DBC0FE5-7C2D-3F9F-CB69-3F853DB5A0B0}"/>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3101571" y="6230001"/>
            <a:ext cx="379087" cy="55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1" name="Rectangle 428">
            <a:extLst>
              <a:ext uri="{FF2B5EF4-FFF2-40B4-BE49-F238E27FC236}">
                <a16:creationId xmlns:a16="http://schemas.microsoft.com/office/drawing/2014/main" id="{25C808E9-0312-424B-2BAD-7695D057F4BF}"/>
              </a:ext>
            </a:extLst>
          </p:cNvPr>
          <p:cNvSpPr>
            <a:spLocks noChangeArrowheads="1"/>
          </p:cNvSpPr>
          <p:nvPr/>
        </p:nvSpPr>
        <p:spPr bwMode="auto">
          <a:xfrm>
            <a:off x="3570076" y="6330597"/>
            <a:ext cx="1125831" cy="19276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04" name="WordArt 429">
            <a:extLst>
              <a:ext uri="{FF2B5EF4-FFF2-40B4-BE49-F238E27FC236}">
                <a16:creationId xmlns:a16="http://schemas.microsoft.com/office/drawing/2014/main" id="{B1473ECC-105A-BCCF-6D03-296FF9B1EB73}"/>
              </a:ext>
            </a:extLst>
          </p:cNvPr>
          <p:cNvSpPr>
            <a:spLocks noChangeArrowheads="1" noChangeShapeType="1" noTextEdit="1"/>
          </p:cNvSpPr>
          <p:nvPr/>
        </p:nvSpPr>
        <p:spPr bwMode="auto">
          <a:xfrm>
            <a:off x="3645004" y="6383833"/>
            <a:ext cx="1002643" cy="10142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18TB×12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306" name="Rectangle 433">
            <a:extLst>
              <a:ext uri="{FF2B5EF4-FFF2-40B4-BE49-F238E27FC236}">
                <a16:creationId xmlns:a16="http://schemas.microsoft.com/office/drawing/2014/main" id="{0D194A86-B505-BA87-53A9-D9DDB17CAA03}"/>
              </a:ext>
            </a:extLst>
          </p:cNvPr>
          <p:cNvSpPr>
            <a:spLocks noChangeArrowheads="1"/>
          </p:cNvSpPr>
          <p:nvPr/>
        </p:nvSpPr>
        <p:spPr bwMode="auto">
          <a:xfrm>
            <a:off x="3570076" y="6569877"/>
            <a:ext cx="1125831" cy="19276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07" name="WordArt 434">
            <a:extLst>
              <a:ext uri="{FF2B5EF4-FFF2-40B4-BE49-F238E27FC236}">
                <a16:creationId xmlns:a16="http://schemas.microsoft.com/office/drawing/2014/main" id="{36291C53-F437-F2A6-CCFC-10AD64243060}"/>
              </a:ext>
            </a:extLst>
          </p:cNvPr>
          <p:cNvSpPr>
            <a:spLocks noChangeArrowheads="1" noChangeShapeType="1" noTextEdit="1"/>
          </p:cNvSpPr>
          <p:nvPr/>
        </p:nvSpPr>
        <p:spPr bwMode="auto">
          <a:xfrm>
            <a:off x="3645004" y="6623113"/>
            <a:ext cx="1002643" cy="10142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22TB×12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20" name="Rectangle 436">
            <a:extLst>
              <a:ext uri="{FF2B5EF4-FFF2-40B4-BE49-F238E27FC236}">
                <a16:creationId xmlns:a16="http://schemas.microsoft.com/office/drawing/2014/main" id="{DEC30774-7332-DE05-D07A-B6CAE101F7A2}"/>
              </a:ext>
            </a:extLst>
          </p:cNvPr>
          <p:cNvSpPr>
            <a:spLocks noChangeArrowheads="1"/>
          </p:cNvSpPr>
          <p:nvPr/>
        </p:nvSpPr>
        <p:spPr bwMode="auto">
          <a:xfrm>
            <a:off x="4817036" y="6884875"/>
            <a:ext cx="2585029" cy="692066"/>
          </a:xfrm>
          <a:prstGeom prst="rect">
            <a:avLst/>
          </a:prstGeom>
          <a:solidFill>
            <a:srgbClr val="80808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221" name="Rectangle 437">
            <a:extLst>
              <a:ext uri="{FF2B5EF4-FFF2-40B4-BE49-F238E27FC236}">
                <a16:creationId xmlns:a16="http://schemas.microsoft.com/office/drawing/2014/main" id="{1E01FF90-C2CA-B228-38B2-A98CBEE52F80}"/>
              </a:ext>
            </a:extLst>
          </p:cNvPr>
          <p:cNvSpPr>
            <a:spLocks noChangeArrowheads="1"/>
          </p:cNvSpPr>
          <p:nvPr/>
        </p:nvSpPr>
        <p:spPr bwMode="auto">
          <a:xfrm>
            <a:off x="255930" y="6884875"/>
            <a:ext cx="4507767" cy="296130"/>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222" name="WordArt 438">
            <a:extLst>
              <a:ext uri="{FF2B5EF4-FFF2-40B4-BE49-F238E27FC236}">
                <a16:creationId xmlns:a16="http://schemas.microsoft.com/office/drawing/2014/main" id="{B7D11606-CF1F-AFA0-6E54-15F68D860BC7}"/>
              </a:ext>
            </a:extLst>
          </p:cNvPr>
          <p:cNvSpPr>
            <a:spLocks noChangeArrowheads="1" noChangeShapeType="1" noTextEdit="1"/>
          </p:cNvSpPr>
          <p:nvPr/>
        </p:nvSpPr>
        <p:spPr bwMode="auto">
          <a:xfrm>
            <a:off x="488335" y="6963295"/>
            <a:ext cx="4058832" cy="13983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冗長化電源搭載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3U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16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NAS【Type-7116RDX】</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223" name="WordArt 439">
            <a:extLst>
              <a:ext uri="{FF2B5EF4-FFF2-40B4-BE49-F238E27FC236}">
                <a16:creationId xmlns:a16="http://schemas.microsoft.com/office/drawing/2014/main" id="{306D196A-EE5A-BFC6-B13F-9951A3FFBC90}"/>
              </a:ext>
            </a:extLst>
          </p:cNvPr>
          <p:cNvSpPr>
            <a:spLocks noChangeArrowheads="1" noChangeShapeType="1" noTextEdit="1"/>
          </p:cNvSpPr>
          <p:nvPr/>
        </p:nvSpPr>
        <p:spPr bwMode="auto">
          <a:xfrm>
            <a:off x="4907204" y="6934230"/>
            <a:ext cx="2266901" cy="58896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ホットスワップ対応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16 </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NAS</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3U</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冗長化電源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550W x2</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100V to 240V</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耐久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HDD HGST </a:t>
            </a:r>
            <a:r>
              <a:rPr lang="en-US" altLang="ja-JP" sz="3600" kern="10" spc="0" dirty="0" err="1">
                <a:ln>
                  <a:noFill/>
                </a:ln>
                <a:solidFill>
                  <a:srgbClr val="FFFFFF"/>
                </a:solidFill>
                <a:effectLst/>
                <a:latin typeface="ヒラギノ角ゴ4" panose="020B0400000000000000" pitchFamily="50" charset="-128"/>
                <a:ea typeface="ヒラギノ角ゴ4" panose="020B0400000000000000" pitchFamily="50" charset="-128"/>
              </a:rPr>
              <a:t>Ultraster</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 </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最大 </a:t>
            </a:r>
            <a:r>
              <a:rPr lang="en-US" altLang="ja-JP" sz="3600" kern="10" spc="0" dirty="0">
                <a:ln>
                  <a:noFill/>
                </a:ln>
                <a:solidFill>
                  <a:srgbClr val="FFFFFF"/>
                </a:solidFill>
                <a:effectLst/>
                <a:latin typeface="ヒラギノ角ゴ4" panose="020B0400000000000000" pitchFamily="50" charset="-128"/>
                <a:ea typeface="ヒラギノ角ゴ4" panose="020B0400000000000000" pitchFamily="50" charset="-128"/>
              </a:rPr>
              <a:t>22TB x16 | RAID 0/5/6/10 </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対応</a:t>
            </a:r>
          </a:p>
        </p:txBody>
      </p:sp>
      <p:cxnSp>
        <p:nvCxnSpPr>
          <p:cNvPr id="2488" name="AutoShape 440">
            <a:extLst>
              <a:ext uri="{FF2B5EF4-FFF2-40B4-BE49-F238E27FC236}">
                <a16:creationId xmlns:a16="http://schemas.microsoft.com/office/drawing/2014/main" id="{551F50B4-91BF-B41E-CEF7-E18D197BD007}"/>
              </a:ext>
            </a:extLst>
          </p:cNvPr>
          <p:cNvCxnSpPr>
            <a:cxnSpLocks noChangeShapeType="1"/>
          </p:cNvCxnSpPr>
          <p:nvPr/>
        </p:nvCxnSpPr>
        <p:spPr bwMode="auto">
          <a:xfrm>
            <a:off x="354988" y="8424750"/>
            <a:ext cx="703056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26" name="WordArt 441">
            <a:extLst>
              <a:ext uri="{FF2B5EF4-FFF2-40B4-BE49-F238E27FC236}">
                <a16:creationId xmlns:a16="http://schemas.microsoft.com/office/drawing/2014/main" id="{0DC3EF7A-EAD6-865A-EB0A-BD4C50109878}"/>
              </a:ext>
            </a:extLst>
          </p:cNvPr>
          <p:cNvSpPr>
            <a:spLocks noChangeArrowheads="1" noChangeShapeType="1" noTextEdit="1"/>
          </p:cNvSpPr>
          <p:nvPr/>
        </p:nvSpPr>
        <p:spPr bwMode="auto">
          <a:xfrm>
            <a:off x="290219" y="7215005"/>
            <a:ext cx="2168478" cy="11401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◆Intel Xeon E-2224</a:t>
            </a:r>
          </a:p>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  CPU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8GB DDR4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◆標準</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[RAID6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容量 </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48TB +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ホットスペア</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　</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4TB x16 HDD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高耐久仕様</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　（</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HGST Ultraster</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GbE </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高転送速度</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550W×2</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電源（冗長化仕様）</a:t>
            </a:r>
          </a:p>
          <a:p>
            <a:pPr algn="l" rtl="0">
              <a:buNone/>
            </a:pP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◆保証</a:t>
            </a:r>
            <a:r>
              <a:rPr lang="en-US" altLang="ja-JP" sz="3600" kern="10" spc="0">
                <a:ln>
                  <a:noFill/>
                </a:ln>
                <a:solidFill>
                  <a:srgbClr val="5A5A5A"/>
                </a:solidFill>
                <a:effectLst/>
                <a:latin typeface="ヒラギノ角ゴ4" panose="020B0400000000000000" pitchFamily="50" charset="-128"/>
                <a:ea typeface="ヒラギノ角ゴ4" panose="020B0400000000000000" pitchFamily="50" charset="-128"/>
              </a:rPr>
              <a:t>3</a:t>
            </a:r>
            <a:r>
              <a:rPr lang="ja-JP" altLang="en-US" sz="3600" kern="10" spc="0">
                <a:ln>
                  <a:noFill/>
                </a:ln>
                <a:solidFill>
                  <a:srgbClr val="5A5A5A"/>
                </a:solidFill>
                <a:effectLst/>
                <a:latin typeface="ヒラギノ角ゴ4" panose="020B0400000000000000" pitchFamily="50" charset="-128"/>
                <a:ea typeface="ヒラギノ角ゴ4" panose="020B0400000000000000" pitchFamily="50" charset="-128"/>
              </a:rPr>
              <a:t>年</a:t>
            </a:r>
          </a:p>
        </p:txBody>
      </p:sp>
      <p:sp>
        <p:nvSpPr>
          <p:cNvPr id="2230" name="Rectangle 451">
            <a:extLst>
              <a:ext uri="{FF2B5EF4-FFF2-40B4-BE49-F238E27FC236}">
                <a16:creationId xmlns:a16="http://schemas.microsoft.com/office/drawing/2014/main" id="{04B77F73-D326-9E5A-055B-BB53F0C607D5}"/>
              </a:ext>
            </a:extLst>
          </p:cNvPr>
          <p:cNvSpPr>
            <a:spLocks noChangeArrowheads="1"/>
          </p:cNvSpPr>
          <p:nvPr/>
        </p:nvSpPr>
        <p:spPr bwMode="auto">
          <a:xfrm>
            <a:off x="3552144" y="7471651"/>
            <a:ext cx="1125831" cy="18864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31" name="WordArt 452">
            <a:extLst>
              <a:ext uri="{FF2B5EF4-FFF2-40B4-BE49-F238E27FC236}">
                <a16:creationId xmlns:a16="http://schemas.microsoft.com/office/drawing/2014/main" id="{338CDDB6-6F13-8294-44A9-C4112DC6D8CD}"/>
              </a:ext>
            </a:extLst>
          </p:cNvPr>
          <p:cNvSpPr>
            <a:spLocks noChangeArrowheads="1" noChangeShapeType="1" noTextEdit="1"/>
          </p:cNvSpPr>
          <p:nvPr/>
        </p:nvSpPr>
        <p:spPr bwMode="auto">
          <a:xfrm>
            <a:off x="3614373" y="7524296"/>
            <a:ext cx="993753" cy="9871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10TB×16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32" name="Rectangle 453">
            <a:extLst>
              <a:ext uri="{FF2B5EF4-FFF2-40B4-BE49-F238E27FC236}">
                <a16:creationId xmlns:a16="http://schemas.microsoft.com/office/drawing/2014/main" id="{BCD68234-4C1B-F3F3-6F9E-8971B99E2834}"/>
              </a:ext>
            </a:extLst>
          </p:cNvPr>
          <p:cNvSpPr>
            <a:spLocks noChangeArrowheads="1"/>
          </p:cNvSpPr>
          <p:nvPr/>
        </p:nvSpPr>
        <p:spPr bwMode="auto">
          <a:xfrm>
            <a:off x="3552144" y="7704716"/>
            <a:ext cx="1125831" cy="18864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33" name="WordArt 454">
            <a:extLst>
              <a:ext uri="{FF2B5EF4-FFF2-40B4-BE49-F238E27FC236}">
                <a16:creationId xmlns:a16="http://schemas.microsoft.com/office/drawing/2014/main" id="{B1540D32-6999-52A0-3484-CB4006CC3426}"/>
              </a:ext>
            </a:extLst>
          </p:cNvPr>
          <p:cNvSpPr>
            <a:spLocks noChangeArrowheads="1" noChangeShapeType="1" noTextEdit="1"/>
          </p:cNvSpPr>
          <p:nvPr/>
        </p:nvSpPr>
        <p:spPr bwMode="auto">
          <a:xfrm>
            <a:off x="3627072" y="7749135"/>
            <a:ext cx="1002643" cy="106387"/>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16TB×16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34" name="Rectangle 455">
            <a:extLst>
              <a:ext uri="{FF2B5EF4-FFF2-40B4-BE49-F238E27FC236}">
                <a16:creationId xmlns:a16="http://schemas.microsoft.com/office/drawing/2014/main" id="{A6A69155-74B0-3949-5C80-6C24836180C3}"/>
              </a:ext>
            </a:extLst>
          </p:cNvPr>
          <p:cNvSpPr>
            <a:spLocks noChangeArrowheads="1"/>
          </p:cNvSpPr>
          <p:nvPr/>
        </p:nvSpPr>
        <p:spPr bwMode="auto">
          <a:xfrm>
            <a:off x="3552144" y="7240231"/>
            <a:ext cx="1125831" cy="187549"/>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35" name="WordArt 456">
            <a:extLst>
              <a:ext uri="{FF2B5EF4-FFF2-40B4-BE49-F238E27FC236}">
                <a16:creationId xmlns:a16="http://schemas.microsoft.com/office/drawing/2014/main" id="{349E4D33-840F-A72C-5733-DE1F901DF777}"/>
              </a:ext>
            </a:extLst>
          </p:cNvPr>
          <p:cNvSpPr>
            <a:spLocks noChangeArrowheads="1" noChangeShapeType="1" noTextEdit="1"/>
          </p:cNvSpPr>
          <p:nvPr/>
        </p:nvSpPr>
        <p:spPr bwMode="auto">
          <a:xfrm>
            <a:off x="3627072" y="7292328"/>
            <a:ext cx="972799" cy="9925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4TB×16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505" name="Picture 457">
            <a:extLst>
              <a:ext uri="{FF2B5EF4-FFF2-40B4-BE49-F238E27FC236}">
                <a16:creationId xmlns:a16="http://schemas.microsoft.com/office/drawing/2014/main" id="{C3E745E7-351B-DC72-4D69-FED091536D4F}"/>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809416" y="7593393"/>
            <a:ext cx="2565344" cy="81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6" name="Picture 458" descr="WUH721414ALE6L4：WesternDigital ULTRASTAR SATA6G接続ハードディスク 14TB | CFD販売株式会社  CFD Sales INC.">
            <a:extLst>
              <a:ext uri="{FF2B5EF4-FFF2-40B4-BE49-F238E27FC236}">
                <a16:creationId xmlns:a16="http://schemas.microsoft.com/office/drawing/2014/main" id="{B346E3B1-FB7F-47A3-BCC1-A15E10716F63}"/>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3089403" y="7819576"/>
            <a:ext cx="379087" cy="5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7" name="Rectangle 462">
            <a:extLst>
              <a:ext uri="{FF2B5EF4-FFF2-40B4-BE49-F238E27FC236}">
                <a16:creationId xmlns:a16="http://schemas.microsoft.com/office/drawing/2014/main" id="{488CAF1B-D4FB-0E88-8C7D-3A83B69D6A57}"/>
              </a:ext>
            </a:extLst>
          </p:cNvPr>
          <p:cNvSpPr>
            <a:spLocks noChangeArrowheads="1"/>
          </p:cNvSpPr>
          <p:nvPr/>
        </p:nvSpPr>
        <p:spPr bwMode="auto">
          <a:xfrm>
            <a:off x="3552144" y="7929555"/>
            <a:ext cx="1125831" cy="18864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38" name="WordArt 463">
            <a:extLst>
              <a:ext uri="{FF2B5EF4-FFF2-40B4-BE49-F238E27FC236}">
                <a16:creationId xmlns:a16="http://schemas.microsoft.com/office/drawing/2014/main" id="{6CF04314-6BCA-1F4F-5648-0F094DEB632E}"/>
              </a:ext>
            </a:extLst>
          </p:cNvPr>
          <p:cNvSpPr>
            <a:spLocks noChangeArrowheads="1" noChangeShapeType="1" noTextEdit="1"/>
          </p:cNvSpPr>
          <p:nvPr/>
        </p:nvSpPr>
        <p:spPr bwMode="auto">
          <a:xfrm>
            <a:off x="3627072" y="7981652"/>
            <a:ext cx="1002643" cy="9925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20TB×16</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40" name="Rectangle 467">
            <a:extLst>
              <a:ext uri="{FF2B5EF4-FFF2-40B4-BE49-F238E27FC236}">
                <a16:creationId xmlns:a16="http://schemas.microsoft.com/office/drawing/2014/main" id="{0D0BE039-83A5-4993-4F5C-9AD0A3BE90EC}"/>
              </a:ext>
            </a:extLst>
          </p:cNvPr>
          <p:cNvSpPr>
            <a:spLocks noChangeArrowheads="1"/>
          </p:cNvSpPr>
          <p:nvPr/>
        </p:nvSpPr>
        <p:spPr bwMode="auto">
          <a:xfrm>
            <a:off x="3552144" y="8163717"/>
            <a:ext cx="1125831" cy="188646"/>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41" name="WordArt 468">
            <a:extLst>
              <a:ext uri="{FF2B5EF4-FFF2-40B4-BE49-F238E27FC236}">
                <a16:creationId xmlns:a16="http://schemas.microsoft.com/office/drawing/2014/main" id="{B0567487-CAC5-502A-610C-8D1332301F7A}"/>
              </a:ext>
            </a:extLst>
          </p:cNvPr>
          <p:cNvSpPr>
            <a:spLocks noChangeArrowheads="1" noChangeShapeType="1" noTextEdit="1"/>
          </p:cNvSpPr>
          <p:nvPr/>
        </p:nvSpPr>
        <p:spPr bwMode="auto">
          <a:xfrm>
            <a:off x="3627072" y="8215814"/>
            <a:ext cx="1002643" cy="9925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Ultrastar  22TB×16</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517" name="図 1">
            <a:extLst>
              <a:ext uri="{FF2B5EF4-FFF2-40B4-BE49-F238E27FC236}">
                <a16:creationId xmlns:a16="http://schemas.microsoft.com/office/drawing/2014/main" id="{5AB61047-6EB3-D4FD-8658-78F22C7CFBA2}"/>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4924983" y="9195640"/>
            <a:ext cx="2417392" cy="78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6" name="Rectangle 470">
            <a:extLst>
              <a:ext uri="{FF2B5EF4-FFF2-40B4-BE49-F238E27FC236}">
                <a16:creationId xmlns:a16="http://schemas.microsoft.com/office/drawing/2014/main" id="{AAC0A0B7-4D56-66EE-1A0F-BD1B051887BB}"/>
              </a:ext>
            </a:extLst>
          </p:cNvPr>
          <p:cNvSpPr>
            <a:spLocks noChangeArrowheads="1"/>
          </p:cNvSpPr>
          <p:nvPr/>
        </p:nvSpPr>
        <p:spPr bwMode="auto">
          <a:xfrm>
            <a:off x="4817036" y="8478090"/>
            <a:ext cx="2585029" cy="692150"/>
          </a:xfrm>
          <a:prstGeom prst="rect">
            <a:avLst/>
          </a:prstGeom>
          <a:solidFill>
            <a:srgbClr val="80808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177" name="Rectangle 471">
            <a:extLst>
              <a:ext uri="{FF2B5EF4-FFF2-40B4-BE49-F238E27FC236}">
                <a16:creationId xmlns:a16="http://schemas.microsoft.com/office/drawing/2014/main" id="{A5949A16-2DAC-4CD6-4B52-700D212BF112}"/>
              </a:ext>
            </a:extLst>
          </p:cNvPr>
          <p:cNvSpPr>
            <a:spLocks noChangeArrowheads="1"/>
          </p:cNvSpPr>
          <p:nvPr/>
        </p:nvSpPr>
        <p:spPr bwMode="auto">
          <a:xfrm>
            <a:off x="255930" y="8478090"/>
            <a:ext cx="4507767" cy="295910"/>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178" name="WordArt 472">
            <a:extLst>
              <a:ext uri="{FF2B5EF4-FFF2-40B4-BE49-F238E27FC236}">
                <a16:creationId xmlns:a16="http://schemas.microsoft.com/office/drawing/2014/main" id="{0810D5DA-EB04-DEF9-C3D6-D27D266E929E}"/>
              </a:ext>
            </a:extLst>
          </p:cNvPr>
          <p:cNvSpPr>
            <a:spLocks noChangeArrowheads="1" noChangeShapeType="1" noTextEdit="1"/>
          </p:cNvSpPr>
          <p:nvPr/>
        </p:nvSpPr>
        <p:spPr bwMode="auto">
          <a:xfrm>
            <a:off x="488335" y="8556195"/>
            <a:ext cx="4058832" cy="14033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冗長化電源搭載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4U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24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NAS【TS-h3087XU-RP】</a:t>
            </a:r>
            <a:endPar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endParaRPr>
          </a:p>
        </p:txBody>
      </p:sp>
      <p:sp>
        <p:nvSpPr>
          <p:cNvPr id="2179" name="WordArt 473">
            <a:extLst>
              <a:ext uri="{FF2B5EF4-FFF2-40B4-BE49-F238E27FC236}">
                <a16:creationId xmlns:a16="http://schemas.microsoft.com/office/drawing/2014/main" id="{A9C7C43E-5756-3E04-5C62-5A207C992761}"/>
              </a:ext>
            </a:extLst>
          </p:cNvPr>
          <p:cNvSpPr>
            <a:spLocks noChangeArrowheads="1" noChangeShapeType="1" noTextEdit="1"/>
          </p:cNvSpPr>
          <p:nvPr/>
        </p:nvSpPr>
        <p:spPr bwMode="auto">
          <a:xfrm>
            <a:off x="4907204" y="8527620"/>
            <a:ext cx="2266901" cy="58864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[24</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ベイ対応</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]Xeon E-2378</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メモリ</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64GB</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搭載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4U</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ラックマウント型 </a:t>
            </a:r>
          </a:p>
          <a:p>
            <a:pPr algn="l" rtl="0">
              <a:buNone/>
            </a:pP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 x 2.5GbE</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 + 10G</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最大 </a:t>
            </a:r>
            <a:r>
              <a:rPr lang="en-US" altLang="ja-JP" sz="3600" kern="10" spc="0">
                <a:ln>
                  <a:noFill/>
                </a:ln>
                <a:solidFill>
                  <a:srgbClr val="FFFFFF"/>
                </a:solidFill>
                <a:effectLst/>
                <a:latin typeface="ヒラギノ角ゴ4" panose="020B0400000000000000" pitchFamily="50" charset="-128"/>
                <a:ea typeface="ヒラギノ角ゴ4" panose="020B0400000000000000" pitchFamily="50" charset="-128"/>
              </a:rPr>
              <a:t>22TB x24 | RAID 0/5/6/10 </a:t>
            </a:r>
            <a:r>
              <a:rPr lang="ja-JP" altLang="en-US" sz="3600" kern="10" spc="0">
                <a:ln>
                  <a:noFill/>
                </a:ln>
                <a:solidFill>
                  <a:srgbClr val="FFFFFF"/>
                </a:solidFill>
                <a:effectLst/>
                <a:latin typeface="ヒラギノ角ゴ4" panose="020B0400000000000000" pitchFamily="50" charset="-128"/>
                <a:ea typeface="ヒラギノ角ゴ4" panose="020B0400000000000000" pitchFamily="50" charset="-128"/>
              </a:rPr>
              <a:t>対応</a:t>
            </a:r>
          </a:p>
        </p:txBody>
      </p:sp>
      <p:cxnSp>
        <p:nvCxnSpPr>
          <p:cNvPr id="2522" name="AutoShape 474">
            <a:extLst>
              <a:ext uri="{FF2B5EF4-FFF2-40B4-BE49-F238E27FC236}">
                <a16:creationId xmlns:a16="http://schemas.microsoft.com/office/drawing/2014/main" id="{52A947C1-706A-F4A5-17D7-0B7EB8E3C21D}"/>
              </a:ext>
            </a:extLst>
          </p:cNvPr>
          <p:cNvCxnSpPr>
            <a:cxnSpLocks noChangeShapeType="1"/>
          </p:cNvCxnSpPr>
          <p:nvPr/>
        </p:nvCxnSpPr>
        <p:spPr bwMode="auto">
          <a:xfrm>
            <a:off x="354988" y="10017965"/>
            <a:ext cx="703056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80" name="WordArt 475">
            <a:extLst>
              <a:ext uri="{FF2B5EF4-FFF2-40B4-BE49-F238E27FC236}">
                <a16:creationId xmlns:a16="http://schemas.microsoft.com/office/drawing/2014/main" id="{E0247900-812A-A3F4-5230-43D2F453A5D7}"/>
              </a:ext>
            </a:extLst>
          </p:cNvPr>
          <p:cNvSpPr>
            <a:spLocks noChangeArrowheads="1" noChangeShapeType="1" noTextEdit="1"/>
          </p:cNvSpPr>
          <p:nvPr/>
        </p:nvSpPr>
        <p:spPr bwMode="auto">
          <a:xfrm>
            <a:off x="290219" y="8808290"/>
            <a:ext cx="1877019" cy="11398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◆Intel Xeon E-2378</a:t>
            </a:r>
          </a:p>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  CPU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搭載</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64GB DDR4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採用</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◆標準</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[RAID6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容量 </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316.8TB]</a:t>
            </a:r>
          </a:p>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　</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16TB x24 HDD </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高耐久仕様</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2 x 2.5GbE</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2 x 10GBASE-T</a:t>
            </a:r>
          </a:p>
          <a:p>
            <a:pPr algn="l" rtl="0">
              <a:buNone/>
            </a:pP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◆800W</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電源（冗長化仕様）</a:t>
            </a:r>
          </a:p>
          <a:p>
            <a:pPr algn="l" rtl="0">
              <a:buNone/>
            </a:pP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◆保証</a:t>
            </a:r>
            <a:r>
              <a:rPr lang="en-US" altLang="ja-JP" sz="3600" kern="10" spc="0" dirty="0">
                <a:ln>
                  <a:noFill/>
                </a:ln>
                <a:solidFill>
                  <a:srgbClr val="5A5A5A"/>
                </a:solidFill>
                <a:effectLst/>
                <a:latin typeface="ヒラギノ角ゴ4" panose="020B0400000000000000" pitchFamily="50" charset="-128"/>
                <a:ea typeface="ヒラギノ角ゴ4" panose="020B0400000000000000" pitchFamily="50" charset="-128"/>
              </a:rPr>
              <a:t>3</a:t>
            </a:r>
            <a:r>
              <a:rPr lang="ja-JP" altLang="en-US" sz="3600" kern="10" spc="0" dirty="0">
                <a:ln>
                  <a:noFill/>
                </a:ln>
                <a:solidFill>
                  <a:srgbClr val="5A5A5A"/>
                </a:solidFill>
                <a:effectLst/>
                <a:latin typeface="ヒラギノ角ゴ4" panose="020B0400000000000000" pitchFamily="50" charset="-128"/>
                <a:ea typeface="ヒラギノ角ゴ4" panose="020B0400000000000000" pitchFamily="50" charset="-128"/>
              </a:rPr>
              <a:t>年</a:t>
            </a:r>
          </a:p>
        </p:txBody>
      </p:sp>
      <p:grpSp>
        <p:nvGrpSpPr>
          <p:cNvPr id="2181" name="Group 476">
            <a:extLst>
              <a:ext uri="{FF2B5EF4-FFF2-40B4-BE49-F238E27FC236}">
                <a16:creationId xmlns:a16="http://schemas.microsoft.com/office/drawing/2014/main" id="{871563A4-0939-FC72-C1AE-2C461685CD59}"/>
              </a:ext>
            </a:extLst>
          </p:cNvPr>
          <p:cNvGrpSpPr>
            <a:grpSpLocks/>
          </p:cNvGrpSpPr>
          <p:nvPr/>
        </p:nvGrpSpPr>
        <p:grpSpPr bwMode="auto">
          <a:xfrm>
            <a:off x="3496759" y="9226755"/>
            <a:ext cx="1249936" cy="732790"/>
            <a:chOff x="4007" y="13806"/>
            <a:chExt cx="1773" cy="1028"/>
          </a:xfrm>
        </p:grpSpPr>
        <p:sp>
          <p:nvSpPr>
            <p:cNvPr id="2208" name="Rectangle 486">
              <a:extLst>
                <a:ext uri="{FF2B5EF4-FFF2-40B4-BE49-F238E27FC236}">
                  <a16:creationId xmlns:a16="http://schemas.microsoft.com/office/drawing/2014/main" id="{E85AC4B7-028A-994A-3430-44F7471BCAC3}"/>
                </a:ext>
              </a:extLst>
            </p:cNvPr>
            <p:cNvSpPr>
              <a:spLocks noChangeArrowheads="1"/>
            </p:cNvSpPr>
            <p:nvPr/>
          </p:nvSpPr>
          <p:spPr bwMode="auto">
            <a:xfrm>
              <a:off x="4007" y="14170"/>
              <a:ext cx="1773" cy="29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09" name="WordArt 487">
              <a:extLst>
                <a:ext uri="{FF2B5EF4-FFF2-40B4-BE49-F238E27FC236}">
                  <a16:creationId xmlns:a16="http://schemas.microsoft.com/office/drawing/2014/main" id="{A7AED932-8639-5C0E-EE7C-57B9AFAB3354}"/>
                </a:ext>
              </a:extLst>
            </p:cNvPr>
            <p:cNvSpPr>
              <a:spLocks noChangeArrowheads="1" noChangeShapeType="1" noTextEdit="1"/>
            </p:cNvSpPr>
            <p:nvPr/>
          </p:nvSpPr>
          <p:spPr bwMode="auto">
            <a:xfrm>
              <a:off x="4105" y="14253"/>
              <a:ext cx="1565" cy="15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18TBx24 [RAID6 356.4TB]</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10" name="Rectangle 488">
              <a:extLst>
                <a:ext uri="{FF2B5EF4-FFF2-40B4-BE49-F238E27FC236}">
                  <a16:creationId xmlns:a16="http://schemas.microsoft.com/office/drawing/2014/main" id="{15513C85-8CA4-E747-D1B7-85B0823EF4C3}"/>
                </a:ext>
              </a:extLst>
            </p:cNvPr>
            <p:cNvSpPr>
              <a:spLocks noChangeArrowheads="1"/>
            </p:cNvSpPr>
            <p:nvPr/>
          </p:nvSpPr>
          <p:spPr bwMode="auto">
            <a:xfrm>
              <a:off x="4007" y="14537"/>
              <a:ext cx="1773" cy="29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11" name="WordArt 489">
              <a:extLst>
                <a:ext uri="{FF2B5EF4-FFF2-40B4-BE49-F238E27FC236}">
                  <a16:creationId xmlns:a16="http://schemas.microsoft.com/office/drawing/2014/main" id="{7588EAA8-EE44-3060-AFFE-ACEEA2275C28}"/>
                </a:ext>
              </a:extLst>
            </p:cNvPr>
            <p:cNvSpPr>
              <a:spLocks noChangeArrowheads="1" noChangeShapeType="1" noTextEdit="1"/>
            </p:cNvSpPr>
            <p:nvPr/>
          </p:nvSpPr>
          <p:spPr bwMode="auto">
            <a:xfrm>
              <a:off x="4125" y="14607"/>
              <a:ext cx="1579" cy="168"/>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20TBx24 [RAID6 396TB]</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212" name="Rectangle 490">
              <a:extLst>
                <a:ext uri="{FF2B5EF4-FFF2-40B4-BE49-F238E27FC236}">
                  <a16:creationId xmlns:a16="http://schemas.microsoft.com/office/drawing/2014/main" id="{C2FB6E81-ADE8-4700-AED6-E78CE7484A3A}"/>
                </a:ext>
              </a:extLst>
            </p:cNvPr>
            <p:cNvSpPr>
              <a:spLocks noChangeArrowheads="1"/>
            </p:cNvSpPr>
            <p:nvPr/>
          </p:nvSpPr>
          <p:spPr bwMode="auto">
            <a:xfrm>
              <a:off x="4007" y="13806"/>
              <a:ext cx="1773" cy="29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13" name="WordArt 491">
              <a:extLst>
                <a:ext uri="{FF2B5EF4-FFF2-40B4-BE49-F238E27FC236}">
                  <a16:creationId xmlns:a16="http://schemas.microsoft.com/office/drawing/2014/main" id="{7CA75F2B-AAA0-C2EF-7B69-374630B2F438}"/>
                </a:ext>
              </a:extLst>
            </p:cNvPr>
            <p:cNvSpPr>
              <a:spLocks noChangeArrowheads="1" noChangeShapeType="1" noTextEdit="1"/>
            </p:cNvSpPr>
            <p:nvPr/>
          </p:nvSpPr>
          <p:spPr bwMode="auto">
            <a:xfrm>
              <a:off x="4125" y="13888"/>
              <a:ext cx="1532" cy="156"/>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16TBx24 [RAID6 316.8TB]</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grpSp>
      <p:sp>
        <p:nvSpPr>
          <p:cNvPr id="2182" name="WordArt 492">
            <a:extLst>
              <a:ext uri="{FF2B5EF4-FFF2-40B4-BE49-F238E27FC236}">
                <a16:creationId xmlns:a16="http://schemas.microsoft.com/office/drawing/2014/main" id="{8C8832E1-C7B1-DD67-2F54-41C439D74971}"/>
              </a:ext>
            </a:extLst>
          </p:cNvPr>
          <p:cNvSpPr>
            <a:spLocks noChangeArrowheads="1" noChangeShapeType="1" noTextEdit="1"/>
          </p:cNvSpPr>
          <p:nvPr/>
        </p:nvSpPr>
        <p:spPr bwMode="auto">
          <a:xfrm>
            <a:off x="13161389" y="5485970"/>
            <a:ext cx="1436339" cy="3321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高度なエンタープライズ環境に適応する</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実践的スペックを備えた</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NAS</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シリーズです。</a:t>
            </a:r>
          </a:p>
          <a:p>
            <a:pPr algn="l" rtl="0">
              <a:buNone/>
            </a:pP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Intel</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クアッドコア</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CPU</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8GB DDR4</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メモリに加え、</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デュアル </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2.5GBase-T</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10GBase-T</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ポート、</a:t>
            </a:r>
          </a:p>
          <a:p>
            <a:pPr algn="l" rtl="0">
              <a:buNone/>
            </a:pP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およびキャッシュ用の</a:t>
            </a:r>
            <a:r>
              <a:rPr lang="en-US" altLang="ja-JP" sz="3600" kern="10" spc="0">
                <a:ln>
                  <a:noFill/>
                </a:ln>
                <a:solidFill>
                  <a:srgbClr val="404040"/>
                </a:solidFill>
                <a:effectLst/>
                <a:latin typeface="ヒラギノ角ゴ4" panose="020B0400000000000000" pitchFamily="50" charset="-128"/>
                <a:ea typeface="ヒラギノ角ゴ4" panose="020B0400000000000000" pitchFamily="50" charset="-128"/>
              </a:rPr>
              <a:t>m.2</a:t>
            </a:r>
            <a:r>
              <a:rPr lang="ja-JP" altLang="en-US" sz="3600" kern="10" spc="0">
                <a:ln>
                  <a:noFill/>
                </a:ln>
                <a:solidFill>
                  <a:srgbClr val="404040"/>
                </a:solidFill>
                <a:effectLst/>
                <a:latin typeface="ヒラギノ角ゴ4" panose="020B0400000000000000" pitchFamily="50" charset="-128"/>
                <a:ea typeface="ヒラギノ角ゴ4" panose="020B0400000000000000" pitchFamily="50" charset="-128"/>
              </a:rPr>
              <a:t>スロットを搭載</a:t>
            </a:r>
          </a:p>
        </p:txBody>
      </p:sp>
      <p:pic>
        <p:nvPicPr>
          <p:cNvPr id="2541" name="Picture 493" descr="WUH721414ALE6L4：WesternDigital ULTRASTAR SATA6G接続ハードディスク 14TB | CFD販売株式会社  CFD Sales INC.">
            <a:extLst>
              <a:ext uri="{FF2B5EF4-FFF2-40B4-BE49-F238E27FC236}">
                <a16:creationId xmlns:a16="http://schemas.microsoft.com/office/drawing/2014/main" id="{733B1A29-F00D-508D-C499-B011116F835F}"/>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3743672" y="99481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 name="Rectangle 498">
            <a:extLst>
              <a:ext uri="{FF2B5EF4-FFF2-40B4-BE49-F238E27FC236}">
                <a16:creationId xmlns:a16="http://schemas.microsoft.com/office/drawing/2014/main" id="{C7D1F13D-EFCD-166A-8B91-2E7E533341E0}"/>
              </a:ext>
            </a:extLst>
          </p:cNvPr>
          <p:cNvSpPr>
            <a:spLocks noChangeArrowheads="1"/>
          </p:cNvSpPr>
          <p:nvPr/>
        </p:nvSpPr>
        <p:spPr bwMode="auto">
          <a:xfrm>
            <a:off x="14264362" y="10292920"/>
            <a:ext cx="474018"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202" name="WordArt 499">
            <a:extLst>
              <a:ext uri="{FF2B5EF4-FFF2-40B4-BE49-F238E27FC236}">
                <a16:creationId xmlns:a16="http://schemas.microsoft.com/office/drawing/2014/main" id="{CDBAFBB4-DD6E-B1CB-0182-8C07A17685D3}"/>
              </a:ext>
            </a:extLst>
          </p:cNvPr>
          <p:cNvSpPr>
            <a:spLocks noChangeArrowheads="1" noChangeShapeType="1" noTextEdit="1"/>
          </p:cNvSpPr>
          <p:nvPr/>
        </p:nvSpPr>
        <p:spPr bwMode="auto">
          <a:xfrm>
            <a:off x="14345063" y="10328686"/>
            <a:ext cx="313009"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RED  18TB×12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96" name="Rectangle 504">
            <a:extLst>
              <a:ext uri="{FF2B5EF4-FFF2-40B4-BE49-F238E27FC236}">
                <a16:creationId xmlns:a16="http://schemas.microsoft.com/office/drawing/2014/main" id="{D61C1996-E38B-7F1B-5AC5-B2C569EDF014}"/>
              </a:ext>
            </a:extLst>
          </p:cNvPr>
          <p:cNvSpPr>
            <a:spLocks noChangeArrowheads="1"/>
          </p:cNvSpPr>
          <p:nvPr/>
        </p:nvSpPr>
        <p:spPr bwMode="auto">
          <a:xfrm>
            <a:off x="14264362" y="10447225"/>
            <a:ext cx="474018" cy="12893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97" name="WordArt 505">
            <a:extLst>
              <a:ext uri="{FF2B5EF4-FFF2-40B4-BE49-F238E27FC236}">
                <a16:creationId xmlns:a16="http://schemas.microsoft.com/office/drawing/2014/main" id="{7BD6A0B1-48BC-602F-C15D-54731A6F4099}"/>
              </a:ext>
            </a:extLst>
          </p:cNvPr>
          <p:cNvSpPr>
            <a:spLocks noChangeArrowheads="1" noChangeShapeType="1" noTextEdit="1"/>
          </p:cNvSpPr>
          <p:nvPr/>
        </p:nvSpPr>
        <p:spPr bwMode="auto">
          <a:xfrm>
            <a:off x="14345063" y="10482991"/>
            <a:ext cx="313009" cy="68000"/>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20TB×12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85" name="Rectangle 506">
            <a:extLst>
              <a:ext uri="{FF2B5EF4-FFF2-40B4-BE49-F238E27FC236}">
                <a16:creationId xmlns:a16="http://schemas.microsoft.com/office/drawing/2014/main" id="{A486BBDF-5C5A-F9F7-3569-D3A9C7FA7D48}"/>
              </a:ext>
            </a:extLst>
          </p:cNvPr>
          <p:cNvSpPr>
            <a:spLocks noChangeArrowheads="1"/>
          </p:cNvSpPr>
          <p:nvPr/>
        </p:nvSpPr>
        <p:spPr bwMode="auto">
          <a:xfrm>
            <a:off x="14264362" y="9974785"/>
            <a:ext cx="474335" cy="128905"/>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86" name="WordArt 507">
            <a:extLst>
              <a:ext uri="{FF2B5EF4-FFF2-40B4-BE49-F238E27FC236}">
                <a16:creationId xmlns:a16="http://schemas.microsoft.com/office/drawing/2014/main" id="{34CDE494-7E44-CBEC-933A-A67C9B316242}"/>
              </a:ext>
            </a:extLst>
          </p:cNvPr>
          <p:cNvSpPr>
            <a:spLocks noChangeArrowheads="1" noChangeShapeType="1" noTextEdit="1"/>
          </p:cNvSpPr>
          <p:nvPr/>
        </p:nvSpPr>
        <p:spPr bwMode="auto">
          <a:xfrm>
            <a:off x="14345005" y="10011615"/>
            <a:ext cx="313683" cy="6667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14TB×12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188" name="Rectangle 511">
            <a:extLst>
              <a:ext uri="{FF2B5EF4-FFF2-40B4-BE49-F238E27FC236}">
                <a16:creationId xmlns:a16="http://schemas.microsoft.com/office/drawing/2014/main" id="{9B2DBA49-612E-BB68-DF2D-DC84DBFEDE71}"/>
              </a:ext>
            </a:extLst>
          </p:cNvPr>
          <p:cNvSpPr>
            <a:spLocks noChangeArrowheads="1"/>
          </p:cNvSpPr>
          <p:nvPr/>
        </p:nvSpPr>
        <p:spPr bwMode="auto">
          <a:xfrm>
            <a:off x="14264362" y="10133535"/>
            <a:ext cx="474335" cy="12954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189" name="WordArt 512">
            <a:extLst>
              <a:ext uri="{FF2B5EF4-FFF2-40B4-BE49-F238E27FC236}">
                <a16:creationId xmlns:a16="http://schemas.microsoft.com/office/drawing/2014/main" id="{EF610A62-28F0-9498-D3BB-A7DFC99A010A}"/>
              </a:ext>
            </a:extLst>
          </p:cNvPr>
          <p:cNvSpPr>
            <a:spLocks noChangeArrowheads="1" noChangeShapeType="1" noTextEdit="1"/>
          </p:cNvSpPr>
          <p:nvPr/>
        </p:nvSpPr>
        <p:spPr bwMode="auto">
          <a:xfrm>
            <a:off x="14345005" y="10169730"/>
            <a:ext cx="313683"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a:ln>
                  <a:noFill/>
                </a:ln>
                <a:solidFill>
                  <a:srgbClr val="FFFFFF"/>
                </a:solidFill>
                <a:effectLst/>
                <a:latin typeface="ヒラギノ角ゴ5" panose="020B0500000000000000" pitchFamily="50" charset="-128"/>
                <a:ea typeface="ヒラギノ角ゴ5" panose="020B0500000000000000" pitchFamily="50" charset="-128"/>
              </a:rPr>
              <a:t>RED  16TB×12</a:t>
            </a:r>
            <a:endPar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endParaRPr>
          </a:p>
        </p:txBody>
      </p:sp>
      <p:pic>
        <p:nvPicPr>
          <p:cNvPr id="2591" name="図 1">
            <a:extLst>
              <a:ext uri="{FF2B5EF4-FFF2-40B4-BE49-F238E27FC236}">
                <a16:creationId xmlns:a16="http://schemas.microsoft.com/office/drawing/2014/main" id="{6997EFBD-E0C8-5FBF-D369-BFD0A76BBF1C}"/>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3895707" y="8857407"/>
            <a:ext cx="977872" cy="7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58" descr="WUH721414ALE6L4：WesternDigital ULTRASTAR SATA6G接続ハードディスク 14TB | CFD販売株式会社  CFD Sales INC.">
            <a:extLst>
              <a:ext uri="{FF2B5EF4-FFF2-40B4-BE49-F238E27FC236}">
                <a16:creationId xmlns:a16="http://schemas.microsoft.com/office/drawing/2014/main" id="{572C59FE-F7E3-0F31-C383-29B6F9FD5D44}"/>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3089403" y="9407935"/>
            <a:ext cx="379087" cy="53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68" descr="WUH721414ALE6L4：WesternDigital ULTRASTAR SATA6G接続ハードディスク 14TB | CFD販売株式会社  CFD Sales INC.">
            <a:extLst>
              <a:ext uri="{FF2B5EF4-FFF2-40B4-BE49-F238E27FC236}">
                <a16:creationId xmlns:a16="http://schemas.microsoft.com/office/drawing/2014/main" id="{B8EEE88C-2C11-6F40-DC7B-95DA102D0DFF}"/>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9590699" y="3827108"/>
            <a:ext cx="379087" cy="50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a:extLst>
              <a:ext uri="{FF2B5EF4-FFF2-40B4-BE49-F238E27FC236}">
                <a16:creationId xmlns:a16="http://schemas.microsoft.com/office/drawing/2014/main" id="{CD7BA6DA-CFBF-6DFB-E815-255D26C4E18A}"/>
              </a:ext>
            </a:extLst>
          </p:cNvPr>
          <p:cNvGrpSpPr/>
          <p:nvPr/>
        </p:nvGrpSpPr>
        <p:grpSpPr>
          <a:xfrm>
            <a:off x="12246042" y="7197295"/>
            <a:ext cx="679551" cy="128270"/>
            <a:chOff x="11667902" y="7197295"/>
            <a:chExt cx="679551" cy="128270"/>
          </a:xfrm>
        </p:grpSpPr>
        <p:sp>
          <p:nvSpPr>
            <p:cNvPr id="2424" name="Rectangle 281">
              <a:extLst>
                <a:ext uri="{FF2B5EF4-FFF2-40B4-BE49-F238E27FC236}">
                  <a16:creationId xmlns:a16="http://schemas.microsoft.com/office/drawing/2014/main" id="{2E4C4871-7E59-1DDF-562C-8E4973740A85}"/>
                </a:ext>
              </a:extLst>
            </p:cNvPr>
            <p:cNvSpPr>
              <a:spLocks noChangeArrowheads="1"/>
            </p:cNvSpPr>
            <p:nvPr/>
          </p:nvSpPr>
          <p:spPr bwMode="auto">
            <a:xfrm>
              <a:off x="11667902" y="7197295"/>
              <a:ext cx="679551" cy="12827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25" name="WordArt 282">
              <a:extLst>
                <a:ext uri="{FF2B5EF4-FFF2-40B4-BE49-F238E27FC236}">
                  <a16:creationId xmlns:a16="http://schemas.microsoft.com/office/drawing/2014/main" id="{5F536D2D-82E4-C14E-1222-EAFF5004D811}"/>
                </a:ext>
              </a:extLst>
            </p:cNvPr>
            <p:cNvSpPr>
              <a:spLocks noChangeArrowheads="1" noChangeShapeType="1" noTextEdit="1"/>
            </p:cNvSpPr>
            <p:nvPr/>
          </p:nvSpPr>
          <p:spPr bwMode="auto">
            <a:xfrm>
              <a:off x="11712978" y="7232855"/>
              <a:ext cx="587351" cy="6794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4TB×8</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grpSp>
        <p:nvGrpSpPr>
          <p:cNvPr id="13" name="グループ化 12">
            <a:extLst>
              <a:ext uri="{FF2B5EF4-FFF2-40B4-BE49-F238E27FC236}">
                <a16:creationId xmlns:a16="http://schemas.microsoft.com/office/drawing/2014/main" id="{10B7363D-DE64-B132-DA9D-99B57CA45412}"/>
              </a:ext>
            </a:extLst>
          </p:cNvPr>
          <p:cNvGrpSpPr/>
          <p:nvPr/>
        </p:nvGrpSpPr>
        <p:grpSpPr>
          <a:xfrm>
            <a:off x="9388499" y="4676568"/>
            <a:ext cx="817663" cy="147600"/>
            <a:chOff x="9488198" y="4679194"/>
            <a:chExt cx="679450" cy="122650"/>
          </a:xfrm>
        </p:grpSpPr>
        <p:sp>
          <p:nvSpPr>
            <p:cNvPr id="11" name="Rectangle 3">
              <a:extLst>
                <a:ext uri="{FF2B5EF4-FFF2-40B4-BE49-F238E27FC236}">
                  <a16:creationId xmlns:a16="http://schemas.microsoft.com/office/drawing/2014/main" id="{EF51AA12-5443-FD0E-7CDB-C88E0A113926}"/>
                </a:ext>
              </a:extLst>
            </p:cNvPr>
            <p:cNvSpPr>
              <a:spLocks noChangeArrowheads="1"/>
            </p:cNvSpPr>
            <p:nvPr/>
          </p:nvSpPr>
          <p:spPr bwMode="auto">
            <a:xfrm>
              <a:off x="9488198" y="4679194"/>
              <a:ext cx="679450" cy="12265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2" name="WordArt 4">
              <a:extLst>
                <a:ext uri="{FF2B5EF4-FFF2-40B4-BE49-F238E27FC236}">
                  <a16:creationId xmlns:a16="http://schemas.microsoft.com/office/drawing/2014/main" id="{50FC83EC-1CC4-5F66-412B-BF1535E63AFC}"/>
                </a:ext>
              </a:extLst>
            </p:cNvPr>
            <p:cNvSpPr>
              <a:spLocks noChangeArrowheads="1" noChangeShapeType="1" noTextEdit="1"/>
            </p:cNvSpPr>
            <p:nvPr/>
          </p:nvSpPr>
          <p:spPr bwMode="auto">
            <a:xfrm>
              <a:off x="9534236" y="4714119"/>
              <a:ext cx="587375" cy="6826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4TB×2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grpSp>
        <p:nvGrpSpPr>
          <p:cNvPr id="16" name="グループ化 15">
            <a:extLst>
              <a:ext uri="{FF2B5EF4-FFF2-40B4-BE49-F238E27FC236}">
                <a16:creationId xmlns:a16="http://schemas.microsoft.com/office/drawing/2014/main" id="{0304DD1E-E9A9-9E8D-61BD-DF8DD6798644}"/>
              </a:ext>
            </a:extLst>
          </p:cNvPr>
          <p:cNvGrpSpPr/>
          <p:nvPr/>
        </p:nvGrpSpPr>
        <p:grpSpPr>
          <a:xfrm>
            <a:off x="10246154" y="4675352"/>
            <a:ext cx="882644" cy="152757"/>
            <a:chOff x="3175" y="6350"/>
            <a:chExt cx="679450" cy="114513"/>
          </a:xfrm>
        </p:grpSpPr>
        <p:sp>
          <p:nvSpPr>
            <p:cNvPr id="14" name="Rectangle 5">
              <a:extLst>
                <a:ext uri="{FF2B5EF4-FFF2-40B4-BE49-F238E27FC236}">
                  <a16:creationId xmlns:a16="http://schemas.microsoft.com/office/drawing/2014/main" id="{F17ABB74-6F59-4F67-5537-E6CC733A8A8C}"/>
                </a:ext>
              </a:extLst>
            </p:cNvPr>
            <p:cNvSpPr>
              <a:spLocks noChangeArrowheads="1"/>
            </p:cNvSpPr>
            <p:nvPr/>
          </p:nvSpPr>
          <p:spPr bwMode="auto">
            <a:xfrm>
              <a:off x="3175" y="6350"/>
              <a:ext cx="679450" cy="114513"/>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dirty="0"/>
            </a:p>
          </p:txBody>
        </p:sp>
        <p:sp>
          <p:nvSpPr>
            <p:cNvPr id="15" name="WordArt 6">
              <a:extLst>
                <a:ext uri="{FF2B5EF4-FFF2-40B4-BE49-F238E27FC236}">
                  <a16:creationId xmlns:a16="http://schemas.microsoft.com/office/drawing/2014/main" id="{5BCDD191-2277-F321-F2BC-F255593BE4B9}"/>
                </a:ext>
              </a:extLst>
            </p:cNvPr>
            <p:cNvSpPr>
              <a:spLocks noChangeArrowheads="1" noChangeShapeType="1" noTextEdit="1"/>
            </p:cNvSpPr>
            <p:nvPr/>
          </p:nvSpPr>
          <p:spPr bwMode="auto">
            <a:xfrm>
              <a:off x="41275" y="41275"/>
              <a:ext cx="600075" cy="68263"/>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8TB×2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grpSp>
        <p:nvGrpSpPr>
          <p:cNvPr id="19" name="グループ化 18">
            <a:extLst>
              <a:ext uri="{FF2B5EF4-FFF2-40B4-BE49-F238E27FC236}">
                <a16:creationId xmlns:a16="http://schemas.microsoft.com/office/drawing/2014/main" id="{2AF533B2-4B96-68F3-6B2E-3D09F201EC88}"/>
              </a:ext>
            </a:extLst>
          </p:cNvPr>
          <p:cNvGrpSpPr/>
          <p:nvPr/>
        </p:nvGrpSpPr>
        <p:grpSpPr>
          <a:xfrm>
            <a:off x="9391560" y="4862897"/>
            <a:ext cx="811622" cy="147600"/>
            <a:chOff x="3175" y="6349"/>
            <a:chExt cx="679450" cy="123564"/>
          </a:xfrm>
        </p:grpSpPr>
        <p:sp>
          <p:nvSpPr>
            <p:cNvPr id="17" name="Rectangle 7">
              <a:extLst>
                <a:ext uri="{FF2B5EF4-FFF2-40B4-BE49-F238E27FC236}">
                  <a16:creationId xmlns:a16="http://schemas.microsoft.com/office/drawing/2014/main" id="{061051D0-82BD-A2D7-76A3-9D5CF2577EB6}"/>
                </a:ext>
              </a:extLst>
            </p:cNvPr>
            <p:cNvSpPr>
              <a:spLocks noChangeArrowheads="1"/>
            </p:cNvSpPr>
            <p:nvPr/>
          </p:nvSpPr>
          <p:spPr bwMode="auto">
            <a:xfrm>
              <a:off x="3175" y="6349"/>
              <a:ext cx="679450" cy="123564"/>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8" name="WordArt 8">
              <a:extLst>
                <a:ext uri="{FF2B5EF4-FFF2-40B4-BE49-F238E27FC236}">
                  <a16:creationId xmlns:a16="http://schemas.microsoft.com/office/drawing/2014/main" id="{CB96A0A7-22F4-3AD5-DBD1-E5C54356C219}"/>
                </a:ext>
              </a:extLst>
            </p:cNvPr>
            <p:cNvSpPr>
              <a:spLocks noChangeArrowheads="1" noChangeShapeType="1" noTextEdit="1"/>
            </p:cNvSpPr>
            <p:nvPr/>
          </p:nvSpPr>
          <p:spPr bwMode="auto">
            <a:xfrm>
              <a:off x="49213" y="36513"/>
              <a:ext cx="604837" cy="7302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12TB×2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grpSp>
        <p:nvGrpSpPr>
          <p:cNvPr id="26" name="グループ化 25">
            <a:extLst>
              <a:ext uri="{FF2B5EF4-FFF2-40B4-BE49-F238E27FC236}">
                <a16:creationId xmlns:a16="http://schemas.microsoft.com/office/drawing/2014/main" id="{480341AA-25AD-C121-C8C8-9CA131CC5D6A}"/>
              </a:ext>
            </a:extLst>
          </p:cNvPr>
          <p:cNvGrpSpPr/>
          <p:nvPr/>
        </p:nvGrpSpPr>
        <p:grpSpPr>
          <a:xfrm>
            <a:off x="10243606" y="4854938"/>
            <a:ext cx="885192" cy="161562"/>
            <a:chOff x="3175" y="6350"/>
            <a:chExt cx="679450" cy="128588"/>
          </a:xfrm>
        </p:grpSpPr>
        <p:sp>
          <p:nvSpPr>
            <p:cNvPr id="24" name="Rectangle 9">
              <a:extLst>
                <a:ext uri="{FF2B5EF4-FFF2-40B4-BE49-F238E27FC236}">
                  <a16:creationId xmlns:a16="http://schemas.microsoft.com/office/drawing/2014/main" id="{775754CF-B966-6A33-C0C4-785CA83EAA00}"/>
                </a:ext>
              </a:extLst>
            </p:cNvPr>
            <p:cNvSpPr>
              <a:spLocks noChangeArrowheads="1"/>
            </p:cNvSpPr>
            <p:nvPr/>
          </p:nvSpPr>
          <p:spPr bwMode="auto">
            <a:xfrm>
              <a:off x="3175" y="6350"/>
              <a:ext cx="679450" cy="12858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WordArt 10">
              <a:extLst>
                <a:ext uri="{FF2B5EF4-FFF2-40B4-BE49-F238E27FC236}">
                  <a16:creationId xmlns:a16="http://schemas.microsoft.com/office/drawing/2014/main" id="{569C91ED-25A2-17D4-DE49-464013F5B18A}"/>
                </a:ext>
              </a:extLst>
            </p:cNvPr>
            <p:cNvSpPr>
              <a:spLocks noChangeArrowheads="1" noChangeShapeType="1" noTextEdit="1"/>
            </p:cNvSpPr>
            <p:nvPr/>
          </p:nvSpPr>
          <p:spPr bwMode="auto">
            <a:xfrm>
              <a:off x="49213" y="36513"/>
              <a:ext cx="604837" cy="7302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16TB×2</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grpSp>
        <p:nvGrpSpPr>
          <p:cNvPr id="238" name="グループ化 237">
            <a:extLst>
              <a:ext uri="{FF2B5EF4-FFF2-40B4-BE49-F238E27FC236}">
                <a16:creationId xmlns:a16="http://schemas.microsoft.com/office/drawing/2014/main" id="{D11B49D1-2B9C-3A06-2CD4-5F0349F4B942}"/>
              </a:ext>
            </a:extLst>
          </p:cNvPr>
          <p:cNvGrpSpPr/>
          <p:nvPr/>
        </p:nvGrpSpPr>
        <p:grpSpPr>
          <a:xfrm>
            <a:off x="13092001" y="4678638"/>
            <a:ext cx="808150" cy="152944"/>
            <a:chOff x="13529039" y="4549186"/>
            <a:chExt cx="679450" cy="128587"/>
          </a:xfrm>
        </p:grpSpPr>
        <p:sp>
          <p:nvSpPr>
            <p:cNvPr id="236" name="Rectangle 11">
              <a:extLst>
                <a:ext uri="{FF2B5EF4-FFF2-40B4-BE49-F238E27FC236}">
                  <a16:creationId xmlns:a16="http://schemas.microsoft.com/office/drawing/2014/main" id="{B58B42CD-61B3-1CC5-4DE3-7E4EA41DF96A}"/>
                </a:ext>
              </a:extLst>
            </p:cNvPr>
            <p:cNvSpPr>
              <a:spLocks noChangeArrowheads="1"/>
            </p:cNvSpPr>
            <p:nvPr/>
          </p:nvSpPr>
          <p:spPr bwMode="auto">
            <a:xfrm>
              <a:off x="13529039" y="4549186"/>
              <a:ext cx="679450" cy="12858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37" name="WordArt 12">
              <a:extLst>
                <a:ext uri="{FF2B5EF4-FFF2-40B4-BE49-F238E27FC236}">
                  <a16:creationId xmlns:a16="http://schemas.microsoft.com/office/drawing/2014/main" id="{146ADC92-1AFF-38CD-D1CA-0CAE0ACFD426}"/>
                </a:ext>
              </a:extLst>
            </p:cNvPr>
            <p:cNvSpPr>
              <a:spLocks noChangeArrowheads="1" noChangeShapeType="1" noTextEdit="1"/>
            </p:cNvSpPr>
            <p:nvPr/>
          </p:nvSpPr>
          <p:spPr bwMode="auto">
            <a:xfrm>
              <a:off x="13575077" y="4584111"/>
              <a:ext cx="587375" cy="6826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4TB×4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sp>
        <p:nvSpPr>
          <p:cNvPr id="239" name="Rectangle 13">
            <a:extLst>
              <a:ext uri="{FF2B5EF4-FFF2-40B4-BE49-F238E27FC236}">
                <a16:creationId xmlns:a16="http://schemas.microsoft.com/office/drawing/2014/main" id="{F10825AA-49B2-01DB-13D5-84A8D2D8475F}"/>
              </a:ext>
            </a:extLst>
          </p:cNvPr>
          <p:cNvSpPr>
            <a:spLocks noChangeArrowheads="1"/>
          </p:cNvSpPr>
          <p:nvPr/>
        </p:nvSpPr>
        <p:spPr bwMode="auto">
          <a:xfrm>
            <a:off x="13929684" y="4680033"/>
            <a:ext cx="824541" cy="15604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0" name="WordArt 14">
            <a:extLst>
              <a:ext uri="{FF2B5EF4-FFF2-40B4-BE49-F238E27FC236}">
                <a16:creationId xmlns:a16="http://schemas.microsoft.com/office/drawing/2014/main" id="{E64184F4-7FDE-F934-C67F-E929237F5790}"/>
              </a:ext>
            </a:extLst>
          </p:cNvPr>
          <p:cNvSpPr>
            <a:spLocks noChangeArrowheads="1" noChangeShapeType="1" noTextEdit="1"/>
          </p:cNvSpPr>
          <p:nvPr/>
        </p:nvSpPr>
        <p:spPr bwMode="auto">
          <a:xfrm>
            <a:off x="13967785" y="4714959"/>
            <a:ext cx="752839" cy="8564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8TB×4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sp>
        <p:nvSpPr>
          <p:cNvPr id="241" name="Rectangle 15">
            <a:extLst>
              <a:ext uri="{FF2B5EF4-FFF2-40B4-BE49-F238E27FC236}">
                <a16:creationId xmlns:a16="http://schemas.microsoft.com/office/drawing/2014/main" id="{56487A95-41FA-2A62-C451-05B2A1C91116}"/>
              </a:ext>
            </a:extLst>
          </p:cNvPr>
          <p:cNvSpPr>
            <a:spLocks noChangeArrowheads="1"/>
          </p:cNvSpPr>
          <p:nvPr/>
        </p:nvSpPr>
        <p:spPr bwMode="auto">
          <a:xfrm>
            <a:off x="13103067" y="4863193"/>
            <a:ext cx="791279" cy="149752"/>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2" name="WordArt 16">
            <a:extLst>
              <a:ext uri="{FF2B5EF4-FFF2-40B4-BE49-F238E27FC236}">
                <a16:creationId xmlns:a16="http://schemas.microsoft.com/office/drawing/2014/main" id="{B8F78359-67CB-587E-8D1B-FA4686F51549}"/>
              </a:ext>
            </a:extLst>
          </p:cNvPr>
          <p:cNvSpPr>
            <a:spLocks noChangeArrowheads="1" noChangeShapeType="1" noTextEdit="1"/>
          </p:cNvSpPr>
          <p:nvPr/>
        </p:nvSpPr>
        <p:spPr bwMode="auto">
          <a:xfrm>
            <a:off x="13149106" y="4893356"/>
            <a:ext cx="704386" cy="85044"/>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16TB×4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nvGrpSpPr>
          <p:cNvPr id="247" name="グループ化 246">
            <a:extLst>
              <a:ext uri="{FF2B5EF4-FFF2-40B4-BE49-F238E27FC236}">
                <a16:creationId xmlns:a16="http://schemas.microsoft.com/office/drawing/2014/main" id="{80478FD4-E869-2FD2-82E3-7DDCCBBCA980}"/>
              </a:ext>
            </a:extLst>
          </p:cNvPr>
          <p:cNvGrpSpPr/>
          <p:nvPr/>
        </p:nvGrpSpPr>
        <p:grpSpPr>
          <a:xfrm>
            <a:off x="13928732" y="4867275"/>
            <a:ext cx="809401" cy="153182"/>
            <a:chOff x="8030058" y="2213324"/>
            <a:chExt cx="679450" cy="128588"/>
          </a:xfrm>
        </p:grpSpPr>
        <p:sp>
          <p:nvSpPr>
            <p:cNvPr id="245" name="Rectangle 17">
              <a:extLst>
                <a:ext uri="{FF2B5EF4-FFF2-40B4-BE49-F238E27FC236}">
                  <a16:creationId xmlns:a16="http://schemas.microsoft.com/office/drawing/2014/main" id="{D423C2EB-02A0-1F7E-B5D3-C97AE7E348E3}"/>
                </a:ext>
              </a:extLst>
            </p:cNvPr>
            <p:cNvSpPr>
              <a:spLocks noChangeArrowheads="1"/>
            </p:cNvSpPr>
            <p:nvPr/>
          </p:nvSpPr>
          <p:spPr bwMode="auto">
            <a:xfrm>
              <a:off x="8030058" y="2213324"/>
              <a:ext cx="679450" cy="12858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46" name="WordArt 18">
              <a:extLst>
                <a:ext uri="{FF2B5EF4-FFF2-40B4-BE49-F238E27FC236}">
                  <a16:creationId xmlns:a16="http://schemas.microsoft.com/office/drawing/2014/main" id="{A5708A45-1410-0386-D5F6-19F4DD50CF9D}"/>
                </a:ext>
              </a:extLst>
            </p:cNvPr>
            <p:cNvSpPr>
              <a:spLocks noChangeArrowheads="1" noChangeShapeType="1" noTextEdit="1"/>
            </p:cNvSpPr>
            <p:nvPr/>
          </p:nvSpPr>
          <p:spPr bwMode="auto">
            <a:xfrm>
              <a:off x="8076096" y="2243487"/>
              <a:ext cx="604837" cy="73025"/>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err="1">
                  <a:ln>
                    <a:noFill/>
                  </a:ln>
                  <a:solidFill>
                    <a:srgbClr val="FFFFFF"/>
                  </a:solidFill>
                  <a:effectLst/>
                  <a:latin typeface="ヒラギノ角ゴ5" panose="020B0500000000000000" pitchFamily="50" charset="-128"/>
                  <a:ea typeface="ヒラギノ角ゴ5" panose="020B0500000000000000" pitchFamily="50" charset="-128"/>
                </a:rPr>
                <a:t>Ultrastar</a:t>
              </a:r>
              <a:r>
                <a:rPr lang="en-US" altLang="ja-JP" sz="3600" kern="10" spc="0" dirty="0">
                  <a:ln>
                    <a:noFill/>
                  </a:ln>
                  <a:solidFill>
                    <a:srgbClr val="FFFFFF"/>
                  </a:solidFill>
                  <a:effectLst/>
                  <a:latin typeface="ヒラギノ角ゴ5" panose="020B0500000000000000" pitchFamily="50" charset="-128"/>
                  <a:ea typeface="ヒラギノ角ゴ5" panose="020B0500000000000000" pitchFamily="50" charset="-128"/>
                </a:rPr>
                <a:t>  20TB×4</a:t>
              </a:r>
              <a:endParaRPr lang="ja-JP" altLang="en-US" sz="3600" kern="10" spc="0" dirty="0">
                <a:ln>
                  <a:noFill/>
                </a:ln>
                <a:solidFill>
                  <a:srgbClr val="FFFFFF"/>
                </a:solidFill>
                <a:effectLst/>
                <a:latin typeface="ヒラギノ角ゴ5" panose="020B0500000000000000" pitchFamily="50" charset="-128"/>
                <a:ea typeface="ヒラギノ角ゴ5" panose="020B0500000000000000" pitchFamily="50" charset="-128"/>
              </a:endParaRPr>
            </a:p>
          </p:txBody>
        </p:sp>
      </p:grpSp>
      <p:pic>
        <p:nvPicPr>
          <p:cNvPr id="248" name="Picture 368" descr="WUH721414ALE6L4：WesternDigital ULTRASTAR SATA6G接続ハードディスク 14TB | CFD販売株式会社  CFD Sales INC.">
            <a:extLst>
              <a:ext uri="{FF2B5EF4-FFF2-40B4-BE49-F238E27FC236}">
                <a16:creationId xmlns:a16="http://schemas.microsoft.com/office/drawing/2014/main" id="{7644754B-2134-5729-46A7-01A62EAE4DAC}"/>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3268702" y="3803378"/>
            <a:ext cx="379087" cy="50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Picture 263" descr="WUH721414ALE6L4：WesternDigital ULTRASTAR SATA6G接続ハードディスク 14TB | CFD販売株式会社  CFD Sales INC.">
            <a:extLst>
              <a:ext uri="{FF2B5EF4-FFF2-40B4-BE49-F238E27FC236}">
                <a16:creationId xmlns:a16="http://schemas.microsoft.com/office/drawing/2014/main" id="{F1DFDD2D-E0B2-269E-F98A-3B541AEFE859}"/>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8210468" y="71922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Picture 263" descr="WUH721414ALE6L4：WesternDigital ULTRASTAR SATA6G接続ハードディスク 14TB | CFD販売株式会社  CFD Sales INC.">
            <a:extLst>
              <a:ext uri="{FF2B5EF4-FFF2-40B4-BE49-F238E27FC236}">
                <a16:creationId xmlns:a16="http://schemas.microsoft.com/office/drawing/2014/main" id="{AF4BD612-45AD-C1D2-E91B-722F65B33536}"/>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0063547" y="71922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1" name="Group 20">
            <a:extLst>
              <a:ext uri="{FF2B5EF4-FFF2-40B4-BE49-F238E27FC236}">
                <a16:creationId xmlns:a16="http://schemas.microsoft.com/office/drawing/2014/main" id="{DFBC3753-36FA-055D-88E2-2D7EB06F546C}"/>
              </a:ext>
            </a:extLst>
          </p:cNvPr>
          <p:cNvGrpSpPr>
            <a:grpSpLocks/>
          </p:cNvGrpSpPr>
          <p:nvPr/>
        </p:nvGrpSpPr>
        <p:grpSpPr bwMode="auto">
          <a:xfrm>
            <a:off x="11377715" y="7198565"/>
            <a:ext cx="414011" cy="604520"/>
            <a:chOff x="1028" y="308"/>
            <a:chExt cx="203" cy="282"/>
          </a:xfrm>
        </p:grpSpPr>
        <p:sp>
          <p:nvSpPr>
            <p:cNvPr id="252" name="Rectangle 35">
              <a:extLst>
                <a:ext uri="{FF2B5EF4-FFF2-40B4-BE49-F238E27FC236}">
                  <a16:creationId xmlns:a16="http://schemas.microsoft.com/office/drawing/2014/main" id="{A82D4AA5-3BC3-CCD4-CFE7-B117C865DC00}"/>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53" name="Picture 36">
              <a:extLst>
                <a:ext uri="{FF2B5EF4-FFF2-40B4-BE49-F238E27FC236}">
                  <a16:creationId xmlns:a16="http://schemas.microsoft.com/office/drawing/2014/main" id="{0E4DB1C3-9547-2CF1-7BCB-FE76A68E3C7A}"/>
                </a:ext>
              </a:extLst>
            </p:cNvPr>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grpSp>
        <p:nvGrpSpPr>
          <p:cNvPr id="2092" name="Group 20">
            <a:extLst>
              <a:ext uri="{FF2B5EF4-FFF2-40B4-BE49-F238E27FC236}">
                <a16:creationId xmlns:a16="http://schemas.microsoft.com/office/drawing/2014/main" id="{D8CE4143-297C-6B44-3C30-38FC9B9462B9}"/>
              </a:ext>
            </a:extLst>
          </p:cNvPr>
          <p:cNvGrpSpPr>
            <a:grpSpLocks/>
          </p:cNvGrpSpPr>
          <p:nvPr/>
        </p:nvGrpSpPr>
        <p:grpSpPr bwMode="auto">
          <a:xfrm>
            <a:off x="13201710" y="7198565"/>
            <a:ext cx="414011" cy="604520"/>
            <a:chOff x="1028" y="308"/>
            <a:chExt cx="203" cy="282"/>
          </a:xfrm>
        </p:grpSpPr>
        <p:sp>
          <p:nvSpPr>
            <p:cNvPr id="2093" name="Rectangle 35">
              <a:extLst>
                <a:ext uri="{FF2B5EF4-FFF2-40B4-BE49-F238E27FC236}">
                  <a16:creationId xmlns:a16="http://schemas.microsoft.com/office/drawing/2014/main" id="{00E042DB-A03F-D80D-7D73-106D5303FB2A}"/>
                </a:ext>
              </a:extLst>
            </p:cNvPr>
            <p:cNvSpPr>
              <a:spLocks noChangeArrowheads="1"/>
            </p:cNvSpPr>
            <p:nvPr/>
          </p:nvSpPr>
          <p:spPr bwMode="auto">
            <a:xfrm>
              <a:off x="1037" y="309"/>
              <a:ext cx="172" cy="263"/>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pic>
          <p:nvPicPr>
            <p:cNvPr id="2094" name="Picture 36">
              <a:extLst>
                <a:ext uri="{FF2B5EF4-FFF2-40B4-BE49-F238E27FC236}">
                  <a16:creationId xmlns:a16="http://schemas.microsoft.com/office/drawing/2014/main" id="{E59E289C-262D-467A-BD31-FD3985FA41E0}"/>
                </a:ext>
              </a:extLst>
            </p:cNvPr>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28" y="308"/>
              <a:ext cx="203" cy="28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pic>
        <p:nvPicPr>
          <p:cNvPr id="2095" name="Picture 36">
            <a:extLst>
              <a:ext uri="{FF2B5EF4-FFF2-40B4-BE49-F238E27FC236}">
                <a16:creationId xmlns:a16="http://schemas.microsoft.com/office/drawing/2014/main" id="{77F7DAD7-E580-0302-D1BF-D72EEA47F360}"/>
              </a:ext>
            </a:extLst>
          </p:cNvPr>
          <p:cNvPicPr>
            <a:picLocks noChangeAspect="1" noChangeArrowheads="1"/>
          </p:cNvPicPr>
          <p:nvPr/>
        </p:nvPicPr>
        <p:blipFill>
          <a:blip r:embed="rId16"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3255770" y="9970340"/>
            <a:ext cx="387577" cy="60579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pic>
        <p:nvPicPr>
          <p:cNvPr id="2110" name="Picture 493" descr="WUH721414ALE6L4：WesternDigital ULTRASTAR SATA6G接続ハードディスク 14TB | CFD販売株式会社  CFD Sales INC.">
            <a:extLst>
              <a:ext uri="{FF2B5EF4-FFF2-40B4-BE49-F238E27FC236}">
                <a16:creationId xmlns:a16="http://schemas.microsoft.com/office/drawing/2014/main" id="{2B04BE45-5B7A-9BD1-E227-D43FB3E57DCE}"/>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1814900" y="99481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1" name="Picture 493" descr="WUH721414ALE6L4：WesternDigital ULTRASTAR SATA6G接続ハードディスク 14TB | CFD販売株式会社  CFD Sales INC.">
            <a:extLst>
              <a:ext uri="{FF2B5EF4-FFF2-40B4-BE49-F238E27FC236}">
                <a16:creationId xmlns:a16="http://schemas.microsoft.com/office/drawing/2014/main" id="{2B2858A3-607A-AA9B-010D-A1714032D8EE}"/>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10040432" y="99481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2" name="Picture 493" descr="WUH721414ALE6L4：WesternDigital ULTRASTAR SATA6G接続ハードディスク 14TB | CFD販売株式会社  CFD Sales INC.">
            <a:extLst>
              <a:ext uri="{FF2B5EF4-FFF2-40B4-BE49-F238E27FC236}">
                <a16:creationId xmlns:a16="http://schemas.microsoft.com/office/drawing/2014/main" id="{111CF818-D672-1320-A0B0-E6704EB1EAE5}"/>
              </a:ext>
            </a:extLst>
          </p:cNvPr>
          <p:cNvPicPr>
            <a:picLocks noChangeAspect="1" noChangeArrowheads="1"/>
          </p:cNvPicPr>
          <p:nvPr/>
        </p:nvPicPr>
        <p:blipFill>
          <a:blip r:embed="rId23" r:link="rId24" cstate="screen">
            <a:extLst>
              <a:ext uri="{28A0092B-C50C-407E-A947-70E740481C1C}">
                <a14:useLocalDpi xmlns:a14="http://schemas.microsoft.com/office/drawing/2010/main"/>
              </a:ext>
            </a:extLst>
          </a:blip>
          <a:srcRect l="22800" t="10471" r="21872" b="9822"/>
          <a:stretch>
            <a:fillRect/>
          </a:stretch>
        </p:blipFill>
        <p:spPr bwMode="auto">
          <a:xfrm>
            <a:off x="8220547" y="9948115"/>
            <a:ext cx="379087" cy="62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76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4050</TotalTime>
  <Pages>0</Pages>
  <Words>2784</Words>
  <Characters>0</Characters>
  <Application>Microsoft Office PowerPoint</Application>
  <DocSecurity>0</DocSecurity>
  <PresentationFormat>ユーザー設定</PresentationFormat>
  <Lines>0</Lines>
  <Paragraphs>438</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ヒラギノ角ゴ4</vt:lpstr>
      <vt:lpstr>ヒラギノ角ゴ5</vt:lpstr>
      <vt:lpstr>ヒラギノ角ゴ6</vt:lpstr>
      <vt:lpstr>ヒラギノ角ゴ7</vt:lpstr>
      <vt:lpstr>ヒラギノ角ゴ8</vt:lpstr>
      <vt:lpstr>メイリオ</vt:lpstr>
      <vt:lpstr>游ゴシック</vt:lpstr>
      <vt:lpstr>Arial</vt:lpstr>
      <vt:lpstr>Calibri</vt:lpstr>
      <vt:lpstr>Calibri Light</vt:lpstr>
      <vt:lpstr>1_Office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亮平 千々岩</cp:lastModifiedBy>
  <cp:revision>1457</cp:revision>
  <dcterms:created xsi:type="dcterms:W3CDTF">2015-08-26T04:11:00Z</dcterms:created>
  <dcterms:modified xsi:type="dcterms:W3CDTF">2025-12-17T02:20:44Z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