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ED2"/>
    <a:srgbClr val="DCBF78"/>
    <a:srgbClr val="014181"/>
    <a:srgbClr val="00B058"/>
    <a:srgbClr val="008087"/>
    <a:srgbClr val="EC822C"/>
    <a:srgbClr val="005776"/>
    <a:srgbClr val="E7F9FF"/>
    <a:srgbClr val="005675"/>
    <a:srgbClr val="FA5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p:scale>
          <a:sx n="75" d="100"/>
          <a:sy n="75" d="100"/>
        </p:scale>
        <p:origin x="2323"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2025/12/6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A89524C-A5F4-B90B-1E2F-EF5333B5E50B}"/>
              </a:ext>
            </a:extLst>
          </p:cNvPr>
          <p:cNvPicPr>
            <a:picLocks noChangeAspect="1"/>
          </p:cNvPicPr>
          <p:nvPr/>
        </p:nvPicPr>
        <p:blipFill>
          <a:blip r:embed="rId2">
            <a:extLst>
              <a:ext uri="{28A0092B-C50C-407E-A947-70E740481C1C}">
                <a14:useLocalDpi xmlns:a14="http://schemas.microsoft.com/office/drawing/2010/main" val="0"/>
              </a:ext>
            </a:extLst>
          </a:blip>
          <a:srcRect l="2826"/>
          <a:stretch>
            <a:fillRect/>
          </a:stretch>
        </p:blipFill>
        <p:spPr>
          <a:xfrm>
            <a:off x="2994659" y="451084"/>
            <a:ext cx="4565016" cy="1101038"/>
          </a:xfrm>
          <a:prstGeom prst="rect">
            <a:avLst/>
          </a:prstGeom>
        </p:spPr>
      </p:pic>
      <p:sp>
        <p:nvSpPr>
          <p:cNvPr id="7" name="正方形/長方形 6">
            <a:extLst>
              <a:ext uri="{FF2B5EF4-FFF2-40B4-BE49-F238E27FC236}">
                <a16:creationId xmlns:a16="http://schemas.microsoft.com/office/drawing/2014/main" id="{35A558D7-1101-5C81-2798-FB7AF2BA6864}"/>
              </a:ext>
            </a:extLst>
          </p:cNvPr>
          <p:cNvSpPr/>
          <p:nvPr/>
        </p:nvSpPr>
        <p:spPr>
          <a:xfrm>
            <a:off x="-1" y="10050463"/>
            <a:ext cx="7559675" cy="641350"/>
          </a:xfrm>
          <a:prstGeom prst="rect">
            <a:avLst/>
          </a:prstGeom>
          <a:solidFill>
            <a:srgbClr val="FA5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2DADD465-3BCC-A803-D8E8-E2146A6E231B}"/>
              </a:ext>
            </a:extLst>
          </p:cNvPr>
          <p:cNvSpPr/>
          <p:nvPr/>
        </p:nvSpPr>
        <p:spPr>
          <a:xfrm>
            <a:off x="-1" y="9918927"/>
            <a:ext cx="7559675" cy="14605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6187E56-55C1-9FC8-2381-2201BA74D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03" y="879048"/>
            <a:ext cx="2047651" cy="419769"/>
          </a:xfrm>
          <a:prstGeom prst="rect">
            <a:avLst/>
          </a:prstGeom>
        </p:spPr>
      </p:pic>
      <p:sp>
        <p:nvSpPr>
          <p:cNvPr id="15" name="テキスト ボックス 14">
            <a:extLst>
              <a:ext uri="{FF2B5EF4-FFF2-40B4-BE49-F238E27FC236}">
                <a16:creationId xmlns:a16="http://schemas.microsoft.com/office/drawing/2014/main" id="{F8D988EF-2A5E-5316-7A2D-14B745B85817}"/>
              </a:ext>
            </a:extLst>
          </p:cNvPr>
          <p:cNvSpPr txBox="1"/>
          <p:nvPr/>
        </p:nvSpPr>
        <p:spPr>
          <a:xfrm>
            <a:off x="255588" y="2233563"/>
            <a:ext cx="7052454" cy="707886"/>
          </a:xfrm>
          <a:prstGeom prst="rect">
            <a:avLst/>
          </a:prstGeom>
          <a:noFill/>
          <a:ln>
            <a:noFill/>
          </a:ln>
        </p:spPr>
        <p:txBody>
          <a:bodyPr wrap="square" rtlCol="0">
            <a:spAutoFit/>
          </a:bodyPr>
          <a:lstStyle/>
          <a:p>
            <a:pPr algn="ctr"/>
            <a:r>
              <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Altair </a:t>
            </a:r>
            <a:r>
              <a:rPr lang="en-US" altLang="ja-JP" sz="1000" dirty="0" err="1">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Radioss</a:t>
            </a:r>
            <a:r>
              <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 </a:t>
            </a:r>
            <a:r>
              <a:rPr lang="ja-JP" altLang="en-US"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は、衝突解析や破壊解析などの高度な非線形動的問題を扱うために開発された先進的な構造解析ソルバーです。並列計算のスケーラビリティ、解析精度、解法のロバスト性において優位性を持ち、マルチフィジックスシミュレーション機能や複合材モデリング機能を備えています。</a:t>
            </a:r>
            <a:r>
              <a:rPr lang="en-US" altLang="ja-JP" sz="1000" dirty="0" err="1">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Radioss</a:t>
            </a:r>
            <a:r>
              <a:rPr lang="ja-JP" altLang="en-US"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は、世界中の様々な産業において、耐衝撃性や安全性の改善および生産技術課題を扱うソルバーとして活用されています。</a:t>
            </a:r>
            <a:endPar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endParaRPr>
          </a:p>
        </p:txBody>
      </p:sp>
      <p:cxnSp>
        <p:nvCxnSpPr>
          <p:cNvPr id="18" name="直線コネクタ 17">
            <a:extLst>
              <a:ext uri="{FF2B5EF4-FFF2-40B4-BE49-F238E27FC236}">
                <a16:creationId xmlns:a16="http://schemas.microsoft.com/office/drawing/2014/main" id="{298175FF-2836-728F-1FE8-7CD2A4797637}"/>
              </a:ext>
            </a:extLst>
          </p:cNvPr>
          <p:cNvCxnSpPr/>
          <p:nvPr/>
        </p:nvCxnSpPr>
        <p:spPr>
          <a:xfrm>
            <a:off x="431602" y="2075321"/>
            <a:ext cx="67311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71C106B-6D1B-0707-9B36-C51A261E783F}"/>
              </a:ext>
            </a:extLst>
          </p:cNvPr>
          <p:cNvCxnSpPr>
            <a:cxnSpLocks/>
          </p:cNvCxnSpPr>
          <p:nvPr/>
        </p:nvCxnSpPr>
        <p:spPr>
          <a:xfrm>
            <a:off x="2568476" y="2075321"/>
            <a:ext cx="24321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4320F6D2-0886-3E8E-73C4-25AED6D567B3}"/>
              </a:ext>
            </a:extLst>
          </p:cNvPr>
          <p:cNvSpPr txBox="1"/>
          <p:nvPr/>
        </p:nvSpPr>
        <p:spPr>
          <a:xfrm>
            <a:off x="258323" y="1761631"/>
            <a:ext cx="7052454" cy="338554"/>
          </a:xfrm>
          <a:prstGeom prst="rect">
            <a:avLst/>
          </a:prstGeom>
          <a:noFill/>
          <a:ln>
            <a:noFill/>
          </a:ln>
        </p:spPr>
        <p:txBody>
          <a:bodyPr wrap="square" rtlCol="0">
            <a:spAutoFit/>
          </a:bodyPr>
          <a:lstStyle/>
          <a:p>
            <a:pPr algn="ctr"/>
            <a:r>
              <a:rPr lang="en-US" altLang="ja-JP" sz="160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Altair </a:t>
            </a:r>
            <a:r>
              <a:rPr lang="en-US" altLang="ja-JP" sz="1600" dirty="0" err="1">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Radioss</a:t>
            </a:r>
            <a:r>
              <a:rPr lang="en-US" altLang="ja-JP" sz="160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 </a:t>
            </a:r>
            <a:r>
              <a:rPr lang="ja-JP" altLang="en-US" sz="160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とは</a:t>
            </a:r>
            <a:endParaRPr lang="en-US" altLang="ja-JP" sz="160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25" name="テキスト ボックス 24">
            <a:extLst>
              <a:ext uri="{FF2B5EF4-FFF2-40B4-BE49-F238E27FC236}">
                <a16:creationId xmlns:a16="http://schemas.microsoft.com/office/drawing/2014/main" id="{8725DD76-20C9-5482-ABDF-3D5809A9C57D}"/>
              </a:ext>
            </a:extLst>
          </p:cNvPr>
          <p:cNvSpPr txBox="1"/>
          <p:nvPr/>
        </p:nvSpPr>
        <p:spPr>
          <a:xfrm>
            <a:off x="-1" y="10101395"/>
            <a:ext cx="7559675" cy="276999"/>
          </a:xfrm>
          <a:prstGeom prst="rect">
            <a:avLst/>
          </a:prstGeom>
          <a:noFill/>
          <a:ln>
            <a:noFill/>
          </a:ln>
        </p:spPr>
        <p:txBody>
          <a:bodyPr wrap="square" rtlCol="0">
            <a:spAutoFit/>
          </a:bodyPr>
          <a:lstStyle/>
          <a:p>
            <a:pPr algn="ctr"/>
            <a:r>
              <a:rPr lang="ja-JP" altLang="en-US" sz="1200" dirty="0">
                <a:solidFill>
                  <a:schemeClr val="bg1"/>
                </a:solidFill>
                <a:latin typeface="A-OTF 新ゴ Pro M" panose="020B0500000000000000" pitchFamily="50" charset="-128"/>
                <a:ea typeface="A-OTF 新ゴ Pro M" panose="020B0500000000000000" pitchFamily="50" charset="-128"/>
                <a:cs typeface="Segoe UI" panose="020B0502040204020203" pitchFamily="34" charset="0"/>
              </a:rPr>
              <a:t>アプライドは、</a:t>
            </a:r>
            <a:r>
              <a:rPr lang="en-US" altLang="ja-JP" sz="1200" dirty="0">
                <a:solidFill>
                  <a:schemeClr val="bg1"/>
                </a:solidFill>
                <a:latin typeface="A-OTF 新ゴ Pro M" panose="020B0500000000000000" pitchFamily="50" charset="-128"/>
                <a:ea typeface="A-OTF 新ゴ Pro M" panose="020B0500000000000000" pitchFamily="50" charset="-128"/>
                <a:cs typeface="Segoe UI" panose="020B0502040204020203" pitchFamily="34" charset="0"/>
              </a:rPr>
              <a:t>AI</a:t>
            </a:r>
            <a:r>
              <a:rPr lang="ja-JP" altLang="en-US" sz="1200" dirty="0">
                <a:solidFill>
                  <a:schemeClr val="bg1"/>
                </a:solidFill>
                <a:latin typeface="A-OTF 新ゴ Pro M" panose="020B0500000000000000" pitchFamily="50" charset="-128"/>
                <a:ea typeface="A-OTF 新ゴ Pro M" panose="020B0500000000000000" pitchFamily="50" charset="-128"/>
                <a:cs typeface="Segoe UI" panose="020B0502040204020203" pitchFamily="34" charset="0"/>
              </a:rPr>
              <a:t>を活用した最新のテクノロジーとハードウェアを提供致します。</a:t>
            </a:r>
            <a:endParaRPr lang="en-US" altLang="ja-JP" sz="1200" dirty="0">
              <a:solidFill>
                <a:schemeClr val="bg1"/>
              </a:solidFill>
              <a:latin typeface="A-OTF 新ゴ Pro M" panose="020B0500000000000000" pitchFamily="50" charset="-128"/>
              <a:ea typeface="A-OTF 新ゴ Pro M" panose="020B0500000000000000" pitchFamily="50" charset="-128"/>
              <a:cs typeface="Segoe UI" panose="020B0502040204020203" pitchFamily="34" charset="0"/>
            </a:endParaRPr>
          </a:p>
        </p:txBody>
      </p:sp>
      <p:cxnSp>
        <p:nvCxnSpPr>
          <p:cNvPr id="32" name="直線コネクタ 31">
            <a:extLst>
              <a:ext uri="{FF2B5EF4-FFF2-40B4-BE49-F238E27FC236}">
                <a16:creationId xmlns:a16="http://schemas.microsoft.com/office/drawing/2014/main" id="{5E66970E-B8BC-5236-8ADA-22960E0B19BA}"/>
              </a:ext>
            </a:extLst>
          </p:cNvPr>
          <p:cNvCxnSpPr/>
          <p:nvPr/>
        </p:nvCxnSpPr>
        <p:spPr>
          <a:xfrm>
            <a:off x="431602" y="5334616"/>
            <a:ext cx="67311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CE964F8-22ED-681B-001E-3D066DA7F529}"/>
              </a:ext>
            </a:extLst>
          </p:cNvPr>
          <p:cNvCxnSpPr>
            <a:cxnSpLocks/>
          </p:cNvCxnSpPr>
          <p:nvPr/>
        </p:nvCxnSpPr>
        <p:spPr>
          <a:xfrm>
            <a:off x="629442" y="5334616"/>
            <a:ext cx="63007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67D8314-4886-9B20-725A-8E5CC3242973}"/>
              </a:ext>
            </a:extLst>
          </p:cNvPr>
          <p:cNvSpPr txBox="1"/>
          <p:nvPr/>
        </p:nvSpPr>
        <p:spPr>
          <a:xfrm>
            <a:off x="255588" y="4996062"/>
            <a:ext cx="7052454" cy="338554"/>
          </a:xfrm>
          <a:prstGeom prst="rect">
            <a:avLst/>
          </a:prstGeom>
          <a:noFill/>
          <a:ln>
            <a:noFill/>
          </a:ln>
        </p:spPr>
        <p:txBody>
          <a:bodyPr wrap="square" rtlCol="0">
            <a:spAutoFit/>
          </a:bodyPr>
          <a:lstStyle/>
          <a:p>
            <a:pPr algn="ctr"/>
            <a:r>
              <a:rPr lang="ja-JP" altLang="en-US" sz="160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主に自動車・航空宇宙・電機・インフラなどの業界で選ばれる理由</a:t>
            </a:r>
            <a:endParaRPr lang="en-US" altLang="ja-JP" sz="160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41" name="正方形/長方形 40">
            <a:extLst>
              <a:ext uri="{FF2B5EF4-FFF2-40B4-BE49-F238E27FC236}">
                <a16:creationId xmlns:a16="http://schemas.microsoft.com/office/drawing/2014/main" id="{64E12D3E-9C22-A644-C899-B3376AC0BB77}"/>
              </a:ext>
            </a:extLst>
          </p:cNvPr>
          <p:cNvSpPr/>
          <p:nvPr/>
        </p:nvSpPr>
        <p:spPr>
          <a:xfrm>
            <a:off x="251634" y="8648988"/>
            <a:ext cx="7052454" cy="10156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a:extLst>
              <a:ext uri="{FF2B5EF4-FFF2-40B4-BE49-F238E27FC236}">
                <a16:creationId xmlns:a16="http://schemas.microsoft.com/office/drawing/2014/main" id="{FFA0CFFA-1F04-A8D8-6C77-D20F98FE2CAA}"/>
              </a:ext>
            </a:extLst>
          </p:cNvPr>
          <p:cNvSpPr/>
          <p:nvPr/>
        </p:nvSpPr>
        <p:spPr>
          <a:xfrm>
            <a:off x="251634" y="8640502"/>
            <a:ext cx="7052454" cy="34704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84DE03AC-B2E5-2CD7-6F04-BAE15903008E}"/>
              </a:ext>
            </a:extLst>
          </p:cNvPr>
          <p:cNvSpPr txBox="1"/>
          <p:nvPr/>
        </p:nvSpPr>
        <p:spPr>
          <a:xfrm>
            <a:off x="258323" y="8649474"/>
            <a:ext cx="7052454" cy="338554"/>
          </a:xfrm>
          <a:prstGeom prst="rect">
            <a:avLst/>
          </a:prstGeom>
          <a:noFill/>
          <a:ln>
            <a:noFill/>
          </a:ln>
        </p:spPr>
        <p:txBody>
          <a:bodyPr wrap="square" rtlCol="0">
            <a:spAutoFit/>
          </a:bodyPr>
          <a:lstStyle/>
          <a:p>
            <a:pPr algn="ctr"/>
            <a:r>
              <a:rPr lang="ja-JP" altLang="en-US" sz="16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ソフトウェアの快適な動作のためには、マルチコアの</a:t>
            </a:r>
            <a:r>
              <a:rPr lang="en-US" altLang="ja-JP" sz="16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CPU</a:t>
            </a:r>
            <a:r>
              <a:rPr lang="ja-JP" altLang="en-US" sz="16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が重要</a:t>
            </a:r>
            <a:r>
              <a:rPr lang="en-US" altLang="ja-JP" sz="16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a:t>
            </a:r>
          </a:p>
        </p:txBody>
      </p:sp>
      <p:sp>
        <p:nvSpPr>
          <p:cNvPr id="46" name="テキスト ボックス 45">
            <a:extLst>
              <a:ext uri="{FF2B5EF4-FFF2-40B4-BE49-F238E27FC236}">
                <a16:creationId xmlns:a16="http://schemas.microsoft.com/office/drawing/2014/main" id="{4A308C76-2735-A196-A21C-99DB8C9FC157}"/>
              </a:ext>
            </a:extLst>
          </p:cNvPr>
          <p:cNvSpPr txBox="1"/>
          <p:nvPr/>
        </p:nvSpPr>
        <p:spPr>
          <a:xfrm>
            <a:off x="1670051" y="9049097"/>
            <a:ext cx="5634036" cy="553998"/>
          </a:xfrm>
          <a:prstGeom prst="rect">
            <a:avLst/>
          </a:prstGeom>
          <a:noFill/>
          <a:ln>
            <a:noFill/>
          </a:ln>
        </p:spPr>
        <p:txBody>
          <a:bodyPr wrap="square" rtlCol="0">
            <a:spAutoFit/>
          </a:bodyPr>
          <a:lstStyle/>
          <a:p>
            <a:r>
              <a:rPr lang="ja-JP" altLang="en-US"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衝突・爆発・流体連成などの大規模な非線形解析」を回すソルバーである</a:t>
            </a:r>
            <a:r>
              <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Altair </a:t>
            </a:r>
            <a:r>
              <a:rPr lang="en-US" altLang="ja-JP" sz="1000" dirty="0" err="1">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Radioss</a:t>
            </a:r>
            <a:r>
              <a:rPr lang="ja-JP" altLang="en-US"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は、多コア数 </a:t>
            </a:r>
            <a:r>
              <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&amp; </a:t>
            </a:r>
            <a:r>
              <a:rPr lang="ja-JP" altLang="en-US"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高クロックが計算速度に直結します。出来る限りコア数が多いプロフェッショナル向け</a:t>
            </a:r>
            <a:r>
              <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CPU</a:t>
            </a:r>
            <a:r>
              <a:rPr lang="ja-JP" altLang="en-US"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rPr>
              <a:t>が推奨されており、またボトルネックにならないための大容量メモリも必要です。</a:t>
            </a:r>
            <a:endParaRPr lang="en-US" altLang="ja-JP" sz="1000" dirty="0">
              <a:solidFill>
                <a:sysClr val="windowText" lastClr="000000"/>
              </a:solidFill>
              <a:latin typeface="A-OTF 新ゴ Pro R" panose="020B0400000000000000" pitchFamily="50" charset="-128"/>
              <a:ea typeface="A-OTF 新ゴ Pro R" panose="020B0400000000000000" pitchFamily="50" charset="-128"/>
              <a:cs typeface="Segoe UI" panose="020B0502040204020203" pitchFamily="34" charset="0"/>
            </a:endParaRPr>
          </a:p>
        </p:txBody>
      </p:sp>
      <p:sp>
        <p:nvSpPr>
          <p:cNvPr id="2" name="テキスト ボックス 1">
            <a:extLst>
              <a:ext uri="{FF2B5EF4-FFF2-40B4-BE49-F238E27FC236}">
                <a16:creationId xmlns:a16="http://schemas.microsoft.com/office/drawing/2014/main" id="{E96956D4-DFB2-3395-A471-4A5840F015C9}"/>
              </a:ext>
            </a:extLst>
          </p:cNvPr>
          <p:cNvSpPr txBox="1"/>
          <p:nvPr/>
        </p:nvSpPr>
        <p:spPr>
          <a:xfrm>
            <a:off x="3830637" y="776319"/>
            <a:ext cx="2563376" cy="499031"/>
          </a:xfrm>
          <a:custGeom>
            <a:avLst/>
            <a:gdLst/>
            <a:ahLst/>
            <a:cxnLst/>
            <a:rect l="l" t="t" r="r" b="b"/>
            <a:pathLst>
              <a:path w="1880116" h="366016">
                <a:moveTo>
                  <a:pt x="538181" y="232694"/>
                </a:moveTo>
                <a:cubicBezTo>
                  <a:pt x="535419" y="234661"/>
                  <a:pt x="532623" y="236155"/>
                  <a:pt x="529796" y="237176"/>
                </a:cubicBezTo>
                <a:cubicBezTo>
                  <a:pt x="526970" y="238196"/>
                  <a:pt x="524049" y="239059"/>
                  <a:pt x="521033" y="239764"/>
                </a:cubicBezTo>
                <a:cubicBezTo>
                  <a:pt x="510880" y="242068"/>
                  <a:pt x="500504" y="243646"/>
                  <a:pt x="489906" y="244499"/>
                </a:cubicBezTo>
                <a:cubicBezTo>
                  <a:pt x="479309" y="245351"/>
                  <a:pt x="468806" y="246803"/>
                  <a:pt x="458397" y="248854"/>
                </a:cubicBezTo>
                <a:cubicBezTo>
                  <a:pt x="444842" y="252336"/>
                  <a:pt x="435833" y="257870"/>
                  <a:pt x="431371" y="265456"/>
                </a:cubicBezTo>
                <a:cubicBezTo>
                  <a:pt x="426908" y="273042"/>
                  <a:pt x="424972" y="279964"/>
                  <a:pt x="425561" y="286224"/>
                </a:cubicBezTo>
                <a:cubicBezTo>
                  <a:pt x="425908" y="297524"/>
                  <a:pt x="429887" y="305730"/>
                  <a:pt x="437496" y="310843"/>
                </a:cubicBezTo>
                <a:cubicBezTo>
                  <a:pt x="445105" y="315956"/>
                  <a:pt x="454261" y="318355"/>
                  <a:pt x="464964" y="318040"/>
                </a:cubicBezTo>
                <a:cubicBezTo>
                  <a:pt x="480330" y="317482"/>
                  <a:pt x="492538" y="314052"/>
                  <a:pt x="501589" y="307750"/>
                </a:cubicBezTo>
                <a:cubicBezTo>
                  <a:pt x="510640" y="301448"/>
                  <a:pt x="516785" y="295619"/>
                  <a:pt x="520024" y="290264"/>
                </a:cubicBezTo>
                <a:cubicBezTo>
                  <a:pt x="522914" y="285782"/>
                  <a:pt x="525205" y="281111"/>
                  <a:pt x="526897" y="276250"/>
                </a:cubicBezTo>
                <a:cubicBezTo>
                  <a:pt x="528588" y="271390"/>
                  <a:pt x="530500" y="264446"/>
                  <a:pt x="532633" y="255419"/>
                </a:cubicBezTo>
                <a:close/>
                <a:moveTo>
                  <a:pt x="797131" y="148355"/>
                </a:moveTo>
                <a:cubicBezTo>
                  <a:pt x="785836" y="148891"/>
                  <a:pt x="776749" y="150974"/>
                  <a:pt x="769871" y="154604"/>
                </a:cubicBezTo>
                <a:cubicBezTo>
                  <a:pt x="762992" y="158234"/>
                  <a:pt x="757944" y="161706"/>
                  <a:pt x="754726" y="165020"/>
                </a:cubicBezTo>
                <a:cubicBezTo>
                  <a:pt x="746007" y="173385"/>
                  <a:pt x="739339" y="182664"/>
                  <a:pt x="734722" y="192860"/>
                </a:cubicBezTo>
                <a:cubicBezTo>
                  <a:pt x="730105" y="203055"/>
                  <a:pt x="726845" y="213976"/>
                  <a:pt x="724941" y="225623"/>
                </a:cubicBezTo>
                <a:cubicBezTo>
                  <a:pt x="724352" y="227959"/>
                  <a:pt x="723637" y="231620"/>
                  <a:pt x="722796" y="236607"/>
                </a:cubicBezTo>
                <a:cubicBezTo>
                  <a:pt x="721954" y="241595"/>
                  <a:pt x="721492" y="247529"/>
                  <a:pt x="721407" y="254410"/>
                </a:cubicBezTo>
                <a:cubicBezTo>
                  <a:pt x="721344" y="256367"/>
                  <a:pt x="721597" y="259775"/>
                  <a:pt x="722165" y="264636"/>
                </a:cubicBezTo>
                <a:cubicBezTo>
                  <a:pt x="722733" y="269497"/>
                  <a:pt x="723995" y="274674"/>
                  <a:pt x="725951" y="280166"/>
                </a:cubicBezTo>
                <a:cubicBezTo>
                  <a:pt x="729843" y="290224"/>
                  <a:pt x="735690" y="297632"/>
                  <a:pt x="743494" y="302387"/>
                </a:cubicBezTo>
                <a:cubicBezTo>
                  <a:pt x="751297" y="307143"/>
                  <a:pt x="760426" y="309499"/>
                  <a:pt x="770881" y="309457"/>
                </a:cubicBezTo>
                <a:cubicBezTo>
                  <a:pt x="774573" y="309678"/>
                  <a:pt x="779683" y="309236"/>
                  <a:pt x="786215" y="308132"/>
                </a:cubicBezTo>
                <a:cubicBezTo>
                  <a:pt x="792746" y="307027"/>
                  <a:pt x="799750" y="303934"/>
                  <a:pt x="807228" y="298852"/>
                </a:cubicBezTo>
                <a:cubicBezTo>
                  <a:pt x="819811" y="289204"/>
                  <a:pt x="829029" y="277301"/>
                  <a:pt x="834882" y="263145"/>
                </a:cubicBezTo>
                <a:cubicBezTo>
                  <a:pt x="840733" y="248988"/>
                  <a:pt x="844455" y="235926"/>
                  <a:pt x="846043" y="223959"/>
                </a:cubicBezTo>
                <a:cubicBezTo>
                  <a:pt x="847633" y="211991"/>
                  <a:pt x="848324" y="204465"/>
                  <a:pt x="848119" y="201382"/>
                </a:cubicBezTo>
                <a:cubicBezTo>
                  <a:pt x="848224" y="194312"/>
                  <a:pt x="847382" y="187620"/>
                  <a:pt x="845594" y="181307"/>
                </a:cubicBezTo>
                <a:cubicBezTo>
                  <a:pt x="843806" y="174995"/>
                  <a:pt x="840442" y="169060"/>
                  <a:pt x="835498" y="163505"/>
                </a:cubicBezTo>
                <a:cubicBezTo>
                  <a:pt x="830397" y="157792"/>
                  <a:pt x="824571" y="153815"/>
                  <a:pt x="818018" y="151574"/>
                </a:cubicBezTo>
                <a:cubicBezTo>
                  <a:pt x="811466" y="149334"/>
                  <a:pt x="804504" y="148261"/>
                  <a:pt x="797131" y="148355"/>
                </a:cubicBezTo>
                <a:close/>
                <a:moveTo>
                  <a:pt x="1226805" y="143307"/>
                </a:moveTo>
                <a:cubicBezTo>
                  <a:pt x="1218229" y="143475"/>
                  <a:pt x="1211137" y="144654"/>
                  <a:pt x="1205528" y="146843"/>
                </a:cubicBezTo>
                <a:cubicBezTo>
                  <a:pt x="1199920" y="149031"/>
                  <a:pt x="1195732" y="151220"/>
                  <a:pt x="1192965" y="153408"/>
                </a:cubicBezTo>
                <a:cubicBezTo>
                  <a:pt x="1179225" y="163078"/>
                  <a:pt x="1169217" y="175161"/>
                  <a:pt x="1162940" y="189656"/>
                </a:cubicBezTo>
                <a:cubicBezTo>
                  <a:pt x="1156664" y="204152"/>
                  <a:pt x="1152717" y="217582"/>
                  <a:pt x="1151099" y="229945"/>
                </a:cubicBezTo>
                <a:cubicBezTo>
                  <a:pt x="1149481" y="242308"/>
                  <a:pt x="1148789" y="250127"/>
                  <a:pt x="1149023" y="253400"/>
                </a:cubicBezTo>
                <a:cubicBezTo>
                  <a:pt x="1148844" y="259397"/>
                  <a:pt x="1149076" y="264321"/>
                  <a:pt x="1149718" y="268171"/>
                </a:cubicBezTo>
                <a:cubicBezTo>
                  <a:pt x="1150359" y="272022"/>
                  <a:pt x="1150970" y="275178"/>
                  <a:pt x="1151548" y="277640"/>
                </a:cubicBezTo>
                <a:cubicBezTo>
                  <a:pt x="1153011" y="284016"/>
                  <a:pt x="1157283" y="291465"/>
                  <a:pt x="1164365" y="299987"/>
                </a:cubicBezTo>
                <a:cubicBezTo>
                  <a:pt x="1171446" y="308509"/>
                  <a:pt x="1183168" y="313180"/>
                  <a:pt x="1199531" y="314001"/>
                </a:cubicBezTo>
                <a:cubicBezTo>
                  <a:pt x="1203245" y="314169"/>
                  <a:pt x="1208443" y="313454"/>
                  <a:pt x="1215125" y="311855"/>
                </a:cubicBezTo>
                <a:cubicBezTo>
                  <a:pt x="1221807" y="310255"/>
                  <a:pt x="1228899" y="306762"/>
                  <a:pt x="1236402" y="301376"/>
                </a:cubicBezTo>
                <a:cubicBezTo>
                  <a:pt x="1245480" y="294555"/>
                  <a:pt x="1252969" y="285527"/>
                  <a:pt x="1258868" y="274292"/>
                </a:cubicBezTo>
                <a:cubicBezTo>
                  <a:pt x="1264767" y="263057"/>
                  <a:pt x="1269150" y="251149"/>
                  <a:pt x="1272018" y="238568"/>
                </a:cubicBezTo>
                <a:cubicBezTo>
                  <a:pt x="1274886" y="225986"/>
                  <a:pt x="1276314" y="214265"/>
                  <a:pt x="1276302" y="203404"/>
                </a:cubicBezTo>
                <a:cubicBezTo>
                  <a:pt x="1275597" y="180131"/>
                  <a:pt x="1270062" y="164181"/>
                  <a:pt x="1259698" y="155554"/>
                </a:cubicBezTo>
                <a:cubicBezTo>
                  <a:pt x="1249334" y="146926"/>
                  <a:pt x="1238369" y="142844"/>
                  <a:pt x="1226805" y="143307"/>
                </a:cubicBezTo>
                <a:close/>
                <a:moveTo>
                  <a:pt x="996454" y="99450"/>
                </a:moveTo>
                <a:lnTo>
                  <a:pt x="1067130" y="99450"/>
                </a:lnTo>
                <a:lnTo>
                  <a:pt x="1012609" y="357858"/>
                </a:lnTo>
                <a:lnTo>
                  <a:pt x="941428" y="357858"/>
                </a:lnTo>
                <a:close/>
                <a:moveTo>
                  <a:pt x="1773133" y="91878"/>
                </a:moveTo>
                <a:cubicBezTo>
                  <a:pt x="1776002" y="91635"/>
                  <a:pt x="1783056" y="91896"/>
                  <a:pt x="1794296" y="92661"/>
                </a:cubicBezTo>
                <a:cubicBezTo>
                  <a:pt x="1805536" y="93427"/>
                  <a:pt x="1817895" y="96153"/>
                  <a:pt x="1831375" y="100839"/>
                </a:cubicBezTo>
                <a:cubicBezTo>
                  <a:pt x="1844855" y="105526"/>
                  <a:pt x="1856390" y="113630"/>
                  <a:pt x="1865979" y="125151"/>
                </a:cubicBezTo>
                <a:cubicBezTo>
                  <a:pt x="1868998" y="128679"/>
                  <a:pt x="1872047" y="134103"/>
                  <a:pt x="1875129" y="141422"/>
                </a:cubicBezTo>
                <a:cubicBezTo>
                  <a:pt x="1878211" y="148740"/>
                  <a:pt x="1879872" y="157955"/>
                  <a:pt x="1880114" y="169064"/>
                </a:cubicBezTo>
                <a:cubicBezTo>
                  <a:pt x="1880125" y="170085"/>
                  <a:pt x="1880104" y="171074"/>
                  <a:pt x="1880051" y="172031"/>
                </a:cubicBezTo>
                <a:cubicBezTo>
                  <a:pt x="1879999" y="172989"/>
                  <a:pt x="1879851" y="173851"/>
                  <a:pt x="1879610" y="174619"/>
                </a:cubicBezTo>
                <a:lnTo>
                  <a:pt x="1814029" y="174619"/>
                </a:lnTo>
                <a:cubicBezTo>
                  <a:pt x="1814082" y="173315"/>
                  <a:pt x="1814102" y="171505"/>
                  <a:pt x="1814092" y="169190"/>
                </a:cubicBezTo>
                <a:cubicBezTo>
                  <a:pt x="1814082" y="166876"/>
                  <a:pt x="1813724" y="164309"/>
                  <a:pt x="1813020" y="161489"/>
                </a:cubicBezTo>
                <a:cubicBezTo>
                  <a:pt x="1809857" y="151663"/>
                  <a:pt x="1804074" y="145182"/>
                  <a:pt x="1795670" y="142046"/>
                </a:cubicBezTo>
                <a:cubicBezTo>
                  <a:pt x="1787266" y="138911"/>
                  <a:pt x="1778575" y="137481"/>
                  <a:pt x="1769596" y="137754"/>
                </a:cubicBezTo>
                <a:cubicBezTo>
                  <a:pt x="1762091" y="137796"/>
                  <a:pt x="1756006" y="138469"/>
                  <a:pt x="1751342" y="139774"/>
                </a:cubicBezTo>
                <a:cubicBezTo>
                  <a:pt x="1746679" y="141079"/>
                  <a:pt x="1742995" y="142762"/>
                  <a:pt x="1740289" y="144824"/>
                </a:cubicBezTo>
                <a:cubicBezTo>
                  <a:pt x="1735363" y="148033"/>
                  <a:pt x="1732078" y="151589"/>
                  <a:pt x="1730436" y="155492"/>
                </a:cubicBezTo>
                <a:cubicBezTo>
                  <a:pt x="1728794" y="159396"/>
                  <a:pt x="1728036" y="162573"/>
                  <a:pt x="1728162" y="165024"/>
                </a:cubicBezTo>
                <a:cubicBezTo>
                  <a:pt x="1728141" y="167002"/>
                  <a:pt x="1728309" y="168728"/>
                  <a:pt x="1728667" y="170200"/>
                </a:cubicBezTo>
                <a:cubicBezTo>
                  <a:pt x="1729025" y="171673"/>
                  <a:pt x="1729699" y="173146"/>
                  <a:pt x="1730688" y="174619"/>
                </a:cubicBezTo>
                <a:cubicBezTo>
                  <a:pt x="1732089" y="177807"/>
                  <a:pt x="1734341" y="180522"/>
                  <a:pt x="1737447" y="182763"/>
                </a:cubicBezTo>
                <a:cubicBezTo>
                  <a:pt x="1740552" y="185004"/>
                  <a:pt x="1745205" y="187339"/>
                  <a:pt x="1751406" y="189769"/>
                </a:cubicBezTo>
                <a:cubicBezTo>
                  <a:pt x="1761291" y="193378"/>
                  <a:pt x="1771206" y="196387"/>
                  <a:pt x="1781152" y="198796"/>
                </a:cubicBezTo>
                <a:cubicBezTo>
                  <a:pt x="1791097" y="201206"/>
                  <a:pt x="1800879" y="204088"/>
                  <a:pt x="1810498" y="207444"/>
                </a:cubicBezTo>
                <a:cubicBezTo>
                  <a:pt x="1815305" y="208828"/>
                  <a:pt x="1821999" y="211840"/>
                  <a:pt x="1830580" y="216478"/>
                </a:cubicBezTo>
                <a:cubicBezTo>
                  <a:pt x="1839160" y="221117"/>
                  <a:pt x="1847012" y="228168"/>
                  <a:pt x="1854136" y="237632"/>
                </a:cubicBezTo>
                <a:cubicBezTo>
                  <a:pt x="1861259" y="247097"/>
                  <a:pt x="1865039" y="259759"/>
                  <a:pt x="1865474" y="275620"/>
                </a:cubicBezTo>
                <a:cubicBezTo>
                  <a:pt x="1865464" y="283752"/>
                  <a:pt x="1864224" y="291727"/>
                  <a:pt x="1861755" y="299543"/>
                </a:cubicBezTo>
                <a:cubicBezTo>
                  <a:pt x="1859286" y="307359"/>
                  <a:pt x="1855650" y="314701"/>
                  <a:pt x="1850848" y="321567"/>
                </a:cubicBezTo>
                <a:cubicBezTo>
                  <a:pt x="1843316" y="333321"/>
                  <a:pt x="1831018" y="343467"/>
                  <a:pt x="1813954" y="352006"/>
                </a:cubicBezTo>
                <a:cubicBezTo>
                  <a:pt x="1796890" y="360546"/>
                  <a:pt x="1773346" y="365020"/>
                  <a:pt x="1743321" y="365430"/>
                </a:cubicBezTo>
                <a:cubicBezTo>
                  <a:pt x="1739713" y="365645"/>
                  <a:pt x="1732510" y="365327"/>
                  <a:pt x="1721711" y="364478"/>
                </a:cubicBezTo>
                <a:cubicBezTo>
                  <a:pt x="1710913" y="363629"/>
                  <a:pt x="1698966" y="360959"/>
                  <a:pt x="1685871" y="356468"/>
                </a:cubicBezTo>
                <a:cubicBezTo>
                  <a:pt x="1672776" y="351977"/>
                  <a:pt x="1660980" y="344377"/>
                  <a:pt x="1650482" y="333667"/>
                </a:cubicBezTo>
                <a:cubicBezTo>
                  <a:pt x="1646107" y="329708"/>
                  <a:pt x="1641732" y="323381"/>
                  <a:pt x="1637357" y="314685"/>
                </a:cubicBezTo>
                <a:cubicBezTo>
                  <a:pt x="1632982" y="305990"/>
                  <a:pt x="1630626" y="294483"/>
                  <a:pt x="1630289" y="280165"/>
                </a:cubicBezTo>
                <a:cubicBezTo>
                  <a:pt x="1630205" y="278145"/>
                  <a:pt x="1630373" y="276125"/>
                  <a:pt x="1630794" y="274105"/>
                </a:cubicBezTo>
                <a:lnTo>
                  <a:pt x="1696891" y="274105"/>
                </a:lnTo>
                <a:cubicBezTo>
                  <a:pt x="1696870" y="275199"/>
                  <a:pt x="1696912" y="276924"/>
                  <a:pt x="1697017" y="279281"/>
                </a:cubicBezTo>
                <a:cubicBezTo>
                  <a:pt x="1697123" y="281638"/>
                  <a:pt x="1697417" y="284121"/>
                  <a:pt x="1697900" y="286730"/>
                </a:cubicBezTo>
                <a:cubicBezTo>
                  <a:pt x="1700687" y="297278"/>
                  <a:pt x="1705933" y="304684"/>
                  <a:pt x="1713638" y="308948"/>
                </a:cubicBezTo>
                <a:cubicBezTo>
                  <a:pt x="1721342" y="313213"/>
                  <a:pt x="1728908" y="315682"/>
                  <a:pt x="1736333" y="316356"/>
                </a:cubicBezTo>
                <a:cubicBezTo>
                  <a:pt x="1743759" y="317030"/>
                  <a:pt x="1748446" y="317254"/>
                  <a:pt x="1750395" y="317030"/>
                </a:cubicBezTo>
                <a:cubicBezTo>
                  <a:pt x="1765996" y="316704"/>
                  <a:pt x="1777492" y="313442"/>
                  <a:pt x="1784882" y="307245"/>
                </a:cubicBezTo>
                <a:cubicBezTo>
                  <a:pt x="1792272" y="301049"/>
                  <a:pt x="1795935" y="293874"/>
                  <a:pt x="1795872" y="285720"/>
                </a:cubicBezTo>
                <a:cubicBezTo>
                  <a:pt x="1795851" y="281953"/>
                  <a:pt x="1795135" y="278629"/>
                  <a:pt x="1793724" y="275746"/>
                </a:cubicBezTo>
                <a:cubicBezTo>
                  <a:pt x="1792313" y="272863"/>
                  <a:pt x="1790334" y="270296"/>
                  <a:pt x="1787787" y="268045"/>
                </a:cubicBezTo>
                <a:cubicBezTo>
                  <a:pt x="1780554" y="262185"/>
                  <a:pt x="1770765" y="257618"/>
                  <a:pt x="1758420" y="254347"/>
                </a:cubicBezTo>
                <a:cubicBezTo>
                  <a:pt x="1746075" y="251074"/>
                  <a:pt x="1730609" y="246382"/>
                  <a:pt x="1712022" y="240270"/>
                </a:cubicBezTo>
                <a:cubicBezTo>
                  <a:pt x="1707393" y="238904"/>
                  <a:pt x="1700904" y="236080"/>
                  <a:pt x="1692558" y="231797"/>
                </a:cubicBezTo>
                <a:cubicBezTo>
                  <a:pt x="1684210" y="227514"/>
                  <a:pt x="1676564" y="220874"/>
                  <a:pt x="1669618" y="211877"/>
                </a:cubicBezTo>
                <a:cubicBezTo>
                  <a:pt x="1662672" y="202881"/>
                  <a:pt x="1658986" y="190630"/>
                  <a:pt x="1658559" y="175124"/>
                </a:cubicBezTo>
                <a:cubicBezTo>
                  <a:pt x="1658360" y="171052"/>
                  <a:pt x="1659137" y="164930"/>
                  <a:pt x="1660892" y="156756"/>
                </a:cubicBezTo>
                <a:cubicBezTo>
                  <a:pt x="1662647" y="148583"/>
                  <a:pt x="1666577" y="140064"/>
                  <a:pt x="1672682" y="131200"/>
                </a:cubicBezTo>
                <a:cubicBezTo>
                  <a:pt x="1679983" y="120519"/>
                  <a:pt x="1691608" y="111382"/>
                  <a:pt x="1707556" y="103788"/>
                </a:cubicBezTo>
                <a:cubicBezTo>
                  <a:pt x="1723505" y="96195"/>
                  <a:pt x="1745364" y="92225"/>
                  <a:pt x="1773133" y="91878"/>
                </a:cubicBezTo>
                <a:close/>
                <a:moveTo>
                  <a:pt x="1506433" y="91878"/>
                </a:moveTo>
                <a:cubicBezTo>
                  <a:pt x="1509302" y="91635"/>
                  <a:pt x="1516356" y="91896"/>
                  <a:pt x="1527596" y="92661"/>
                </a:cubicBezTo>
                <a:cubicBezTo>
                  <a:pt x="1538836" y="93427"/>
                  <a:pt x="1551195" y="96153"/>
                  <a:pt x="1564675" y="100839"/>
                </a:cubicBezTo>
                <a:cubicBezTo>
                  <a:pt x="1578155" y="105526"/>
                  <a:pt x="1589690" y="113630"/>
                  <a:pt x="1599279" y="125151"/>
                </a:cubicBezTo>
                <a:cubicBezTo>
                  <a:pt x="1602298" y="128679"/>
                  <a:pt x="1605348" y="134103"/>
                  <a:pt x="1608429" y="141422"/>
                </a:cubicBezTo>
                <a:cubicBezTo>
                  <a:pt x="1611511" y="148740"/>
                  <a:pt x="1613172" y="157955"/>
                  <a:pt x="1613414" y="169064"/>
                </a:cubicBezTo>
                <a:cubicBezTo>
                  <a:pt x="1613425" y="170085"/>
                  <a:pt x="1613404" y="171074"/>
                  <a:pt x="1613351" y="172031"/>
                </a:cubicBezTo>
                <a:cubicBezTo>
                  <a:pt x="1613299" y="172989"/>
                  <a:pt x="1613151" y="173851"/>
                  <a:pt x="1612910" y="174619"/>
                </a:cubicBezTo>
                <a:lnTo>
                  <a:pt x="1547329" y="174619"/>
                </a:lnTo>
                <a:cubicBezTo>
                  <a:pt x="1547382" y="173315"/>
                  <a:pt x="1547402" y="171505"/>
                  <a:pt x="1547392" y="169190"/>
                </a:cubicBezTo>
                <a:cubicBezTo>
                  <a:pt x="1547382" y="166876"/>
                  <a:pt x="1547024" y="164309"/>
                  <a:pt x="1546320" y="161489"/>
                </a:cubicBezTo>
                <a:cubicBezTo>
                  <a:pt x="1543157" y="151663"/>
                  <a:pt x="1537374" y="145182"/>
                  <a:pt x="1528970" y="142046"/>
                </a:cubicBezTo>
                <a:cubicBezTo>
                  <a:pt x="1520566" y="138911"/>
                  <a:pt x="1511875" y="137481"/>
                  <a:pt x="1502896" y="137754"/>
                </a:cubicBezTo>
                <a:cubicBezTo>
                  <a:pt x="1495391" y="137796"/>
                  <a:pt x="1489306" y="138469"/>
                  <a:pt x="1484642" y="139774"/>
                </a:cubicBezTo>
                <a:cubicBezTo>
                  <a:pt x="1479979" y="141079"/>
                  <a:pt x="1476295" y="142762"/>
                  <a:pt x="1473589" y="144824"/>
                </a:cubicBezTo>
                <a:cubicBezTo>
                  <a:pt x="1468663" y="148033"/>
                  <a:pt x="1465378" y="151589"/>
                  <a:pt x="1463736" y="155492"/>
                </a:cubicBezTo>
                <a:cubicBezTo>
                  <a:pt x="1462093" y="159396"/>
                  <a:pt x="1461336" y="162573"/>
                  <a:pt x="1461462" y="165024"/>
                </a:cubicBezTo>
                <a:cubicBezTo>
                  <a:pt x="1461441" y="167002"/>
                  <a:pt x="1461609" y="168728"/>
                  <a:pt x="1461967" y="170200"/>
                </a:cubicBezTo>
                <a:cubicBezTo>
                  <a:pt x="1462325" y="171673"/>
                  <a:pt x="1462999" y="173146"/>
                  <a:pt x="1463988" y="174619"/>
                </a:cubicBezTo>
                <a:cubicBezTo>
                  <a:pt x="1465389" y="177807"/>
                  <a:pt x="1467641" y="180522"/>
                  <a:pt x="1470747" y="182763"/>
                </a:cubicBezTo>
                <a:cubicBezTo>
                  <a:pt x="1473852" y="185004"/>
                  <a:pt x="1478505" y="187339"/>
                  <a:pt x="1484705" y="189769"/>
                </a:cubicBezTo>
                <a:cubicBezTo>
                  <a:pt x="1494591" y="193378"/>
                  <a:pt x="1504506" y="196387"/>
                  <a:pt x="1514451" y="198796"/>
                </a:cubicBezTo>
                <a:cubicBezTo>
                  <a:pt x="1524397" y="201206"/>
                  <a:pt x="1534179" y="204088"/>
                  <a:pt x="1543798" y="207444"/>
                </a:cubicBezTo>
                <a:cubicBezTo>
                  <a:pt x="1548606" y="208828"/>
                  <a:pt x="1555299" y="211840"/>
                  <a:pt x="1563880" y="216478"/>
                </a:cubicBezTo>
                <a:cubicBezTo>
                  <a:pt x="1572460" y="221117"/>
                  <a:pt x="1580312" y="228168"/>
                  <a:pt x="1587436" y="237632"/>
                </a:cubicBezTo>
                <a:cubicBezTo>
                  <a:pt x="1594559" y="247097"/>
                  <a:pt x="1598339" y="259759"/>
                  <a:pt x="1598774" y="275620"/>
                </a:cubicBezTo>
                <a:cubicBezTo>
                  <a:pt x="1598764" y="283752"/>
                  <a:pt x="1597524" y="291727"/>
                  <a:pt x="1595055" y="299543"/>
                </a:cubicBezTo>
                <a:cubicBezTo>
                  <a:pt x="1592586" y="307359"/>
                  <a:pt x="1588950" y="314701"/>
                  <a:pt x="1584148" y="321567"/>
                </a:cubicBezTo>
                <a:cubicBezTo>
                  <a:pt x="1576616" y="333321"/>
                  <a:pt x="1564318" y="343467"/>
                  <a:pt x="1547254" y="352006"/>
                </a:cubicBezTo>
                <a:cubicBezTo>
                  <a:pt x="1530190" y="360546"/>
                  <a:pt x="1506645" y="365020"/>
                  <a:pt x="1476621" y="365430"/>
                </a:cubicBezTo>
                <a:cubicBezTo>
                  <a:pt x="1473013" y="365645"/>
                  <a:pt x="1465810" y="365327"/>
                  <a:pt x="1455011" y="364478"/>
                </a:cubicBezTo>
                <a:cubicBezTo>
                  <a:pt x="1444213" y="363629"/>
                  <a:pt x="1432266" y="360959"/>
                  <a:pt x="1419171" y="356468"/>
                </a:cubicBezTo>
                <a:cubicBezTo>
                  <a:pt x="1406076" y="351977"/>
                  <a:pt x="1394280" y="344377"/>
                  <a:pt x="1383782" y="333667"/>
                </a:cubicBezTo>
                <a:cubicBezTo>
                  <a:pt x="1379407" y="329708"/>
                  <a:pt x="1375032" y="323381"/>
                  <a:pt x="1370657" y="314685"/>
                </a:cubicBezTo>
                <a:cubicBezTo>
                  <a:pt x="1366282" y="305990"/>
                  <a:pt x="1363926" y="294483"/>
                  <a:pt x="1363589" y="280165"/>
                </a:cubicBezTo>
                <a:cubicBezTo>
                  <a:pt x="1363505" y="278145"/>
                  <a:pt x="1363673" y="276125"/>
                  <a:pt x="1364094" y="274105"/>
                </a:cubicBezTo>
                <a:lnTo>
                  <a:pt x="1430191" y="274105"/>
                </a:lnTo>
                <a:cubicBezTo>
                  <a:pt x="1430170" y="275199"/>
                  <a:pt x="1430213" y="276924"/>
                  <a:pt x="1430317" y="279281"/>
                </a:cubicBezTo>
                <a:cubicBezTo>
                  <a:pt x="1430423" y="281638"/>
                  <a:pt x="1430717" y="284121"/>
                  <a:pt x="1431200" y="286730"/>
                </a:cubicBezTo>
                <a:cubicBezTo>
                  <a:pt x="1433987" y="297278"/>
                  <a:pt x="1439233" y="304684"/>
                  <a:pt x="1446938" y="308948"/>
                </a:cubicBezTo>
                <a:cubicBezTo>
                  <a:pt x="1454642" y="313213"/>
                  <a:pt x="1462208" y="315682"/>
                  <a:pt x="1469633" y="316356"/>
                </a:cubicBezTo>
                <a:cubicBezTo>
                  <a:pt x="1477059" y="317030"/>
                  <a:pt x="1481746" y="317254"/>
                  <a:pt x="1483695" y="317030"/>
                </a:cubicBezTo>
                <a:cubicBezTo>
                  <a:pt x="1499296" y="316704"/>
                  <a:pt x="1510791" y="313442"/>
                  <a:pt x="1518181" y="307245"/>
                </a:cubicBezTo>
                <a:cubicBezTo>
                  <a:pt x="1525571" y="301049"/>
                  <a:pt x="1529235" y="293874"/>
                  <a:pt x="1529172" y="285720"/>
                </a:cubicBezTo>
                <a:cubicBezTo>
                  <a:pt x="1529151" y="281953"/>
                  <a:pt x="1528435" y="278629"/>
                  <a:pt x="1527024" y="275746"/>
                </a:cubicBezTo>
                <a:cubicBezTo>
                  <a:pt x="1525613" y="272863"/>
                  <a:pt x="1523634" y="270296"/>
                  <a:pt x="1521087" y="268045"/>
                </a:cubicBezTo>
                <a:cubicBezTo>
                  <a:pt x="1513854" y="262185"/>
                  <a:pt x="1504065" y="257618"/>
                  <a:pt x="1491720" y="254347"/>
                </a:cubicBezTo>
                <a:cubicBezTo>
                  <a:pt x="1479375" y="251074"/>
                  <a:pt x="1463909" y="246382"/>
                  <a:pt x="1445323" y="240270"/>
                </a:cubicBezTo>
                <a:cubicBezTo>
                  <a:pt x="1440693" y="238904"/>
                  <a:pt x="1434204" y="236080"/>
                  <a:pt x="1425858" y="231797"/>
                </a:cubicBezTo>
                <a:cubicBezTo>
                  <a:pt x="1417511" y="227514"/>
                  <a:pt x="1409864" y="220874"/>
                  <a:pt x="1402918" y="211877"/>
                </a:cubicBezTo>
                <a:cubicBezTo>
                  <a:pt x="1395972" y="202881"/>
                  <a:pt x="1392286" y="190630"/>
                  <a:pt x="1391859" y="175124"/>
                </a:cubicBezTo>
                <a:cubicBezTo>
                  <a:pt x="1391660" y="171052"/>
                  <a:pt x="1392437" y="164930"/>
                  <a:pt x="1394192" y="156756"/>
                </a:cubicBezTo>
                <a:cubicBezTo>
                  <a:pt x="1395947" y="148583"/>
                  <a:pt x="1399877" y="140064"/>
                  <a:pt x="1405981" y="131200"/>
                </a:cubicBezTo>
                <a:cubicBezTo>
                  <a:pt x="1413283" y="120519"/>
                  <a:pt x="1424908" y="111382"/>
                  <a:pt x="1440857" y="103788"/>
                </a:cubicBezTo>
                <a:cubicBezTo>
                  <a:pt x="1456805" y="96195"/>
                  <a:pt x="1478664" y="92225"/>
                  <a:pt x="1506433" y="91878"/>
                </a:cubicBezTo>
                <a:close/>
                <a:moveTo>
                  <a:pt x="512956" y="91878"/>
                </a:moveTo>
                <a:cubicBezTo>
                  <a:pt x="515365" y="91741"/>
                  <a:pt x="521369" y="91959"/>
                  <a:pt x="530969" y="92531"/>
                </a:cubicBezTo>
                <a:cubicBezTo>
                  <a:pt x="540569" y="93104"/>
                  <a:pt x="551429" y="94853"/>
                  <a:pt x="563551" y="97778"/>
                </a:cubicBezTo>
                <a:cubicBezTo>
                  <a:pt x="575674" y="100703"/>
                  <a:pt x="586722" y="105627"/>
                  <a:pt x="596697" y="112548"/>
                </a:cubicBezTo>
                <a:cubicBezTo>
                  <a:pt x="601398" y="115709"/>
                  <a:pt x="606257" y="120983"/>
                  <a:pt x="611273" y="128370"/>
                </a:cubicBezTo>
                <a:cubicBezTo>
                  <a:pt x="616290" y="135757"/>
                  <a:pt x="619004" y="145955"/>
                  <a:pt x="619414" y="158964"/>
                </a:cubicBezTo>
                <a:cubicBezTo>
                  <a:pt x="619403" y="164056"/>
                  <a:pt x="618794" y="169905"/>
                  <a:pt x="617584" y="176513"/>
                </a:cubicBezTo>
                <a:cubicBezTo>
                  <a:pt x="616375" y="183120"/>
                  <a:pt x="614628" y="191747"/>
                  <a:pt x="612346" y="202394"/>
                </a:cubicBezTo>
                <a:lnTo>
                  <a:pt x="592153" y="295314"/>
                </a:lnTo>
                <a:cubicBezTo>
                  <a:pt x="591659" y="297166"/>
                  <a:pt x="590502" y="302551"/>
                  <a:pt x="588683" y="311468"/>
                </a:cubicBezTo>
                <a:cubicBezTo>
                  <a:pt x="586863" y="320385"/>
                  <a:pt x="585833" y="329298"/>
                  <a:pt x="585591" y="338205"/>
                </a:cubicBezTo>
                <a:cubicBezTo>
                  <a:pt x="585633" y="342995"/>
                  <a:pt x="585927" y="347027"/>
                  <a:pt x="586474" y="350304"/>
                </a:cubicBezTo>
                <a:cubicBezTo>
                  <a:pt x="587021" y="353581"/>
                  <a:pt x="587568" y="356102"/>
                  <a:pt x="588115" y="357866"/>
                </a:cubicBezTo>
                <a:lnTo>
                  <a:pt x="518008" y="357866"/>
                </a:lnTo>
                <a:cubicBezTo>
                  <a:pt x="517460" y="354085"/>
                  <a:pt x="517165" y="350304"/>
                  <a:pt x="517123" y="346523"/>
                </a:cubicBezTo>
                <a:cubicBezTo>
                  <a:pt x="517082" y="342742"/>
                  <a:pt x="517544" y="337449"/>
                  <a:pt x="518511" y="330644"/>
                </a:cubicBezTo>
                <a:cubicBezTo>
                  <a:pt x="516786" y="332492"/>
                  <a:pt x="514303" y="334971"/>
                  <a:pt x="511061" y="338079"/>
                </a:cubicBezTo>
                <a:cubicBezTo>
                  <a:pt x="507820" y="341188"/>
                  <a:pt x="503568" y="344423"/>
                  <a:pt x="498306" y="347784"/>
                </a:cubicBezTo>
                <a:cubicBezTo>
                  <a:pt x="492791" y="351323"/>
                  <a:pt x="484877" y="354831"/>
                  <a:pt x="474563" y="358307"/>
                </a:cubicBezTo>
                <a:cubicBezTo>
                  <a:pt x="464249" y="361783"/>
                  <a:pt x="451283" y="363653"/>
                  <a:pt x="435664" y="363915"/>
                </a:cubicBezTo>
                <a:cubicBezTo>
                  <a:pt x="413532" y="363536"/>
                  <a:pt x="396529" y="359366"/>
                  <a:pt x="384655" y="351404"/>
                </a:cubicBezTo>
                <a:cubicBezTo>
                  <a:pt x="372781" y="343442"/>
                  <a:pt x="364635" y="333966"/>
                  <a:pt x="360216" y="322975"/>
                </a:cubicBezTo>
                <a:cubicBezTo>
                  <a:pt x="355798" y="311983"/>
                  <a:pt x="353705" y="301753"/>
                  <a:pt x="353939" y="292284"/>
                </a:cubicBezTo>
                <a:cubicBezTo>
                  <a:pt x="353340" y="283541"/>
                  <a:pt x="355799" y="272368"/>
                  <a:pt x="361315" y="258765"/>
                </a:cubicBezTo>
                <a:cubicBezTo>
                  <a:pt x="366833" y="245161"/>
                  <a:pt x="379000" y="233104"/>
                  <a:pt x="397820" y="222594"/>
                </a:cubicBezTo>
                <a:cubicBezTo>
                  <a:pt x="412765" y="215324"/>
                  <a:pt x="428160" y="210548"/>
                  <a:pt x="444005" y="208265"/>
                </a:cubicBezTo>
                <a:cubicBezTo>
                  <a:pt x="459850" y="205981"/>
                  <a:pt x="475762" y="204361"/>
                  <a:pt x="491739" y="203404"/>
                </a:cubicBezTo>
                <a:cubicBezTo>
                  <a:pt x="501568" y="202709"/>
                  <a:pt x="509817" y="201952"/>
                  <a:pt x="516485" y="201131"/>
                </a:cubicBezTo>
                <a:cubicBezTo>
                  <a:pt x="523153" y="200311"/>
                  <a:pt x="528368" y="199048"/>
                  <a:pt x="532129" y="197344"/>
                </a:cubicBezTo>
                <a:cubicBezTo>
                  <a:pt x="535355" y="196418"/>
                  <a:pt x="539243" y="193725"/>
                  <a:pt x="543792" y="189264"/>
                </a:cubicBezTo>
                <a:cubicBezTo>
                  <a:pt x="548343" y="184803"/>
                  <a:pt x="550843" y="178070"/>
                  <a:pt x="551295" y="169064"/>
                </a:cubicBezTo>
                <a:cubicBezTo>
                  <a:pt x="551358" y="164498"/>
                  <a:pt x="549845" y="159490"/>
                  <a:pt x="546755" y="154040"/>
                </a:cubicBezTo>
                <a:cubicBezTo>
                  <a:pt x="543666" y="148590"/>
                  <a:pt x="537110" y="144340"/>
                  <a:pt x="527086" y="141289"/>
                </a:cubicBezTo>
                <a:cubicBezTo>
                  <a:pt x="525467" y="140963"/>
                  <a:pt x="522776" y="140478"/>
                  <a:pt x="519012" y="139837"/>
                </a:cubicBezTo>
                <a:cubicBezTo>
                  <a:pt x="515248" y="139195"/>
                  <a:pt x="511040" y="138837"/>
                  <a:pt x="506389" y="138764"/>
                </a:cubicBezTo>
                <a:cubicBezTo>
                  <a:pt x="487929" y="139647"/>
                  <a:pt x="475089" y="144193"/>
                  <a:pt x="467869" y="152399"/>
                </a:cubicBezTo>
                <a:cubicBezTo>
                  <a:pt x="460650" y="160605"/>
                  <a:pt x="456145" y="168685"/>
                  <a:pt x="454356" y="176639"/>
                </a:cubicBezTo>
                <a:lnTo>
                  <a:pt x="387732" y="176639"/>
                </a:lnTo>
                <a:cubicBezTo>
                  <a:pt x="388636" y="170147"/>
                  <a:pt x="391368" y="161290"/>
                  <a:pt x="395928" y="150068"/>
                </a:cubicBezTo>
                <a:cubicBezTo>
                  <a:pt x="400489" y="138847"/>
                  <a:pt x="409021" y="127852"/>
                  <a:pt x="421526" y="117085"/>
                </a:cubicBezTo>
                <a:cubicBezTo>
                  <a:pt x="425732" y="113756"/>
                  <a:pt x="429814" y="110962"/>
                  <a:pt x="433771" y="108704"/>
                </a:cubicBezTo>
                <a:cubicBezTo>
                  <a:pt x="437727" y="106446"/>
                  <a:pt x="440548" y="105038"/>
                  <a:pt x="442232" y="104482"/>
                </a:cubicBezTo>
                <a:cubicBezTo>
                  <a:pt x="448967" y="101089"/>
                  <a:pt x="458103" y="98169"/>
                  <a:pt x="469637" y="95722"/>
                </a:cubicBezTo>
                <a:cubicBezTo>
                  <a:pt x="481172" y="93275"/>
                  <a:pt x="495611" y="91994"/>
                  <a:pt x="512956" y="91878"/>
                </a:cubicBezTo>
                <a:close/>
                <a:moveTo>
                  <a:pt x="1230341" y="91373"/>
                </a:moveTo>
                <a:cubicBezTo>
                  <a:pt x="1234655" y="91184"/>
                  <a:pt x="1241557" y="91562"/>
                  <a:pt x="1251048" y="92508"/>
                </a:cubicBezTo>
                <a:cubicBezTo>
                  <a:pt x="1260538" y="93453"/>
                  <a:pt x="1270974" y="96100"/>
                  <a:pt x="1282354" y="100449"/>
                </a:cubicBezTo>
                <a:cubicBezTo>
                  <a:pt x="1291250" y="103499"/>
                  <a:pt x="1300639" y="108885"/>
                  <a:pt x="1310525" y="116606"/>
                </a:cubicBezTo>
                <a:cubicBezTo>
                  <a:pt x="1320410" y="124328"/>
                  <a:pt x="1328866" y="135248"/>
                  <a:pt x="1335893" y="149368"/>
                </a:cubicBezTo>
                <a:cubicBezTo>
                  <a:pt x="1342920" y="163487"/>
                  <a:pt x="1346594" y="181667"/>
                  <a:pt x="1346914" y="203909"/>
                </a:cubicBezTo>
                <a:cubicBezTo>
                  <a:pt x="1346946" y="206760"/>
                  <a:pt x="1346757" y="210905"/>
                  <a:pt x="1346347" y="216345"/>
                </a:cubicBezTo>
                <a:cubicBezTo>
                  <a:pt x="1345937" y="221784"/>
                  <a:pt x="1345117" y="228076"/>
                  <a:pt x="1343888" y="235219"/>
                </a:cubicBezTo>
                <a:cubicBezTo>
                  <a:pt x="1343091" y="241476"/>
                  <a:pt x="1340426" y="251687"/>
                  <a:pt x="1335892" y="265853"/>
                </a:cubicBezTo>
                <a:cubicBezTo>
                  <a:pt x="1331358" y="280018"/>
                  <a:pt x="1323686" y="294938"/>
                  <a:pt x="1312875" y="310613"/>
                </a:cubicBezTo>
                <a:cubicBezTo>
                  <a:pt x="1302063" y="326289"/>
                  <a:pt x="1286842" y="339519"/>
                  <a:pt x="1267211" y="350304"/>
                </a:cubicBezTo>
                <a:cubicBezTo>
                  <a:pt x="1251943" y="357794"/>
                  <a:pt x="1237780" y="362353"/>
                  <a:pt x="1224721" y="363981"/>
                </a:cubicBezTo>
                <a:cubicBezTo>
                  <a:pt x="1211663" y="365609"/>
                  <a:pt x="1201919" y="366260"/>
                  <a:pt x="1195490" y="365935"/>
                </a:cubicBezTo>
                <a:cubicBezTo>
                  <a:pt x="1180632" y="366176"/>
                  <a:pt x="1166662" y="364685"/>
                  <a:pt x="1153579" y="361460"/>
                </a:cubicBezTo>
                <a:cubicBezTo>
                  <a:pt x="1140496" y="358235"/>
                  <a:pt x="1128049" y="351828"/>
                  <a:pt x="1116239" y="342237"/>
                </a:cubicBezTo>
                <a:cubicBezTo>
                  <a:pt x="1107118" y="335410"/>
                  <a:pt x="1098627" y="324605"/>
                  <a:pt x="1090768" y="309821"/>
                </a:cubicBezTo>
                <a:cubicBezTo>
                  <a:pt x="1082907" y="295037"/>
                  <a:pt x="1078957" y="274883"/>
                  <a:pt x="1078915" y="249360"/>
                </a:cubicBezTo>
                <a:cubicBezTo>
                  <a:pt x="1078516" y="242027"/>
                  <a:pt x="1079945" y="229422"/>
                  <a:pt x="1083203" y="211547"/>
                </a:cubicBezTo>
                <a:cubicBezTo>
                  <a:pt x="1086460" y="193672"/>
                  <a:pt x="1093941" y="175134"/>
                  <a:pt x="1105647" y="155933"/>
                </a:cubicBezTo>
                <a:cubicBezTo>
                  <a:pt x="1115439" y="141406"/>
                  <a:pt x="1127632" y="128963"/>
                  <a:pt x="1142224" y="118604"/>
                </a:cubicBezTo>
                <a:cubicBezTo>
                  <a:pt x="1156817" y="108244"/>
                  <a:pt x="1172552" y="100848"/>
                  <a:pt x="1189429" y="96416"/>
                </a:cubicBezTo>
                <a:cubicBezTo>
                  <a:pt x="1192839" y="95323"/>
                  <a:pt x="1198142" y="94231"/>
                  <a:pt x="1205339" y="93138"/>
                </a:cubicBezTo>
                <a:cubicBezTo>
                  <a:pt x="1212536" y="92045"/>
                  <a:pt x="1220870" y="91457"/>
                  <a:pt x="1230341" y="91373"/>
                </a:cubicBezTo>
                <a:close/>
                <a:moveTo>
                  <a:pt x="140341" y="63040"/>
                </a:moveTo>
                <a:lnTo>
                  <a:pt x="119139" y="162048"/>
                </a:lnTo>
                <a:lnTo>
                  <a:pt x="193348" y="162048"/>
                </a:lnTo>
                <a:cubicBezTo>
                  <a:pt x="206536" y="162361"/>
                  <a:pt x="219532" y="161356"/>
                  <a:pt x="232336" y="159032"/>
                </a:cubicBezTo>
                <a:cubicBezTo>
                  <a:pt x="245140" y="156709"/>
                  <a:pt x="255861" y="149672"/>
                  <a:pt x="264499" y="137923"/>
                </a:cubicBezTo>
                <a:cubicBezTo>
                  <a:pt x="266443" y="135149"/>
                  <a:pt x="268482" y="131023"/>
                  <a:pt x="270615" y="125547"/>
                </a:cubicBezTo>
                <a:cubicBezTo>
                  <a:pt x="272748" y="120071"/>
                  <a:pt x="273905" y="113308"/>
                  <a:pt x="274083" y="105256"/>
                </a:cubicBezTo>
                <a:cubicBezTo>
                  <a:pt x="274146" y="100252"/>
                  <a:pt x="273516" y="95561"/>
                  <a:pt x="272192" y="91184"/>
                </a:cubicBezTo>
                <a:cubicBezTo>
                  <a:pt x="270867" y="86808"/>
                  <a:pt x="268472" y="82620"/>
                  <a:pt x="265004" y="78620"/>
                </a:cubicBezTo>
                <a:cubicBezTo>
                  <a:pt x="257953" y="71186"/>
                  <a:pt x="249608" y="66705"/>
                  <a:pt x="239971" y="65176"/>
                </a:cubicBezTo>
                <a:cubicBezTo>
                  <a:pt x="230332" y="63647"/>
                  <a:pt x="220849" y="62935"/>
                  <a:pt x="211521" y="63040"/>
                </a:cubicBezTo>
                <a:close/>
                <a:moveTo>
                  <a:pt x="75723" y="2018"/>
                </a:moveTo>
                <a:lnTo>
                  <a:pt x="225151" y="2018"/>
                </a:lnTo>
                <a:cubicBezTo>
                  <a:pt x="241347" y="1756"/>
                  <a:pt x="257889" y="2533"/>
                  <a:pt x="274778" y="4351"/>
                </a:cubicBezTo>
                <a:cubicBezTo>
                  <a:pt x="291667" y="6168"/>
                  <a:pt x="307076" y="12115"/>
                  <a:pt x="321005" y="22191"/>
                </a:cubicBezTo>
                <a:cubicBezTo>
                  <a:pt x="328052" y="27036"/>
                  <a:pt x="334909" y="34996"/>
                  <a:pt x="341578" y="46070"/>
                </a:cubicBezTo>
                <a:cubicBezTo>
                  <a:pt x="348244" y="57144"/>
                  <a:pt x="351820" y="72517"/>
                  <a:pt x="352305" y="92189"/>
                </a:cubicBezTo>
                <a:cubicBezTo>
                  <a:pt x="352305" y="113831"/>
                  <a:pt x="347130" y="132873"/>
                  <a:pt x="336783" y="149315"/>
                </a:cubicBezTo>
                <a:cubicBezTo>
                  <a:pt x="326435" y="165757"/>
                  <a:pt x="310916" y="177901"/>
                  <a:pt x="290224" y="185748"/>
                </a:cubicBezTo>
                <a:cubicBezTo>
                  <a:pt x="285580" y="187692"/>
                  <a:pt x="281880" y="188973"/>
                  <a:pt x="279127" y="189593"/>
                </a:cubicBezTo>
                <a:cubicBezTo>
                  <a:pt x="276374" y="190213"/>
                  <a:pt x="273684" y="190612"/>
                  <a:pt x="271057" y="190791"/>
                </a:cubicBezTo>
                <a:cubicBezTo>
                  <a:pt x="275575" y="192745"/>
                  <a:pt x="279653" y="194888"/>
                  <a:pt x="283289" y="197220"/>
                </a:cubicBezTo>
                <a:cubicBezTo>
                  <a:pt x="286925" y="199552"/>
                  <a:pt x="290245" y="202452"/>
                  <a:pt x="293251" y="205919"/>
                </a:cubicBezTo>
                <a:cubicBezTo>
                  <a:pt x="297612" y="210520"/>
                  <a:pt x="301122" y="216576"/>
                  <a:pt x="303781" y="224086"/>
                </a:cubicBezTo>
                <a:cubicBezTo>
                  <a:pt x="306440" y="231596"/>
                  <a:pt x="307806" y="241696"/>
                  <a:pt x="307880" y="254386"/>
                </a:cubicBezTo>
                <a:cubicBezTo>
                  <a:pt x="307775" y="266739"/>
                  <a:pt x="307354" y="279029"/>
                  <a:pt x="306618" y="291257"/>
                </a:cubicBezTo>
                <a:cubicBezTo>
                  <a:pt x="305883" y="303484"/>
                  <a:pt x="305462" y="315773"/>
                  <a:pt x="305358" y="328127"/>
                </a:cubicBezTo>
                <a:cubicBezTo>
                  <a:pt x="305346" y="335966"/>
                  <a:pt x="305746" y="342000"/>
                  <a:pt x="306555" y="346230"/>
                </a:cubicBezTo>
                <a:cubicBezTo>
                  <a:pt x="307365" y="350460"/>
                  <a:pt x="308647" y="354336"/>
                  <a:pt x="310404" y="357858"/>
                </a:cubicBezTo>
                <a:lnTo>
                  <a:pt x="232722" y="357858"/>
                </a:lnTo>
                <a:cubicBezTo>
                  <a:pt x="231691" y="354775"/>
                  <a:pt x="230850" y="351403"/>
                  <a:pt x="230199" y="347743"/>
                </a:cubicBezTo>
                <a:cubicBezTo>
                  <a:pt x="229547" y="344083"/>
                  <a:pt x="229211" y="339059"/>
                  <a:pt x="229190" y="332672"/>
                </a:cubicBezTo>
                <a:cubicBezTo>
                  <a:pt x="229242" y="326843"/>
                  <a:pt x="229516" y="320950"/>
                  <a:pt x="230010" y="314995"/>
                </a:cubicBezTo>
                <a:cubicBezTo>
                  <a:pt x="230504" y="309039"/>
                  <a:pt x="230903" y="303147"/>
                  <a:pt x="231208" y="297317"/>
                </a:cubicBezTo>
                <a:cubicBezTo>
                  <a:pt x="231712" y="291751"/>
                  <a:pt x="232090" y="286216"/>
                  <a:pt x="232343" y="280713"/>
                </a:cubicBezTo>
                <a:cubicBezTo>
                  <a:pt x="232595" y="275210"/>
                  <a:pt x="232722" y="269801"/>
                  <a:pt x="232722" y="264488"/>
                </a:cubicBezTo>
                <a:cubicBezTo>
                  <a:pt x="232868" y="263057"/>
                  <a:pt x="232700" y="259353"/>
                  <a:pt x="232216" y="253376"/>
                </a:cubicBezTo>
                <a:cubicBezTo>
                  <a:pt x="231733" y="247399"/>
                  <a:pt x="230051" y="241675"/>
                  <a:pt x="227171" y="236204"/>
                </a:cubicBezTo>
                <a:cubicBezTo>
                  <a:pt x="221640" y="227302"/>
                  <a:pt x="213772" y="221999"/>
                  <a:pt x="203570" y="220294"/>
                </a:cubicBezTo>
                <a:cubicBezTo>
                  <a:pt x="193368" y="218589"/>
                  <a:pt x="183735" y="217832"/>
                  <a:pt x="174669" y="218021"/>
                </a:cubicBezTo>
                <a:lnTo>
                  <a:pt x="107527" y="218021"/>
                </a:lnTo>
                <a:lnTo>
                  <a:pt x="77743" y="357858"/>
                </a:lnTo>
                <a:lnTo>
                  <a:pt x="0" y="357858"/>
                </a:lnTo>
                <a:close/>
                <a:moveTo>
                  <a:pt x="892038" y="1514"/>
                </a:moveTo>
                <a:lnTo>
                  <a:pt x="962209" y="1514"/>
                </a:lnTo>
                <a:lnTo>
                  <a:pt x="886485" y="357865"/>
                </a:lnTo>
                <a:lnTo>
                  <a:pt x="819344" y="357865"/>
                </a:lnTo>
                <a:lnTo>
                  <a:pt x="826916" y="324585"/>
                </a:lnTo>
                <a:cubicBezTo>
                  <a:pt x="821825" y="332180"/>
                  <a:pt x="812949" y="340437"/>
                  <a:pt x="800286" y="349356"/>
                </a:cubicBezTo>
                <a:cubicBezTo>
                  <a:pt x="787624" y="358274"/>
                  <a:pt x="769913" y="363128"/>
                  <a:pt x="747154" y="363915"/>
                </a:cubicBezTo>
                <a:cubicBezTo>
                  <a:pt x="743399" y="364063"/>
                  <a:pt x="737531" y="363642"/>
                  <a:pt x="729550" y="362655"/>
                </a:cubicBezTo>
                <a:cubicBezTo>
                  <a:pt x="721569" y="361667"/>
                  <a:pt x="712802" y="359231"/>
                  <a:pt x="703250" y="355344"/>
                </a:cubicBezTo>
                <a:cubicBezTo>
                  <a:pt x="686083" y="347126"/>
                  <a:pt x="673734" y="336438"/>
                  <a:pt x="666206" y="323281"/>
                </a:cubicBezTo>
                <a:cubicBezTo>
                  <a:pt x="658678" y="310124"/>
                  <a:pt x="654064" y="297413"/>
                  <a:pt x="652364" y="285150"/>
                </a:cubicBezTo>
                <a:cubicBezTo>
                  <a:pt x="650664" y="272886"/>
                  <a:pt x="649973" y="263986"/>
                  <a:pt x="650290" y="258450"/>
                </a:cubicBezTo>
                <a:cubicBezTo>
                  <a:pt x="650196" y="253284"/>
                  <a:pt x="650637" y="245940"/>
                  <a:pt x="651614" y="236418"/>
                </a:cubicBezTo>
                <a:cubicBezTo>
                  <a:pt x="652592" y="226896"/>
                  <a:pt x="654672" y="215891"/>
                  <a:pt x="657856" y="203402"/>
                </a:cubicBezTo>
                <a:cubicBezTo>
                  <a:pt x="666702" y="171867"/>
                  <a:pt x="681920" y="145832"/>
                  <a:pt x="703509" y="125296"/>
                </a:cubicBezTo>
                <a:cubicBezTo>
                  <a:pt x="725098" y="104761"/>
                  <a:pt x="752940" y="94126"/>
                  <a:pt x="787035" y="93392"/>
                </a:cubicBezTo>
                <a:cubicBezTo>
                  <a:pt x="798331" y="93288"/>
                  <a:pt x="809436" y="94884"/>
                  <a:pt x="820354" y="98183"/>
                </a:cubicBezTo>
                <a:cubicBezTo>
                  <a:pt x="831270" y="101481"/>
                  <a:pt x="840862" y="107112"/>
                  <a:pt x="849128" y="115075"/>
                </a:cubicBezTo>
                <a:cubicBezTo>
                  <a:pt x="853398" y="119246"/>
                  <a:pt x="856722" y="123258"/>
                  <a:pt x="859098" y="127114"/>
                </a:cubicBezTo>
                <a:cubicBezTo>
                  <a:pt x="861475" y="130969"/>
                  <a:pt x="863032" y="133848"/>
                  <a:pt x="863768" y="135749"/>
                </a:cubicBezTo>
                <a:close/>
                <a:moveTo>
                  <a:pt x="1017657" y="0"/>
                </a:moveTo>
                <a:lnTo>
                  <a:pt x="1088332" y="0"/>
                </a:lnTo>
                <a:lnTo>
                  <a:pt x="1075712" y="60516"/>
                </a:lnTo>
                <a:lnTo>
                  <a:pt x="1004531" y="60516"/>
                </a:ln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4000" i="1" kern="100" dirty="0">
              <a:solidFill>
                <a:srgbClr val="FFFF00"/>
              </a:solidFill>
              <a:latin typeface="Neue Helvetica BQ" pitchFamily="50" charset="0"/>
              <a:ea typeface="A-OTF 新ゴ Pro DB" panose="020B06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65D37C50-63EC-CAF4-7D6C-A55B8D684E4A}"/>
              </a:ext>
            </a:extLst>
          </p:cNvPr>
          <p:cNvPicPr>
            <a:picLocks noChangeAspect="1"/>
          </p:cNvPicPr>
          <p:nvPr/>
        </p:nvPicPr>
        <p:blipFill>
          <a:blip r:embed="rId4">
            <a:extLst>
              <a:ext uri="{28A0092B-C50C-407E-A947-70E740481C1C}">
                <a14:useLocalDpi xmlns:a14="http://schemas.microsoft.com/office/drawing/2010/main" val="0"/>
              </a:ext>
            </a:extLst>
          </a:blip>
          <a:srcRect l="840" t="3038" r="840"/>
          <a:stretch>
            <a:fillRect/>
          </a:stretch>
        </p:blipFill>
        <p:spPr>
          <a:xfrm>
            <a:off x="629442" y="3019746"/>
            <a:ext cx="6300789" cy="1826911"/>
          </a:xfrm>
          <a:prstGeom prst="rect">
            <a:avLst/>
          </a:prstGeom>
        </p:spPr>
      </p:pic>
      <p:sp>
        <p:nvSpPr>
          <p:cNvPr id="5" name="正方形/長方形 4">
            <a:extLst>
              <a:ext uri="{FF2B5EF4-FFF2-40B4-BE49-F238E27FC236}">
                <a16:creationId xmlns:a16="http://schemas.microsoft.com/office/drawing/2014/main" id="{0C75193C-2C8B-7299-9390-164E1F195F5E}"/>
              </a:ext>
            </a:extLst>
          </p:cNvPr>
          <p:cNvSpPr/>
          <p:nvPr/>
        </p:nvSpPr>
        <p:spPr>
          <a:xfrm>
            <a:off x="814388" y="4233863"/>
            <a:ext cx="714375" cy="458546"/>
          </a:xfrm>
          <a:prstGeom prst="rect">
            <a:avLst/>
          </a:prstGeom>
          <a:solidFill>
            <a:srgbClr val="EC8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正方形/長方形 5">
            <a:extLst>
              <a:ext uri="{FF2B5EF4-FFF2-40B4-BE49-F238E27FC236}">
                <a16:creationId xmlns:a16="http://schemas.microsoft.com/office/drawing/2014/main" id="{4E1B4888-CBB0-A785-C7E7-6EA802703311}"/>
              </a:ext>
            </a:extLst>
          </p:cNvPr>
          <p:cNvSpPr/>
          <p:nvPr/>
        </p:nvSpPr>
        <p:spPr>
          <a:xfrm>
            <a:off x="1788317" y="4233863"/>
            <a:ext cx="831057" cy="458546"/>
          </a:xfrm>
          <a:prstGeom prst="rect">
            <a:avLst/>
          </a:prstGeom>
          <a:solidFill>
            <a:srgbClr val="008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正方形/長方形 8">
            <a:extLst>
              <a:ext uri="{FF2B5EF4-FFF2-40B4-BE49-F238E27FC236}">
                <a16:creationId xmlns:a16="http://schemas.microsoft.com/office/drawing/2014/main" id="{79CEBBF5-C94D-BB1A-3870-1E34AC679695}"/>
              </a:ext>
            </a:extLst>
          </p:cNvPr>
          <p:cNvSpPr/>
          <p:nvPr/>
        </p:nvSpPr>
        <p:spPr>
          <a:xfrm>
            <a:off x="2853134" y="4197122"/>
            <a:ext cx="831057" cy="458546"/>
          </a:xfrm>
          <a:prstGeom prst="rect">
            <a:avLst/>
          </a:prstGeom>
          <a:solidFill>
            <a:srgbClr val="00B0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 name="正方形/長方形 12">
            <a:extLst>
              <a:ext uri="{FF2B5EF4-FFF2-40B4-BE49-F238E27FC236}">
                <a16:creationId xmlns:a16="http://schemas.microsoft.com/office/drawing/2014/main" id="{FE8C363A-BBE4-0567-09E6-D4967C0C6532}"/>
              </a:ext>
            </a:extLst>
          </p:cNvPr>
          <p:cNvSpPr/>
          <p:nvPr/>
        </p:nvSpPr>
        <p:spPr>
          <a:xfrm>
            <a:off x="3875485" y="4218482"/>
            <a:ext cx="831057" cy="458546"/>
          </a:xfrm>
          <a:prstGeom prst="rect">
            <a:avLst/>
          </a:prstGeom>
          <a:solidFill>
            <a:srgbClr val="014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正方形/長方形 15">
            <a:extLst>
              <a:ext uri="{FF2B5EF4-FFF2-40B4-BE49-F238E27FC236}">
                <a16:creationId xmlns:a16="http://schemas.microsoft.com/office/drawing/2014/main" id="{ABF1FD42-0418-0215-FD93-8DDC43EF7D40}"/>
              </a:ext>
            </a:extLst>
          </p:cNvPr>
          <p:cNvSpPr/>
          <p:nvPr/>
        </p:nvSpPr>
        <p:spPr>
          <a:xfrm>
            <a:off x="4940302" y="4218482"/>
            <a:ext cx="831057" cy="458546"/>
          </a:xfrm>
          <a:prstGeom prst="rect">
            <a:avLst/>
          </a:prstGeom>
          <a:solidFill>
            <a:srgbClr val="DCBF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正方形/長方形 16">
            <a:extLst>
              <a:ext uri="{FF2B5EF4-FFF2-40B4-BE49-F238E27FC236}">
                <a16:creationId xmlns:a16="http://schemas.microsoft.com/office/drawing/2014/main" id="{12EF2AAA-B4D5-1DEE-3BFD-3AE255DDC03D}"/>
              </a:ext>
            </a:extLst>
          </p:cNvPr>
          <p:cNvSpPr/>
          <p:nvPr/>
        </p:nvSpPr>
        <p:spPr>
          <a:xfrm>
            <a:off x="6005119" y="4218482"/>
            <a:ext cx="831057" cy="458546"/>
          </a:xfrm>
          <a:prstGeom prst="rect">
            <a:avLst/>
          </a:prstGeom>
          <a:solidFill>
            <a:srgbClr val="538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 name="テキスト ボックス 21">
            <a:extLst>
              <a:ext uri="{FF2B5EF4-FFF2-40B4-BE49-F238E27FC236}">
                <a16:creationId xmlns:a16="http://schemas.microsoft.com/office/drawing/2014/main" id="{7DC6E26F-753F-162B-EB40-2B3DF258D0BC}"/>
              </a:ext>
            </a:extLst>
          </p:cNvPr>
          <p:cNvSpPr txBox="1"/>
          <p:nvPr/>
        </p:nvSpPr>
        <p:spPr>
          <a:xfrm>
            <a:off x="713198" y="4218482"/>
            <a:ext cx="825867" cy="400110"/>
          </a:xfrm>
          <a:prstGeom prst="rect">
            <a:avLst/>
          </a:prstGeom>
          <a:noFill/>
          <a:ln>
            <a:noFill/>
          </a:ln>
        </p:spPr>
        <p:txBody>
          <a:bodyPr wrap="none" rtlCol="0">
            <a:spAutoFit/>
          </a:bodyPr>
          <a:lstStyle/>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衝突解析・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安全性評価</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23" name="テキスト ボックス 22">
            <a:extLst>
              <a:ext uri="{FF2B5EF4-FFF2-40B4-BE49-F238E27FC236}">
                <a16:creationId xmlns:a16="http://schemas.microsoft.com/office/drawing/2014/main" id="{4DD5299E-92A7-E584-A83E-9FCA7B3B7BE0}"/>
              </a:ext>
            </a:extLst>
          </p:cNvPr>
          <p:cNvSpPr txBox="1"/>
          <p:nvPr/>
        </p:nvSpPr>
        <p:spPr>
          <a:xfrm>
            <a:off x="1845906" y="4218482"/>
            <a:ext cx="697627" cy="400110"/>
          </a:xfrm>
          <a:prstGeom prst="rect">
            <a:avLst/>
          </a:prstGeom>
          <a:noFill/>
          <a:ln>
            <a:noFill/>
          </a:ln>
        </p:spPr>
        <p:txBody>
          <a:bodyPr wrap="none" rtlCol="0">
            <a:spAutoFit/>
          </a:bodyPr>
          <a:lstStyle/>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落下・</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衝撃解析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24" name="テキスト ボックス 23">
            <a:extLst>
              <a:ext uri="{FF2B5EF4-FFF2-40B4-BE49-F238E27FC236}">
                <a16:creationId xmlns:a16="http://schemas.microsoft.com/office/drawing/2014/main" id="{927023D2-C425-62F9-89B9-B115E5A8F5EF}"/>
              </a:ext>
            </a:extLst>
          </p:cNvPr>
          <p:cNvSpPr txBox="1"/>
          <p:nvPr/>
        </p:nvSpPr>
        <p:spPr>
          <a:xfrm>
            <a:off x="2770376" y="4218482"/>
            <a:ext cx="954107" cy="400110"/>
          </a:xfrm>
          <a:prstGeom prst="rect">
            <a:avLst/>
          </a:prstGeom>
          <a:noFill/>
          <a:ln>
            <a:noFill/>
          </a:ln>
        </p:spPr>
        <p:txBody>
          <a:bodyPr wrap="none" rtlCol="0">
            <a:spAutoFit/>
          </a:bodyPr>
          <a:lstStyle/>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爆発・</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流体衝撃解析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28" name="テキスト ボックス 27">
            <a:extLst>
              <a:ext uri="{FF2B5EF4-FFF2-40B4-BE49-F238E27FC236}">
                <a16:creationId xmlns:a16="http://schemas.microsoft.com/office/drawing/2014/main" id="{70D05E41-A58D-71D3-A683-7E0CFE3F88F2}"/>
              </a:ext>
            </a:extLst>
          </p:cNvPr>
          <p:cNvSpPr txBox="1"/>
          <p:nvPr/>
        </p:nvSpPr>
        <p:spPr>
          <a:xfrm>
            <a:off x="3813958" y="4218482"/>
            <a:ext cx="954107" cy="400110"/>
          </a:xfrm>
          <a:prstGeom prst="rect">
            <a:avLst/>
          </a:prstGeom>
          <a:noFill/>
          <a:ln>
            <a:noFill/>
          </a:ln>
        </p:spPr>
        <p:txBody>
          <a:bodyPr wrap="none" rtlCol="0">
            <a:spAutoFit/>
          </a:bodyPr>
          <a:lstStyle/>
          <a:p>
            <a:pPr algn="ctr"/>
            <a:r>
              <a:rPr lang="zh-TW"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流体</a:t>
            </a: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zh-TW"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構造連成解析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2FF09638-8127-766D-BE52-C0316435CA1D}"/>
              </a:ext>
            </a:extLst>
          </p:cNvPr>
          <p:cNvSpPr txBox="1"/>
          <p:nvPr/>
        </p:nvSpPr>
        <p:spPr>
          <a:xfrm>
            <a:off x="4853389" y="4218482"/>
            <a:ext cx="954107" cy="400110"/>
          </a:xfrm>
          <a:prstGeom prst="rect">
            <a:avLst/>
          </a:prstGeom>
          <a:noFill/>
          <a:ln>
            <a:noFill/>
          </a:ln>
        </p:spPr>
        <p:txBody>
          <a:bodyPr wrap="none" rtlCol="0">
            <a:spAutoFit/>
          </a:bodyPr>
          <a:lstStyle/>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貫通・</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弾道終末解析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35" name="テキスト ボックス 34">
            <a:extLst>
              <a:ext uri="{FF2B5EF4-FFF2-40B4-BE49-F238E27FC236}">
                <a16:creationId xmlns:a16="http://schemas.microsoft.com/office/drawing/2014/main" id="{B4D97CA5-175D-CD64-EA74-D1AD59ACD6B1}"/>
              </a:ext>
            </a:extLst>
          </p:cNvPr>
          <p:cNvSpPr txBox="1"/>
          <p:nvPr/>
        </p:nvSpPr>
        <p:spPr>
          <a:xfrm>
            <a:off x="5975547" y="4149396"/>
            <a:ext cx="825867" cy="553998"/>
          </a:xfrm>
          <a:prstGeom prst="rect">
            <a:avLst/>
          </a:prstGeom>
          <a:noFill/>
          <a:ln>
            <a:noFill/>
          </a:ln>
        </p:spPr>
        <p:txBody>
          <a:bodyPr wrap="none" rtlCol="0">
            <a:spAutoFit/>
          </a:bodyPr>
          <a:lstStyle/>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成形解析・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複合材</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a:p>
            <a:pPr algn="ctr"/>
            <a:r>
              <a:rPr lang="ja-JP" altLang="en-US"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rPr>
              <a:t>マッピング</a:t>
            </a:r>
            <a:endParaRPr lang="en-US" altLang="ja-JP" sz="1000" dirty="0">
              <a:solidFill>
                <a:schemeClr val="bg1"/>
              </a:solidFill>
              <a:latin typeface="A-OTF 新ゴ Pro B" panose="020B0700000000000000" pitchFamily="50" charset="-128"/>
              <a:ea typeface="A-OTF 新ゴ Pro B" panose="020B0700000000000000" pitchFamily="50" charset="-128"/>
              <a:cs typeface="Segoe UI" panose="020B0502040204020203" pitchFamily="34" charset="0"/>
            </a:endParaRPr>
          </a:p>
        </p:txBody>
      </p:sp>
      <p:pic>
        <p:nvPicPr>
          <p:cNvPr id="20" name="図 19">
            <a:extLst>
              <a:ext uri="{FF2B5EF4-FFF2-40B4-BE49-F238E27FC236}">
                <a16:creationId xmlns:a16="http://schemas.microsoft.com/office/drawing/2014/main" id="{FB31FE2D-D184-8DEE-140A-3EBEDEDC8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468" y="5914186"/>
            <a:ext cx="1723410" cy="947875"/>
          </a:xfrm>
          <a:prstGeom prst="rect">
            <a:avLst/>
          </a:prstGeom>
          <a:ln>
            <a:solidFill>
              <a:schemeClr val="bg1">
                <a:lumMod val="85000"/>
              </a:schemeClr>
            </a:solidFill>
          </a:ln>
        </p:spPr>
      </p:pic>
      <p:pic>
        <p:nvPicPr>
          <p:cNvPr id="27" name="図 26">
            <a:extLst>
              <a:ext uri="{FF2B5EF4-FFF2-40B4-BE49-F238E27FC236}">
                <a16:creationId xmlns:a16="http://schemas.microsoft.com/office/drawing/2014/main" id="{B511923F-CD60-A34A-4A22-82848BB0F0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0137" y="5882399"/>
            <a:ext cx="1723410" cy="947875"/>
          </a:xfrm>
          <a:prstGeom prst="rect">
            <a:avLst/>
          </a:prstGeom>
          <a:ln>
            <a:solidFill>
              <a:schemeClr val="bg1">
                <a:lumMod val="85000"/>
              </a:schemeClr>
            </a:solidFill>
          </a:ln>
        </p:spPr>
      </p:pic>
      <p:pic>
        <p:nvPicPr>
          <p:cNvPr id="39" name="図 38">
            <a:extLst>
              <a:ext uri="{FF2B5EF4-FFF2-40B4-BE49-F238E27FC236}">
                <a16:creationId xmlns:a16="http://schemas.microsoft.com/office/drawing/2014/main" id="{35CE4871-47E7-D666-69F5-130029519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3659" y="7418853"/>
            <a:ext cx="1743219" cy="947875"/>
          </a:xfrm>
          <a:prstGeom prst="rect">
            <a:avLst/>
          </a:prstGeom>
          <a:ln>
            <a:solidFill>
              <a:schemeClr val="bg1">
                <a:lumMod val="85000"/>
              </a:schemeClr>
            </a:solidFill>
          </a:ln>
        </p:spPr>
      </p:pic>
      <p:pic>
        <p:nvPicPr>
          <p:cNvPr id="42" name="図 41">
            <a:extLst>
              <a:ext uri="{FF2B5EF4-FFF2-40B4-BE49-F238E27FC236}">
                <a16:creationId xmlns:a16="http://schemas.microsoft.com/office/drawing/2014/main" id="{7A9BBC82-E494-5013-A664-0E830EC210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3469" y="7418137"/>
            <a:ext cx="1760078" cy="947875"/>
          </a:xfrm>
          <a:prstGeom prst="rect">
            <a:avLst/>
          </a:prstGeom>
          <a:ln>
            <a:solidFill>
              <a:schemeClr val="bg1">
                <a:lumMod val="85000"/>
              </a:schemeClr>
            </a:solidFill>
          </a:ln>
        </p:spPr>
      </p:pic>
      <p:sp>
        <p:nvSpPr>
          <p:cNvPr id="54" name="テキスト ボックス 53">
            <a:extLst>
              <a:ext uri="{FF2B5EF4-FFF2-40B4-BE49-F238E27FC236}">
                <a16:creationId xmlns:a16="http://schemas.microsoft.com/office/drawing/2014/main" id="{42F728DB-B483-8B3F-EE1C-9C3EDA50E426}"/>
              </a:ext>
            </a:extLst>
          </p:cNvPr>
          <p:cNvSpPr txBox="1"/>
          <p:nvPr/>
        </p:nvSpPr>
        <p:spPr>
          <a:xfrm>
            <a:off x="308870" y="5543103"/>
            <a:ext cx="3351290" cy="415498"/>
          </a:xfrm>
          <a:prstGeom prst="rect">
            <a:avLst/>
          </a:prstGeom>
          <a:noFill/>
          <a:ln>
            <a:noFill/>
          </a:ln>
        </p:spPr>
        <p:txBody>
          <a:bodyPr wrap="square" rtlCol="0">
            <a:spAutoFit/>
          </a:bodyPr>
          <a:lstStyle/>
          <a:p>
            <a:r>
              <a:rPr lang="ja-JP" altLang="en-US"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衝突安全、落下試験、爆風 </a:t>
            </a:r>
            <a:r>
              <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 </a:t>
            </a:r>
            <a:r>
              <a:rPr lang="ja-JP" altLang="en-US"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流体力学的衝撃などの多彩な非線形解析</a:t>
            </a:r>
            <a:endPar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55" name="テキスト ボックス 54">
            <a:extLst>
              <a:ext uri="{FF2B5EF4-FFF2-40B4-BE49-F238E27FC236}">
                <a16:creationId xmlns:a16="http://schemas.microsoft.com/office/drawing/2014/main" id="{FF868EC4-337A-5160-BC6E-53376DE754E6}"/>
              </a:ext>
            </a:extLst>
          </p:cNvPr>
          <p:cNvSpPr txBox="1"/>
          <p:nvPr/>
        </p:nvSpPr>
        <p:spPr>
          <a:xfrm>
            <a:off x="308870" y="6029903"/>
            <a:ext cx="1537036" cy="830997"/>
          </a:xfrm>
          <a:prstGeom prst="rect">
            <a:avLst/>
          </a:prstGeom>
          <a:noFill/>
          <a:ln>
            <a:noFill/>
          </a:ln>
        </p:spPr>
        <p:txBody>
          <a:bodyPr wrap="square" rtlCol="0">
            <a:spAutoFit/>
          </a:bodyPr>
          <a:lstStyle/>
          <a:p>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Altair </a:t>
            </a:r>
            <a:r>
              <a:rPr lang="en-US" altLang="ja-JP" sz="800" dirty="0" err="1">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Radioss</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の解析適用分野には、衝突、落下、爆風</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流体衝撃、終末弾道学、流体構造相互作用、成形および複合材マッピングが利用可能です。</a:t>
            </a:r>
            <a:endPar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endParaRPr>
          </a:p>
        </p:txBody>
      </p:sp>
      <p:sp>
        <p:nvSpPr>
          <p:cNvPr id="56" name="テキスト ボックス 55">
            <a:extLst>
              <a:ext uri="{FF2B5EF4-FFF2-40B4-BE49-F238E27FC236}">
                <a16:creationId xmlns:a16="http://schemas.microsoft.com/office/drawing/2014/main" id="{9EEA0313-693A-BBCE-A22A-CA44EBD5BAD8}"/>
              </a:ext>
            </a:extLst>
          </p:cNvPr>
          <p:cNvSpPr txBox="1"/>
          <p:nvPr/>
        </p:nvSpPr>
        <p:spPr>
          <a:xfrm>
            <a:off x="3899515" y="5543103"/>
            <a:ext cx="3351290" cy="253916"/>
          </a:xfrm>
          <a:prstGeom prst="rect">
            <a:avLst/>
          </a:prstGeom>
          <a:noFill/>
          <a:ln>
            <a:noFill/>
          </a:ln>
        </p:spPr>
        <p:txBody>
          <a:bodyPr wrap="square" rtlCol="0">
            <a:spAutoFit/>
          </a:bodyPr>
          <a:lstStyle/>
          <a:p>
            <a:r>
              <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Altair </a:t>
            </a:r>
            <a:r>
              <a:rPr lang="en-US" altLang="ja-JP" sz="1050" dirty="0" err="1">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Radioss</a:t>
            </a:r>
            <a:r>
              <a:rPr lang="ja-JP" altLang="en-US"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の豊富な材料則</a:t>
            </a:r>
            <a:endPar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57" name="テキスト ボックス 56">
            <a:extLst>
              <a:ext uri="{FF2B5EF4-FFF2-40B4-BE49-F238E27FC236}">
                <a16:creationId xmlns:a16="http://schemas.microsoft.com/office/drawing/2014/main" id="{E4010331-AB86-FF8E-39EC-2B171F586378}"/>
              </a:ext>
            </a:extLst>
          </p:cNvPr>
          <p:cNvSpPr txBox="1"/>
          <p:nvPr/>
        </p:nvSpPr>
        <p:spPr>
          <a:xfrm>
            <a:off x="3869704" y="5911069"/>
            <a:ext cx="1537036" cy="954107"/>
          </a:xfrm>
          <a:prstGeom prst="rect">
            <a:avLst/>
          </a:prstGeom>
          <a:noFill/>
          <a:ln>
            <a:noFill/>
          </a:ln>
        </p:spPr>
        <p:txBody>
          <a:bodyPr wrap="square" rtlCol="0">
            <a:spAutoFit/>
          </a:bodyPr>
          <a:lstStyle/>
          <a:p>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弾塑性（鋼材</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 </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樹脂</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 </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異方性</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 </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複合材</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 </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各種硬化則）</a:t>
            </a:r>
          </a:p>
          <a:p>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超弾性（</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Mooney-Rivlin, Ogden, Arruda-Boyce</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など）粘弾性（</a:t>
            </a:r>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Maxwell, Kelvin-Voigt, Prony</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級数）</a:t>
            </a:r>
          </a:p>
          <a:p>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伝熱特性破壊則など</a:t>
            </a:r>
            <a:endPar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endParaRPr>
          </a:p>
        </p:txBody>
      </p:sp>
      <p:sp>
        <p:nvSpPr>
          <p:cNvPr id="58" name="テキスト ボックス 57">
            <a:extLst>
              <a:ext uri="{FF2B5EF4-FFF2-40B4-BE49-F238E27FC236}">
                <a16:creationId xmlns:a16="http://schemas.microsoft.com/office/drawing/2014/main" id="{0EC37AB3-5A95-1826-33DC-4A03B883B8D6}"/>
              </a:ext>
            </a:extLst>
          </p:cNvPr>
          <p:cNvSpPr txBox="1"/>
          <p:nvPr/>
        </p:nvSpPr>
        <p:spPr>
          <a:xfrm>
            <a:off x="308870" y="7084805"/>
            <a:ext cx="3351290" cy="415498"/>
          </a:xfrm>
          <a:prstGeom prst="rect">
            <a:avLst/>
          </a:prstGeom>
          <a:noFill/>
          <a:ln>
            <a:noFill/>
          </a:ln>
        </p:spPr>
        <p:txBody>
          <a:bodyPr wrap="square" rtlCol="0">
            <a:spAutoFit/>
          </a:bodyPr>
          <a:lstStyle/>
          <a:p>
            <a:r>
              <a:rPr lang="en-US" altLang="ja-JP" sz="1050" dirty="0" err="1">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Radioss</a:t>
            </a:r>
            <a:r>
              <a:rPr lang="ja-JP" altLang="en-US"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独自の技術の、メッシュタイプの</a:t>
            </a:r>
            <a:endPar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a:p>
            <a:r>
              <a:rPr lang="ja-JP" altLang="en-US"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ロバスト性</a:t>
            </a:r>
            <a:endPar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59" name="テキスト ボックス 58">
            <a:extLst>
              <a:ext uri="{FF2B5EF4-FFF2-40B4-BE49-F238E27FC236}">
                <a16:creationId xmlns:a16="http://schemas.microsoft.com/office/drawing/2014/main" id="{2FF76AE2-5FC0-C236-17F9-8BB88CD06BF0}"/>
              </a:ext>
            </a:extLst>
          </p:cNvPr>
          <p:cNvSpPr txBox="1"/>
          <p:nvPr/>
        </p:nvSpPr>
        <p:spPr>
          <a:xfrm>
            <a:off x="295480" y="7508789"/>
            <a:ext cx="1537036" cy="954107"/>
          </a:xfrm>
          <a:prstGeom prst="rect">
            <a:avLst/>
          </a:prstGeom>
          <a:noFill/>
          <a:ln>
            <a:noFill/>
          </a:ln>
        </p:spPr>
        <p:txBody>
          <a:bodyPr wrap="square" rtlCol="0">
            <a:spAutoFit/>
          </a:bodyPr>
          <a:lstStyle/>
          <a:p>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陽解法ソルバーで要求されるヘキサ要素は使わず、大きな変形が想定される部材のメッシュも解析可能です。複雑形状や大規模モデルの非線形解析もテトラオートメッシュで作業工数を削減します。</a:t>
            </a:r>
            <a:endPar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endParaRPr>
          </a:p>
        </p:txBody>
      </p:sp>
      <p:sp>
        <p:nvSpPr>
          <p:cNvPr id="60" name="テキスト ボックス 59">
            <a:extLst>
              <a:ext uri="{FF2B5EF4-FFF2-40B4-BE49-F238E27FC236}">
                <a16:creationId xmlns:a16="http://schemas.microsoft.com/office/drawing/2014/main" id="{A9ADCD59-F542-56B2-330F-15D596FB87ED}"/>
              </a:ext>
            </a:extLst>
          </p:cNvPr>
          <p:cNvSpPr txBox="1"/>
          <p:nvPr/>
        </p:nvSpPr>
        <p:spPr>
          <a:xfrm>
            <a:off x="3899515" y="7084805"/>
            <a:ext cx="3351290" cy="253916"/>
          </a:xfrm>
          <a:prstGeom prst="rect">
            <a:avLst/>
          </a:prstGeom>
          <a:noFill/>
          <a:ln>
            <a:noFill/>
          </a:ln>
        </p:spPr>
        <p:txBody>
          <a:bodyPr wrap="square" rtlCol="0">
            <a:spAutoFit/>
          </a:bodyPr>
          <a:lstStyle/>
          <a:p>
            <a:r>
              <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Altair Multiscale Designer</a:t>
            </a:r>
            <a:r>
              <a:rPr lang="ja-JP" altLang="en-US"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rPr>
              <a:t>との直接連成</a:t>
            </a:r>
            <a:endParaRPr lang="en-US" altLang="ja-JP" sz="1050" dirty="0">
              <a:solidFill>
                <a:sysClr val="windowText" lastClr="000000"/>
              </a:solidFill>
              <a:latin typeface="A-OTF 新ゴ Pro B" panose="020B0700000000000000" pitchFamily="50" charset="-128"/>
              <a:ea typeface="A-OTF 新ゴ Pro B" panose="020B07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2D9FFF18-0BEE-39B1-23E8-3AF50F1BE906}"/>
              </a:ext>
            </a:extLst>
          </p:cNvPr>
          <p:cNvSpPr txBox="1"/>
          <p:nvPr/>
        </p:nvSpPr>
        <p:spPr>
          <a:xfrm>
            <a:off x="3869704" y="7452771"/>
            <a:ext cx="1537036" cy="830997"/>
          </a:xfrm>
          <a:prstGeom prst="rect">
            <a:avLst/>
          </a:prstGeom>
          <a:noFill/>
          <a:ln>
            <a:noFill/>
          </a:ln>
        </p:spPr>
        <p:txBody>
          <a:bodyPr wrap="square" rtlCol="0">
            <a:spAutoFit/>
          </a:bodyPr>
          <a:lstStyle/>
          <a:p>
            <a:r>
              <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CFRP</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、繊維補強コンクリートなど、複数の材料を組み合わせた複合材料の材料特性を算出し、そのまま</a:t>
            </a:r>
            <a:r>
              <a:rPr lang="en-US" altLang="ja-JP" sz="800" dirty="0" err="1">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Radioss</a:t>
            </a:r>
            <a:r>
              <a:rPr lang="ja-JP" altLang="en-US"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rPr>
              <a:t>の材料カードへ変換・使用することが可能です。</a:t>
            </a:r>
            <a:endParaRPr lang="en-US" altLang="ja-JP" sz="800" dirty="0">
              <a:solidFill>
                <a:sysClr val="windowText" lastClr="000000"/>
              </a:solidFill>
              <a:latin typeface="A-OTF 新ゴ Pro M" panose="020B0500000000000000" pitchFamily="50" charset="-128"/>
              <a:ea typeface="A-OTF 新ゴ Pro M" panose="020B0500000000000000" pitchFamily="50" charset="-128"/>
              <a:cs typeface="Segoe UI" panose="020B0502040204020203" pitchFamily="34" charset="0"/>
            </a:endParaRPr>
          </a:p>
        </p:txBody>
      </p:sp>
      <p:cxnSp>
        <p:nvCxnSpPr>
          <p:cNvPr id="63" name="直線コネクタ 62">
            <a:extLst>
              <a:ext uri="{FF2B5EF4-FFF2-40B4-BE49-F238E27FC236}">
                <a16:creationId xmlns:a16="http://schemas.microsoft.com/office/drawing/2014/main" id="{FB333CA2-DF7D-C6BD-FE2C-DA080927F594}"/>
              </a:ext>
            </a:extLst>
          </p:cNvPr>
          <p:cNvCxnSpPr/>
          <p:nvPr/>
        </p:nvCxnSpPr>
        <p:spPr>
          <a:xfrm>
            <a:off x="251634" y="7014606"/>
            <a:ext cx="705914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D009365-541E-20EC-3544-DAFF9B867657}"/>
              </a:ext>
            </a:extLst>
          </p:cNvPr>
          <p:cNvCxnSpPr/>
          <p:nvPr/>
        </p:nvCxnSpPr>
        <p:spPr>
          <a:xfrm>
            <a:off x="3777811" y="5461772"/>
            <a:ext cx="0" cy="30252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2FC484A9-516E-6C6A-0950-983D1E16A9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099" y="9020972"/>
            <a:ext cx="726899" cy="643679"/>
          </a:xfrm>
          <a:prstGeom prst="rect">
            <a:avLst/>
          </a:prstGeom>
        </p:spPr>
      </p:pic>
      <p:pic>
        <p:nvPicPr>
          <p:cNvPr id="1026" name="Picture 2">
            <a:extLst>
              <a:ext uri="{FF2B5EF4-FFF2-40B4-BE49-F238E27FC236}">
                <a16:creationId xmlns:a16="http://schemas.microsoft.com/office/drawing/2014/main" id="{EE8F2C68-637D-91AB-E877-DE20C3C83F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278" y="9105851"/>
            <a:ext cx="7127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pic>
        <p:nvPicPr>
          <p:cNvPr id="43" name="図 42">
            <a:extLst>
              <a:ext uri="{FF2B5EF4-FFF2-40B4-BE49-F238E27FC236}">
                <a16:creationId xmlns:a16="http://schemas.microsoft.com/office/drawing/2014/main" id="{5BB4015F-D6B9-BF61-BDA7-1B1A3B983E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22747" b="28720"/>
          <a:stretch>
            <a:fillRect/>
          </a:stretch>
        </p:blipFill>
        <p:spPr>
          <a:xfrm>
            <a:off x="0" y="1"/>
            <a:ext cx="7559675" cy="2446431"/>
          </a:xfrm>
          <a:prstGeom prst="rect">
            <a:avLst/>
          </a:prstGeom>
        </p:spPr>
      </p:pic>
      <p:sp>
        <p:nvSpPr>
          <p:cNvPr id="6" name="テキスト ボックス 5">
            <a:extLst>
              <a:ext uri="{FF2B5EF4-FFF2-40B4-BE49-F238E27FC236}">
                <a16:creationId xmlns:a16="http://schemas.microsoft.com/office/drawing/2014/main" id="{14EEF24A-C7EC-04F5-7CBD-D387D6512F6A}"/>
              </a:ext>
            </a:extLst>
          </p:cNvPr>
          <p:cNvSpPr txBox="1"/>
          <p:nvPr/>
        </p:nvSpPr>
        <p:spPr>
          <a:xfrm>
            <a:off x="3186219" y="3698588"/>
            <a:ext cx="3851565" cy="1785104"/>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Xeon® w7-2575X</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P3.0GHz-4.6GHz/TB3.0 4.6GHz/22C(P22+E0)/44T</a:t>
            </a:r>
            <a:endParaRPr kumimoji="1" lang="en-US" altLang="ja-JP" sz="1100" b="1" dirty="0">
              <a:solidFill>
                <a:srgbClr val="1C1C1C"/>
              </a:solidFill>
              <a:latin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cs typeface="Segoe UI" panose="020B0502040204020203" pitchFamily="34" charset="0"/>
              </a:rPr>
              <a:t>256</a:t>
            </a:r>
            <a:r>
              <a:rPr lang="en-US" altLang="ja-JP" sz="1100" b="1" dirty="0">
                <a:solidFill>
                  <a:srgbClr val="1C1C1C"/>
                </a:solidFill>
                <a:latin typeface="游ゴシック" panose="020B0400000000000000" pitchFamily="50" charset="-128"/>
                <a:cs typeface="Segoe UI" panose="020B0502040204020203" pitchFamily="34" charset="0"/>
              </a:rPr>
              <a:t>GB</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64GB x4</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DDR5-5600 Registered ECC DIMM</a:t>
            </a:r>
            <a:endParaRPr kumimoji="1" lang="en-US" altLang="ja-JP" sz="1100" b="1" dirty="0">
              <a:solidFill>
                <a:srgbClr val="1C1C1C"/>
              </a:solidFill>
              <a:latin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2TB M.2 </a:t>
            </a:r>
            <a:r>
              <a:rPr lang="en-US" altLang="ja-JP" sz="1100" b="1" dirty="0" err="1">
                <a:solidFill>
                  <a:srgbClr val="1C1C1C"/>
                </a:solidFill>
                <a:latin typeface="游ゴシック" panose="020B0400000000000000" pitchFamily="50" charset="-128"/>
                <a:cs typeface="Segoe UI" panose="020B0502040204020203" pitchFamily="34" charset="0"/>
              </a:rPr>
              <a:t>NVMe</a:t>
            </a:r>
            <a:r>
              <a:rPr lang="en-US" altLang="ja-JP" sz="1100" b="1" dirty="0">
                <a:solidFill>
                  <a:srgbClr val="1C1C1C"/>
                </a:solidFill>
                <a:latin typeface="游ゴシック" panose="020B0400000000000000" pitchFamily="50" charset="-128"/>
                <a:cs typeface="Segoe UI" panose="020B0502040204020203" pitchFamily="34" charset="0"/>
              </a:rPr>
              <a:t>-SSD</a:t>
            </a:r>
            <a:r>
              <a:rPr lang="ja-JP" altLang="en-US" sz="1100" b="1" dirty="0">
                <a:solidFill>
                  <a:srgbClr val="1C1C1C"/>
                </a:solidFill>
                <a:latin typeface="游ゴシック" panose="020B0400000000000000" pitchFamily="50" charset="-128"/>
                <a:cs typeface="Segoe UI" panose="020B0502040204020203" pitchFamily="34" charset="0"/>
              </a:rPr>
              <a:t>（高耐久）</a:t>
            </a:r>
            <a:endParaRPr lang="en-US" altLang="ja-JP" sz="1100" b="1" dirty="0">
              <a:solidFill>
                <a:srgbClr val="1C1C1C"/>
              </a:solidFill>
              <a:latin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Windows 11 Pro 64bit</a:t>
            </a:r>
          </a:p>
          <a:p>
            <a:r>
              <a:rPr kumimoji="1" lang="en-US" altLang="ja-JP" sz="1100" b="1" dirty="0">
                <a:solidFill>
                  <a:srgbClr val="1C1C1C"/>
                </a:solidFill>
                <a:latin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cs typeface="Segoe UI" panose="020B0502040204020203" pitchFamily="34" charset="0"/>
              </a:rPr>
              <a:t>：</a:t>
            </a:r>
            <a:r>
              <a:rPr lang="pt-BR" altLang="ja-JP" sz="1100" b="1" dirty="0">
                <a:solidFill>
                  <a:srgbClr val="1C1C1C"/>
                </a:solidFill>
                <a:latin typeface="游ゴシック" panose="020B0400000000000000" pitchFamily="50" charset="-128"/>
                <a:cs typeface="Segoe UI" panose="020B0502040204020203" pitchFamily="34" charset="0"/>
              </a:rPr>
              <a:t>NVIDIA® RTX™ PRO 2000 Blackwell </a:t>
            </a:r>
          </a:p>
          <a:p>
            <a:r>
              <a:rPr kumimoji="1" lang="en-US" altLang="ja-JP" sz="1100" b="1" dirty="0">
                <a:solidFill>
                  <a:srgbClr val="1C1C1C"/>
                </a:solidFill>
                <a:latin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cs typeface="Segoe UI" panose="020B0502040204020203" pitchFamily="34" charset="0"/>
              </a:rPr>
              <a:t>電源：</a:t>
            </a:r>
            <a:r>
              <a:rPr lang="en-US" altLang="ja-JP" sz="1100" b="1" dirty="0">
                <a:solidFill>
                  <a:srgbClr val="1C1C1C"/>
                </a:solidFill>
                <a:latin typeface="游ゴシック" panose="020B0400000000000000" pitchFamily="50" charset="-128"/>
                <a:cs typeface="Segoe UI" panose="020B0502040204020203" pitchFamily="34" charset="0"/>
              </a:rPr>
              <a:t>1,200W/100V | 1,500W/200V</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80 Plus Platinum </a:t>
            </a:r>
            <a:r>
              <a:rPr lang="ja-JP" altLang="en-US" sz="1100" b="1" dirty="0">
                <a:solidFill>
                  <a:srgbClr val="1C1C1C"/>
                </a:solidFill>
                <a:latin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cs typeface="Segoe UI" panose="020B0502040204020203" pitchFamily="34" charset="0"/>
              </a:rPr>
              <a:t>■3</a:t>
            </a:r>
            <a:r>
              <a:rPr kumimoji="1" lang="ja-JP" altLang="en-US" sz="1100" b="1" dirty="0">
                <a:solidFill>
                  <a:srgbClr val="1C1C1C"/>
                </a:solidFill>
                <a:latin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cs typeface="Segoe UI" panose="020B0502040204020203" pitchFamily="34" charset="0"/>
            </a:endParaRPr>
          </a:p>
        </p:txBody>
      </p:sp>
      <p:pic>
        <p:nvPicPr>
          <p:cNvPr id="8" name="図 1110">
            <a:extLst>
              <a:ext uri="{FF2B5EF4-FFF2-40B4-BE49-F238E27FC236}">
                <a16:creationId xmlns:a16="http://schemas.microsoft.com/office/drawing/2014/main" id="{309E5A2C-1AC9-FBC8-9A6A-ED0BC3DFE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71" y="5482520"/>
            <a:ext cx="634389" cy="4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B565753D-4029-5E04-0C9A-A9F3F056FF81}"/>
              </a:ext>
            </a:extLst>
          </p:cNvPr>
          <p:cNvSpPr/>
          <p:nvPr/>
        </p:nvSpPr>
        <p:spPr>
          <a:xfrm>
            <a:off x="255587" y="2956254"/>
            <a:ext cx="7048500" cy="5822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B892B8F-B51F-5347-F6B8-A598E938CC57}"/>
              </a:ext>
            </a:extLst>
          </p:cNvPr>
          <p:cNvSpPr txBox="1"/>
          <p:nvPr/>
        </p:nvSpPr>
        <p:spPr>
          <a:xfrm>
            <a:off x="342890" y="3115384"/>
            <a:ext cx="6859995" cy="307777"/>
          </a:xfrm>
          <a:prstGeom prst="rect">
            <a:avLst/>
          </a:prstGeom>
          <a:noFill/>
          <a:ln>
            <a:noFill/>
          </a:ln>
        </p:spPr>
        <p:txBody>
          <a:bodyPr wrap="square" rtlCol="0">
            <a:spAutoFit/>
          </a:bodyPr>
          <a:lstStyle/>
          <a:p>
            <a:pPr algn="ct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高クロック</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Xeon w7</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と</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ECC</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対応、</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Blackwell</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世代</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GPU</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搭載</a:t>
            </a:r>
            <a:r>
              <a:rPr kumimoji="1" lang="ja-JP" altLang="en-US"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ワークステーション</a:t>
            </a:r>
            <a:endParaRPr lang="en-US" altLang="ja-JP" sz="1400" b="1" dirty="0">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11" name="テキスト ボックス 10">
            <a:extLst>
              <a:ext uri="{FF2B5EF4-FFF2-40B4-BE49-F238E27FC236}">
                <a16:creationId xmlns:a16="http://schemas.microsoft.com/office/drawing/2014/main" id="{C51D4E37-07A6-3413-7A61-92C31401CD17}"/>
              </a:ext>
            </a:extLst>
          </p:cNvPr>
          <p:cNvSpPr txBox="1"/>
          <p:nvPr/>
        </p:nvSpPr>
        <p:spPr>
          <a:xfrm>
            <a:off x="6796135" y="5747851"/>
            <a:ext cx="194044" cy="206145"/>
          </a:xfrm>
          <a:custGeom>
            <a:avLst/>
            <a:gdLst/>
            <a:ahLst/>
            <a:cxnLst/>
            <a:rect l="l" t="t" r="r" b="b"/>
            <a:pathLst>
              <a:path w="486670" h="517017">
                <a:moveTo>
                  <a:pt x="284921" y="82610"/>
                </a:moveTo>
                <a:lnTo>
                  <a:pt x="284921" y="231534"/>
                </a:lnTo>
                <a:lnTo>
                  <a:pt x="399564" y="231534"/>
                </a:lnTo>
                <a:lnTo>
                  <a:pt x="399564" y="82610"/>
                </a:lnTo>
                <a:close/>
                <a:moveTo>
                  <a:pt x="86544" y="82610"/>
                </a:moveTo>
                <a:lnTo>
                  <a:pt x="86544" y="231534"/>
                </a:lnTo>
                <a:lnTo>
                  <a:pt x="201187" y="231534"/>
                </a:lnTo>
                <a:lnTo>
                  <a:pt x="201187" y="82610"/>
                </a:lnTo>
                <a:close/>
                <a:moveTo>
                  <a:pt x="0" y="0"/>
                </a:moveTo>
                <a:lnTo>
                  <a:pt x="486670" y="0"/>
                </a:lnTo>
                <a:lnTo>
                  <a:pt x="486670" y="451828"/>
                </a:lnTo>
                <a:cubicBezTo>
                  <a:pt x="486670" y="458571"/>
                  <a:pt x="486108" y="465690"/>
                  <a:pt x="484984" y="473183"/>
                </a:cubicBezTo>
                <a:cubicBezTo>
                  <a:pt x="483860" y="480676"/>
                  <a:pt x="481237" y="487700"/>
                  <a:pt x="477117" y="494257"/>
                </a:cubicBezTo>
                <a:cubicBezTo>
                  <a:pt x="472995" y="500813"/>
                  <a:pt x="466907" y="506246"/>
                  <a:pt x="458852" y="510554"/>
                </a:cubicBezTo>
                <a:cubicBezTo>
                  <a:pt x="450797" y="514863"/>
                  <a:pt x="439651" y="517017"/>
                  <a:pt x="425415" y="517017"/>
                </a:cubicBezTo>
                <a:lnTo>
                  <a:pt x="320326" y="517017"/>
                </a:lnTo>
                <a:lnTo>
                  <a:pt x="305152" y="429911"/>
                </a:lnTo>
                <a:lnTo>
                  <a:pt x="382704" y="429911"/>
                </a:lnTo>
                <a:cubicBezTo>
                  <a:pt x="390947" y="429911"/>
                  <a:pt x="395817" y="428037"/>
                  <a:pt x="397316" y="424291"/>
                </a:cubicBezTo>
                <a:cubicBezTo>
                  <a:pt x="398814" y="420544"/>
                  <a:pt x="399564" y="416611"/>
                  <a:pt x="399564" y="412489"/>
                </a:cubicBezTo>
                <a:lnTo>
                  <a:pt x="399564" y="312458"/>
                </a:lnTo>
                <a:lnTo>
                  <a:pt x="86544" y="312458"/>
                </a:lnTo>
                <a:lnTo>
                  <a:pt x="86544" y="517017"/>
                </a:lnTo>
                <a:lnTo>
                  <a:pt x="0" y="51701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500" kern="100" dirty="0">
              <a:solidFill>
                <a:srgbClr val="FFFF00"/>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2AEDB3D4-2715-AD0A-C301-ABD56A7C153C}"/>
              </a:ext>
            </a:extLst>
          </p:cNvPr>
          <p:cNvSpPr txBox="1"/>
          <p:nvPr/>
        </p:nvSpPr>
        <p:spPr>
          <a:xfrm>
            <a:off x="2970372" y="5571821"/>
            <a:ext cx="2106511" cy="461665"/>
          </a:xfrm>
          <a:prstGeom prst="rect">
            <a:avLst/>
          </a:prstGeom>
          <a:noFill/>
          <a:ln>
            <a:noFill/>
          </a:ln>
        </p:spPr>
        <p:txBody>
          <a:bodyPr wrap="square" rtlCol="0">
            <a:spAutoFit/>
          </a:bodyPr>
          <a:lstStyle/>
          <a:p>
            <a:r>
              <a:rPr kumimoji="1" lang="en-US" altLang="zh-TW" sz="800" b="1" dirty="0">
                <a:latin typeface="Yu Gothic UI" panose="020B0500000000000000" pitchFamily="50" charset="-128"/>
                <a:ea typeface="Yu Gothic UI" panose="020B0500000000000000" pitchFamily="50" charset="-128"/>
                <a:cs typeface="LINE Seed Sans ExtraBold" panose="020B0803020203020204" pitchFamily="34" charset="0"/>
              </a:rPr>
              <a:t>CERVO Grasta Type-ALIS25WC-W7</a:t>
            </a:r>
          </a:p>
          <a:p>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Xeon W7-2575X </a:t>
            </a:r>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高クロック搭載モデル</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ワークステーション</a:t>
            </a:r>
            <a:endPar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p:txBody>
      </p:sp>
      <p:cxnSp>
        <p:nvCxnSpPr>
          <p:cNvPr id="13" name="直線コネクタ 12">
            <a:extLst>
              <a:ext uri="{FF2B5EF4-FFF2-40B4-BE49-F238E27FC236}">
                <a16:creationId xmlns:a16="http://schemas.microsoft.com/office/drawing/2014/main" id="{52A594DA-0F7C-ED55-56A1-70EF559D5309}"/>
              </a:ext>
            </a:extLst>
          </p:cNvPr>
          <p:cNvCxnSpPr/>
          <p:nvPr/>
        </p:nvCxnSpPr>
        <p:spPr>
          <a:xfrm>
            <a:off x="3248759" y="5482520"/>
            <a:ext cx="374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443F02C-40FC-8B6F-4C64-BB34BA565A8A}"/>
              </a:ext>
            </a:extLst>
          </p:cNvPr>
          <p:cNvSpPr txBox="1"/>
          <p:nvPr/>
        </p:nvSpPr>
        <p:spPr>
          <a:xfrm>
            <a:off x="6705259" y="5587770"/>
            <a:ext cx="412125" cy="215444"/>
          </a:xfrm>
          <a:prstGeom prst="rect">
            <a:avLst/>
          </a:prstGeom>
          <a:noFill/>
          <a:ln>
            <a:noFill/>
          </a:ln>
        </p:spPr>
        <p:txBody>
          <a:bodyPr wrap="square" rtlCol="0">
            <a:spAutoFit/>
          </a:bodyPr>
          <a:lstStyle/>
          <a:p>
            <a:r>
              <a:rPr kumimoji="1" lang="ja-JP" altLang="en-US"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rPr>
              <a:t>税別</a:t>
            </a:r>
            <a:endParaRPr kumimoji="1" lang="en-US" altLang="zh-TW"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endParaRPr>
          </a:p>
        </p:txBody>
      </p:sp>
      <p:sp>
        <p:nvSpPr>
          <p:cNvPr id="15" name="テキスト ボックス 14">
            <a:extLst>
              <a:ext uri="{FF2B5EF4-FFF2-40B4-BE49-F238E27FC236}">
                <a16:creationId xmlns:a16="http://schemas.microsoft.com/office/drawing/2014/main" id="{1EB56BB6-EE3A-0FA2-5AEA-25F140405D19}"/>
              </a:ext>
            </a:extLst>
          </p:cNvPr>
          <p:cNvSpPr txBox="1"/>
          <p:nvPr/>
        </p:nvSpPr>
        <p:spPr>
          <a:xfrm>
            <a:off x="4822272" y="5510827"/>
            <a:ext cx="2016725" cy="584775"/>
          </a:xfrm>
          <a:prstGeom prst="rect">
            <a:avLst/>
          </a:prstGeom>
          <a:noFill/>
          <a:ln>
            <a:noFill/>
          </a:ln>
        </p:spPr>
        <p:txBody>
          <a:bodyPr wrap="square" rtlCol="0">
            <a:spAutoFit/>
          </a:bodyPr>
          <a:lstStyle/>
          <a:p>
            <a:pPr algn="r"/>
            <a:r>
              <a:rPr kumimoji="1" lang="en-US" altLang="ja-JP" sz="3200" b="1" kern="1200" dirty="0">
                <a:effectLst/>
                <a:latin typeface="Arial" panose="020B0604020202020204" pitchFamily="34" charset="0"/>
                <a:ea typeface="Yu Gothic UI" panose="020B0500000000000000" pitchFamily="50" charset="-128"/>
                <a:cs typeface="Arial" panose="020B0604020202020204" pitchFamily="34" charset="0"/>
              </a:rPr>
              <a:t>2,305,000</a:t>
            </a:r>
          </a:p>
        </p:txBody>
      </p:sp>
      <p:sp>
        <p:nvSpPr>
          <p:cNvPr id="16" name="テキスト ボックス 15">
            <a:extLst>
              <a:ext uri="{FF2B5EF4-FFF2-40B4-BE49-F238E27FC236}">
                <a16:creationId xmlns:a16="http://schemas.microsoft.com/office/drawing/2014/main" id="{CE483389-F49B-66E3-4906-4976B80F658A}"/>
              </a:ext>
            </a:extLst>
          </p:cNvPr>
          <p:cNvSpPr txBox="1"/>
          <p:nvPr/>
        </p:nvSpPr>
        <p:spPr>
          <a:xfrm>
            <a:off x="255588" y="2550581"/>
            <a:ext cx="7052454" cy="307777"/>
          </a:xfrm>
          <a:prstGeom prst="rect">
            <a:avLst/>
          </a:prstGeom>
          <a:noFill/>
          <a:ln>
            <a:noFill/>
          </a:ln>
        </p:spPr>
        <p:txBody>
          <a:bodyPr wrap="square" rtlCol="0">
            <a:spAutoFit/>
          </a:bodyPr>
          <a:lstStyle/>
          <a:p>
            <a:pPr algn="ctr"/>
            <a:r>
              <a:rPr lang="ja-JP" altLang="en-US" sz="1400" dirty="0">
                <a:solidFill>
                  <a:sysClr val="windowText" lastClr="000000"/>
                </a:solidFill>
                <a:latin typeface="A-OTF 新ゴ Pro DB" panose="020B0600000000000000" pitchFamily="50" charset="-128"/>
                <a:ea typeface="A-OTF 新ゴ Pro DB" panose="020B0600000000000000" pitchFamily="50" charset="-128"/>
                <a:cs typeface="Segoe UI" panose="020B0502040204020203" pitchFamily="34" charset="0"/>
              </a:rPr>
              <a:t>ソフトのご利用にお勧めの最新ワークステーション</a:t>
            </a:r>
            <a:endParaRPr lang="en-US" altLang="ja-JP" sz="1400" dirty="0">
              <a:solidFill>
                <a:sysClr val="windowText" lastClr="000000"/>
              </a:solidFill>
              <a:latin typeface="A-OTF 新ゴ Pro DB" panose="020B0600000000000000" pitchFamily="50" charset="-128"/>
              <a:ea typeface="A-OTF 新ゴ Pro DB" panose="020B0600000000000000" pitchFamily="50" charset="-128"/>
              <a:cs typeface="Segoe UI" panose="020B0502040204020203" pitchFamily="34" charset="0"/>
            </a:endParaRPr>
          </a:p>
        </p:txBody>
      </p:sp>
      <p:cxnSp>
        <p:nvCxnSpPr>
          <p:cNvPr id="17" name="直線コネクタ 16">
            <a:extLst>
              <a:ext uri="{FF2B5EF4-FFF2-40B4-BE49-F238E27FC236}">
                <a16:creationId xmlns:a16="http://schemas.microsoft.com/office/drawing/2014/main" id="{53B9F2D7-504E-7D19-2781-42DA19209797}"/>
              </a:ext>
            </a:extLst>
          </p:cNvPr>
          <p:cNvCxnSpPr>
            <a:cxnSpLocks/>
          </p:cNvCxnSpPr>
          <p:nvPr/>
        </p:nvCxnSpPr>
        <p:spPr>
          <a:xfrm flipH="1">
            <a:off x="281486" y="2701925"/>
            <a:ext cx="1337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図 1451">
            <a:extLst>
              <a:ext uri="{FF2B5EF4-FFF2-40B4-BE49-F238E27FC236}">
                <a16:creationId xmlns:a16="http://schemas.microsoft.com/office/drawing/2014/main" id="{01278BEB-C62D-83A6-2583-BA21285EB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46" y="981809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a:extLst>
              <a:ext uri="{FF2B5EF4-FFF2-40B4-BE49-F238E27FC236}">
                <a16:creationId xmlns:a16="http://schemas.microsoft.com/office/drawing/2014/main" id="{8F6953D3-EED1-51C8-473F-240A0FE19122}"/>
              </a:ext>
            </a:extLst>
          </p:cNvPr>
          <p:cNvSpPr txBox="1"/>
          <p:nvPr/>
        </p:nvSpPr>
        <p:spPr>
          <a:xfrm>
            <a:off x="342890" y="1007513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■関東営業所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名古屋市西区上名古屋三丁目</a:t>
            </a:r>
            <a:r>
              <a:rPr lang="en-US" altLang="zh-TW" sz="700" b="1" kern="10" spc="0" dirty="0">
                <a:ln>
                  <a:noFill/>
                </a:ln>
                <a:effectLst/>
                <a:latin typeface="游ゴシック" panose="020B0400000000000000" pitchFamily="50" charset="-128"/>
                <a:ea typeface="游ゴシック" panose="020B0400000000000000" pitchFamily="50" charset="-128"/>
              </a:rPr>
              <a:t>25-28-5F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20" name="テキスト ボックス 19">
            <a:extLst>
              <a:ext uri="{FF2B5EF4-FFF2-40B4-BE49-F238E27FC236}">
                <a16:creationId xmlns:a16="http://schemas.microsoft.com/office/drawing/2014/main" id="{BC9AB9A0-0B47-278E-B68C-4FC78FAA970D}"/>
              </a:ext>
            </a:extLst>
          </p:cNvPr>
          <p:cNvSpPr txBox="1"/>
          <p:nvPr/>
        </p:nvSpPr>
        <p:spPr>
          <a:xfrm>
            <a:off x="3756352" y="10075133"/>
            <a:ext cx="3388587" cy="415498"/>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14-6-5</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a:p>
            <a:pPr algn="l" rtl="0">
              <a:buNone/>
            </a:pPr>
            <a:endParaRPr lang="en-US" altLang="zh-TW" sz="700" b="1" kern="10" spc="0" dirty="0">
              <a:ln>
                <a:noFill/>
              </a:ln>
              <a:effectLst/>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2D05F9FE-70CA-085B-A422-71C10A86C5F5}"/>
              </a:ext>
            </a:extLst>
          </p:cNvPr>
          <p:cNvSpPr txBox="1"/>
          <p:nvPr/>
        </p:nvSpPr>
        <p:spPr>
          <a:xfrm>
            <a:off x="1279416" y="983701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sp>
        <p:nvSpPr>
          <p:cNvPr id="22" name="正方形/長方形 21">
            <a:extLst>
              <a:ext uri="{FF2B5EF4-FFF2-40B4-BE49-F238E27FC236}">
                <a16:creationId xmlns:a16="http://schemas.microsoft.com/office/drawing/2014/main" id="{626352B2-1E94-1595-3CDC-D9FC054A2C8E}"/>
              </a:ext>
            </a:extLst>
          </p:cNvPr>
          <p:cNvSpPr/>
          <p:nvPr/>
        </p:nvSpPr>
        <p:spPr>
          <a:xfrm>
            <a:off x="845083" y="13877660"/>
            <a:ext cx="7048500" cy="318311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F5433B9-5BF7-761C-2EFE-D9931667F022}"/>
              </a:ext>
            </a:extLst>
          </p:cNvPr>
          <p:cNvSpPr txBox="1"/>
          <p:nvPr/>
        </p:nvSpPr>
        <p:spPr>
          <a:xfrm>
            <a:off x="3186218" y="7085613"/>
            <a:ext cx="3851565" cy="1785104"/>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AMD Ryzen </a:t>
            </a:r>
            <a:r>
              <a:rPr lang="en-US" altLang="ja-JP" sz="1100" b="1" dirty="0" err="1">
                <a:solidFill>
                  <a:srgbClr val="1C1C1C"/>
                </a:solidFill>
                <a:latin typeface="游ゴシック" panose="020B0400000000000000" pitchFamily="50" charset="-128"/>
                <a:cs typeface="Segoe UI" panose="020B0502040204020203" pitchFamily="34" charset="0"/>
              </a:rPr>
              <a:t>Threadripper</a:t>
            </a:r>
            <a:r>
              <a:rPr lang="en-US" altLang="ja-JP" sz="1100" b="1" dirty="0">
                <a:solidFill>
                  <a:srgbClr val="1C1C1C"/>
                </a:solidFill>
                <a:latin typeface="游ゴシック" panose="020B0400000000000000" pitchFamily="50" charset="-128"/>
                <a:cs typeface="Segoe UI" panose="020B0502040204020203" pitchFamily="34" charset="0"/>
              </a:rPr>
              <a:t> PRO 9985WX</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3.2GHz-5.4GHz/64</a:t>
            </a:r>
            <a:r>
              <a:rPr lang="ja-JP" altLang="en-US" sz="1100" b="1" dirty="0">
                <a:solidFill>
                  <a:srgbClr val="1C1C1C"/>
                </a:solidFill>
                <a:latin typeface="游ゴシック" panose="020B0400000000000000" pitchFamily="50" charset="-128"/>
                <a:cs typeface="Segoe UI" panose="020B0502040204020203" pitchFamily="34" charset="0"/>
              </a:rPr>
              <a:t>コア</a:t>
            </a:r>
            <a:r>
              <a:rPr lang="en-US" altLang="ja-JP" sz="1100" b="1" dirty="0">
                <a:solidFill>
                  <a:srgbClr val="1C1C1C"/>
                </a:solidFill>
                <a:latin typeface="游ゴシック" panose="020B0400000000000000" pitchFamily="50" charset="-128"/>
                <a:cs typeface="Segoe UI" panose="020B0502040204020203" pitchFamily="34" charset="0"/>
              </a:rPr>
              <a:t>/128</a:t>
            </a:r>
            <a:r>
              <a:rPr lang="ja-JP" altLang="en-US" sz="1100" b="1" dirty="0">
                <a:solidFill>
                  <a:srgbClr val="1C1C1C"/>
                </a:solidFill>
                <a:latin typeface="游ゴシック" panose="020B0400000000000000" pitchFamily="50" charset="-128"/>
                <a:cs typeface="Segoe UI" panose="020B0502040204020203" pitchFamily="34" charset="0"/>
              </a:rPr>
              <a:t>スレッド）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1100" b="1" dirty="0">
                <a:solidFill>
                  <a:srgbClr val="1C1C1C"/>
                </a:solidFill>
                <a:latin typeface="游ゴシック" panose="020B0400000000000000" pitchFamily="50" charset="-128"/>
                <a:cs typeface="Segoe UI" panose="020B0502040204020203" pitchFamily="34" charset="0"/>
              </a:rPr>
              <a:t>512GB</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64GB x8</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DDR5-5600 Registered ECC DIMM</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2TB M.2 </a:t>
            </a:r>
            <a:r>
              <a:rPr lang="en-US" altLang="ja-JP" sz="1100" b="1" dirty="0" err="1">
                <a:solidFill>
                  <a:srgbClr val="1C1C1C"/>
                </a:solidFill>
                <a:latin typeface="游ゴシック" panose="020B0400000000000000" pitchFamily="50" charset="-128"/>
                <a:cs typeface="Segoe UI" panose="020B0502040204020203" pitchFamily="34" charset="0"/>
              </a:rPr>
              <a:t>NVMe</a:t>
            </a:r>
            <a:r>
              <a:rPr lang="en-US" altLang="ja-JP" sz="1100" b="1" dirty="0">
                <a:solidFill>
                  <a:srgbClr val="1C1C1C"/>
                </a:solidFill>
                <a:latin typeface="游ゴシック" panose="020B0400000000000000" pitchFamily="50" charset="-128"/>
                <a:cs typeface="Segoe UI" panose="020B0502040204020203" pitchFamily="34" charset="0"/>
              </a:rPr>
              <a:t>-SSD</a:t>
            </a:r>
            <a:r>
              <a:rPr lang="ja-JP" altLang="en-US" sz="1100" b="1" dirty="0">
                <a:solidFill>
                  <a:srgbClr val="1C1C1C"/>
                </a:solidFill>
                <a:latin typeface="游ゴシック" panose="020B0400000000000000" pitchFamily="50" charset="-128"/>
                <a:cs typeface="Segoe UI" panose="020B0502040204020203" pitchFamily="34" charset="0"/>
              </a:rPr>
              <a:t>（</a:t>
            </a:r>
            <a:r>
              <a:rPr lang="en-US" altLang="ja-JP" sz="1100" b="1" dirty="0">
                <a:solidFill>
                  <a:srgbClr val="1C1C1C"/>
                </a:solidFill>
                <a:latin typeface="游ゴシック" panose="020B0400000000000000" pitchFamily="50" charset="-128"/>
                <a:cs typeface="Segoe UI" panose="020B0502040204020203" pitchFamily="34" charset="0"/>
              </a:rPr>
              <a:t>R:7300MB/s| W:6600MB/s | PCIe 4.0</a:t>
            </a:r>
            <a:r>
              <a:rPr lang="ja-JP" altLang="en-US" sz="1100" b="1" dirty="0">
                <a:solidFill>
                  <a:srgbClr val="1C1C1C"/>
                </a:solidFill>
                <a:latin typeface="游ゴシック" panose="020B0400000000000000" pitchFamily="50" charset="-128"/>
                <a:cs typeface="Segoe UI" panose="020B0502040204020203" pitchFamily="34" charset="0"/>
              </a:rPr>
              <a:t>）</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Windows 11 Pro 64bit</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pt-BR" altLang="ja-JP" sz="1100" b="1" dirty="0">
                <a:solidFill>
                  <a:srgbClr val="1C1C1C"/>
                </a:solidFill>
                <a:latin typeface="游ゴシック" panose="020B0400000000000000" pitchFamily="50" charset="-128"/>
                <a:cs typeface="Segoe UI" panose="020B0502040204020203" pitchFamily="34" charset="0"/>
              </a:rPr>
              <a:t> NVIDIA® RTX™ PRO 4000 Blackwell </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1,200W 80 Plus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Plutinum</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25" name="図 1110">
            <a:extLst>
              <a:ext uri="{FF2B5EF4-FFF2-40B4-BE49-F238E27FC236}">
                <a16:creationId xmlns:a16="http://schemas.microsoft.com/office/drawing/2014/main" id="{B0E54BB9-8FC2-7C87-0EFA-0B4104E83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71" y="8882829"/>
            <a:ext cx="634389" cy="4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20565C6F-EFF4-0706-6B87-37B56045F0AD}"/>
              </a:ext>
            </a:extLst>
          </p:cNvPr>
          <p:cNvSpPr/>
          <p:nvPr/>
        </p:nvSpPr>
        <p:spPr>
          <a:xfrm>
            <a:off x="255587" y="6356563"/>
            <a:ext cx="7048500" cy="5822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1AA7E2F-E00A-8F46-23B1-EFD257ABE2A6}"/>
              </a:ext>
            </a:extLst>
          </p:cNvPr>
          <p:cNvSpPr txBox="1"/>
          <p:nvPr/>
        </p:nvSpPr>
        <p:spPr>
          <a:xfrm>
            <a:off x="342890" y="6515693"/>
            <a:ext cx="6859995" cy="307777"/>
          </a:xfrm>
          <a:prstGeom prst="rect">
            <a:avLst/>
          </a:prstGeom>
          <a:noFill/>
          <a:ln>
            <a:noFill/>
          </a:ln>
        </p:spPr>
        <p:txBody>
          <a:bodyPr wrap="square" rtlCol="0">
            <a:spAutoFit/>
          </a:bodyPr>
          <a:lstStyle/>
          <a:p>
            <a:pPr algn="ct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高クロック</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×64</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コア</a:t>
            </a:r>
            <a:r>
              <a:rPr kumimoji="1" lang="en-US" altLang="ja-JP" sz="1400" dirty="0" err="1">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Threadripper</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 PRO</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による演算特化</a:t>
            </a:r>
            <a:r>
              <a:rPr kumimoji="1" lang="ja-JP" altLang="en-US"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ワークステーション</a:t>
            </a:r>
            <a:endParaRPr lang="en-US" altLang="ja-JP" sz="1400" b="1" dirty="0">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28" name="テキスト ボックス 27">
            <a:extLst>
              <a:ext uri="{FF2B5EF4-FFF2-40B4-BE49-F238E27FC236}">
                <a16:creationId xmlns:a16="http://schemas.microsoft.com/office/drawing/2014/main" id="{44437DE7-3643-D760-D966-A1AD610D1CE1}"/>
              </a:ext>
            </a:extLst>
          </p:cNvPr>
          <p:cNvSpPr txBox="1"/>
          <p:nvPr/>
        </p:nvSpPr>
        <p:spPr>
          <a:xfrm>
            <a:off x="6796135" y="9148160"/>
            <a:ext cx="194044" cy="206145"/>
          </a:xfrm>
          <a:custGeom>
            <a:avLst/>
            <a:gdLst/>
            <a:ahLst/>
            <a:cxnLst/>
            <a:rect l="l" t="t" r="r" b="b"/>
            <a:pathLst>
              <a:path w="486670" h="517017">
                <a:moveTo>
                  <a:pt x="284921" y="82610"/>
                </a:moveTo>
                <a:lnTo>
                  <a:pt x="284921" y="231534"/>
                </a:lnTo>
                <a:lnTo>
                  <a:pt x="399564" y="231534"/>
                </a:lnTo>
                <a:lnTo>
                  <a:pt x="399564" y="82610"/>
                </a:lnTo>
                <a:close/>
                <a:moveTo>
                  <a:pt x="86544" y="82610"/>
                </a:moveTo>
                <a:lnTo>
                  <a:pt x="86544" y="231534"/>
                </a:lnTo>
                <a:lnTo>
                  <a:pt x="201187" y="231534"/>
                </a:lnTo>
                <a:lnTo>
                  <a:pt x="201187" y="82610"/>
                </a:lnTo>
                <a:close/>
                <a:moveTo>
                  <a:pt x="0" y="0"/>
                </a:moveTo>
                <a:lnTo>
                  <a:pt x="486670" y="0"/>
                </a:lnTo>
                <a:lnTo>
                  <a:pt x="486670" y="451828"/>
                </a:lnTo>
                <a:cubicBezTo>
                  <a:pt x="486670" y="458571"/>
                  <a:pt x="486108" y="465690"/>
                  <a:pt x="484984" y="473183"/>
                </a:cubicBezTo>
                <a:cubicBezTo>
                  <a:pt x="483860" y="480676"/>
                  <a:pt x="481237" y="487700"/>
                  <a:pt x="477117" y="494257"/>
                </a:cubicBezTo>
                <a:cubicBezTo>
                  <a:pt x="472995" y="500813"/>
                  <a:pt x="466907" y="506246"/>
                  <a:pt x="458852" y="510554"/>
                </a:cubicBezTo>
                <a:cubicBezTo>
                  <a:pt x="450797" y="514863"/>
                  <a:pt x="439651" y="517017"/>
                  <a:pt x="425415" y="517017"/>
                </a:cubicBezTo>
                <a:lnTo>
                  <a:pt x="320326" y="517017"/>
                </a:lnTo>
                <a:lnTo>
                  <a:pt x="305152" y="429911"/>
                </a:lnTo>
                <a:lnTo>
                  <a:pt x="382704" y="429911"/>
                </a:lnTo>
                <a:cubicBezTo>
                  <a:pt x="390947" y="429911"/>
                  <a:pt x="395817" y="428037"/>
                  <a:pt x="397316" y="424291"/>
                </a:cubicBezTo>
                <a:cubicBezTo>
                  <a:pt x="398814" y="420544"/>
                  <a:pt x="399564" y="416611"/>
                  <a:pt x="399564" y="412489"/>
                </a:cubicBezTo>
                <a:lnTo>
                  <a:pt x="399564" y="312458"/>
                </a:lnTo>
                <a:lnTo>
                  <a:pt x="86544" y="312458"/>
                </a:lnTo>
                <a:lnTo>
                  <a:pt x="86544" y="517017"/>
                </a:lnTo>
                <a:lnTo>
                  <a:pt x="0" y="51701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500" kern="100" dirty="0">
              <a:solidFill>
                <a:srgbClr val="FFFF00"/>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cxnSp>
        <p:nvCxnSpPr>
          <p:cNvPr id="30" name="直線コネクタ 29">
            <a:extLst>
              <a:ext uri="{FF2B5EF4-FFF2-40B4-BE49-F238E27FC236}">
                <a16:creationId xmlns:a16="http://schemas.microsoft.com/office/drawing/2014/main" id="{DF47DF8F-D0D1-2073-774E-C0B0230C2061}"/>
              </a:ext>
            </a:extLst>
          </p:cNvPr>
          <p:cNvCxnSpPr/>
          <p:nvPr/>
        </p:nvCxnSpPr>
        <p:spPr>
          <a:xfrm>
            <a:off x="3248759" y="8882829"/>
            <a:ext cx="374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D0BDC748-6D25-A830-19CB-2BBA29138395}"/>
              </a:ext>
            </a:extLst>
          </p:cNvPr>
          <p:cNvSpPr txBox="1"/>
          <p:nvPr/>
        </p:nvSpPr>
        <p:spPr>
          <a:xfrm>
            <a:off x="6705259" y="8988079"/>
            <a:ext cx="412125" cy="215444"/>
          </a:xfrm>
          <a:prstGeom prst="rect">
            <a:avLst/>
          </a:prstGeom>
          <a:noFill/>
          <a:ln>
            <a:noFill/>
          </a:ln>
        </p:spPr>
        <p:txBody>
          <a:bodyPr wrap="square" rtlCol="0">
            <a:spAutoFit/>
          </a:bodyPr>
          <a:lstStyle/>
          <a:p>
            <a:r>
              <a:rPr kumimoji="1" lang="ja-JP" altLang="en-US"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rPr>
              <a:t>税別</a:t>
            </a:r>
            <a:endParaRPr kumimoji="1" lang="en-US" altLang="zh-TW"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endParaRPr>
          </a:p>
        </p:txBody>
      </p:sp>
      <p:sp>
        <p:nvSpPr>
          <p:cNvPr id="32" name="テキスト ボックス 31">
            <a:extLst>
              <a:ext uri="{FF2B5EF4-FFF2-40B4-BE49-F238E27FC236}">
                <a16:creationId xmlns:a16="http://schemas.microsoft.com/office/drawing/2014/main" id="{10CF84DE-A8B0-2A0D-001C-3C14B2B26480}"/>
              </a:ext>
            </a:extLst>
          </p:cNvPr>
          <p:cNvSpPr txBox="1"/>
          <p:nvPr/>
        </p:nvSpPr>
        <p:spPr>
          <a:xfrm>
            <a:off x="4822272" y="8911136"/>
            <a:ext cx="2016725" cy="584775"/>
          </a:xfrm>
          <a:prstGeom prst="rect">
            <a:avLst/>
          </a:prstGeom>
          <a:noFill/>
          <a:ln>
            <a:noFill/>
          </a:ln>
        </p:spPr>
        <p:txBody>
          <a:bodyPr wrap="square" rtlCol="0">
            <a:spAutoFit/>
          </a:bodyPr>
          <a:lstStyle/>
          <a:p>
            <a:pPr algn="r"/>
            <a:r>
              <a:rPr kumimoji="1" lang="en-US" altLang="ja-JP" sz="3200" b="1" dirty="0">
                <a:latin typeface="Arial" panose="020B0604020202020204" pitchFamily="34" charset="0"/>
                <a:ea typeface="Yu Gothic UI" panose="020B0500000000000000" pitchFamily="50" charset="-128"/>
                <a:cs typeface="Arial" panose="020B0604020202020204" pitchFamily="34" charset="0"/>
              </a:rPr>
              <a:t>5,182,000</a:t>
            </a:r>
            <a:endParaRPr kumimoji="1" lang="en-US" altLang="ja-JP" sz="3200" b="1" kern="1200" dirty="0">
              <a:effectLst/>
              <a:latin typeface="Arial" panose="020B0604020202020204" pitchFamily="34" charset="0"/>
              <a:ea typeface="Yu Gothic UI" panose="020B0500000000000000" pitchFamily="50" charset="-128"/>
              <a:cs typeface="Arial" panose="020B0604020202020204" pitchFamily="34" charset="0"/>
            </a:endParaRPr>
          </a:p>
        </p:txBody>
      </p:sp>
      <p:pic>
        <p:nvPicPr>
          <p:cNvPr id="33" name="Picture 27">
            <a:extLst>
              <a:ext uri="{FF2B5EF4-FFF2-40B4-BE49-F238E27FC236}">
                <a16:creationId xmlns:a16="http://schemas.microsoft.com/office/drawing/2014/main" id="{9A0F820D-9B94-98B5-E19B-C3FD8DCE6E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54" y="8175459"/>
            <a:ext cx="620106" cy="6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7">
            <a:extLst>
              <a:ext uri="{FF2B5EF4-FFF2-40B4-BE49-F238E27FC236}">
                <a16:creationId xmlns:a16="http://schemas.microsoft.com/office/drawing/2014/main" id="{34125924-6739-E251-9A42-8101B5AB26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01" y="4773291"/>
            <a:ext cx="621959" cy="62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直線コネクタ 35">
            <a:extLst>
              <a:ext uri="{FF2B5EF4-FFF2-40B4-BE49-F238E27FC236}">
                <a16:creationId xmlns:a16="http://schemas.microsoft.com/office/drawing/2014/main" id="{79350B63-EF36-36B9-CC39-9F061DABDF1F}"/>
              </a:ext>
            </a:extLst>
          </p:cNvPr>
          <p:cNvCxnSpPr>
            <a:cxnSpLocks/>
          </p:cNvCxnSpPr>
          <p:nvPr/>
        </p:nvCxnSpPr>
        <p:spPr>
          <a:xfrm flipH="1">
            <a:off x="5961793" y="2701925"/>
            <a:ext cx="1337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A021E889-EA31-1635-E28D-0C44BE75E60A}"/>
              </a:ext>
            </a:extLst>
          </p:cNvPr>
          <p:cNvSpPr txBox="1"/>
          <p:nvPr/>
        </p:nvSpPr>
        <p:spPr>
          <a:xfrm>
            <a:off x="478350" y="510462"/>
            <a:ext cx="4094752" cy="338554"/>
          </a:xfrm>
          <a:prstGeom prst="rect">
            <a:avLst/>
          </a:prstGeom>
          <a:noFill/>
          <a:ln>
            <a:noFill/>
          </a:ln>
        </p:spPr>
        <p:txBody>
          <a:bodyPr wrap="square" rtlCol="0">
            <a:spAutoFit/>
          </a:bodyPr>
          <a:lstStyle/>
          <a:p>
            <a:r>
              <a:rPr kumimoji="1" lang="ja-JP" altLang="en-US" sz="1600" dirty="0">
                <a:solidFill>
                  <a:schemeClr val="bg1"/>
                </a:solidFill>
                <a:effectLst>
                  <a:glow rad="101600">
                    <a:schemeClr val="tx1">
                      <a:alpha val="60000"/>
                    </a:schemeClr>
                  </a:glow>
                </a:effectLst>
                <a:latin typeface="A-OTF 新ゴ Pro H" panose="020B0800000000000000" pitchFamily="50" charset="-128"/>
                <a:ea typeface="A-OTF 新ゴ Pro H" panose="020B0800000000000000" pitchFamily="50" charset="-128"/>
                <a:cs typeface="Times New Roman" panose="02020603050405020304" pitchFamily="18" charset="0"/>
              </a:rPr>
              <a:t>動的荷重の非線形構造解析ソリューション</a:t>
            </a:r>
            <a:endParaRPr lang="en-US" altLang="ja-JP" sz="1600" b="1" dirty="0">
              <a:effectLst>
                <a:glow rad="101600">
                  <a:schemeClr val="tx1">
                    <a:alpha val="60000"/>
                  </a:schemeClr>
                </a:glow>
              </a:effectLst>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42" name="テキスト ボックス 41">
            <a:extLst>
              <a:ext uri="{FF2B5EF4-FFF2-40B4-BE49-F238E27FC236}">
                <a16:creationId xmlns:a16="http://schemas.microsoft.com/office/drawing/2014/main" id="{CBC2C3D4-05D1-4092-FCB7-69A4FE1D02BE}"/>
              </a:ext>
            </a:extLst>
          </p:cNvPr>
          <p:cNvSpPr txBox="1"/>
          <p:nvPr/>
        </p:nvSpPr>
        <p:spPr>
          <a:xfrm>
            <a:off x="448046" y="1616014"/>
            <a:ext cx="4374226" cy="477054"/>
          </a:xfrm>
          <a:prstGeom prst="rect">
            <a:avLst/>
          </a:prstGeom>
          <a:noFill/>
          <a:ln>
            <a:noFill/>
          </a:ln>
        </p:spPr>
        <p:txBody>
          <a:bodyPr wrap="square" rtlCol="0">
            <a:spAutoFit/>
          </a:bodyPr>
          <a:lstStyle/>
          <a:p>
            <a:r>
              <a:rPr kumimoji="1" lang="ja-JP" altLang="en-US" sz="1250" kern="1200" dirty="0">
                <a:solidFill>
                  <a:schemeClr val="bg1"/>
                </a:solidFill>
                <a:effectLst/>
                <a:latin typeface="A-OTF 新ゴ Pro DB" panose="020B0600000000000000" pitchFamily="50" charset="-128"/>
                <a:ea typeface="A-OTF 新ゴ Pro DB" panose="020B0600000000000000" pitchFamily="50" charset="-128"/>
                <a:cs typeface="LINE Seed Sans ExtraBold" panose="020B0803020203020204" pitchFamily="34" charset="0"/>
              </a:rPr>
              <a:t>ビジネス向けのソフトウェアを快適に利用するために</a:t>
            </a:r>
            <a:endParaRPr kumimoji="1" lang="en-US" altLang="ja-JP" sz="1250" kern="1200" dirty="0">
              <a:solidFill>
                <a:schemeClr val="bg1"/>
              </a:solidFill>
              <a:effectLst/>
              <a:latin typeface="A-OTF 新ゴ Pro DB" panose="020B0600000000000000" pitchFamily="50" charset="-128"/>
              <a:ea typeface="A-OTF 新ゴ Pro DB" panose="020B0600000000000000" pitchFamily="50" charset="-128"/>
              <a:cs typeface="LINE Seed Sans ExtraBold" panose="020B0803020203020204" pitchFamily="34" charset="0"/>
            </a:endParaRPr>
          </a:p>
          <a:p>
            <a:r>
              <a:rPr kumimoji="1" lang="ja-JP" altLang="en-US" sz="125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お勧めのオリジナルワークステーション </a:t>
            </a:r>
            <a:r>
              <a:rPr kumimoji="1" lang="en-US" altLang="ja-JP" sz="125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 HPC</a:t>
            </a:r>
            <a:r>
              <a:rPr kumimoji="1" lang="ja-JP" altLang="en-US" sz="125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のご提案</a:t>
            </a:r>
            <a:endParaRPr lang="ja-JP" sz="1250" kern="1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pic>
        <p:nvPicPr>
          <p:cNvPr id="37" name="図 36">
            <a:extLst>
              <a:ext uri="{FF2B5EF4-FFF2-40B4-BE49-F238E27FC236}">
                <a16:creationId xmlns:a16="http://schemas.microsoft.com/office/drawing/2014/main" id="{B71A6E15-FDC2-B224-6C79-D5ED0F298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8532" y="290517"/>
            <a:ext cx="2166406" cy="2006809"/>
          </a:xfrm>
          <a:prstGeom prst="rect">
            <a:avLst/>
          </a:prstGeom>
        </p:spPr>
      </p:pic>
      <p:sp>
        <p:nvSpPr>
          <p:cNvPr id="46" name="テキスト ボックス 45">
            <a:extLst>
              <a:ext uri="{FF2B5EF4-FFF2-40B4-BE49-F238E27FC236}">
                <a16:creationId xmlns:a16="http://schemas.microsoft.com/office/drawing/2014/main" id="{82B2B160-86CA-7154-8357-8497C6216354}"/>
              </a:ext>
            </a:extLst>
          </p:cNvPr>
          <p:cNvSpPr txBox="1"/>
          <p:nvPr/>
        </p:nvSpPr>
        <p:spPr>
          <a:xfrm>
            <a:off x="605101" y="1037439"/>
            <a:ext cx="4080654" cy="459106"/>
          </a:xfrm>
          <a:custGeom>
            <a:avLst/>
            <a:gdLst/>
            <a:ahLst/>
            <a:cxnLst/>
            <a:rect l="l" t="t" r="r" b="b"/>
            <a:pathLst>
              <a:path w="3222848" h="362596">
                <a:moveTo>
                  <a:pt x="1856594" y="253152"/>
                </a:moveTo>
                <a:cubicBezTo>
                  <a:pt x="1844926" y="253152"/>
                  <a:pt x="1835338" y="255617"/>
                  <a:pt x="1827829" y="260546"/>
                </a:cubicBezTo>
                <a:cubicBezTo>
                  <a:pt x="1820320" y="265477"/>
                  <a:pt x="1814917" y="273036"/>
                  <a:pt x="1811620" y="283224"/>
                </a:cubicBezTo>
                <a:cubicBezTo>
                  <a:pt x="1807825" y="293906"/>
                  <a:pt x="1808827" y="301835"/>
                  <a:pt x="1814628" y="307011"/>
                </a:cubicBezTo>
                <a:cubicBezTo>
                  <a:pt x="1820428" y="312188"/>
                  <a:pt x="1830997" y="314694"/>
                  <a:pt x="1846333" y="314529"/>
                </a:cubicBezTo>
                <a:cubicBezTo>
                  <a:pt x="1864849" y="314694"/>
                  <a:pt x="1879406" y="312722"/>
                  <a:pt x="1890004" y="308614"/>
                </a:cubicBezTo>
                <a:cubicBezTo>
                  <a:pt x="1895303" y="306559"/>
                  <a:pt x="1899654" y="303909"/>
                  <a:pt x="1903058" y="300664"/>
                </a:cubicBezTo>
                <a:lnTo>
                  <a:pt x="1910424" y="289144"/>
                </a:lnTo>
                <a:lnTo>
                  <a:pt x="1922656" y="253152"/>
                </a:lnTo>
                <a:close/>
                <a:moveTo>
                  <a:pt x="780269" y="253152"/>
                </a:moveTo>
                <a:cubicBezTo>
                  <a:pt x="768602" y="253152"/>
                  <a:pt x="759013" y="255617"/>
                  <a:pt x="751504" y="260546"/>
                </a:cubicBezTo>
                <a:cubicBezTo>
                  <a:pt x="743994" y="265477"/>
                  <a:pt x="738592" y="273036"/>
                  <a:pt x="735295" y="283224"/>
                </a:cubicBezTo>
                <a:cubicBezTo>
                  <a:pt x="731500" y="293906"/>
                  <a:pt x="732503" y="301835"/>
                  <a:pt x="738303" y="307011"/>
                </a:cubicBezTo>
                <a:cubicBezTo>
                  <a:pt x="744103" y="312188"/>
                  <a:pt x="754672" y="314694"/>
                  <a:pt x="770008" y="314529"/>
                </a:cubicBezTo>
                <a:cubicBezTo>
                  <a:pt x="788524" y="314694"/>
                  <a:pt x="803081" y="312722"/>
                  <a:pt x="813679" y="308614"/>
                </a:cubicBezTo>
                <a:cubicBezTo>
                  <a:pt x="818978" y="306559"/>
                  <a:pt x="823329" y="303909"/>
                  <a:pt x="826733" y="300664"/>
                </a:cubicBezTo>
                <a:lnTo>
                  <a:pt x="834100" y="289144"/>
                </a:lnTo>
                <a:lnTo>
                  <a:pt x="846332" y="253152"/>
                </a:lnTo>
                <a:close/>
                <a:moveTo>
                  <a:pt x="2580427" y="155539"/>
                </a:moveTo>
                <a:cubicBezTo>
                  <a:pt x="2564816" y="155539"/>
                  <a:pt x="2551146" y="160223"/>
                  <a:pt x="2539418" y="169589"/>
                </a:cubicBezTo>
                <a:cubicBezTo>
                  <a:pt x="2527690" y="178956"/>
                  <a:pt x="2518922" y="192185"/>
                  <a:pt x="2513114" y="209275"/>
                </a:cubicBezTo>
                <a:lnTo>
                  <a:pt x="2498706" y="251673"/>
                </a:lnTo>
                <a:cubicBezTo>
                  <a:pt x="2492841" y="268928"/>
                  <a:pt x="2492576" y="282279"/>
                  <a:pt x="2497910" y="291728"/>
                </a:cubicBezTo>
                <a:cubicBezTo>
                  <a:pt x="2503245" y="301177"/>
                  <a:pt x="2513718" y="305902"/>
                  <a:pt x="2529329" y="305902"/>
                </a:cubicBezTo>
                <a:cubicBezTo>
                  <a:pt x="2544940" y="305902"/>
                  <a:pt x="2558624" y="301177"/>
                  <a:pt x="2570380" y="291728"/>
                </a:cubicBezTo>
                <a:cubicBezTo>
                  <a:pt x="2582136" y="282279"/>
                  <a:pt x="2590947" y="268928"/>
                  <a:pt x="2596811" y="251673"/>
                </a:cubicBezTo>
                <a:lnTo>
                  <a:pt x="2611220" y="209275"/>
                </a:lnTo>
                <a:cubicBezTo>
                  <a:pt x="2617028" y="192185"/>
                  <a:pt x="2617251" y="178956"/>
                  <a:pt x="2611888" y="169589"/>
                </a:cubicBezTo>
                <a:cubicBezTo>
                  <a:pt x="2606525" y="160223"/>
                  <a:pt x="2596038" y="155539"/>
                  <a:pt x="2580427" y="155539"/>
                </a:cubicBezTo>
                <a:close/>
                <a:moveTo>
                  <a:pt x="2178340" y="152828"/>
                </a:moveTo>
                <a:cubicBezTo>
                  <a:pt x="2163550" y="152828"/>
                  <a:pt x="2150550" y="157593"/>
                  <a:pt x="2139341" y="167125"/>
                </a:cubicBezTo>
                <a:cubicBezTo>
                  <a:pt x="2128132" y="176656"/>
                  <a:pt x="2119623" y="189966"/>
                  <a:pt x="2113815" y="207057"/>
                </a:cubicBezTo>
                <a:lnTo>
                  <a:pt x="2097396" y="255370"/>
                </a:lnTo>
                <a:cubicBezTo>
                  <a:pt x="2091588" y="272461"/>
                  <a:pt x="2091105" y="285607"/>
                  <a:pt x="2095948" y="294810"/>
                </a:cubicBezTo>
                <a:cubicBezTo>
                  <a:pt x="2100791" y="304012"/>
                  <a:pt x="2110635" y="308531"/>
                  <a:pt x="2125481" y="308367"/>
                </a:cubicBezTo>
                <a:cubicBezTo>
                  <a:pt x="2134956" y="308531"/>
                  <a:pt x="2143568" y="306765"/>
                  <a:pt x="2151316" y="303067"/>
                </a:cubicBezTo>
                <a:cubicBezTo>
                  <a:pt x="2159063" y="299370"/>
                  <a:pt x="2165836" y="294070"/>
                  <a:pt x="2171632" y="287168"/>
                </a:cubicBezTo>
                <a:cubicBezTo>
                  <a:pt x="2177429" y="280266"/>
                  <a:pt x="2181974" y="271968"/>
                  <a:pt x="2185268" y="262272"/>
                </a:cubicBezTo>
                <a:lnTo>
                  <a:pt x="2185262" y="262296"/>
                </a:lnTo>
                <a:lnTo>
                  <a:pt x="2206722" y="199150"/>
                </a:lnTo>
                <a:lnTo>
                  <a:pt x="2206714" y="199169"/>
                </a:lnTo>
                <a:cubicBezTo>
                  <a:pt x="2210065" y="189309"/>
                  <a:pt x="2211187" y="180928"/>
                  <a:pt x="2210082" y="174026"/>
                </a:cubicBezTo>
                <a:cubicBezTo>
                  <a:pt x="2208976" y="167125"/>
                  <a:pt x="2205793" y="161866"/>
                  <a:pt x="2200530" y="158251"/>
                </a:cubicBezTo>
                <a:cubicBezTo>
                  <a:pt x="2195268" y="154635"/>
                  <a:pt x="2187871" y="152828"/>
                  <a:pt x="2178340" y="152828"/>
                </a:cubicBezTo>
                <a:close/>
                <a:moveTo>
                  <a:pt x="2372235" y="102789"/>
                </a:moveTo>
                <a:lnTo>
                  <a:pt x="2430901" y="102789"/>
                </a:lnTo>
                <a:lnTo>
                  <a:pt x="2344192" y="358652"/>
                </a:lnTo>
                <a:lnTo>
                  <a:pt x="2285279" y="358652"/>
                </a:lnTo>
                <a:close/>
                <a:moveTo>
                  <a:pt x="1019685" y="102789"/>
                </a:moveTo>
                <a:lnTo>
                  <a:pt x="1078352" y="102789"/>
                </a:lnTo>
                <a:lnTo>
                  <a:pt x="991642" y="358652"/>
                </a:lnTo>
                <a:lnTo>
                  <a:pt x="932729" y="358652"/>
                </a:lnTo>
                <a:close/>
                <a:moveTo>
                  <a:pt x="3127588" y="99091"/>
                </a:moveTo>
                <a:cubicBezTo>
                  <a:pt x="3147308" y="99091"/>
                  <a:pt x="3165298" y="101885"/>
                  <a:pt x="3181558" y="107472"/>
                </a:cubicBezTo>
                <a:cubicBezTo>
                  <a:pt x="3197818" y="113059"/>
                  <a:pt x="3211581" y="121276"/>
                  <a:pt x="3222848" y="132122"/>
                </a:cubicBezTo>
                <a:lnTo>
                  <a:pt x="3173024" y="175012"/>
                </a:lnTo>
                <a:cubicBezTo>
                  <a:pt x="3163486" y="167782"/>
                  <a:pt x="3153237" y="162277"/>
                  <a:pt x="3142278" y="158497"/>
                </a:cubicBezTo>
                <a:cubicBezTo>
                  <a:pt x="3131319" y="154717"/>
                  <a:pt x="3120088" y="152828"/>
                  <a:pt x="3108585" y="152828"/>
                </a:cubicBezTo>
                <a:cubicBezTo>
                  <a:pt x="3093138" y="152828"/>
                  <a:pt x="3080635" y="155046"/>
                  <a:pt x="3071075" y="159483"/>
                </a:cubicBezTo>
                <a:cubicBezTo>
                  <a:pt x="3061516" y="163920"/>
                  <a:pt x="3055256" y="170493"/>
                  <a:pt x="3052295" y="179203"/>
                </a:cubicBezTo>
                <a:cubicBezTo>
                  <a:pt x="3050174" y="185447"/>
                  <a:pt x="3051405" y="190048"/>
                  <a:pt x="3055987" y="193007"/>
                </a:cubicBezTo>
                <a:cubicBezTo>
                  <a:pt x="3060569" y="195964"/>
                  <a:pt x="3067252" y="197937"/>
                  <a:pt x="3076038" y="198922"/>
                </a:cubicBezTo>
                <a:cubicBezTo>
                  <a:pt x="3084823" y="199909"/>
                  <a:pt x="3094306" y="200894"/>
                  <a:pt x="3104487" y="201881"/>
                </a:cubicBezTo>
                <a:cubicBezTo>
                  <a:pt x="3115163" y="202866"/>
                  <a:pt x="3125823" y="204263"/>
                  <a:pt x="3136465" y="206071"/>
                </a:cubicBezTo>
                <a:cubicBezTo>
                  <a:pt x="3147106" y="207878"/>
                  <a:pt x="3156273" y="211247"/>
                  <a:pt x="3163964" y="216177"/>
                </a:cubicBezTo>
                <a:cubicBezTo>
                  <a:pt x="3171655" y="221107"/>
                  <a:pt x="3176702" y="228502"/>
                  <a:pt x="3179103" y="238362"/>
                </a:cubicBezTo>
                <a:cubicBezTo>
                  <a:pt x="3181503" y="248222"/>
                  <a:pt x="3179771" y="261779"/>
                  <a:pt x="3173907" y="279034"/>
                </a:cubicBezTo>
                <a:cubicBezTo>
                  <a:pt x="3164694" y="306148"/>
                  <a:pt x="3148428" y="326813"/>
                  <a:pt x="3125110" y="341028"/>
                </a:cubicBezTo>
                <a:cubicBezTo>
                  <a:pt x="3101792" y="355242"/>
                  <a:pt x="3072467" y="362350"/>
                  <a:pt x="3037136" y="362350"/>
                </a:cubicBezTo>
                <a:cubicBezTo>
                  <a:pt x="3014294" y="362350"/>
                  <a:pt x="2994143" y="359145"/>
                  <a:pt x="2976682" y="352736"/>
                </a:cubicBezTo>
                <a:cubicBezTo>
                  <a:pt x="2959222" y="346328"/>
                  <a:pt x="2945247" y="337043"/>
                  <a:pt x="2934755" y="324882"/>
                </a:cubicBezTo>
                <a:lnTo>
                  <a:pt x="2985575" y="280513"/>
                </a:lnTo>
                <a:cubicBezTo>
                  <a:pt x="2995595" y="289715"/>
                  <a:pt x="3006573" y="296700"/>
                  <a:pt x="3018510" y="301465"/>
                </a:cubicBezTo>
                <a:cubicBezTo>
                  <a:pt x="3030447" y="306231"/>
                  <a:pt x="3042742" y="308614"/>
                  <a:pt x="3055396" y="308614"/>
                </a:cubicBezTo>
                <a:cubicBezTo>
                  <a:pt x="3073308" y="308614"/>
                  <a:pt x="3087730" y="306189"/>
                  <a:pt x="3098664" y="301342"/>
                </a:cubicBezTo>
                <a:cubicBezTo>
                  <a:pt x="3109597" y="296494"/>
                  <a:pt x="3116654" y="289387"/>
                  <a:pt x="3119835" y="280020"/>
                </a:cubicBezTo>
                <a:cubicBezTo>
                  <a:pt x="3122739" y="271475"/>
                  <a:pt x="3121601" y="265518"/>
                  <a:pt x="3116419" y="262149"/>
                </a:cubicBezTo>
                <a:cubicBezTo>
                  <a:pt x="3111238" y="258780"/>
                  <a:pt x="3103734" y="256562"/>
                  <a:pt x="3093909" y="255493"/>
                </a:cubicBezTo>
                <a:cubicBezTo>
                  <a:pt x="3084083" y="254425"/>
                  <a:pt x="3073532" y="253316"/>
                  <a:pt x="3062255" y="252166"/>
                </a:cubicBezTo>
                <a:cubicBezTo>
                  <a:pt x="3051964" y="251015"/>
                  <a:pt x="3041923" y="249495"/>
                  <a:pt x="3032131" y="247605"/>
                </a:cubicBezTo>
                <a:cubicBezTo>
                  <a:pt x="3022339" y="245716"/>
                  <a:pt x="3013911" y="242470"/>
                  <a:pt x="3006847" y="237869"/>
                </a:cubicBezTo>
                <a:cubicBezTo>
                  <a:pt x="2999784" y="233268"/>
                  <a:pt x="2995213" y="226407"/>
                  <a:pt x="2993136" y="217287"/>
                </a:cubicBezTo>
                <a:cubicBezTo>
                  <a:pt x="2991059" y="208166"/>
                  <a:pt x="2992673" y="195800"/>
                  <a:pt x="2997978" y="180189"/>
                </a:cubicBezTo>
                <a:cubicBezTo>
                  <a:pt x="3006970" y="153731"/>
                  <a:pt x="3022520" y="133601"/>
                  <a:pt x="3044631" y="119797"/>
                </a:cubicBezTo>
                <a:cubicBezTo>
                  <a:pt x="3066741" y="105993"/>
                  <a:pt x="3094394" y="99091"/>
                  <a:pt x="3127588" y="99091"/>
                </a:cubicBezTo>
                <a:close/>
                <a:moveTo>
                  <a:pt x="2870413" y="99091"/>
                </a:moveTo>
                <a:cubicBezTo>
                  <a:pt x="2890133" y="99091"/>
                  <a:pt x="2908123" y="101885"/>
                  <a:pt x="2924383" y="107472"/>
                </a:cubicBezTo>
                <a:cubicBezTo>
                  <a:pt x="2940642" y="113059"/>
                  <a:pt x="2954406" y="121276"/>
                  <a:pt x="2965673" y="132122"/>
                </a:cubicBezTo>
                <a:lnTo>
                  <a:pt x="2915849" y="175012"/>
                </a:lnTo>
                <a:cubicBezTo>
                  <a:pt x="2906311" y="167782"/>
                  <a:pt x="2896062" y="162277"/>
                  <a:pt x="2885103" y="158497"/>
                </a:cubicBezTo>
                <a:cubicBezTo>
                  <a:pt x="2874144" y="154717"/>
                  <a:pt x="2862913" y="152828"/>
                  <a:pt x="2851410" y="152828"/>
                </a:cubicBezTo>
                <a:cubicBezTo>
                  <a:pt x="2835963" y="152828"/>
                  <a:pt x="2823460" y="155046"/>
                  <a:pt x="2813900" y="159483"/>
                </a:cubicBezTo>
                <a:cubicBezTo>
                  <a:pt x="2804341" y="163920"/>
                  <a:pt x="2798081" y="170493"/>
                  <a:pt x="2795120" y="179203"/>
                </a:cubicBezTo>
                <a:cubicBezTo>
                  <a:pt x="2792999" y="185447"/>
                  <a:pt x="2794230" y="190048"/>
                  <a:pt x="2798812" y="193007"/>
                </a:cubicBezTo>
                <a:cubicBezTo>
                  <a:pt x="2803394" y="195964"/>
                  <a:pt x="2810077" y="197937"/>
                  <a:pt x="2818863" y="198922"/>
                </a:cubicBezTo>
                <a:cubicBezTo>
                  <a:pt x="2827648" y="199909"/>
                  <a:pt x="2837131" y="200894"/>
                  <a:pt x="2847312" y="201881"/>
                </a:cubicBezTo>
                <a:cubicBezTo>
                  <a:pt x="2857988" y="202866"/>
                  <a:pt x="2868648" y="204263"/>
                  <a:pt x="2879290" y="206071"/>
                </a:cubicBezTo>
                <a:cubicBezTo>
                  <a:pt x="2889931" y="207878"/>
                  <a:pt x="2899098" y="211247"/>
                  <a:pt x="2906789" y="216177"/>
                </a:cubicBezTo>
                <a:cubicBezTo>
                  <a:pt x="2914480" y="221107"/>
                  <a:pt x="2919527" y="228502"/>
                  <a:pt x="2921928" y="238362"/>
                </a:cubicBezTo>
                <a:cubicBezTo>
                  <a:pt x="2924328" y="248222"/>
                  <a:pt x="2922596" y="261779"/>
                  <a:pt x="2916732" y="279034"/>
                </a:cubicBezTo>
                <a:cubicBezTo>
                  <a:pt x="2907519" y="306148"/>
                  <a:pt x="2891253" y="326813"/>
                  <a:pt x="2867935" y="341028"/>
                </a:cubicBezTo>
                <a:cubicBezTo>
                  <a:pt x="2844617" y="355242"/>
                  <a:pt x="2815292" y="362350"/>
                  <a:pt x="2779961" y="362350"/>
                </a:cubicBezTo>
                <a:cubicBezTo>
                  <a:pt x="2757118" y="362350"/>
                  <a:pt x="2736967" y="359145"/>
                  <a:pt x="2719507" y="352736"/>
                </a:cubicBezTo>
                <a:cubicBezTo>
                  <a:pt x="2702047" y="346328"/>
                  <a:pt x="2688072" y="337043"/>
                  <a:pt x="2677580" y="324882"/>
                </a:cubicBezTo>
                <a:lnTo>
                  <a:pt x="2728400" y="280513"/>
                </a:lnTo>
                <a:cubicBezTo>
                  <a:pt x="2738420" y="289715"/>
                  <a:pt x="2749398" y="296700"/>
                  <a:pt x="2761335" y="301465"/>
                </a:cubicBezTo>
                <a:cubicBezTo>
                  <a:pt x="2773272" y="306231"/>
                  <a:pt x="2785567" y="308614"/>
                  <a:pt x="2798221" y="308614"/>
                </a:cubicBezTo>
                <a:cubicBezTo>
                  <a:pt x="2816133" y="308614"/>
                  <a:pt x="2830555" y="306189"/>
                  <a:pt x="2841489" y="301342"/>
                </a:cubicBezTo>
                <a:cubicBezTo>
                  <a:pt x="2852422" y="296494"/>
                  <a:pt x="2859479" y="289387"/>
                  <a:pt x="2862660" y="280020"/>
                </a:cubicBezTo>
                <a:cubicBezTo>
                  <a:pt x="2865564" y="271475"/>
                  <a:pt x="2864426" y="265518"/>
                  <a:pt x="2859244" y="262149"/>
                </a:cubicBezTo>
                <a:cubicBezTo>
                  <a:pt x="2854063" y="258780"/>
                  <a:pt x="2846559" y="256562"/>
                  <a:pt x="2836734" y="255493"/>
                </a:cubicBezTo>
                <a:cubicBezTo>
                  <a:pt x="2826909" y="254425"/>
                  <a:pt x="2816357" y="253316"/>
                  <a:pt x="2805080" y="252166"/>
                </a:cubicBezTo>
                <a:cubicBezTo>
                  <a:pt x="2794789" y="251015"/>
                  <a:pt x="2784748" y="249495"/>
                  <a:pt x="2774956" y="247605"/>
                </a:cubicBezTo>
                <a:cubicBezTo>
                  <a:pt x="2765164" y="245716"/>
                  <a:pt x="2756736" y="242470"/>
                  <a:pt x="2749672" y="237869"/>
                </a:cubicBezTo>
                <a:cubicBezTo>
                  <a:pt x="2742609" y="233268"/>
                  <a:pt x="2738038" y="226407"/>
                  <a:pt x="2735961" y="217287"/>
                </a:cubicBezTo>
                <a:cubicBezTo>
                  <a:pt x="2733884" y="208166"/>
                  <a:pt x="2735498" y="195800"/>
                  <a:pt x="2740803" y="180189"/>
                </a:cubicBezTo>
                <a:cubicBezTo>
                  <a:pt x="2749795" y="153731"/>
                  <a:pt x="2765345" y="133601"/>
                  <a:pt x="2787456" y="119797"/>
                </a:cubicBezTo>
                <a:cubicBezTo>
                  <a:pt x="2809566" y="105993"/>
                  <a:pt x="2837219" y="99091"/>
                  <a:pt x="2870413" y="99091"/>
                </a:cubicBezTo>
                <a:close/>
                <a:moveTo>
                  <a:pt x="2599611" y="99091"/>
                </a:moveTo>
                <a:cubicBezTo>
                  <a:pt x="2633792" y="99091"/>
                  <a:pt x="2657065" y="108705"/>
                  <a:pt x="2669428" y="127931"/>
                </a:cubicBezTo>
                <a:cubicBezTo>
                  <a:pt x="2681791" y="147158"/>
                  <a:pt x="2682026" y="174273"/>
                  <a:pt x="2670133" y="209275"/>
                </a:cubicBezTo>
                <a:lnTo>
                  <a:pt x="2655724" y="251673"/>
                </a:lnTo>
                <a:cubicBezTo>
                  <a:pt x="2643771" y="286839"/>
                  <a:pt x="2625065" y="314077"/>
                  <a:pt x="2599605" y="333386"/>
                </a:cubicBezTo>
                <a:cubicBezTo>
                  <a:pt x="2574146" y="352695"/>
                  <a:pt x="2544326" y="362350"/>
                  <a:pt x="2510145" y="362350"/>
                </a:cubicBezTo>
                <a:cubicBezTo>
                  <a:pt x="2475964" y="362350"/>
                  <a:pt x="2452733" y="352613"/>
                  <a:pt x="2440453" y="333140"/>
                </a:cubicBezTo>
                <a:cubicBezTo>
                  <a:pt x="2428174" y="313667"/>
                  <a:pt x="2428037" y="286265"/>
                  <a:pt x="2440043" y="250933"/>
                </a:cubicBezTo>
                <a:lnTo>
                  <a:pt x="2454201" y="209275"/>
                </a:lnTo>
                <a:cubicBezTo>
                  <a:pt x="2466095" y="174273"/>
                  <a:pt x="2484758" y="147158"/>
                  <a:pt x="2510191" y="127931"/>
                </a:cubicBezTo>
                <a:cubicBezTo>
                  <a:pt x="2535624" y="108705"/>
                  <a:pt x="2565430" y="99091"/>
                  <a:pt x="2599611" y="99091"/>
                </a:cubicBezTo>
                <a:close/>
                <a:moveTo>
                  <a:pt x="1926206" y="99091"/>
                </a:moveTo>
                <a:cubicBezTo>
                  <a:pt x="1958908" y="99091"/>
                  <a:pt x="1981477" y="107390"/>
                  <a:pt x="1993912" y="123988"/>
                </a:cubicBezTo>
                <a:cubicBezTo>
                  <a:pt x="2006347" y="140585"/>
                  <a:pt x="2007427" y="164002"/>
                  <a:pt x="1997151" y="194239"/>
                </a:cubicBezTo>
                <a:lnTo>
                  <a:pt x="1941277" y="358652"/>
                </a:lnTo>
                <a:lnTo>
                  <a:pt x="1886801" y="358652"/>
                </a:lnTo>
                <a:lnTo>
                  <a:pt x="1894536" y="335891"/>
                </a:lnTo>
                <a:lnTo>
                  <a:pt x="1893463" y="337145"/>
                </a:lnTo>
                <a:cubicBezTo>
                  <a:pt x="1889818" y="340555"/>
                  <a:pt x="1885748" y="343616"/>
                  <a:pt x="1881253" y="346328"/>
                </a:cubicBezTo>
                <a:cubicBezTo>
                  <a:pt x="1872262" y="351750"/>
                  <a:pt x="1862390" y="355776"/>
                  <a:pt x="1851637" y="358406"/>
                </a:cubicBezTo>
                <a:cubicBezTo>
                  <a:pt x="1840884" y="361035"/>
                  <a:pt x="1829837" y="362350"/>
                  <a:pt x="1818499" y="362350"/>
                </a:cubicBezTo>
                <a:cubicBezTo>
                  <a:pt x="1789247" y="362350"/>
                  <a:pt x="1769474" y="355859"/>
                  <a:pt x="1759178" y="342877"/>
                </a:cubicBezTo>
                <a:cubicBezTo>
                  <a:pt x="1748881" y="329894"/>
                  <a:pt x="1748285" y="310010"/>
                  <a:pt x="1757390" y="283224"/>
                </a:cubicBezTo>
                <a:cubicBezTo>
                  <a:pt x="1766046" y="257753"/>
                  <a:pt x="1779905" y="238732"/>
                  <a:pt x="1798968" y="226160"/>
                </a:cubicBezTo>
                <a:cubicBezTo>
                  <a:pt x="1818030" y="213589"/>
                  <a:pt x="1842351" y="207303"/>
                  <a:pt x="1871931" y="207303"/>
                </a:cubicBezTo>
                <a:lnTo>
                  <a:pt x="1938238" y="207303"/>
                </a:lnTo>
                <a:lnTo>
                  <a:pt x="1941924" y="196458"/>
                </a:lnTo>
                <a:cubicBezTo>
                  <a:pt x="1946782" y="182161"/>
                  <a:pt x="1946361" y="171068"/>
                  <a:pt x="1940661" y="163180"/>
                </a:cubicBezTo>
                <a:cubicBezTo>
                  <a:pt x="1934961" y="155292"/>
                  <a:pt x="1924305" y="151349"/>
                  <a:pt x="1908693" y="151349"/>
                </a:cubicBezTo>
                <a:cubicBezTo>
                  <a:pt x="1898998" y="151349"/>
                  <a:pt x="1888826" y="152869"/>
                  <a:pt x="1878180" y="155909"/>
                </a:cubicBezTo>
                <a:cubicBezTo>
                  <a:pt x="1867533" y="158949"/>
                  <a:pt x="1857535" y="163345"/>
                  <a:pt x="1848186" y="169096"/>
                </a:cubicBezTo>
                <a:lnTo>
                  <a:pt x="1819970" y="136066"/>
                </a:lnTo>
                <a:cubicBezTo>
                  <a:pt x="1833961" y="124398"/>
                  <a:pt x="1850194" y="115319"/>
                  <a:pt x="1868668" y="108828"/>
                </a:cubicBezTo>
                <a:cubicBezTo>
                  <a:pt x="1887143" y="102337"/>
                  <a:pt x="1906322" y="99091"/>
                  <a:pt x="1926206" y="99091"/>
                </a:cubicBezTo>
                <a:close/>
                <a:moveTo>
                  <a:pt x="1270972" y="99091"/>
                </a:moveTo>
                <a:cubicBezTo>
                  <a:pt x="1281982" y="99091"/>
                  <a:pt x="1291434" y="100776"/>
                  <a:pt x="1299327" y="104144"/>
                </a:cubicBezTo>
                <a:cubicBezTo>
                  <a:pt x="1307219" y="107513"/>
                  <a:pt x="1313500" y="112484"/>
                  <a:pt x="1318168" y="119057"/>
                </a:cubicBezTo>
                <a:lnTo>
                  <a:pt x="1265341" y="168603"/>
                </a:lnTo>
                <a:cubicBezTo>
                  <a:pt x="1262850" y="164331"/>
                  <a:pt x="1259106" y="161085"/>
                  <a:pt x="1254108" y="158867"/>
                </a:cubicBezTo>
                <a:cubicBezTo>
                  <a:pt x="1249111" y="156648"/>
                  <a:pt x="1242831" y="155539"/>
                  <a:pt x="1235273" y="155539"/>
                </a:cubicBezTo>
                <a:cubicBezTo>
                  <a:pt x="1220482" y="155539"/>
                  <a:pt x="1207526" y="159935"/>
                  <a:pt x="1196404" y="168727"/>
                </a:cubicBezTo>
                <a:cubicBezTo>
                  <a:pt x="1185283" y="177518"/>
                  <a:pt x="1177069" y="189720"/>
                  <a:pt x="1171765" y="205331"/>
                </a:cubicBezTo>
                <a:lnTo>
                  <a:pt x="1171767" y="205323"/>
                </a:lnTo>
                <a:lnTo>
                  <a:pt x="1119657" y="358652"/>
                </a:lnTo>
                <a:lnTo>
                  <a:pt x="1058280" y="358652"/>
                </a:lnTo>
                <a:lnTo>
                  <a:pt x="1145236" y="102789"/>
                </a:lnTo>
                <a:lnTo>
                  <a:pt x="1206613" y="102789"/>
                </a:lnTo>
                <a:lnTo>
                  <a:pt x="1194239" y="139201"/>
                </a:lnTo>
                <a:lnTo>
                  <a:pt x="1205898" y="127192"/>
                </a:lnTo>
                <a:cubicBezTo>
                  <a:pt x="1212716" y="121276"/>
                  <a:pt x="1219808" y="116182"/>
                  <a:pt x="1227176" y="111909"/>
                </a:cubicBezTo>
                <a:cubicBezTo>
                  <a:pt x="1241912" y="103364"/>
                  <a:pt x="1256511" y="99091"/>
                  <a:pt x="1270972" y="99091"/>
                </a:cubicBezTo>
                <a:close/>
                <a:moveTo>
                  <a:pt x="849881" y="99091"/>
                </a:moveTo>
                <a:cubicBezTo>
                  <a:pt x="882583" y="99091"/>
                  <a:pt x="905152" y="107390"/>
                  <a:pt x="917586" y="123988"/>
                </a:cubicBezTo>
                <a:cubicBezTo>
                  <a:pt x="930022" y="140585"/>
                  <a:pt x="931102" y="164002"/>
                  <a:pt x="920826" y="194239"/>
                </a:cubicBezTo>
                <a:lnTo>
                  <a:pt x="864952" y="358652"/>
                </a:lnTo>
                <a:lnTo>
                  <a:pt x="810477" y="358652"/>
                </a:lnTo>
                <a:lnTo>
                  <a:pt x="818211" y="335891"/>
                </a:lnTo>
                <a:lnTo>
                  <a:pt x="817138" y="337145"/>
                </a:lnTo>
                <a:cubicBezTo>
                  <a:pt x="813493" y="340555"/>
                  <a:pt x="809424" y="343616"/>
                  <a:pt x="804929" y="346328"/>
                </a:cubicBezTo>
                <a:cubicBezTo>
                  <a:pt x="795937" y="351750"/>
                  <a:pt x="786065" y="355776"/>
                  <a:pt x="775312" y="358406"/>
                </a:cubicBezTo>
                <a:cubicBezTo>
                  <a:pt x="764559" y="361035"/>
                  <a:pt x="753513" y="362350"/>
                  <a:pt x="742173" y="362350"/>
                </a:cubicBezTo>
                <a:cubicBezTo>
                  <a:pt x="712923" y="362350"/>
                  <a:pt x="693149" y="355859"/>
                  <a:pt x="682853" y="342877"/>
                </a:cubicBezTo>
                <a:cubicBezTo>
                  <a:pt x="672557" y="329894"/>
                  <a:pt x="671960" y="310010"/>
                  <a:pt x="681065" y="283224"/>
                </a:cubicBezTo>
                <a:cubicBezTo>
                  <a:pt x="689722" y="257753"/>
                  <a:pt x="703580" y="238732"/>
                  <a:pt x="722643" y="226160"/>
                </a:cubicBezTo>
                <a:cubicBezTo>
                  <a:pt x="741705" y="213589"/>
                  <a:pt x="766026" y="207303"/>
                  <a:pt x="795606" y="207303"/>
                </a:cubicBezTo>
                <a:lnTo>
                  <a:pt x="861913" y="207303"/>
                </a:lnTo>
                <a:lnTo>
                  <a:pt x="865599" y="196458"/>
                </a:lnTo>
                <a:cubicBezTo>
                  <a:pt x="870457" y="182161"/>
                  <a:pt x="870036" y="171068"/>
                  <a:pt x="864336" y="163180"/>
                </a:cubicBezTo>
                <a:cubicBezTo>
                  <a:pt x="858635" y="155292"/>
                  <a:pt x="847980" y="151349"/>
                  <a:pt x="832369" y="151349"/>
                </a:cubicBezTo>
                <a:cubicBezTo>
                  <a:pt x="822672" y="151349"/>
                  <a:pt x="812501" y="152869"/>
                  <a:pt x="801855" y="155909"/>
                </a:cubicBezTo>
                <a:cubicBezTo>
                  <a:pt x="791208" y="158949"/>
                  <a:pt x="781210" y="163345"/>
                  <a:pt x="771861" y="169096"/>
                </a:cubicBezTo>
                <a:lnTo>
                  <a:pt x="743645" y="136066"/>
                </a:lnTo>
                <a:cubicBezTo>
                  <a:pt x="757637" y="124398"/>
                  <a:pt x="773869" y="115319"/>
                  <a:pt x="792343" y="108828"/>
                </a:cubicBezTo>
                <a:cubicBezTo>
                  <a:pt x="810818" y="102337"/>
                  <a:pt x="829997" y="99091"/>
                  <a:pt x="849881" y="99091"/>
                </a:cubicBezTo>
                <a:close/>
                <a:moveTo>
                  <a:pt x="246755" y="91696"/>
                </a:moveTo>
                <a:lnTo>
                  <a:pt x="149003" y="234172"/>
                </a:lnTo>
                <a:lnTo>
                  <a:pt x="247801" y="234172"/>
                </a:lnTo>
                <a:close/>
                <a:moveTo>
                  <a:pt x="1586774" y="56447"/>
                </a:moveTo>
                <a:lnTo>
                  <a:pt x="1553517" y="154306"/>
                </a:lnTo>
                <a:lnTo>
                  <a:pt x="1642504" y="154306"/>
                </a:lnTo>
                <a:cubicBezTo>
                  <a:pt x="1655157" y="154306"/>
                  <a:pt x="1666786" y="149829"/>
                  <a:pt x="1677389" y="140873"/>
                </a:cubicBezTo>
                <a:cubicBezTo>
                  <a:pt x="1687992" y="131916"/>
                  <a:pt x="1695889" y="120044"/>
                  <a:pt x="1701078" y="105254"/>
                </a:cubicBezTo>
                <a:cubicBezTo>
                  <a:pt x="1706049" y="90628"/>
                  <a:pt x="1706236" y="78838"/>
                  <a:pt x="1701638" y="69881"/>
                </a:cubicBezTo>
                <a:cubicBezTo>
                  <a:pt x="1697041" y="60925"/>
                  <a:pt x="1688415" y="56447"/>
                  <a:pt x="1675762" y="56447"/>
                </a:cubicBezTo>
                <a:close/>
                <a:moveTo>
                  <a:pt x="624737" y="28347"/>
                </a:moveTo>
                <a:lnTo>
                  <a:pt x="683650" y="28347"/>
                </a:lnTo>
                <a:lnTo>
                  <a:pt x="658352" y="102789"/>
                </a:lnTo>
                <a:lnTo>
                  <a:pt x="693356" y="102789"/>
                </a:lnTo>
                <a:lnTo>
                  <a:pt x="675847" y="154306"/>
                </a:lnTo>
                <a:lnTo>
                  <a:pt x="640844" y="154306"/>
                </a:lnTo>
                <a:lnTo>
                  <a:pt x="596780" y="283964"/>
                </a:lnTo>
                <a:cubicBezTo>
                  <a:pt x="594716" y="290044"/>
                  <a:pt x="594328" y="294810"/>
                  <a:pt x="595620" y="298260"/>
                </a:cubicBezTo>
                <a:cubicBezTo>
                  <a:pt x="596911" y="301712"/>
                  <a:pt x="599940" y="303437"/>
                  <a:pt x="604706" y="303437"/>
                </a:cubicBezTo>
                <a:lnTo>
                  <a:pt x="625166" y="303437"/>
                </a:lnTo>
                <a:lnTo>
                  <a:pt x="605980" y="359885"/>
                </a:lnTo>
                <a:lnTo>
                  <a:pt x="574430" y="359885"/>
                </a:lnTo>
                <a:cubicBezTo>
                  <a:pt x="552573" y="359885"/>
                  <a:pt x="538698" y="354051"/>
                  <a:pt x="532804" y="342383"/>
                </a:cubicBezTo>
                <a:cubicBezTo>
                  <a:pt x="526910" y="330716"/>
                  <a:pt x="527677" y="313954"/>
                  <a:pt x="535105" y="292098"/>
                </a:cubicBezTo>
                <a:lnTo>
                  <a:pt x="581932" y="154306"/>
                </a:lnTo>
                <a:lnTo>
                  <a:pt x="555557" y="154306"/>
                </a:lnTo>
                <a:lnTo>
                  <a:pt x="573065" y="102789"/>
                </a:lnTo>
                <a:lnTo>
                  <a:pt x="599439" y="102789"/>
                </a:lnTo>
                <a:close/>
                <a:moveTo>
                  <a:pt x="2407083" y="246"/>
                </a:moveTo>
                <a:lnTo>
                  <a:pt x="2465749" y="246"/>
                </a:lnTo>
                <a:lnTo>
                  <a:pt x="2445972" y="59159"/>
                </a:lnTo>
                <a:lnTo>
                  <a:pt x="2387059" y="59159"/>
                </a:lnTo>
                <a:close/>
                <a:moveTo>
                  <a:pt x="2274319" y="246"/>
                </a:moveTo>
                <a:lnTo>
                  <a:pt x="2333232" y="246"/>
                </a:lnTo>
                <a:lnTo>
                  <a:pt x="2211428" y="358652"/>
                </a:lnTo>
                <a:lnTo>
                  <a:pt x="2152515" y="358652"/>
                </a:lnTo>
                <a:lnTo>
                  <a:pt x="2164030" y="324771"/>
                </a:lnTo>
                <a:lnTo>
                  <a:pt x="2154195" y="335851"/>
                </a:lnTo>
                <a:cubicBezTo>
                  <a:pt x="2148444" y="341110"/>
                  <a:pt x="2142083" y="345834"/>
                  <a:pt x="2135112" y="350025"/>
                </a:cubicBezTo>
                <a:cubicBezTo>
                  <a:pt x="2121171" y="358406"/>
                  <a:pt x="2105902" y="362596"/>
                  <a:pt x="2089304" y="362596"/>
                </a:cubicBezTo>
                <a:cubicBezTo>
                  <a:pt x="2061532" y="362596"/>
                  <a:pt x="2043215" y="353271"/>
                  <a:pt x="2034353" y="334619"/>
                </a:cubicBezTo>
                <a:cubicBezTo>
                  <a:pt x="2025490" y="315967"/>
                  <a:pt x="2026867" y="289551"/>
                  <a:pt x="2038484" y="255370"/>
                </a:cubicBezTo>
                <a:lnTo>
                  <a:pt x="2055072" y="206564"/>
                </a:lnTo>
                <a:cubicBezTo>
                  <a:pt x="2066745" y="172219"/>
                  <a:pt x="2083296" y="145638"/>
                  <a:pt x="2104726" y="126822"/>
                </a:cubicBezTo>
                <a:cubicBezTo>
                  <a:pt x="2126156" y="108006"/>
                  <a:pt x="2150510" y="98598"/>
                  <a:pt x="2177789" y="98598"/>
                </a:cubicBezTo>
                <a:cubicBezTo>
                  <a:pt x="2192250" y="98598"/>
                  <a:pt x="2204070" y="102624"/>
                  <a:pt x="2213248" y="110677"/>
                </a:cubicBezTo>
                <a:cubicBezTo>
                  <a:pt x="2217837" y="114703"/>
                  <a:pt x="2221561" y="119550"/>
                  <a:pt x="2224420" y="125220"/>
                </a:cubicBezTo>
                <a:lnTo>
                  <a:pt x="2227947" y="136696"/>
                </a:lnTo>
                <a:close/>
                <a:moveTo>
                  <a:pt x="1054533" y="246"/>
                </a:moveTo>
                <a:lnTo>
                  <a:pt x="1113199" y="246"/>
                </a:lnTo>
                <a:lnTo>
                  <a:pt x="1093422" y="59159"/>
                </a:lnTo>
                <a:lnTo>
                  <a:pt x="1034510" y="59159"/>
                </a:lnTo>
                <a:close/>
                <a:moveTo>
                  <a:pt x="475234" y="246"/>
                </a:moveTo>
                <a:lnTo>
                  <a:pt x="534146" y="246"/>
                </a:lnTo>
                <a:lnTo>
                  <a:pt x="437978" y="283224"/>
                </a:lnTo>
                <a:cubicBezTo>
                  <a:pt x="435855" y="289469"/>
                  <a:pt x="435768" y="294317"/>
                  <a:pt x="437718" y="297768"/>
                </a:cubicBezTo>
                <a:cubicBezTo>
                  <a:pt x="439668" y="301219"/>
                  <a:pt x="443547" y="302862"/>
                  <a:pt x="449351" y="302697"/>
                </a:cubicBezTo>
                <a:lnTo>
                  <a:pt x="466772" y="302944"/>
                </a:lnTo>
                <a:lnTo>
                  <a:pt x="447668" y="359145"/>
                </a:lnTo>
                <a:lnTo>
                  <a:pt x="415625" y="359145"/>
                </a:lnTo>
                <a:cubicBezTo>
                  <a:pt x="395904" y="359145"/>
                  <a:pt x="382577" y="353271"/>
                  <a:pt x="375643" y="341521"/>
                </a:cubicBezTo>
                <a:cubicBezTo>
                  <a:pt x="368709" y="329771"/>
                  <a:pt x="368928" y="313050"/>
                  <a:pt x="376300" y="291359"/>
                </a:cubicBezTo>
                <a:close/>
                <a:moveTo>
                  <a:pt x="256392" y="246"/>
                </a:moveTo>
                <a:lnTo>
                  <a:pt x="299282" y="246"/>
                </a:lnTo>
                <a:lnTo>
                  <a:pt x="312065" y="358652"/>
                </a:lnTo>
                <a:lnTo>
                  <a:pt x="248715" y="358652"/>
                </a:lnTo>
                <a:lnTo>
                  <a:pt x="248215" y="290619"/>
                </a:lnTo>
                <a:lnTo>
                  <a:pt x="110274" y="290619"/>
                </a:lnTo>
                <a:lnTo>
                  <a:pt x="63596" y="358652"/>
                </a:lnTo>
                <a:lnTo>
                  <a:pt x="0" y="358652"/>
                </a:lnTo>
                <a:close/>
                <a:moveTo>
                  <a:pt x="1547045" y="0"/>
                </a:moveTo>
                <a:lnTo>
                  <a:pt x="1571448" y="0"/>
                </a:lnTo>
                <a:lnTo>
                  <a:pt x="1605957" y="0"/>
                </a:lnTo>
                <a:lnTo>
                  <a:pt x="1696668" y="0"/>
                </a:lnTo>
                <a:cubicBezTo>
                  <a:pt x="1717045" y="0"/>
                  <a:pt x="1733395" y="4354"/>
                  <a:pt x="1745719" y="13064"/>
                </a:cubicBezTo>
                <a:cubicBezTo>
                  <a:pt x="1758042" y="21774"/>
                  <a:pt x="1765714" y="34016"/>
                  <a:pt x="1768733" y="49792"/>
                </a:cubicBezTo>
                <a:cubicBezTo>
                  <a:pt x="1771753" y="65568"/>
                  <a:pt x="1769660" y="84055"/>
                  <a:pt x="1762456" y="105254"/>
                </a:cubicBezTo>
                <a:cubicBezTo>
                  <a:pt x="1755251" y="126452"/>
                  <a:pt x="1744736" y="144940"/>
                  <a:pt x="1730912" y="160715"/>
                </a:cubicBezTo>
                <a:cubicBezTo>
                  <a:pt x="1717087" y="176491"/>
                  <a:pt x="1701081" y="188775"/>
                  <a:pt x="1682893" y="197567"/>
                </a:cubicBezTo>
                <a:lnTo>
                  <a:pt x="1658868" y="206022"/>
                </a:lnTo>
                <a:lnTo>
                  <a:pt x="1691376" y="358652"/>
                </a:lnTo>
                <a:lnTo>
                  <a:pt x="1620631" y="358652"/>
                </a:lnTo>
                <a:lnTo>
                  <a:pt x="1592245" y="210754"/>
                </a:lnTo>
                <a:lnTo>
                  <a:pt x="1534334" y="210754"/>
                </a:lnTo>
                <a:lnTo>
                  <a:pt x="1484072" y="358652"/>
                </a:lnTo>
                <a:lnTo>
                  <a:pt x="1425160" y="358652"/>
                </a:lnTo>
                <a:close/>
              </a:path>
            </a:pathLst>
          </a:custGeom>
          <a:solidFill>
            <a:schemeClr val="bg1"/>
          </a:solidFill>
          <a:ln>
            <a:noFill/>
          </a:ln>
          <a:effectLst>
            <a:glow rad="101600">
              <a:srgbClr val="C00000">
                <a:alpha val="60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4000" i="1" kern="100" dirty="0">
              <a:solidFill>
                <a:srgbClr val="FFFF00"/>
              </a:solidFill>
              <a:latin typeface="Bahnschrift SemiBold" panose="020B0502040204020203" pitchFamily="34" charset="0"/>
              <a:ea typeface="A-OTF 新ゴ Pro DB" panose="020B06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75529073-8484-3D14-88F5-882496912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3271" y="3583660"/>
            <a:ext cx="1647101" cy="2564310"/>
          </a:xfrm>
          <a:prstGeom prst="rect">
            <a:avLst/>
          </a:prstGeom>
        </p:spPr>
      </p:pic>
      <p:pic>
        <p:nvPicPr>
          <p:cNvPr id="1026" name="図 1059">
            <a:extLst>
              <a:ext uri="{FF2B5EF4-FFF2-40B4-BE49-F238E27FC236}">
                <a16:creationId xmlns:a16="http://schemas.microsoft.com/office/drawing/2014/main" id="{C278D767-66F9-C5B7-86CD-1FB504DEBF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101" y="4040944"/>
            <a:ext cx="621958" cy="62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37">
            <a:extLst>
              <a:ext uri="{FF2B5EF4-FFF2-40B4-BE49-F238E27FC236}">
                <a16:creationId xmlns:a16="http://schemas.microsoft.com/office/drawing/2014/main" id="{6A81F1B8-9AD2-7A4B-85A9-7C59268082D6}"/>
              </a:ext>
            </a:extLst>
          </p:cNvPr>
          <p:cNvSpPr txBox="1"/>
          <p:nvPr/>
        </p:nvSpPr>
        <p:spPr>
          <a:xfrm>
            <a:off x="3012958" y="8972690"/>
            <a:ext cx="2106511" cy="461665"/>
          </a:xfrm>
          <a:prstGeom prst="rect">
            <a:avLst/>
          </a:prstGeom>
          <a:noFill/>
          <a:ln>
            <a:noFill/>
          </a:ln>
        </p:spPr>
        <p:txBody>
          <a:bodyPr wrap="square" rtlCol="0">
            <a:spAutoFit/>
          </a:bodyPr>
          <a:lstStyle/>
          <a:p>
            <a:r>
              <a:rPr kumimoji="1" lang="en-US" altLang="zh-TW" sz="800" b="1" dirty="0">
                <a:latin typeface="Yu Gothic UI" panose="020B0500000000000000" pitchFamily="50" charset="-128"/>
                <a:ea typeface="Yu Gothic UI" panose="020B0500000000000000" pitchFamily="50" charset="-128"/>
                <a:cs typeface="LINE Seed Sans ExtraBold" panose="020B0803020203020204" pitchFamily="34" charset="0"/>
              </a:rPr>
              <a:t>CERVO Ryzen Type-RT9PRO-9985WX</a:t>
            </a:r>
          </a:p>
          <a:p>
            <a:r>
              <a:rPr kumimoji="1" lang="en-US" altLang="ja-JP" sz="800" b="1" dirty="0">
                <a:latin typeface="Yu Gothic UI" panose="020B0500000000000000" pitchFamily="50" charset="-128"/>
                <a:ea typeface="Yu Gothic UI" panose="020B0500000000000000" pitchFamily="50" charset="-128"/>
                <a:cs typeface="LINE Seed Sans ExtraBold" panose="020B0803020203020204" pitchFamily="34" charset="0"/>
              </a:rPr>
              <a:t>Ryzen </a:t>
            </a:r>
            <a:r>
              <a:rPr kumimoji="1" lang="en-US" altLang="ja-JP" sz="800" b="1" dirty="0" err="1">
                <a:latin typeface="Yu Gothic UI" panose="020B0500000000000000" pitchFamily="50" charset="-128"/>
                <a:ea typeface="Yu Gothic UI" panose="020B0500000000000000" pitchFamily="50" charset="-128"/>
                <a:cs typeface="LINE Seed Sans ExtraBold" panose="020B0803020203020204" pitchFamily="34" charset="0"/>
              </a:rPr>
              <a:t>Threadripper</a:t>
            </a:r>
            <a:r>
              <a:rPr kumimoji="1" lang="en-US" altLang="ja-JP" sz="800" b="1" dirty="0">
                <a:latin typeface="Yu Gothic UI" panose="020B0500000000000000" pitchFamily="50" charset="-128"/>
                <a:ea typeface="Yu Gothic UI" panose="020B0500000000000000" pitchFamily="50" charset="-128"/>
                <a:cs typeface="LINE Seed Sans ExtraBold" panose="020B0803020203020204" pitchFamily="34" charset="0"/>
              </a:rPr>
              <a:t> PRO 9985WX</a:t>
            </a:r>
          </a:p>
          <a:p>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高クロック搭載モデル</a:t>
            </a:r>
            <a:r>
              <a:rPr kumimoji="1" lang="ja-JP" altLang="en-US" sz="800" b="1" dirty="0">
                <a:latin typeface="Yu Gothic UI" panose="020B0500000000000000" pitchFamily="50" charset="-128"/>
                <a:ea typeface="Yu Gothic UI" panose="020B0500000000000000" pitchFamily="50" charset="-128"/>
                <a:cs typeface="LINE Seed Sans ExtraBold" panose="020B0803020203020204" pitchFamily="34" charset="0"/>
              </a:rPr>
              <a:t>　</a:t>
            </a:r>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ワークステーション</a:t>
            </a:r>
            <a:endPar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p:txBody>
      </p:sp>
      <p:pic>
        <p:nvPicPr>
          <p:cNvPr id="39" name="図 38">
            <a:extLst>
              <a:ext uri="{FF2B5EF4-FFF2-40B4-BE49-F238E27FC236}">
                <a16:creationId xmlns:a16="http://schemas.microsoft.com/office/drawing/2014/main" id="{A851C635-6A59-6DF3-6D56-8238E9A70D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5255" y="7042965"/>
            <a:ext cx="1831133" cy="2407763"/>
          </a:xfrm>
          <a:prstGeom prst="rect">
            <a:avLst/>
          </a:prstGeom>
        </p:spPr>
      </p:pic>
      <p:pic>
        <p:nvPicPr>
          <p:cNvPr id="1027" name="図 9">
            <a:extLst>
              <a:ext uri="{FF2B5EF4-FFF2-40B4-BE49-F238E27FC236}">
                <a16:creationId xmlns:a16="http://schemas.microsoft.com/office/drawing/2014/main" id="{B685B55B-256A-3E62-4097-54C2A93E40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671" y="7506487"/>
            <a:ext cx="649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118</TotalTime>
  <Words>705</Words>
  <Application>Microsoft Office PowerPoint</Application>
  <PresentationFormat>ユーザー設定</PresentationFormat>
  <Paragraphs>64</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A-OTF 新ゴ Pro B</vt:lpstr>
      <vt:lpstr>A-OTF 新ゴ Pro DB</vt:lpstr>
      <vt:lpstr>A-OTF 新ゴ Pro H</vt:lpstr>
      <vt:lpstr>A-OTF 新ゴ Pro M</vt:lpstr>
      <vt:lpstr>A-OTF 新ゴ Pro R</vt:lpstr>
      <vt:lpstr>Neue Helvetica BQ</vt:lpstr>
      <vt:lpstr>Yu Gothic UI</vt:lpstr>
      <vt:lpstr>メイリオ</vt:lpstr>
      <vt:lpstr>游ゴシック</vt:lpstr>
      <vt:lpstr>Arial</vt:lpstr>
      <vt:lpstr>Bahnschrift SemiBold</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10</cp:revision>
  <dcterms:created xsi:type="dcterms:W3CDTF">2025-02-18T01:46:40Z</dcterms:created>
  <dcterms:modified xsi:type="dcterms:W3CDTF">2025-12-06T04:13:11Z</dcterms:modified>
</cp:coreProperties>
</file>