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"/>
  </p:notesMasterIdLst>
  <p:sldIdLst>
    <p:sldId id="300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 varScale="1">
        <p:scale>
          <a:sx n="62" d="100"/>
          <a:sy n="62" d="100"/>
        </p:scale>
        <p:origin x="2722" y="77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2025/12/5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2025/12/5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https://qr.quel.jp/tmp/a522df6578971b176d6ea4d0392a1581a9d568c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GP-EP9454x2A3Q960U4U3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AlphaFold3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は複雑な分子の構造と相互作用を高精度に予測する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 3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は、タンパク質だけでなく、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DNA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RNA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、リガンドなどの複雑な分子の構造と相互作用を高精度に予測する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モデルです。従来のタンパク質構造予測を大幅に進化させ、医薬品開発やゲノム研究など、生命科学全般の研究を加速させることを目指しています。﻿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【2CPU】AMD EPYC 9454 (2.75GHz/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最大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3.8GHz/48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1,024GB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960GB U.3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SSD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オンボード：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ASPEED AST2600 BMC 64GB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 DisplayPort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ｘ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Core GPU 141GB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3,000W/200V - 80 Plus Titanium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  <a:p>
            <a:endParaRPr lang="ja-JP" altLang="en-US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3BB83C53-2670-47BC-8275-3457C0DCC9FD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956872"/>
            <a:ext cx="798954" cy="619285"/>
            <a:chOff x="1701" y="1985"/>
            <a:chExt cx="6820" cy="5296"/>
          </a:xfrm>
        </p:grpSpPr>
        <p:sp>
          <p:nvSpPr>
            <p:cNvPr id="82" name="グラフィックス 13">
              <a:extLst>
                <a:ext uri="{FF2B5EF4-FFF2-40B4-BE49-F238E27FC236}">
                  <a16:creationId xmlns:a16="http://schemas.microsoft.com/office/drawing/2014/main" id="{6EC17C80-15B2-4A7D-8CDE-CFCE120A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グラフィックス 13">
              <a:extLst>
                <a:ext uri="{FF2B5EF4-FFF2-40B4-BE49-F238E27FC236}">
                  <a16:creationId xmlns:a16="http://schemas.microsoft.com/office/drawing/2014/main" id="{FAB06C9B-84FB-4BCE-B53D-26CA4B0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617022D2-D5EA-4037-BE4C-E9F449B8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82" y="-124090"/>
            <a:ext cx="2896319" cy="31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9DBE65F-57C0-CE16-BAE1-DF075C1AF1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7C15B2-BDAF-EFFF-3339-B8E41B4174B9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DEB530A-47B6-BDB0-1631-5AD3931BE0A5}"/>
              </a:ext>
            </a:extLst>
          </p:cNvPr>
          <p:cNvSpPr txBox="1"/>
          <p:nvPr/>
        </p:nvSpPr>
        <p:spPr>
          <a:xfrm>
            <a:off x="461363" y="1740916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高性能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を搭載しているため、計算がはやい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9E6A8-408E-E890-12A2-A01CDDEA945D}"/>
              </a:ext>
            </a:extLst>
          </p:cNvPr>
          <p:cNvSpPr txBox="1"/>
          <p:nvPr/>
        </p:nvSpPr>
        <p:spPr>
          <a:xfrm>
            <a:off x="217589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タンパク質や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DNA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などの複合体の予測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0F6FDCD-0EB4-06E3-5EF9-F985A5E5FE51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高精度予測</a:t>
            </a:r>
            <a:r>
              <a: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モデル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1C6AA4BA-09AB-F4A1-EACF-E661AC668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1" y="88951"/>
            <a:ext cx="1646408" cy="1983026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23DE9C6-A19C-18EF-D348-175538F2B29E}"/>
              </a:ext>
            </a:extLst>
          </p:cNvPr>
          <p:cNvSpPr txBox="1"/>
          <p:nvPr/>
        </p:nvSpPr>
        <p:spPr>
          <a:xfrm>
            <a:off x="147974" y="875634"/>
            <a:ext cx="3915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AlphaFold3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8D000B0E-88F6-7844-D47F-92837D20B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295" y="2738770"/>
            <a:ext cx="2848978" cy="159674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1AB07C02-0F17-485E-C72B-D526C0D70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0760" y="5028503"/>
            <a:ext cx="663944" cy="510469"/>
          </a:xfrm>
          <a:prstGeom prst="rect">
            <a:avLst/>
          </a:prstGeom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AC6DFA0B-CF32-D708-2BB5-1633E086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9" y="4554645"/>
            <a:ext cx="3130859" cy="31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1B3F018A-6146-F3B1-A268-6DF2C788EE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3" b="89100" l="6522" r="93841">
                        <a14:foregroundMark x1="9444" y1="76777" x2="9420" y2="78199"/>
                        <a14:foregroundMark x1="9783" y1="56872" x2="9444" y2="76777"/>
                        <a14:foregroundMark x1="25362" y1="90047" x2="36232" y2="90521"/>
                        <a14:foregroundMark x1="90118" y1="46445" x2="90217" y2="47867"/>
                        <a14:foregroundMark x1="90019" y1="45024" x2="90118" y2="46445"/>
                        <a14:foregroundMark x1="88966" y1="29858" x2="90019" y2="45024"/>
                        <a14:foregroundMark x1="88900" y1="28910" x2="88966" y2="29858"/>
                        <a14:foregroundMark x1="88768" y1="27014" x2="88900" y2="28910"/>
                        <a14:foregroundMark x1="6548" y1="76777" x2="6522" y2="78199"/>
                        <a14:foregroundMark x1="6884" y1="58294" x2="6548" y2="76777"/>
                        <a14:foregroundMark x1="93753" y1="45024" x2="93841" y2="46445"/>
                        <a14:foregroundMark x1="92813" y1="29858" x2="93753" y2="45024"/>
                        <a14:foregroundMark x1="92754" y1="28910" x2="92813" y2="29858"/>
                        <a14:backgroundMark x1="6522" y1="78199" x2="6522" y2="78199"/>
                        <a14:backgroundMark x1="9420" y1="79147" x2="9420" y2="79147"/>
                        <a14:backgroundMark x1="6522" y1="76777" x2="6522" y2="76777"/>
                        <a14:backgroundMark x1="36594" y1="90047" x2="36594" y2="90047"/>
                        <a14:backgroundMark x1="36594" y1="91469" x2="36594" y2="91469"/>
                        <a14:backgroundMark x1="36232" y1="90521" x2="36232" y2="90521"/>
                        <a14:backgroundMark x1="35870" y1="90521" x2="35870" y2="90521"/>
                        <a14:backgroundMark x1="35507" y1="90521" x2="35507" y2="90521"/>
                        <a14:backgroundMark x1="25362" y1="90995" x2="25362" y2="90995"/>
                        <a14:backgroundMark x1="25725" y1="90047" x2="25725" y2="90047"/>
                        <a14:backgroundMark x1="25362" y1="89573" x2="25362" y2="89573"/>
                        <a14:backgroundMark x1="9420" y1="79147" x2="9420" y2="79147"/>
                        <a14:backgroundMark x1="88768" y1="27014" x2="88768" y2="27014"/>
                        <a14:backgroundMark x1="94203" y1="46445" x2="94203" y2="46445"/>
                        <a14:backgroundMark x1="94203" y1="46445" x2="94203" y2="46445"/>
                        <a14:backgroundMark x1="93841" y1="46445" x2="93841" y2="46445"/>
                        <a14:backgroundMark x1="94203" y1="45024" x2="94203" y2="45024"/>
                        <a14:backgroundMark x1="92754" y1="29858" x2="92754" y2="29858"/>
                        <a14:backgroundMark x1="93116" y1="28910" x2="93116" y2="28910"/>
                        <a14:backgroundMark x1="92391" y1="28910" x2="92391" y2="28910"/>
                        <a14:backgroundMark x1="9420" y1="79147" x2="9420" y2="79147"/>
                        <a14:backgroundMark x1="9420" y1="79147" x2="9420" y2="79147"/>
                        <a14:backgroundMark x1="9058" y1="78199" x2="9058" y2="78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62" y="8570616"/>
            <a:ext cx="744406" cy="569093"/>
          </a:xfrm>
          <a:prstGeom prst="rect">
            <a:avLst/>
          </a:prstGeom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588B0999-96B3-DA68-0DD2-DE19AB96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56" y="517880"/>
            <a:ext cx="1663606" cy="16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正方形/長方形 45">
            <a:extLst>
              <a:ext uri="{FF2B5EF4-FFF2-40B4-BE49-F238E27FC236}">
                <a16:creationId xmlns:a16="http://schemas.microsoft.com/office/drawing/2014/main" id="{14663AF7-0A6E-259C-B441-A37E2D1327F6}"/>
              </a:ext>
            </a:extLst>
          </p:cNvPr>
          <p:cNvSpPr/>
          <p:nvPr/>
        </p:nvSpPr>
        <p:spPr>
          <a:xfrm>
            <a:off x="4440855" y="102684"/>
            <a:ext cx="1545027" cy="1589225"/>
          </a:xfrm>
          <a:custGeom>
            <a:avLst/>
            <a:gdLst>
              <a:gd name="connsiteX0" fmla="*/ 0 w 1594080"/>
              <a:gd name="connsiteY0" fmla="*/ 0 h 1403964"/>
              <a:gd name="connsiteX1" fmla="*/ 1594080 w 1594080"/>
              <a:gd name="connsiteY1" fmla="*/ 0 h 1403964"/>
              <a:gd name="connsiteX2" fmla="*/ 1594080 w 1594080"/>
              <a:gd name="connsiteY2" fmla="*/ 1403964 h 1403964"/>
              <a:gd name="connsiteX3" fmla="*/ 0 w 1594080"/>
              <a:gd name="connsiteY3" fmla="*/ 1403964 h 1403964"/>
              <a:gd name="connsiteX4" fmla="*/ 0 w 1594080"/>
              <a:gd name="connsiteY4" fmla="*/ 0 h 1403964"/>
              <a:gd name="connsiteX0" fmla="*/ 0 w 1594080"/>
              <a:gd name="connsiteY0" fmla="*/ 0 h 1586844"/>
              <a:gd name="connsiteX1" fmla="*/ 1594080 w 1594080"/>
              <a:gd name="connsiteY1" fmla="*/ 0 h 1586844"/>
              <a:gd name="connsiteX2" fmla="*/ 1594080 w 1594080"/>
              <a:gd name="connsiteY2" fmla="*/ 1403964 h 1586844"/>
              <a:gd name="connsiteX3" fmla="*/ 60960 w 1594080"/>
              <a:gd name="connsiteY3" fmla="*/ 1586844 h 1586844"/>
              <a:gd name="connsiteX4" fmla="*/ 0 w 1594080"/>
              <a:gd name="connsiteY4" fmla="*/ 0 h 1586844"/>
              <a:gd name="connsiteX0" fmla="*/ 0 w 1594080"/>
              <a:gd name="connsiteY0" fmla="*/ 0 h 1591607"/>
              <a:gd name="connsiteX1" fmla="*/ 1594080 w 1594080"/>
              <a:gd name="connsiteY1" fmla="*/ 0 h 1591607"/>
              <a:gd name="connsiteX2" fmla="*/ 1594080 w 1594080"/>
              <a:gd name="connsiteY2" fmla="*/ 1403964 h 1591607"/>
              <a:gd name="connsiteX3" fmla="*/ 32385 w 1594080"/>
              <a:gd name="connsiteY3" fmla="*/ 1591607 h 1591607"/>
              <a:gd name="connsiteX4" fmla="*/ 0 w 1594080"/>
              <a:gd name="connsiteY4" fmla="*/ 0 h 1591607"/>
              <a:gd name="connsiteX0" fmla="*/ 86678 w 1561695"/>
              <a:gd name="connsiteY0" fmla="*/ 119063 h 1591607"/>
              <a:gd name="connsiteX1" fmla="*/ 1561695 w 1561695"/>
              <a:gd name="connsiteY1" fmla="*/ 0 h 1591607"/>
              <a:gd name="connsiteX2" fmla="*/ 1561695 w 1561695"/>
              <a:gd name="connsiteY2" fmla="*/ 1403964 h 1591607"/>
              <a:gd name="connsiteX3" fmla="*/ 0 w 1561695"/>
              <a:gd name="connsiteY3" fmla="*/ 1591607 h 1591607"/>
              <a:gd name="connsiteX4" fmla="*/ 86678 w 1561695"/>
              <a:gd name="connsiteY4" fmla="*/ 119063 h 1591607"/>
              <a:gd name="connsiteX0" fmla="*/ 20003 w 1561695"/>
              <a:gd name="connsiteY0" fmla="*/ 2382 h 1591607"/>
              <a:gd name="connsiteX1" fmla="*/ 1561695 w 1561695"/>
              <a:gd name="connsiteY1" fmla="*/ 0 h 1591607"/>
              <a:gd name="connsiteX2" fmla="*/ 1561695 w 1561695"/>
              <a:gd name="connsiteY2" fmla="*/ 1403964 h 1591607"/>
              <a:gd name="connsiteX3" fmla="*/ 0 w 1561695"/>
              <a:gd name="connsiteY3" fmla="*/ 1591607 h 1591607"/>
              <a:gd name="connsiteX4" fmla="*/ 20003 w 1561695"/>
              <a:gd name="connsiteY4" fmla="*/ 2382 h 1591607"/>
              <a:gd name="connsiteX0" fmla="*/ 20003 w 1561695"/>
              <a:gd name="connsiteY0" fmla="*/ 0 h 1589225"/>
              <a:gd name="connsiteX1" fmla="*/ 1378339 w 1561695"/>
              <a:gd name="connsiteY1" fmla="*/ 519112 h 1589225"/>
              <a:gd name="connsiteX2" fmla="*/ 1561695 w 1561695"/>
              <a:gd name="connsiteY2" fmla="*/ 1401582 h 1589225"/>
              <a:gd name="connsiteX3" fmla="*/ 0 w 1561695"/>
              <a:gd name="connsiteY3" fmla="*/ 1589225 h 1589225"/>
              <a:gd name="connsiteX4" fmla="*/ 20003 w 1561695"/>
              <a:gd name="connsiteY4" fmla="*/ 0 h 1589225"/>
              <a:gd name="connsiteX0" fmla="*/ 20003 w 1561695"/>
              <a:gd name="connsiteY0" fmla="*/ 0 h 1589225"/>
              <a:gd name="connsiteX1" fmla="*/ 1537883 w 1561695"/>
              <a:gd name="connsiteY1" fmla="*/ 409575 h 1589225"/>
              <a:gd name="connsiteX2" fmla="*/ 1561695 w 1561695"/>
              <a:gd name="connsiteY2" fmla="*/ 1401582 h 1589225"/>
              <a:gd name="connsiteX3" fmla="*/ 0 w 1561695"/>
              <a:gd name="connsiteY3" fmla="*/ 1589225 h 1589225"/>
              <a:gd name="connsiteX4" fmla="*/ 20003 w 1561695"/>
              <a:gd name="connsiteY4" fmla="*/ 0 h 1589225"/>
              <a:gd name="connsiteX0" fmla="*/ 20003 w 1545027"/>
              <a:gd name="connsiteY0" fmla="*/ 0 h 1589225"/>
              <a:gd name="connsiteX1" fmla="*/ 1537883 w 1545027"/>
              <a:gd name="connsiteY1" fmla="*/ 409575 h 1589225"/>
              <a:gd name="connsiteX2" fmla="*/ 1545027 w 1545027"/>
              <a:gd name="connsiteY2" fmla="*/ 1434919 h 1589225"/>
              <a:gd name="connsiteX3" fmla="*/ 0 w 1545027"/>
              <a:gd name="connsiteY3" fmla="*/ 1589225 h 1589225"/>
              <a:gd name="connsiteX4" fmla="*/ 20003 w 1545027"/>
              <a:gd name="connsiteY4" fmla="*/ 0 h 15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7" h="1589225">
                <a:moveTo>
                  <a:pt x="20003" y="0"/>
                </a:moveTo>
                <a:lnTo>
                  <a:pt x="1537883" y="409575"/>
                </a:lnTo>
                <a:cubicBezTo>
                  <a:pt x="1540264" y="751356"/>
                  <a:pt x="1542646" y="1093138"/>
                  <a:pt x="1545027" y="1434919"/>
                </a:cubicBezTo>
                <a:lnTo>
                  <a:pt x="0" y="1589225"/>
                </a:lnTo>
                <a:lnTo>
                  <a:pt x="20003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54DB8EE4-0C63-85A2-5EE1-0FBC61ABB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4918" y="4974854"/>
            <a:ext cx="721550" cy="639104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04FB2CFC-E172-0C01-C23F-5149374AD7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704" y="4927661"/>
            <a:ext cx="515952" cy="673418"/>
          </a:xfrm>
          <a:prstGeom prst="rect">
            <a:avLst/>
          </a:prstGeo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6F84C55-AD45-331D-194D-958095A7A0E9}"/>
              </a:ext>
            </a:extLst>
          </p:cNvPr>
          <p:cNvSpPr txBox="1"/>
          <p:nvPr/>
        </p:nvSpPr>
        <p:spPr>
          <a:xfrm>
            <a:off x="3997413" y="7178598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19,800,000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838A597-206E-3291-BD72-3F9C834C2312}"/>
              </a:ext>
            </a:extLst>
          </p:cNvPr>
          <p:cNvSpPr txBox="1"/>
          <p:nvPr/>
        </p:nvSpPr>
        <p:spPr>
          <a:xfrm>
            <a:off x="1298732" y="8425059"/>
            <a:ext cx="5891243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GPU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 3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の実行環境として非常に強力かつ推奨される選択肢です。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H200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および高性能計算向けに設計されており、特に大規模なモデルやメモリを多く必要とするアプリケーションで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優れたパフォーマンスを発揮します。 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 3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は深層学習モデルであり、推論プロセスの大部分を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上で実行します。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H200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H100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の進化版としてメモリ容量とメモリ帯域幅が大幅に向上しており、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AlphaFold 3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のような複雑で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大規模な計算に必要な膨大なデータを効率的に処理できます。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Pages>0</Pages>
  <Words>357</Words>
  <Characters>0</Characters>
  <Application>Microsoft Office PowerPoint</Application>
  <DocSecurity>0</DocSecurity>
  <PresentationFormat>ユーザー設定</PresentationFormat>
  <Lines>0</Lines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ヒラギノ角ゴ5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Impact</vt:lpstr>
      <vt:lpstr>Office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1486</cp:revision>
  <dcterms:created xsi:type="dcterms:W3CDTF">2015-08-26T04:11:00Z</dcterms:created>
  <dcterms:modified xsi:type="dcterms:W3CDTF">2025-12-05T05:41:28Z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