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B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62" d="100"/>
          <a:sy n="62" d="100"/>
        </p:scale>
        <p:origin x="26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jpg"/><Relationship Id="rId4" Type="http://schemas.microsoft.com/office/2007/relationships/hdphoto" Target="../media/hdphoto1.wdp"/><Relationship Id="rId9" Type="http://schemas.openxmlformats.org/officeDocument/2006/relationships/image" Target="../media/image7.jp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2.jpg"/><Relationship Id="rId3" Type="http://schemas.openxmlformats.org/officeDocument/2006/relationships/image" Target="../media/image18.jpeg"/><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5.png"/><Relationship Id="rId5" Type="http://schemas.openxmlformats.org/officeDocument/2006/relationships/image" Target="../media/image20.jpg"/><Relationship Id="rId10" Type="http://schemas.openxmlformats.org/officeDocument/2006/relationships/image" Target="../media/image4.jpeg"/><Relationship Id="rId4" Type="http://schemas.openxmlformats.org/officeDocument/2006/relationships/image" Target="../media/image19.jpeg"/><Relationship Id="rId9" Type="http://schemas.openxmlformats.org/officeDocument/2006/relationships/image" Target="../media/image3.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98086" y="2654038"/>
            <a:ext cx="4602466" cy="646331"/>
          </a:xfrm>
          <a:prstGeom prst="rect">
            <a:avLst/>
          </a:prstGeom>
          <a:noFill/>
          <a:ln>
            <a:noFill/>
          </a:ln>
        </p:spPr>
        <p:txBody>
          <a:bodyPr wrap="square" rtlCol="0">
            <a:spAutoFit/>
          </a:bodyPr>
          <a:lstStyle/>
          <a:p>
            <a:pPr algn="l">
              <a:buNone/>
            </a:pPr>
            <a:r>
              <a:rPr lang="ja-JP" altLang="en-US" b="1" dirty="0">
                <a:solidFill>
                  <a:sysClr val="windowText" lastClr="000000"/>
                </a:solidFill>
                <a:latin typeface="+mn-ea"/>
                <a:cs typeface="Segoe UI" panose="020B0502040204020203" pitchFamily="34" charset="0"/>
              </a:rPr>
              <a:t>自動車衝突・乗員安全解析専用</a:t>
            </a:r>
            <a:endParaRPr lang="en-US" altLang="ja-JP" b="1" dirty="0">
              <a:solidFill>
                <a:sysClr val="windowText" lastClr="000000"/>
              </a:solidFill>
              <a:latin typeface="+mn-ea"/>
              <a:cs typeface="Segoe UI" panose="020B0502040204020203" pitchFamily="34" charset="0"/>
            </a:endParaRPr>
          </a:p>
          <a:p>
            <a:pPr algn="l">
              <a:buNone/>
            </a:pPr>
            <a:r>
              <a:rPr lang="ja-JP" altLang="en-US" b="1" dirty="0">
                <a:solidFill>
                  <a:sysClr val="windowText" lastClr="000000"/>
                </a:solidFill>
                <a:latin typeface="+mn-ea"/>
                <a:cs typeface="Segoe UI" panose="020B0502040204020203" pitchFamily="34" charset="0"/>
              </a:rPr>
              <a:t>　　　　　　　　プリポストプロセッサー</a:t>
            </a:r>
            <a:endParaRPr lang="en-US" altLang="ja-JP" b="1" dirty="0">
              <a:solidFill>
                <a:sysClr val="windowText" lastClr="000000"/>
              </a:solidFill>
              <a:latin typeface="+mn-ea"/>
              <a:cs typeface="Segoe UI" panose="020B0502040204020203" pitchFamily="34" charset="0"/>
            </a:endParaRPr>
          </a:p>
        </p:txBody>
      </p:sp>
      <p:sp>
        <p:nvSpPr>
          <p:cNvPr id="1058" name="テキスト ボックス 1057">
            <a:extLst>
              <a:ext uri="{FF2B5EF4-FFF2-40B4-BE49-F238E27FC236}">
                <a16:creationId xmlns:a16="http://schemas.microsoft.com/office/drawing/2014/main" id="{0ECAC6A3-D23F-2857-0E6B-5E7F7A6ECDF1}"/>
              </a:ext>
            </a:extLst>
          </p:cNvPr>
          <p:cNvSpPr txBox="1"/>
          <p:nvPr/>
        </p:nvSpPr>
        <p:spPr>
          <a:xfrm>
            <a:off x="2827382" y="3176898"/>
            <a:ext cx="1955710" cy="261610"/>
          </a:xfrm>
          <a:prstGeom prst="rect">
            <a:avLst/>
          </a:prstGeom>
          <a:noFill/>
        </p:spPr>
        <p:txBody>
          <a:bodyPr wrap="square">
            <a:spAutoFit/>
          </a:bodyPr>
          <a:lstStyle/>
          <a:p>
            <a:pPr fontAlgn="base"/>
            <a:r>
              <a:rPr lang="en-US" altLang="ja-JP" sz="1100" dirty="0">
                <a:latin typeface="+mn-ea"/>
              </a:rPr>
              <a:t>ARUP software</a:t>
            </a:r>
            <a:r>
              <a:rPr lang="ja-JP" altLang="en-US" sz="1100" dirty="0">
                <a:latin typeface="+mn-ea"/>
              </a:rPr>
              <a:t> 特長</a:t>
            </a:r>
            <a:endParaRPr lang="ja-JP" altLang="en-US" sz="1100" i="0" dirty="0">
              <a:effectLst/>
              <a:latin typeface="+mn-ea"/>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798085" y="4026550"/>
            <a:ext cx="4575912" cy="553998"/>
          </a:xfrm>
          <a:prstGeom prst="rect">
            <a:avLst/>
          </a:prstGeom>
          <a:noFill/>
          <a:ln w="6350">
            <a:solidFill>
              <a:schemeClr val="bg1">
                <a:lumMod val="75000"/>
              </a:schemeClr>
            </a:solidFill>
          </a:ln>
        </p:spPr>
        <p:txBody>
          <a:bodyPr wrap="square" rtlCol="0">
            <a:spAutoFit/>
          </a:bodyPr>
          <a:lstStyle/>
          <a:p>
            <a:r>
              <a:rPr lang="en-US" altLang="ja-JP" sz="1000" dirty="0">
                <a:latin typeface="+mn-ea"/>
              </a:rPr>
              <a:t>ARUP software</a:t>
            </a:r>
            <a:r>
              <a:rPr lang="ja-JP" altLang="en-US" sz="1000" dirty="0">
                <a:latin typeface="+mn-ea"/>
              </a:rPr>
              <a:t>は、</a:t>
            </a:r>
            <a:r>
              <a:rPr lang="en-US" altLang="ja-JP" sz="1000" dirty="0">
                <a:latin typeface="+mn-ea"/>
              </a:rPr>
              <a:t>PRIMER</a:t>
            </a:r>
            <a:r>
              <a:rPr lang="ja-JP" altLang="en-US" sz="1000" dirty="0">
                <a:latin typeface="+mn-ea"/>
              </a:rPr>
              <a:t>、</a:t>
            </a:r>
            <a:r>
              <a:rPr lang="en-US" altLang="ja-JP" sz="1000" dirty="0">
                <a:latin typeface="+mn-ea"/>
              </a:rPr>
              <a:t>D3PLOT</a:t>
            </a:r>
            <a:r>
              <a:rPr lang="ja-JP" altLang="en-US" sz="1000" dirty="0">
                <a:latin typeface="+mn-ea"/>
              </a:rPr>
              <a:t>、</a:t>
            </a:r>
            <a:r>
              <a:rPr lang="en-US" altLang="ja-JP" sz="1000" dirty="0">
                <a:latin typeface="+mn-ea"/>
              </a:rPr>
              <a:t>T/HIS</a:t>
            </a:r>
            <a:r>
              <a:rPr lang="ja-JP" altLang="en-US" sz="1000" dirty="0">
                <a:latin typeface="+mn-ea"/>
              </a:rPr>
              <a:t>、</a:t>
            </a:r>
            <a:r>
              <a:rPr lang="en-US" altLang="ja-JP" sz="1000" dirty="0">
                <a:latin typeface="+mn-ea"/>
              </a:rPr>
              <a:t>REPORTER</a:t>
            </a:r>
            <a:r>
              <a:rPr lang="ja-JP" altLang="en-US" sz="1000" dirty="0">
                <a:latin typeface="+mn-ea"/>
              </a:rPr>
              <a:t>の</a:t>
            </a:r>
            <a:r>
              <a:rPr lang="en-US" altLang="ja-JP" sz="1000" dirty="0">
                <a:latin typeface="+mn-ea"/>
              </a:rPr>
              <a:t>4</a:t>
            </a:r>
            <a:r>
              <a:rPr lang="ja-JP" altLang="en-US" sz="1000" dirty="0">
                <a:latin typeface="+mn-ea"/>
              </a:rPr>
              <a:t>種のプリポストで構成されています。いずれも、</a:t>
            </a:r>
            <a:r>
              <a:rPr lang="en-US" altLang="ja-JP" sz="1000" dirty="0">
                <a:latin typeface="+mn-ea"/>
              </a:rPr>
              <a:t>Ansys LS-DYNA</a:t>
            </a:r>
            <a:r>
              <a:rPr lang="ja-JP" altLang="en-US" sz="1000" dirty="0">
                <a:latin typeface="+mn-ea"/>
              </a:rPr>
              <a:t>で自動車衝突・乗員安全解析を行おうとする利用者にとって有用な多くの機能を備えています。</a:t>
            </a:r>
            <a:endParaRPr lang="en-US" altLang="ja-JP" sz="200" dirty="0">
              <a:solidFill>
                <a:sysClr val="windowText" lastClr="000000"/>
              </a:solidFill>
              <a:latin typeface="+mn-ea"/>
              <a:cs typeface="Segoe UI" panose="020B0502040204020203" pitchFamily="34" charset="0"/>
            </a:endParaRPr>
          </a:p>
        </p:txBody>
      </p:sp>
      <p:grpSp>
        <p:nvGrpSpPr>
          <p:cNvPr id="1093" name="グループ化 1092">
            <a:extLst>
              <a:ext uri="{FF2B5EF4-FFF2-40B4-BE49-F238E27FC236}">
                <a16:creationId xmlns:a16="http://schemas.microsoft.com/office/drawing/2014/main" id="{8B0A3E3A-FB95-581C-BB9C-02E7FD7DBA81}"/>
              </a:ext>
            </a:extLst>
          </p:cNvPr>
          <p:cNvGrpSpPr/>
          <p:nvPr/>
        </p:nvGrpSpPr>
        <p:grpSpPr>
          <a:xfrm>
            <a:off x="370731" y="9634330"/>
            <a:ext cx="6810131" cy="697162"/>
            <a:chOff x="370731" y="9621078"/>
            <a:chExt cx="6810131" cy="697162"/>
          </a:xfrm>
        </p:grpSpPr>
        <p:grpSp>
          <p:nvGrpSpPr>
            <p:cNvPr id="1094" name="グループ化 1093">
              <a:extLst>
                <a:ext uri="{FF2B5EF4-FFF2-40B4-BE49-F238E27FC236}">
                  <a16:creationId xmlns:a16="http://schemas.microsoft.com/office/drawing/2014/main" id="{554AD068-E28A-427E-D3AA-7F1F9DAA29A2}"/>
                </a:ext>
              </a:extLst>
            </p:cNvPr>
            <p:cNvGrpSpPr/>
            <p:nvPr/>
          </p:nvGrpSpPr>
          <p:grpSpPr>
            <a:xfrm>
              <a:off x="370731" y="9753424"/>
              <a:ext cx="6802049" cy="564816"/>
              <a:chOff x="370731" y="9832254"/>
              <a:chExt cx="6802049" cy="564816"/>
            </a:xfrm>
          </p:grpSpPr>
          <p:pic>
            <p:nvPicPr>
              <p:cNvPr id="1096" name="図 1451">
                <a:extLst>
                  <a:ext uri="{FF2B5EF4-FFF2-40B4-BE49-F238E27FC236}">
                    <a16:creationId xmlns:a16="http://schemas.microsoft.com/office/drawing/2014/main" id="{52937120-4B40-7B72-1BB2-9339E699A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テキスト ボックス 1096">
                <a:extLst>
                  <a:ext uri="{FF2B5EF4-FFF2-40B4-BE49-F238E27FC236}">
                    <a16:creationId xmlns:a16="http://schemas.microsoft.com/office/drawing/2014/main" id="{1EB9E50B-0234-EF8A-F752-0176D3ED66F1}"/>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a:t>
                </a:r>
                <a:r>
                  <a:rPr lang="ja-JP" altLang="en-US" sz="700" b="1" kern="10" spc="0" dirty="0">
                    <a:ln>
                      <a:noFill/>
                    </a:ln>
                    <a:effectLst/>
                    <a:latin typeface="游ゴシック" panose="020B0400000000000000" pitchFamily="50" charset="-128"/>
                    <a:ea typeface="游ゴシック" panose="020B0400000000000000" pitchFamily="50" charset="-128"/>
                  </a:rPr>
                  <a:t>部</a:t>
                </a:r>
                <a:r>
                  <a:rPr lang="zh-TW" altLang="en-US" sz="700" b="1" kern="10" spc="0" dirty="0">
                    <a:ln>
                      <a:noFill/>
                    </a:ln>
                    <a:effectLst/>
                    <a:latin typeface="游ゴシック" panose="020B0400000000000000" pitchFamily="50" charset="-128"/>
                    <a:ea typeface="游ゴシック" panose="020B0400000000000000" pitchFamily="50" charset="-128"/>
                  </a:rPr>
                  <a:t>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 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a:t>
                </a:r>
                <a:r>
                  <a:rPr lang="en-US" altLang="zh-TW" sz="700" b="1" kern="10" spc="0" dirty="0">
                    <a:ln>
                      <a:noFill/>
                    </a:ln>
                    <a:effectLst/>
                    <a:latin typeface="游ゴシック" panose="020B0400000000000000" pitchFamily="50" charset="-128"/>
                    <a:ea typeface="游ゴシック" panose="020B0400000000000000" pitchFamily="50" charset="-128"/>
                  </a:rPr>
                  <a:t>3-25-28 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098" name="テキスト ボックス 1097">
                <a:extLst>
                  <a:ext uri="{FF2B5EF4-FFF2-40B4-BE49-F238E27FC236}">
                    <a16:creationId xmlns:a16="http://schemas.microsoft.com/office/drawing/2014/main" id="{79643986-D804-2E44-A164-C3133B1EAC26}"/>
                  </a:ext>
                </a:extLst>
              </p:cNvPr>
              <p:cNvSpPr txBox="1"/>
              <p:nvPr/>
            </p:nvSpPr>
            <p:spPr>
              <a:xfrm>
                <a:off x="3784193" y="10089293"/>
                <a:ext cx="3388587"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2-14-6 5F</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dirty="0">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p:txBody>
          </p:sp>
          <p:sp>
            <p:nvSpPr>
              <p:cNvPr id="1099" name="テキスト ボックス 1098">
                <a:extLst>
                  <a:ext uri="{FF2B5EF4-FFF2-40B4-BE49-F238E27FC236}">
                    <a16:creationId xmlns:a16="http://schemas.microsoft.com/office/drawing/2014/main" id="{AE7DA55A-0494-D7A3-92FD-4B1B13081C6B}"/>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grpSp>
        <p:cxnSp>
          <p:nvCxnSpPr>
            <p:cNvPr id="1095" name="直線コネクタ 1094">
              <a:extLst>
                <a:ext uri="{FF2B5EF4-FFF2-40B4-BE49-F238E27FC236}">
                  <a16:creationId xmlns:a16="http://schemas.microsoft.com/office/drawing/2014/main" id="{C048E115-5D90-0A02-2F0F-BEFA054B8560}"/>
                </a:ext>
              </a:extLst>
            </p:cNvPr>
            <p:cNvCxnSpPr>
              <a:cxnSpLocks/>
            </p:cNvCxnSpPr>
            <p:nvPr/>
          </p:nvCxnSpPr>
          <p:spPr>
            <a:xfrm>
              <a:off x="378813" y="9621078"/>
              <a:ext cx="68020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0" name="テキスト ボックス 1119">
            <a:extLst>
              <a:ext uri="{FF2B5EF4-FFF2-40B4-BE49-F238E27FC236}">
                <a16:creationId xmlns:a16="http://schemas.microsoft.com/office/drawing/2014/main" id="{3C0D1B5C-EBF7-697A-AF2F-46CA4369EF13}"/>
              </a:ext>
            </a:extLst>
          </p:cNvPr>
          <p:cNvSpPr txBox="1"/>
          <p:nvPr/>
        </p:nvSpPr>
        <p:spPr>
          <a:xfrm>
            <a:off x="3436155" y="9006821"/>
            <a:ext cx="3846307" cy="584775"/>
          </a:xfrm>
          <a:prstGeom prst="rect">
            <a:avLst/>
          </a:prstGeom>
          <a:noFill/>
        </p:spPr>
        <p:txBody>
          <a:bodyPr wrap="square" rtlCol="0">
            <a:spAutoFit/>
          </a:bodyPr>
          <a:lstStyle/>
          <a:p>
            <a:r>
              <a:rPr kumimoji="1" lang="ja-JP" altLang="en-US" sz="800" dirty="0">
                <a:latin typeface="+mn-ea"/>
              </a:rPr>
              <a:t>衝撃・構造解析ソフトウェア</a:t>
            </a:r>
            <a:r>
              <a:rPr kumimoji="1" lang="en-US" altLang="ja-JP" sz="800" dirty="0">
                <a:latin typeface="+mn-ea"/>
              </a:rPr>
              <a:t>Ansys LS-DYNA</a:t>
            </a:r>
            <a:r>
              <a:rPr kumimoji="1" lang="ja-JP" altLang="en-US" sz="800" dirty="0">
                <a:latin typeface="+mn-ea"/>
              </a:rPr>
              <a:t>とのダイレクトインターフェースにより、大規模かつ複雑な自動車衝突解析モデルのセットアップおよび、結果評価をきわめて効率的におこなう事ができ、また車体挙動や乗員障害値などに関する解析結果の評価を簡単な操作でおこなえるように設計されています。</a:t>
            </a:r>
          </a:p>
        </p:txBody>
      </p:sp>
      <p:sp>
        <p:nvSpPr>
          <p:cNvPr id="31" name="正方形/長方形 30">
            <a:extLst>
              <a:ext uri="{FF2B5EF4-FFF2-40B4-BE49-F238E27FC236}">
                <a16:creationId xmlns:a16="http://schemas.microsoft.com/office/drawing/2014/main" id="{A9B1DEE2-2CF7-C90A-5A2B-A5BA8E3ED805}"/>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3" name="直線コネクタ 62">
            <a:extLst>
              <a:ext uri="{FF2B5EF4-FFF2-40B4-BE49-F238E27FC236}">
                <a16:creationId xmlns:a16="http://schemas.microsoft.com/office/drawing/2014/main" id="{3003138C-54CB-2A38-D07A-FDAF59B1255F}"/>
              </a:ext>
            </a:extLst>
          </p:cNvPr>
          <p:cNvCxnSpPr>
            <a:cxnSpLocks/>
          </p:cNvCxnSpPr>
          <p:nvPr/>
        </p:nvCxnSpPr>
        <p:spPr>
          <a:xfrm>
            <a:off x="84244" y="4706762"/>
            <a:ext cx="73911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E776E239-3106-FFE1-51B2-B7B1F7D2C81C}"/>
              </a:ext>
            </a:extLst>
          </p:cNvPr>
          <p:cNvGrpSpPr/>
          <p:nvPr/>
        </p:nvGrpSpPr>
        <p:grpSpPr>
          <a:xfrm>
            <a:off x="0" y="0"/>
            <a:ext cx="7559675" cy="2547324"/>
            <a:chOff x="0" y="0"/>
            <a:chExt cx="7559675" cy="2547324"/>
          </a:xfrm>
        </p:grpSpPr>
        <p:pic>
          <p:nvPicPr>
            <p:cNvPr id="4" name="図 3">
              <a:extLst>
                <a:ext uri="{FF2B5EF4-FFF2-40B4-BE49-F238E27FC236}">
                  <a16:creationId xmlns:a16="http://schemas.microsoft.com/office/drawing/2014/main" id="{16B1BDB4-0C8B-AC5C-90C1-957F72E38A90}"/>
                </a:ext>
              </a:extLst>
            </p:cNvPr>
            <p:cNvPicPr>
              <a:picLocks noChangeAspect="1"/>
            </p:cNvPicPr>
            <p:nvPr/>
          </p:nvPicPr>
          <p:blipFill>
            <a:blip r:embed="rId3">
              <a:alphaModFix amt="9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1257"/>
            <a:stretch>
              <a:fillRect/>
            </a:stretch>
          </p:blipFill>
          <p:spPr>
            <a:xfrm>
              <a:off x="0" y="0"/>
              <a:ext cx="7559675" cy="2400111"/>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0" scaled="1"/>
              <a:tileRect/>
            </a:gradFill>
          </p:spPr>
        </p:pic>
        <p:sp>
          <p:nvSpPr>
            <p:cNvPr id="5" name="正方形/長方形 4">
              <a:extLst>
                <a:ext uri="{FF2B5EF4-FFF2-40B4-BE49-F238E27FC236}">
                  <a16:creationId xmlns:a16="http://schemas.microsoft.com/office/drawing/2014/main" id="{FD15A90C-5191-EB83-7F11-DF831E772168}"/>
                </a:ext>
              </a:extLst>
            </p:cNvPr>
            <p:cNvSpPr/>
            <p:nvPr/>
          </p:nvSpPr>
          <p:spPr>
            <a:xfrm>
              <a:off x="0" y="2362094"/>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EF62EDAA-EA8F-CF22-EB5C-4DA35445E044}"/>
                </a:ext>
              </a:extLst>
            </p:cNvPr>
            <p:cNvSpPr txBox="1"/>
            <p:nvPr/>
          </p:nvSpPr>
          <p:spPr>
            <a:xfrm>
              <a:off x="139790" y="1674495"/>
              <a:ext cx="266299" cy="461665"/>
            </a:xfrm>
            <a:prstGeom prst="rect">
              <a:avLst/>
            </a:prstGeom>
            <a:noFill/>
            <a:ln>
              <a:noFill/>
            </a:ln>
          </p:spPr>
          <p:txBody>
            <a:bodyPr wrap="square" rtlCol="0">
              <a:spAutoFit/>
            </a:bodyPr>
            <a:lstStyle/>
            <a:p>
              <a:r>
                <a:rPr lang="en-US" altLang="ja-JP" sz="2400" dirty="0">
                  <a:ln w="0"/>
                  <a:solidFill>
                    <a:schemeClr val="bg1"/>
                  </a:solidFill>
                  <a:effectLst>
                    <a:outerShdw blurRad="38100" dist="19050" dir="2700000" algn="tl" rotWithShape="0">
                      <a:schemeClr val="dk1">
                        <a:alpha val="40000"/>
                      </a:schemeClr>
                    </a:outerShdw>
                  </a:effectLst>
                  <a:latin typeface="Yu Gothic UI" panose="020B0500000000000000" pitchFamily="50" charset="-128"/>
                  <a:ea typeface="Yu Gothic UI" panose="020B0500000000000000" pitchFamily="50" charset="-128"/>
                  <a:cs typeface="Segoe UI" panose="020B0502040204020203" pitchFamily="34" charset="0"/>
                </a:rPr>
                <a:t>×</a:t>
              </a:r>
            </a:p>
          </p:txBody>
        </p:sp>
        <p:grpSp>
          <p:nvGrpSpPr>
            <p:cNvPr id="7" name="グループ化 6">
              <a:extLst>
                <a:ext uri="{FF2B5EF4-FFF2-40B4-BE49-F238E27FC236}">
                  <a16:creationId xmlns:a16="http://schemas.microsoft.com/office/drawing/2014/main" id="{26E1EDEA-2FB1-579D-F1EC-702F6B897257}"/>
                </a:ext>
              </a:extLst>
            </p:cNvPr>
            <p:cNvGrpSpPr>
              <a:grpSpLocks noChangeAspect="1"/>
            </p:cNvGrpSpPr>
            <p:nvPr/>
          </p:nvGrpSpPr>
          <p:grpSpPr>
            <a:xfrm>
              <a:off x="3726249" y="361881"/>
              <a:ext cx="1919994" cy="1778551"/>
              <a:chOff x="7996586" y="4982290"/>
              <a:chExt cx="4375529" cy="4053191"/>
            </a:xfrm>
          </p:grpSpPr>
          <p:pic>
            <p:nvPicPr>
              <p:cNvPr id="20" name="図 19">
                <a:extLst>
                  <a:ext uri="{FF2B5EF4-FFF2-40B4-BE49-F238E27FC236}">
                    <a16:creationId xmlns:a16="http://schemas.microsoft.com/office/drawing/2014/main" id="{21D6963C-6BC3-4808-8CAA-C175B27C1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21" name="正方形/長方形 1073">
                <a:extLst>
                  <a:ext uri="{FF2B5EF4-FFF2-40B4-BE49-F238E27FC236}">
                    <a16:creationId xmlns:a16="http://schemas.microsoft.com/office/drawing/2014/main" id="{080CD8AD-0AC7-44E2-CAA4-986C6103F96D}"/>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6"/>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0" name="Picture 14">
              <a:extLst>
                <a:ext uri="{FF2B5EF4-FFF2-40B4-BE49-F238E27FC236}">
                  <a16:creationId xmlns:a16="http://schemas.microsoft.com/office/drawing/2014/main" id="{E48E74A3-81D5-B78F-4866-0B35E0ED1D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a:extLst>
                <a:ext uri="{FF2B5EF4-FFF2-40B4-BE49-F238E27FC236}">
                  <a16:creationId xmlns:a16="http://schemas.microsoft.com/office/drawing/2014/main" id="{17D78807-828C-33C2-FC56-63FEC92D50E1}"/>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solidFill>
                    <a:schemeClr val="bg1"/>
                  </a:solidFill>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solidFill>
                  <a:schemeClr val="bg1"/>
                </a:solidFill>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dirty="0">
                  <a:solidFill>
                    <a:schemeClr val="bg1"/>
                  </a:solidFill>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cxnSp>
          <p:nvCxnSpPr>
            <p:cNvPr id="15" name="直線コネクタ 14">
              <a:extLst>
                <a:ext uri="{FF2B5EF4-FFF2-40B4-BE49-F238E27FC236}">
                  <a16:creationId xmlns:a16="http://schemas.microsoft.com/office/drawing/2014/main" id="{68F26C25-4C7F-CCAD-4EFA-74B96A04FF1C}"/>
                </a:ext>
              </a:extLst>
            </p:cNvPr>
            <p:cNvCxnSpPr>
              <a:cxnSpLocks/>
            </p:cNvCxnSpPr>
            <p:nvPr/>
          </p:nvCxnSpPr>
          <p:spPr>
            <a:xfrm>
              <a:off x="216547" y="1506071"/>
              <a:ext cx="2970406" cy="0"/>
            </a:xfrm>
            <a:prstGeom prst="line">
              <a:avLst/>
            </a:prstGeom>
            <a:ln w="28575">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200768E3-C6DA-51DB-A338-F5146728FF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628" y="947617"/>
              <a:ext cx="1660120" cy="438746"/>
            </a:xfrm>
            <a:prstGeom prst="rect">
              <a:avLst/>
            </a:prstGeom>
          </p:spPr>
        </p:pic>
        <p:sp>
          <p:nvSpPr>
            <p:cNvPr id="18" name="テキスト ボックス 17">
              <a:extLst>
                <a:ext uri="{FF2B5EF4-FFF2-40B4-BE49-F238E27FC236}">
                  <a16:creationId xmlns:a16="http://schemas.microsoft.com/office/drawing/2014/main" id="{590BF6FC-5A48-A41C-81D9-1141FE524399}"/>
                </a:ext>
              </a:extLst>
            </p:cNvPr>
            <p:cNvSpPr txBox="1"/>
            <p:nvPr/>
          </p:nvSpPr>
          <p:spPr>
            <a:xfrm>
              <a:off x="1807977" y="938316"/>
              <a:ext cx="1473106" cy="523220"/>
            </a:xfrm>
            <a:prstGeom prst="rect">
              <a:avLst/>
            </a:prstGeom>
            <a:noFill/>
          </p:spPr>
          <p:txBody>
            <a:bodyPr wrap="square" rtlCol="0">
              <a:spAutoFit/>
            </a:bodyPr>
            <a:lstStyle/>
            <a:p>
              <a:r>
                <a:rPr lang="en-US" altLang="ja-JP" sz="2800" b="1" dirty="0">
                  <a:solidFill>
                    <a:srgbClr val="EE2B36"/>
                  </a:solidFill>
                  <a:latin typeface="ＭＳ Ｐ明朝" panose="02020600040205080304" pitchFamily="18" charset="-128"/>
                  <a:ea typeface="ＭＳ Ｐ明朝" panose="02020600040205080304" pitchFamily="18" charset="-128"/>
                </a:rPr>
                <a:t>software</a:t>
              </a:r>
            </a:p>
          </p:txBody>
        </p:sp>
      </p:grpSp>
      <p:grpSp>
        <p:nvGrpSpPr>
          <p:cNvPr id="25" name="グループ化 24">
            <a:extLst>
              <a:ext uri="{FF2B5EF4-FFF2-40B4-BE49-F238E27FC236}">
                <a16:creationId xmlns:a16="http://schemas.microsoft.com/office/drawing/2014/main" id="{E967C327-052D-845A-4146-D59D249604F4}"/>
              </a:ext>
            </a:extLst>
          </p:cNvPr>
          <p:cNvGrpSpPr/>
          <p:nvPr/>
        </p:nvGrpSpPr>
        <p:grpSpPr>
          <a:xfrm>
            <a:off x="437787" y="9041940"/>
            <a:ext cx="3041455" cy="540813"/>
            <a:chOff x="-4459631" y="3700206"/>
            <a:chExt cx="3041455" cy="540813"/>
          </a:xfrm>
        </p:grpSpPr>
        <p:pic>
          <p:nvPicPr>
            <p:cNvPr id="23" name="図 22">
              <a:extLst>
                <a:ext uri="{FF2B5EF4-FFF2-40B4-BE49-F238E27FC236}">
                  <a16:creationId xmlns:a16="http://schemas.microsoft.com/office/drawing/2014/main" id="{DFAC4905-2D67-E300-23E0-E0C386C733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9631" y="3700206"/>
              <a:ext cx="1660120" cy="438746"/>
            </a:xfrm>
            <a:prstGeom prst="rect">
              <a:avLst/>
            </a:prstGeom>
          </p:spPr>
        </p:pic>
        <p:sp>
          <p:nvSpPr>
            <p:cNvPr id="24" name="テキスト ボックス 23">
              <a:extLst>
                <a:ext uri="{FF2B5EF4-FFF2-40B4-BE49-F238E27FC236}">
                  <a16:creationId xmlns:a16="http://schemas.microsoft.com/office/drawing/2014/main" id="{41DB4392-2CE1-7EAE-B0E7-5597929A3A8C}"/>
                </a:ext>
              </a:extLst>
            </p:cNvPr>
            <p:cNvSpPr txBox="1"/>
            <p:nvPr/>
          </p:nvSpPr>
          <p:spPr>
            <a:xfrm>
              <a:off x="-2891282" y="3717799"/>
              <a:ext cx="1473106" cy="523220"/>
            </a:xfrm>
            <a:prstGeom prst="rect">
              <a:avLst/>
            </a:prstGeom>
            <a:noFill/>
          </p:spPr>
          <p:txBody>
            <a:bodyPr wrap="square" rtlCol="0">
              <a:spAutoFit/>
            </a:bodyPr>
            <a:lstStyle/>
            <a:p>
              <a:r>
                <a:rPr lang="en-US" altLang="ja-JP" sz="2800" b="1" dirty="0">
                  <a:solidFill>
                    <a:srgbClr val="EE2B36"/>
                  </a:solidFill>
                  <a:latin typeface="ＭＳ Ｐ明朝" panose="02020600040205080304" pitchFamily="18" charset="-128"/>
                  <a:ea typeface="ＭＳ Ｐ明朝" panose="02020600040205080304" pitchFamily="18" charset="-128"/>
                </a:rPr>
                <a:t>software</a:t>
              </a:r>
            </a:p>
          </p:txBody>
        </p:sp>
      </p:grpSp>
      <p:sp>
        <p:nvSpPr>
          <p:cNvPr id="27" name="テキスト ボックス 26">
            <a:extLst>
              <a:ext uri="{FF2B5EF4-FFF2-40B4-BE49-F238E27FC236}">
                <a16:creationId xmlns:a16="http://schemas.microsoft.com/office/drawing/2014/main" id="{89996A85-E330-E734-36B9-3208236DA7DC}"/>
              </a:ext>
            </a:extLst>
          </p:cNvPr>
          <p:cNvSpPr txBox="1"/>
          <p:nvPr/>
        </p:nvSpPr>
        <p:spPr>
          <a:xfrm>
            <a:off x="2798085" y="3385635"/>
            <a:ext cx="4565564" cy="577081"/>
          </a:xfrm>
          <a:prstGeom prst="rect">
            <a:avLst/>
          </a:prstGeom>
          <a:noFill/>
        </p:spPr>
        <p:txBody>
          <a:bodyPr wrap="square" rtlCol="0">
            <a:spAutoFit/>
          </a:bodyPr>
          <a:lstStyle/>
          <a:p>
            <a:r>
              <a:rPr kumimoji="1" lang="ja-JP" altLang="en-US" sz="1050" dirty="0"/>
              <a:t>■自動車衝突・乗員安全解析専用プリポストプロセッサー</a:t>
            </a:r>
          </a:p>
          <a:p>
            <a:r>
              <a:rPr kumimoji="1" lang="ja-JP" altLang="en-US" sz="1050" dirty="0"/>
              <a:t>■便利な機能により複雑な衝突・乗員安全解析のセッティングが容易に</a:t>
            </a:r>
          </a:p>
          <a:p>
            <a:r>
              <a:rPr kumimoji="1" lang="ja-JP" altLang="en-US" sz="1050" dirty="0"/>
              <a:t>■優れたチェック機能や、自動レポート機能搭載</a:t>
            </a:r>
          </a:p>
        </p:txBody>
      </p:sp>
      <p:sp>
        <p:nvSpPr>
          <p:cNvPr id="33" name="テキスト ボックス 32">
            <a:extLst>
              <a:ext uri="{FF2B5EF4-FFF2-40B4-BE49-F238E27FC236}">
                <a16:creationId xmlns:a16="http://schemas.microsoft.com/office/drawing/2014/main" id="{E3E3C369-07CD-4430-B2C9-72C433FA05A9}"/>
              </a:ext>
            </a:extLst>
          </p:cNvPr>
          <p:cNvSpPr txBox="1"/>
          <p:nvPr/>
        </p:nvSpPr>
        <p:spPr>
          <a:xfrm>
            <a:off x="-8047" y="4845372"/>
            <a:ext cx="3686671" cy="261610"/>
          </a:xfrm>
          <a:prstGeom prst="rect">
            <a:avLst/>
          </a:prstGeom>
          <a:noFill/>
        </p:spPr>
        <p:txBody>
          <a:bodyPr wrap="square" rtlCol="0">
            <a:spAutoFit/>
          </a:bodyPr>
          <a:lstStyle/>
          <a:p>
            <a:r>
              <a:rPr lang="ja-JP" altLang="en-US" sz="1000" b="1" dirty="0">
                <a:solidFill>
                  <a:srgbClr val="002060"/>
                </a:solidFill>
                <a:latin typeface="+mn-ea"/>
              </a:rPr>
              <a:t>◆ </a:t>
            </a:r>
            <a:r>
              <a:rPr lang="en-US" altLang="ja-JP" sz="1100" b="1" dirty="0">
                <a:solidFill>
                  <a:srgbClr val="002060"/>
                </a:solidFill>
                <a:latin typeface="+mn-ea"/>
              </a:rPr>
              <a:t>Ansys LS-DYNA</a:t>
            </a:r>
            <a:r>
              <a:rPr lang="ja-JP" altLang="en-US" sz="1100" b="1" dirty="0">
                <a:solidFill>
                  <a:srgbClr val="002060"/>
                </a:solidFill>
                <a:latin typeface="+mn-ea"/>
              </a:rPr>
              <a:t>専用プリプロセッサー </a:t>
            </a:r>
            <a:r>
              <a:rPr lang="en-US" altLang="ja-JP" sz="1100" b="1" dirty="0">
                <a:solidFill>
                  <a:srgbClr val="002060"/>
                </a:solidFill>
                <a:latin typeface="+mn-ea"/>
              </a:rPr>
              <a:t>PRIMER</a:t>
            </a:r>
            <a:endParaRPr kumimoji="1" lang="ja-JP" altLang="en-US" sz="1100" b="1" dirty="0">
              <a:solidFill>
                <a:srgbClr val="002060"/>
              </a:solidFill>
              <a:latin typeface="+mn-ea"/>
            </a:endParaRPr>
          </a:p>
        </p:txBody>
      </p:sp>
      <p:pic>
        <p:nvPicPr>
          <p:cNvPr id="38" name="図 37">
            <a:extLst>
              <a:ext uri="{FF2B5EF4-FFF2-40B4-BE49-F238E27FC236}">
                <a16:creationId xmlns:a16="http://schemas.microsoft.com/office/drawing/2014/main" id="{AAF7FD7A-2D88-BF03-D3FC-71742C476E3D}"/>
              </a:ext>
            </a:extLst>
          </p:cNvPr>
          <p:cNvPicPr>
            <a:picLocks noChangeAspect="1"/>
          </p:cNvPicPr>
          <p:nvPr/>
        </p:nvPicPr>
        <p:blipFill>
          <a:blip r:embed="rId9">
            <a:extLst>
              <a:ext uri="{28A0092B-C50C-407E-A947-70E740481C1C}">
                <a14:useLocalDpi xmlns:a14="http://schemas.microsoft.com/office/drawing/2010/main" val="0"/>
              </a:ext>
            </a:extLst>
          </a:blip>
          <a:srcRect l="6564" r="5871"/>
          <a:stretch>
            <a:fillRect/>
          </a:stretch>
        </p:blipFill>
        <p:spPr>
          <a:xfrm>
            <a:off x="5770144" y="7665504"/>
            <a:ext cx="1724336" cy="1181533"/>
          </a:xfrm>
          <a:prstGeom prst="rect">
            <a:avLst/>
          </a:prstGeom>
        </p:spPr>
      </p:pic>
      <p:pic>
        <p:nvPicPr>
          <p:cNvPr id="40" name="図 39">
            <a:extLst>
              <a:ext uri="{FF2B5EF4-FFF2-40B4-BE49-F238E27FC236}">
                <a16:creationId xmlns:a16="http://schemas.microsoft.com/office/drawing/2014/main" id="{C6B4FFE7-3112-0BEC-9640-B7EC2CF4EAFA}"/>
              </a:ext>
            </a:extLst>
          </p:cNvPr>
          <p:cNvPicPr>
            <a:picLocks noChangeAspect="1"/>
          </p:cNvPicPr>
          <p:nvPr/>
        </p:nvPicPr>
        <p:blipFill>
          <a:blip r:embed="rId10">
            <a:extLst>
              <a:ext uri="{28A0092B-C50C-407E-A947-70E740481C1C}">
                <a14:useLocalDpi xmlns:a14="http://schemas.microsoft.com/office/drawing/2010/main" val="0"/>
              </a:ext>
            </a:extLst>
          </a:blip>
          <a:srcRect l="7116" r="7099"/>
          <a:stretch>
            <a:fillRect/>
          </a:stretch>
        </p:blipFill>
        <p:spPr>
          <a:xfrm>
            <a:off x="4175563" y="6322677"/>
            <a:ext cx="1651732" cy="1155259"/>
          </a:xfrm>
          <a:prstGeom prst="rect">
            <a:avLst/>
          </a:prstGeom>
        </p:spPr>
      </p:pic>
      <p:pic>
        <p:nvPicPr>
          <p:cNvPr id="42" name="図 41">
            <a:extLst>
              <a:ext uri="{FF2B5EF4-FFF2-40B4-BE49-F238E27FC236}">
                <a16:creationId xmlns:a16="http://schemas.microsoft.com/office/drawing/2014/main" id="{987ED59F-3526-BE82-6E08-437645E72B52}"/>
              </a:ext>
            </a:extLst>
          </p:cNvPr>
          <p:cNvPicPr>
            <a:picLocks noChangeAspect="1"/>
          </p:cNvPicPr>
          <p:nvPr/>
        </p:nvPicPr>
        <p:blipFill>
          <a:blip r:embed="rId11">
            <a:extLst>
              <a:ext uri="{28A0092B-C50C-407E-A947-70E740481C1C}">
                <a14:useLocalDpi xmlns:a14="http://schemas.microsoft.com/office/drawing/2010/main" val="0"/>
              </a:ext>
            </a:extLst>
          </a:blip>
          <a:srcRect l="13611" r="10234"/>
          <a:stretch>
            <a:fillRect/>
          </a:stretch>
        </p:blipFill>
        <p:spPr>
          <a:xfrm>
            <a:off x="4146988" y="4839518"/>
            <a:ext cx="1635405" cy="1288494"/>
          </a:xfrm>
          <a:prstGeom prst="rect">
            <a:avLst/>
          </a:prstGeom>
        </p:spPr>
      </p:pic>
      <p:pic>
        <p:nvPicPr>
          <p:cNvPr id="44" name="図 43">
            <a:extLst>
              <a:ext uri="{FF2B5EF4-FFF2-40B4-BE49-F238E27FC236}">
                <a16:creationId xmlns:a16="http://schemas.microsoft.com/office/drawing/2014/main" id="{E96AE780-CA82-24A0-C556-07026F5AC2D2}"/>
              </a:ext>
            </a:extLst>
          </p:cNvPr>
          <p:cNvPicPr>
            <a:picLocks noChangeAspect="1"/>
          </p:cNvPicPr>
          <p:nvPr/>
        </p:nvPicPr>
        <p:blipFill>
          <a:blip r:embed="rId12">
            <a:extLst>
              <a:ext uri="{28A0092B-C50C-407E-A947-70E740481C1C}">
                <a14:useLocalDpi xmlns:a14="http://schemas.microsoft.com/office/drawing/2010/main" val="0"/>
              </a:ext>
            </a:extLst>
          </a:blip>
          <a:srcRect l="15364" r="17045"/>
          <a:stretch>
            <a:fillRect/>
          </a:stretch>
        </p:blipFill>
        <p:spPr>
          <a:xfrm>
            <a:off x="5918194" y="4860596"/>
            <a:ext cx="1451585" cy="1288577"/>
          </a:xfrm>
          <a:prstGeom prst="rect">
            <a:avLst/>
          </a:prstGeom>
        </p:spPr>
      </p:pic>
      <p:sp>
        <p:nvSpPr>
          <p:cNvPr id="46" name="テキスト ボックス 45">
            <a:extLst>
              <a:ext uri="{FF2B5EF4-FFF2-40B4-BE49-F238E27FC236}">
                <a16:creationId xmlns:a16="http://schemas.microsoft.com/office/drawing/2014/main" id="{2E1562D8-EEA1-AB4F-201A-22FA0FE7E0A5}"/>
              </a:ext>
            </a:extLst>
          </p:cNvPr>
          <p:cNvSpPr txBox="1"/>
          <p:nvPr/>
        </p:nvSpPr>
        <p:spPr>
          <a:xfrm>
            <a:off x="68883" y="5074846"/>
            <a:ext cx="4039275" cy="1061829"/>
          </a:xfrm>
          <a:prstGeom prst="rect">
            <a:avLst/>
          </a:prstGeom>
          <a:noFill/>
        </p:spPr>
        <p:txBody>
          <a:bodyPr wrap="square" rtlCol="0">
            <a:spAutoFit/>
          </a:bodyPr>
          <a:lstStyle/>
          <a:p>
            <a:r>
              <a:rPr kumimoji="1" lang="en-US" altLang="ja-JP" sz="900" dirty="0">
                <a:latin typeface="+mn-ea"/>
              </a:rPr>
              <a:t>PRIMER</a:t>
            </a:r>
            <a:r>
              <a:rPr kumimoji="1" lang="ja-JP" altLang="en-US" sz="900" dirty="0">
                <a:latin typeface="+mn-ea"/>
              </a:rPr>
              <a:t>は、</a:t>
            </a:r>
            <a:r>
              <a:rPr kumimoji="1" lang="en-US" altLang="ja-JP" sz="900" dirty="0">
                <a:latin typeface="+mn-ea"/>
              </a:rPr>
              <a:t>Ansys LS-DYNA</a:t>
            </a:r>
            <a:r>
              <a:rPr kumimoji="1" lang="ja-JP" altLang="en-US" sz="900" dirty="0">
                <a:latin typeface="+mn-ea"/>
              </a:rPr>
              <a:t>専用のプリプロセッサーです。</a:t>
            </a:r>
            <a:endParaRPr kumimoji="1" lang="en-US" altLang="ja-JP" sz="900" dirty="0">
              <a:latin typeface="+mn-ea"/>
            </a:endParaRPr>
          </a:p>
          <a:p>
            <a:r>
              <a:rPr kumimoji="1" lang="ja-JP" altLang="en-US" sz="900" dirty="0">
                <a:latin typeface="+mn-ea"/>
              </a:rPr>
              <a:t>ほぼ</a:t>
            </a:r>
            <a:r>
              <a:rPr kumimoji="1" lang="en-US" altLang="ja-JP" sz="900" dirty="0">
                <a:latin typeface="+mn-ea"/>
              </a:rPr>
              <a:t>100%</a:t>
            </a:r>
            <a:r>
              <a:rPr kumimoji="1" lang="ja-JP" altLang="en-US" sz="900" dirty="0">
                <a:latin typeface="+mn-ea"/>
              </a:rPr>
              <a:t>のキーワードに対応、豊富なチェック機能を備えています。複雑な参照関係を網羅しているため、信頼性が高く、データロストや参照関係の破壊を防ぎます。また、乗員ダミーモデルのポジショニングやシートベルトフィッティング、エアバッグ折り畳みなど、自動車安全解析に特化したツールにより、モデル作成の工数削減を実現します。さらに、ユーザー独自の手順に合わせたカスタマイズをおこなうことも可能です。</a:t>
            </a:r>
          </a:p>
        </p:txBody>
      </p:sp>
      <p:pic>
        <p:nvPicPr>
          <p:cNvPr id="48" name="図 47">
            <a:extLst>
              <a:ext uri="{FF2B5EF4-FFF2-40B4-BE49-F238E27FC236}">
                <a16:creationId xmlns:a16="http://schemas.microsoft.com/office/drawing/2014/main" id="{5095FE6F-6B22-F73C-3006-626798B545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6629" y="2671851"/>
            <a:ext cx="1765827" cy="1660229"/>
          </a:xfrm>
          <a:prstGeom prst="rect">
            <a:avLst/>
          </a:prstGeom>
        </p:spPr>
      </p:pic>
      <p:pic>
        <p:nvPicPr>
          <p:cNvPr id="50" name="図 49">
            <a:extLst>
              <a:ext uri="{FF2B5EF4-FFF2-40B4-BE49-F238E27FC236}">
                <a16:creationId xmlns:a16="http://schemas.microsoft.com/office/drawing/2014/main" id="{257FF0AC-32A6-CFAF-7D53-4AF615020FCB}"/>
              </a:ext>
            </a:extLst>
          </p:cNvPr>
          <p:cNvPicPr>
            <a:picLocks noChangeAspect="1"/>
          </p:cNvPicPr>
          <p:nvPr/>
        </p:nvPicPr>
        <p:blipFill>
          <a:blip r:embed="rId14">
            <a:extLst>
              <a:ext uri="{28A0092B-C50C-407E-A947-70E740481C1C}">
                <a14:useLocalDpi xmlns:a14="http://schemas.microsoft.com/office/drawing/2010/main" val="0"/>
              </a:ext>
            </a:extLst>
          </a:blip>
          <a:srcRect l="11245" r="3269" b="11596"/>
          <a:stretch>
            <a:fillRect/>
          </a:stretch>
        </p:blipFill>
        <p:spPr>
          <a:xfrm>
            <a:off x="223574" y="3500889"/>
            <a:ext cx="1346110" cy="1020841"/>
          </a:xfrm>
          <a:prstGeom prst="rect">
            <a:avLst/>
          </a:prstGeom>
        </p:spPr>
      </p:pic>
      <p:sp>
        <p:nvSpPr>
          <p:cNvPr id="51" name="テキスト ボックス 50">
            <a:extLst>
              <a:ext uri="{FF2B5EF4-FFF2-40B4-BE49-F238E27FC236}">
                <a16:creationId xmlns:a16="http://schemas.microsoft.com/office/drawing/2014/main" id="{9B23D30D-9561-4D07-D646-11E93D81B9A5}"/>
              </a:ext>
            </a:extLst>
          </p:cNvPr>
          <p:cNvSpPr txBox="1"/>
          <p:nvPr/>
        </p:nvSpPr>
        <p:spPr>
          <a:xfrm>
            <a:off x="-8047" y="6355341"/>
            <a:ext cx="4560997" cy="261610"/>
          </a:xfrm>
          <a:prstGeom prst="rect">
            <a:avLst/>
          </a:prstGeom>
          <a:noFill/>
        </p:spPr>
        <p:txBody>
          <a:bodyPr wrap="square" rtlCol="0">
            <a:spAutoFit/>
          </a:bodyPr>
          <a:lstStyle/>
          <a:p>
            <a:r>
              <a:rPr lang="ja-JP" altLang="en-US" sz="1000" b="1" dirty="0">
                <a:solidFill>
                  <a:srgbClr val="002060"/>
                </a:solidFill>
                <a:latin typeface="+mn-ea"/>
              </a:rPr>
              <a:t>◆ </a:t>
            </a:r>
            <a:r>
              <a:rPr lang="en-US" altLang="ja-JP" sz="1100" b="1" dirty="0">
                <a:solidFill>
                  <a:srgbClr val="002060"/>
                </a:solidFill>
                <a:latin typeface="+mn-ea"/>
              </a:rPr>
              <a:t>Ansys LS-DYNA</a:t>
            </a:r>
            <a:r>
              <a:rPr lang="ja-JP" altLang="en-US" sz="1100" b="1" dirty="0">
                <a:solidFill>
                  <a:srgbClr val="002060"/>
                </a:solidFill>
                <a:latin typeface="+mn-ea"/>
              </a:rPr>
              <a:t>専用ポストプロセッサー </a:t>
            </a:r>
            <a:r>
              <a:rPr lang="en-US" altLang="ja-JP" sz="1100" b="1" dirty="0">
                <a:solidFill>
                  <a:srgbClr val="002060"/>
                </a:solidFill>
                <a:latin typeface="+mn-ea"/>
              </a:rPr>
              <a:t>D3PLOT</a:t>
            </a:r>
            <a:r>
              <a:rPr lang="ja-JP" altLang="en-US" sz="1100" b="1" dirty="0">
                <a:solidFill>
                  <a:srgbClr val="002060"/>
                </a:solidFill>
                <a:latin typeface="+mn-ea"/>
              </a:rPr>
              <a:t>、</a:t>
            </a:r>
            <a:r>
              <a:rPr lang="en-US" altLang="ja-JP" sz="1100" b="1" dirty="0">
                <a:solidFill>
                  <a:srgbClr val="002060"/>
                </a:solidFill>
                <a:latin typeface="+mn-ea"/>
              </a:rPr>
              <a:t>T/HIS</a:t>
            </a:r>
            <a:endParaRPr kumimoji="1" lang="ja-JP" altLang="en-US" sz="1100" b="1" dirty="0">
              <a:solidFill>
                <a:srgbClr val="002060"/>
              </a:solidFill>
              <a:latin typeface="+mn-ea"/>
            </a:endParaRPr>
          </a:p>
        </p:txBody>
      </p:sp>
      <p:sp>
        <p:nvSpPr>
          <p:cNvPr id="53" name="テキスト ボックス 52">
            <a:extLst>
              <a:ext uri="{FF2B5EF4-FFF2-40B4-BE49-F238E27FC236}">
                <a16:creationId xmlns:a16="http://schemas.microsoft.com/office/drawing/2014/main" id="{207AAAE5-0E66-0D81-DA6E-BC719425B491}"/>
              </a:ext>
            </a:extLst>
          </p:cNvPr>
          <p:cNvSpPr txBox="1"/>
          <p:nvPr/>
        </p:nvSpPr>
        <p:spPr>
          <a:xfrm>
            <a:off x="68883" y="6585619"/>
            <a:ext cx="4039275" cy="923330"/>
          </a:xfrm>
          <a:prstGeom prst="rect">
            <a:avLst/>
          </a:prstGeom>
          <a:noFill/>
        </p:spPr>
        <p:txBody>
          <a:bodyPr wrap="square" rtlCol="0">
            <a:spAutoFit/>
          </a:bodyPr>
          <a:lstStyle/>
          <a:p>
            <a:r>
              <a:rPr lang="en-US" altLang="ja-JP" sz="900" dirty="0">
                <a:latin typeface="+mn-ea"/>
              </a:rPr>
              <a:t>D3PLOT</a:t>
            </a:r>
            <a:r>
              <a:rPr lang="ja-JP" altLang="en-US" sz="900" dirty="0">
                <a:latin typeface="+mn-ea"/>
              </a:rPr>
              <a:t>は、</a:t>
            </a:r>
            <a:r>
              <a:rPr lang="en-US" altLang="ja-JP" sz="900" dirty="0">
                <a:latin typeface="+mn-ea"/>
              </a:rPr>
              <a:t>Ansys LS-DYNA</a:t>
            </a:r>
            <a:r>
              <a:rPr lang="ja-JP" altLang="en-US" sz="900" dirty="0">
                <a:latin typeface="+mn-ea"/>
              </a:rPr>
              <a:t>専用のポストプロセッサーです。多彩な描画方法に対応し、高速なポスト処理が可能です。 </a:t>
            </a:r>
            <a:r>
              <a:rPr lang="en-US" altLang="ja-JP" sz="900" dirty="0">
                <a:latin typeface="+mn-ea"/>
              </a:rPr>
              <a:t>T/HIS</a:t>
            </a:r>
            <a:r>
              <a:rPr lang="ja-JP" altLang="en-US" sz="900" dirty="0">
                <a:latin typeface="+mn-ea"/>
              </a:rPr>
              <a:t>は、</a:t>
            </a:r>
            <a:r>
              <a:rPr lang="en-US" altLang="ja-JP" sz="900" dirty="0">
                <a:latin typeface="+mn-ea"/>
              </a:rPr>
              <a:t>Ansys LS-DYNA</a:t>
            </a:r>
            <a:r>
              <a:rPr lang="ja-JP" altLang="en-US" sz="900" dirty="0">
                <a:latin typeface="+mn-ea"/>
              </a:rPr>
              <a:t>専用のグラフプロセッサーです。処理を自動化するスクリプト機能も備え、処理工数の大幅な削減が可能です。 </a:t>
            </a:r>
            <a:endParaRPr lang="en-US" altLang="ja-JP" sz="900" dirty="0">
              <a:latin typeface="+mn-ea"/>
            </a:endParaRPr>
          </a:p>
          <a:p>
            <a:r>
              <a:rPr lang="en-US" altLang="ja-JP" sz="900" dirty="0">
                <a:latin typeface="+mn-ea"/>
              </a:rPr>
              <a:t>D3PLOT</a:t>
            </a:r>
            <a:r>
              <a:rPr lang="ja-JP" altLang="en-US" sz="900" dirty="0">
                <a:latin typeface="+mn-ea"/>
              </a:rPr>
              <a:t>と</a:t>
            </a:r>
            <a:r>
              <a:rPr lang="en-US" altLang="ja-JP" sz="900" dirty="0">
                <a:latin typeface="+mn-ea"/>
              </a:rPr>
              <a:t>T/HIS</a:t>
            </a:r>
            <a:r>
              <a:rPr lang="ja-JP" altLang="en-US" sz="900" dirty="0">
                <a:latin typeface="+mn-ea"/>
              </a:rPr>
              <a:t>により、アニメーションとグラフを連動して表示することができます。</a:t>
            </a:r>
            <a:endParaRPr kumimoji="1" lang="ja-JP" altLang="en-US" sz="900" dirty="0">
              <a:latin typeface="+mn-ea"/>
            </a:endParaRPr>
          </a:p>
        </p:txBody>
      </p:sp>
      <p:pic>
        <p:nvPicPr>
          <p:cNvPr id="55" name="図 54">
            <a:extLst>
              <a:ext uri="{FF2B5EF4-FFF2-40B4-BE49-F238E27FC236}">
                <a16:creationId xmlns:a16="http://schemas.microsoft.com/office/drawing/2014/main" id="{E121CFB3-98A0-90F4-6A06-5B4945829B2E}"/>
              </a:ext>
            </a:extLst>
          </p:cNvPr>
          <p:cNvPicPr>
            <a:picLocks noChangeAspect="1"/>
          </p:cNvPicPr>
          <p:nvPr/>
        </p:nvPicPr>
        <p:blipFill>
          <a:blip r:embed="rId15">
            <a:extLst>
              <a:ext uri="{28A0092B-C50C-407E-A947-70E740481C1C}">
                <a14:useLocalDpi xmlns:a14="http://schemas.microsoft.com/office/drawing/2010/main" val="0"/>
              </a:ext>
            </a:extLst>
          </a:blip>
          <a:srcRect l="13295" t="2239" r="9484" b="2882"/>
          <a:stretch>
            <a:fillRect/>
          </a:stretch>
        </p:blipFill>
        <p:spPr>
          <a:xfrm>
            <a:off x="5880939" y="6305067"/>
            <a:ext cx="1614863" cy="1190478"/>
          </a:xfrm>
          <a:prstGeom prst="rect">
            <a:avLst/>
          </a:prstGeom>
        </p:spPr>
      </p:pic>
      <p:sp>
        <p:nvSpPr>
          <p:cNvPr id="58" name="テキスト ボックス 57">
            <a:extLst>
              <a:ext uri="{FF2B5EF4-FFF2-40B4-BE49-F238E27FC236}">
                <a16:creationId xmlns:a16="http://schemas.microsoft.com/office/drawing/2014/main" id="{A63D01D9-A567-243D-9AF7-689127A149DC}"/>
              </a:ext>
            </a:extLst>
          </p:cNvPr>
          <p:cNvSpPr txBox="1"/>
          <p:nvPr/>
        </p:nvSpPr>
        <p:spPr>
          <a:xfrm>
            <a:off x="-8047" y="7624976"/>
            <a:ext cx="3846307" cy="261610"/>
          </a:xfrm>
          <a:prstGeom prst="rect">
            <a:avLst/>
          </a:prstGeom>
          <a:noFill/>
        </p:spPr>
        <p:txBody>
          <a:bodyPr wrap="square" rtlCol="0">
            <a:spAutoFit/>
          </a:bodyPr>
          <a:lstStyle/>
          <a:p>
            <a:r>
              <a:rPr lang="ja-JP" altLang="en-US" sz="1000" b="1" dirty="0">
                <a:solidFill>
                  <a:srgbClr val="002060"/>
                </a:solidFill>
                <a:latin typeface="+mn-ea"/>
              </a:rPr>
              <a:t>◆ </a:t>
            </a:r>
            <a:r>
              <a:rPr lang="ja-JP" altLang="en-US" sz="1100" b="1" dirty="0">
                <a:solidFill>
                  <a:srgbClr val="002060"/>
                </a:solidFill>
                <a:latin typeface="+mn-ea"/>
              </a:rPr>
              <a:t>解析結果の自動レポーティングツール　</a:t>
            </a:r>
            <a:r>
              <a:rPr lang="en-US" altLang="ja-JP" sz="1100" b="1" dirty="0">
                <a:solidFill>
                  <a:srgbClr val="002060"/>
                </a:solidFill>
                <a:latin typeface="+mn-ea"/>
              </a:rPr>
              <a:t>REPORTER</a:t>
            </a:r>
            <a:endParaRPr kumimoji="1" lang="ja-JP" altLang="en-US" sz="1100" b="1" dirty="0">
              <a:solidFill>
                <a:srgbClr val="002060"/>
              </a:solidFill>
              <a:latin typeface="+mn-ea"/>
            </a:endParaRPr>
          </a:p>
        </p:txBody>
      </p:sp>
      <p:sp>
        <p:nvSpPr>
          <p:cNvPr id="60" name="テキスト ボックス 59">
            <a:extLst>
              <a:ext uri="{FF2B5EF4-FFF2-40B4-BE49-F238E27FC236}">
                <a16:creationId xmlns:a16="http://schemas.microsoft.com/office/drawing/2014/main" id="{1E449791-D83A-00EA-F9D2-DB8A6CA1620B}"/>
              </a:ext>
            </a:extLst>
          </p:cNvPr>
          <p:cNvSpPr txBox="1"/>
          <p:nvPr/>
        </p:nvSpPr>
        <p:spPr>
          <a:xfrm>
            <a:off x="68883" y="7848017"/>
            <a:ext cx="4039275" cy="784830"/>
          </a:xfrm>
          <a:prstGeom prst="rect">
            <a:avLst/>
          </a:prstGeom>
          <a:noFill/>
        </p:spPr>
        <p:txBody>
          <a:bodyPr wrap="square" rtlCol="0">
            <a:spAutoFit/>
          </a:bodyPr>
          <a:lstStyle/>
          <a:p>
            <a:r>
              <a:rPr lang="en-US" altLang="ja-JP" sz="900" dirty="0">
                <a:latin typeface="游ゴシック 本文"/>
              </a:rPr>
              <a:t>REPORTER</a:t>
            </a:r>
            <a:r>
              <a:rPr lang="ja-JP" altLang="en-US" sz="900" dirty="0">
                <a:latin typeface="游ゴシック 本文"/>
              </a:rPr>
              <a:t>は、</a:t>
            </a:r>
            <a:r>
              <a:rPr lang="en-US" altLang="ja-JP" sz="900" dirty="0">
                <a:latin typeface="游ゴシック 本文"/>
              </a:rPr>
              <a:t>D3PLOT</a:t>
            </a:r>
            <a:r>
              <a:rPr lang="ja-JP" altLang="en-US" sz="900" dirty="0">
                <a:latin typeface="游ゴシック 本文"/>
              </a:rPr>
              <a:t>、</a:t>
            </a:r>
            <a:r>
              <a:rPr lang="en-US" altLang="ja-JP" sz="900" dirty="0">
                <a:latin typeface="游ゴシック 本文"/>
              </a:rPr>
              <a:t>T/HIS</a:t>
            </a:r>
            <a:r>
              <a:rPr lang="ja-JP" altLang="en-US" sz="900" dirty="0">
                <a:latin typeface="游ゴシック 本文"/>
              </a:rPr>
              <a:t>と連動した解析結果処理ツールです。</a:t>
            </a:r>
            <a:endParaRPr lang="en-US" altLang="ja-JP" sz="900" dirty="0">
              <a:latin typeface="游ゴシック 本文"/>
            </a:endParaRPr>
          </a:p>
          <a:p>
            <a:r>
              <a:rPr lang="ja-JP" altLang="en-US" sz="900" dirty="0">
                <a:latin typeface="游ゴシック 本文"/>
              </a:rPr>
              <a:t>テンプレートによる解析結果の一括自動処理により、ひとつの仕様に対して複数の解析が必要な場合（</a:t>
            </a:r>
            <a:r>
              <a:rPr lang="en-US" altLang="ja-JP" sz="900" dirty="0">
                <a:latin typeface="游ゴシック 本文"/>
              </a:rPr>
              <a:t>FMH</a:t>
            </a:r>
            <a:r>
              <a:rPr lang="ja-JP" altLang="en-US" sz="900" dirty="0">
                <a:latin typeface="游ゴシック 本文"/>
              </a:rPr>
              <a:t>、歩行者保護、ストカスティック解析など）に威力を発揮します。</a:t>
            </a:r>
            <a:endParaRPr lang="en-US" altLang="ja-JP" sz="900" dirty="0">
              <a:latin typeface="游ゴシック 本文"/>
            </a:endParaRPr>
          </a:p>
          <a:p>
            <a:r>
              <a:rPr lang="ja-JP" altLang="en-US" sz="900" dirty="0">
                <a:latin typeface="游ゴシック 本文"/>
              </a:rPr>
              <a:t>作成したレポートは、</a:t>
            </a:r>
            <a:r>
              <a:rPr lang="en-US" altLang="ja-JP" sz="900" dirty="0">
                <a:latin typeface="游ゴシック 本文"/>
              </a:rPr>
              <a:t>HTML</a:t>
            </a:r>
            <a:r>
              <a:rPr lang="ja-JP" altLang="en-US" sz="900" dirty="0">
                <a:latin typeface="游ゴシック 本文"/>
              </a:rPr>
              <a:t>、</a:t>
            </a:r>
            <a:r>
              <a:rPr lang="en-US" altLang="ja-JP" sz="900" dirty="0">
                <a:latin typeface="游ゴシック 本文"/>
              </a:rPr>
              <a:t>PDF</a:t>
            </a:r>
            <a:r>
              <a:rPr lang="ja-JP" altLang="en-US" sz="900" dirty="0">
                <a:latin typeface="游ゴシック 本文"/>
              </a:rPr>
              <a:t>などにより出力できます。</a:t>
            </a:r>
            <a:endParaRPr kumimoji="1" lang="ja-JP" altLang="en-US" sz="900" dirty="0">
              <a:latin typeface="游ゴシック 本文"/>
            </a:endParaRPr>
          </a:p>
        </p:txBody>
      </p:sp>
      <p:pic>
        <p:nvPicPr>
          <p:cNvPr id="62" name="図 61">
            <a:extLst>
              <a:ext uri="{FF2B5EF4-FFF2-40B4-BE49-F238E27FC236}">
                <a16:creationId xmlns:a16="http://schemas.microsoft.com/office/drawing/2014/main" id="{62D0CE26-A8F6-1734-5832-3B7CF4ABCA5A}"/>
              </a:ext>
            </a:extLst>
          </p:cNvPr>
          <p:cNvPicPr>
            <a:picLocks noChangeAspect="1"/>
          </p:cNvPicPr>
          <p:nvPr/>
        </p:nvPicPr>
        <p:blipFill>
          <a:blip r:embed="rId16">
            <a:extLst>
              <a:ext uri="{28A0092B-C50C-407E-A947-70E740481C1C}">
                <a14:useLocalDpi xmlns:a14="http://schemas.microsoft.com/office/drawing/2010/main" val="0"/>
              </a:ext>
            </a:extLst>
          </a:blip>
          <a:srcRect l="13117" t="2800" r="11635" b="3099"/>
          <a:stretch>
            <a:fillRect/>
          </a:stretch>
        </p:blipFill>
        <p:spPr>
          <a:xfrm>
            <a:off x="4156513" y="7642716"/>
            <a:ext cx="1635405" cy="1227109"/>
          </a:xfrm>
          <a:prstGeom prst="rect">
            <a:avLst/>
          </a:prstGeom>
        </p:spPr>
      </p:pic>
      <p:pic>
        <p:nvPicPr>
          <p:cNvPr id="65" name="グラフィックス 64">
            <a:extLst>
              <a:ext uri="{FF2B5EF4-FFF2-40B4-BE49-F238E27FC236}">
                <a16:creationId xmlns:a16="http://schemas.microsoft.com/office/drawing/2014/main" id="{FEC93291-6B83-459A-D922-CC3184AD2DFE}"/>
              </a:ext>
            </a:extLst>
          </p:cNvPr>
          <p:cNvPicPr>
            <a:picLocks noChangeAspect="1"/>
          </p:cNvPicPr>
          <p:nvPr/>
        </p:nvPicPr>
        <p:blipFill>
          <a:blip r:embed="rId17">
            <a:duotone>
              <a:schemeClr val="accent3">
                <a:shade val="45000"/>
                <a:satMod val="135000"/>
              </a:schemeClr>
              <a:prstClr val="white"/>
            </a:duotone>
            <a:extLst>
              <a:ext uri="{96DAC541-7B7A-43D3-8B79-37D633B846F1}">
                <asvg:svgBlip xmlns:asvg="http://schemas.microsoft.com/office/drawing/2016/SVG/main" r:embed="rId18"/>
              </a:ext>
            </a:extLst>
          </a:blip>
          <a:srcRect l="68826" t="21668" b="26955"/>
          <a:stretch>
            <a:fillRect/>
          </a:stretch>
        </p:blipFill>
        <p:spPr>
          <a:xfrm>
            <a:off x="274374" y="2796869"/>
            <a:ext cx="925645" cy="236176"/>
          </a:xfrm>
          <a:prstGeom prst="rect">
            <a:avLst/>
          </a:prstGeom>
        </p:spPr>
      </p:pic>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623364"/>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altLang="ja-JP" sz="3600" kern="10" dirty="0">
                <a:solidFill>
                  <a:srgbClr val="404040"/>
                </a:solidFill>
                <a:latin typeface="ヒラギノ角ゴ5" panose="020B0500000000000000" pitchFamily="50" charset="-128"/>
                <a:ea typeface="ヒラギノ角ゴ5" panose="020B0500000000000000" pitchFamily="50" charset="-128"/>
              </a:rPr>
              <a:t>https://mfrdx.applied-g.com/</a:t>
            </a:r>
            <a:endParaRPr lang="ja-JP" altLang="en-US" sz="3600" kern="10" dirty="0">
              <a:solidFill>
                <a:srgbClr val="404040"/>
              </a:solidFill>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531289"/>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613839"/>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647176"/>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655114"/>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451914"/>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42183" y="9893510"/>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297343"/>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458811"/>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960993"/>
            <a:ext cx="6524625" cy="1985159"/>
          </a:xfrm>
          <a:prstGeom prst="rect">
            <a:avLst/>
          </a:prstGeom>
          <a:solidFill>
            <a:schemeClr val="accent3">
              <a:lumMod val="20000"/>
              <a:lumOff val="80000"/>
            </a:schemeClr>
          </a:solidFill>
        </p:spPr>
        <p:txBody>
          <a:bodyPr wrap="square">
            <a:spAutoFit/>
          </a:bodyPr>
          <a:lstStyle/>
          <a:p>
            <a:endParaRPr kumimoji="1" lang="en-US" altLang="ja-JP" sz="7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ARUP software</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LS-DYNA </a:t>
            </a:r>
            <a:r>
              <a:rPr kumimoji="1" lang="ja-JP" altLang="en-US" sz="1200" b="1" dirty="0">
                <a:solidFill>
                  <a:srgbClr val="1C1C1C"/>
                </a:solidFill>
                <a:latin typeface="游ゴシック" panose="020B0400000000000000" pitchFamily="50" charset="-128"/>
                <a:cs typeface="Segoe UI" panose="020B0502040204020203" pitchFamily="34" charset="0"/>
              </a:rPr>
              <a:t>ミドルクラス）</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推奨モデル スペック</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Xeon W5-2565X  18C/36T/3.2-4.8GHz/37.5MB  DDR5-4800</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128GB(32GB×4) DDR5</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Registered ECC DIMM</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4TB (M.2 NVMe)</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 2000 Ada  16GB-GDDR6    2816</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1000W   80PLUS</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  フルモジュラー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ATX3.1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準拠</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endParaRPr kumimoji="1" lang="en-US" altLang="ja-JP" sz="800" b="1" dirty="0">
              <a:solidFill>
                <a:srgbClr val="1C1C1C"/>
              </a:solidFill>
              <a:latin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64410" y="8563523"/>
            <a:ext cx="326828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Workstation</a:t>
            </a:r>
          </a:p>
          <a:p>
            <a:r>
              <a:rPr kumimoji="1" lang="en-US" altLang="ja-JP" sz="1200" b="1" dirty="0">
                <a:solidFill>
                  <a:srgbClr val="1C1C1C"/>
                </a:solidFill>
                <a:latin typeface="游ゴシック" panose="020B0400000000000000" pitchFamily="50" charset="-128"/>
                <a:cs typeface="Segoe UI" panose="020B0502040204020203" pitchFamily="34" charset="0"/>
              </a:rPr>
              <a:t>ARUP software</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推奨</a:t>
            </a:r>
            <a:r>
              <a:rPr kumimoji="1" lang="en-US" altLang="ja-JP" sz="1200" b="1" dirty="0">
                <a:solidFill>
                  <a:srgbClr val="1C1C1C"/>
                </a:solidFill>
                <a:latin typeface="游ゴシック" panose="020B0400000000000000" pitchFamily="50" charset="-128"/>
                <a:cs typeface="Segoe UI" panose="020B0502040204020203" pitchFamily="34" charset="0"/>
              </a:rPr>
              <a:t>HPC</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設計者</a:t>
            </a:r>
            <a:r>
              <a:rPr kumimoji="1" lang="en-US" altLang="ja-JP" sz="1200" b="1" dirty="0">
                <a:solidFill>
                  <a:srgbClr val="1C1C1C"/>
                </a:solidFill>
                <a:latin typeface="游ゴシック" panose="020B0400000000000000" pitchFamily="50" charset="-128"/>
                <a:cs typeface="Segoe UI" panose="020B0502040204020203" pitchFamily="34" charset="0"/>
              </a:rPr>
              <a:t>CAE</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CERVO-Grasta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958302"/>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2D19E242-1758-BCB6-58FD-1532812C36C2}"/>
              </a:ext>
            </a:extLst>
          </p:cNvPr>
          <p:cNvGrpSpPr/>
          <p:nvPr/>
        </p:nvGrpSpPr>
        <p:grpSpPr>
          <a:xfrm>
            <a:off x="3331894" y="8505618"/>
            <a:ext cx="3776202" cy="923330"/>
            <a:chOff x="3331894" y="8213099"/>
            <a:chExt cx="377620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331894" y="8213099"/>
              <a:ext cx="342380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1,280,000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grpSp>
        <p:nvGrpSpPr>
          <p:cNvPr id="81" name="グループ化 80">
            <a:extLst>
              <a:ext uri="{FF2B5EF4-FFF2-40B4-BE49-F238E27FC236}">
                <a16:creationId xmlns:a16="http://schemas.microsoft.com/office/drawing/2014/main" id="{1E3028D3-9C9C-7086-40B1-CAD956602C1D}"/>
              </a:ext>
            </a:extLst>
          </p:cNvPr>
          <p:cNvGrpSpPr/>
          <p:nvPr/>
        </p:nvGrpSpPr>
        <p:grpSpPr>
          <a:xfrm>
            <a:off x="368136" y="2636395"/>
            <a:ext cx="4018419" cy="3132225"/>
            <a:chOff x="368136" y="2608916"/>
            <a:chExt cx="4018419" cy="3132225"/>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63628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24570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1116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37305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7EC616A4-4C15-416C-F41A-AAE742255E96}"/>
                </a:ext>
              </a:extLst>
            </p:cNvPr>
            <p:cNvSpPr txBox="1"/>
            <p:nvPr/>
          </p:nvSpPr>
          <p:spPr>
            <a:xfrm>
              <a:off x="368136" y="2608916"/>
              <a:ext cx="3975035" cy="584775"/>
            </a:xfrm>
            <a:prstGeom prst="rect">
              <a:avLst/>
            </a:prstGeom>
            <a:noFill/>
          </p:spPr>
          <p:txBody>
            <a:bodyPr wrap="square">
              <a:spAutoFit/>
            </a:bodyPr>
            <a:lstStyle/>
            <a:p>
              <a:r>
                <a:rPr lang="ja-JP" altLang="en-US" sz="1600" dirty="0">
                  <a:latin typeface="ヒラギノ角ゴ8" panose="020B0800000000000000" pitchFamily="50" charset="-128"/>
                  <a:ea typeface="ヒラギノ角ゴ8" panose="020B0800000000000000" pitchFamily="50" charset="-128"/>
                </a:rPr>
                <a:t>高性能</a:t>
              </a:r>
              <a:r>
                <a:rPr lang="en-US" altLang="ja-JP" sz="1600" dirty="0">
                  <a:latin typeface="ヒラギノ角ゴ8" panose="020B0800000000000000" pitchFamily="50" charset="-128"/>
                  <a:ea typeface="ヒラギノ角ゴ8" panose="020B0800000000000000" pitchFamily="50" charset="-128"/>
                </a:rPr>
                <a:t>CPU</a:t>
              </a:r>
              <a:r>
                <a:rPr lang="ja-JP" altLang="en-US" sz="1600" dirty="0">
                  <a:latin typeface="ヒラギノ角ゴ8" panose="020B0800000000000000" pitchFamily="50" charset="-128"/>
                  <a:ea typeface="ヒラギノ角ゴ8" panose="020B0800000000000000" pitchFamily="50" charset="-128"/>
                </a:rPr>
                <a:t>マルチコア並列計算と</a:t>
              </a:r>
              <a:r>
                <a:rPr lang="en-US" altLang="ja-JP" sz="1600" dirty="0">
                  <a:latin typeface="ヒラギノ角ゴ8" panose="020B0800000000000000" pitchFamily="50" charset="-128"/>
                  <a:ea typeface="ヒラギノ角ゴ8" panose="020B0800000000000000" pitchFamily="50" charset="-128"/>
                </a:rPr>
                <a:t>GPU</a:t>
              </a:r>
            </a:p>
            <a:p>
              <a:r>
                <a:rPr lang="ja-JP" altLang="en-US" sz="1600" dirty="0">
                  <a:latin typeface="ヒラギノ角ゴ8" panose="020B0800000000000000" pitchFamily="50" charset="-128"/>
                  <a:ea typeface="ヒラギノ角ゴ8" panose="020B0800000000000000" pitchFamily="50" charset="-128"/>
                </a:rPr>
                <a:t>計算の構成で設計者</a:t>
              </a:r>
              <a:r>
                <a:rPr lang="en-US" altLang="ja-JP" sz="1600" dirty="0">
                  <a:latin typeface="ヒラギノ角ゴ8" panose="020B0800000000000000" pitchFamily="50" charset="-128"/>
                  <a:ea typeface="ヒラギノ角ゴ8" panose="020B0800000000000000" pitchFamily="50" charset="-128"/>
                </a:rPr>
                <a:t>CAE</a:t>
              </a:r>
              <a:r>
                <a:rPr lang="ja-JP" altLang="en-US" sz="1600" dirty="0">
                  <a:latin typeface="ヒラギノ角ゴ8" panose="020B0800000000000000" pitchFamily="50" charset="-128"/>
                  <a:ea typeface="ヒラギノ角ゴ8" panose="020B0800000000000000" pitchFamily="50" charset="-128"/>
                </a:rPr>
                <a:t>の時短に最適</a:t>
              </a:r>
              <a:endParaRPr lang="en-US" altLang="ja-JP" dirty="0">
                <a:latin typeface="ヒラギノ角ゴ8" panose="020B0800000000000000" pitchFamily="50" charset="-128"/>
                <a:ea typeface="ヒラギノ角ゴ8" panose="020B0800000000000000" pitchFamily="50" charset="-128"/>
              </a:endParaRPr>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475467"/>
              <a:ext cx="2353250" cy="461665"/>
            </a:xfrm>
            <a:prstGeom prst="rect">
              <a:avLst/>
            </a:prstGeom>
            <a:noFill/>
          </p:spPr>
          <p:txBody>
            <a:bodyPr wrap="square">
              <a:spAutoFit/>
            </a:bodyPr>
            <a:lstStyle/>
            <a:p>
              <a:r>
                <a:rPr kumimoji="1" lang="ja-JP" altLang="en-US" sz="1200" b="1" dirty="0">
                  <a:solidFill>
                    <a:srgbClr val="1C1C1C"/>
                  </a:solidFill>
                  <a:latin typeface="+mn-ea"/>
                  <a:cs typeface="Segoe UI" panose="020B0502040204020203" pitchFamily="34" charset="0"/>
                </a:rPr>
                <a:t>最新</a:t>
              </a:r>
              <a:r>
                <a:rPr lang="ja-JP" altLang="en-US" sz="1200" b="1" dirty="0">
                  <a:latin typeface="+mn-ea"/>
                </a:rPr>
                <a:t>インテル</a:t>
              </a:r>
              <a:r>
                <a:rPr lang="en-US" altLang="ja-JP" sz="1200" b="1" dirty="0">
                  <a:latin typeface="+mn-ea"/>
                </a:rPr>
                <a:t>® Xeon® </a:t>
              </a:r>
            </a:p>
            <a:p>
              <a:r>
                <a:rPr lang="en-US" altLang="ja-JP" sz="1200" b="1" dirty="0">
                  <a:latin typeface="+mn-ea"/>
                </a:rPr>
                <a:t>W-2500</a:t>
              </a:r>
              <a:r>
                <a:rPr lang="ja-JP" altLang="en-US" sz="1200" b="1" dirty="0">
                  <a:latin typeface="+mn-ea"/>
                </a:rPr>
                <a:t>プロセッサーシリーズ</a:t>
              </a: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877681"/>
              <a:ext cx="2353250" cy="507831"/>
            </a:xfrm>
            <a:prstGeom prst="rect">
              <a:avLst/>
            </a:prstGeom>
            <a:noFill/>
          </p:spPr>
          <p:txBody>
            <a:bodyPr wrap="square">
              <a:spAutoFit/>
            </a:bodyPr>
            <a:lstStyle/>
            <a:p>
              <a:r>
                <a:rPr kumimoji="1" lang="ja-JP" altLang="en-US" sz="9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シミュレーション</a:t>
              </a:r>
              <a:r>
                <a:rPr kumimoji="1" lang="en-US" altLang="ja-JP" sz="9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9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解析処理を最適に実行するプロセッサー、ワークステーション向け</a:t>
              </a:r>
              <a:r>
                <a:rPr kumimoji="1" lang="en-US" altLang="ja-JP" sz="9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9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9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2407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RTX2000Ada</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24687"/>
              <a:ext cx="2353250" cy="646331"/>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最先端の</a:t>
              </a:r>
              <a:r>
                <a:rPr lang="en-US" altLang="ja-JP" sz="900" dirty="0">
                  <a:latin typeface="游ゴシック" panose="020B0400000000000000" pitchFamily="50" charset="-128"/>
                  <a:ea typeface="游ゴシック" panose="020B0400000000000000" pitchFamily="50" charset="-128"/>
                </a:rPr>
                <a:t>Ada Lovelace</a:t>
              </a:r>
              <a:r>
                <a:rPr lang="ja-JP" altLang="en-US" sz="900" dirty="0">
                  <a:latin typeface="游ゴシック" panose="020B0400000000000000" pitchFamily="50" charset="-128"/>
                  <a:ea typeface="游ゴシック" panose="020B0400000000000000" pitchFamily="50" charset="-128"/>
                </a:rPr>
                <a:t>アーキテクチャ</a:t>
              </a:r>
              <a:r>
                <a:rPr lang="en-US" altLang="ja-JP" sz="900" dirty="0">
                  <a:latin typeface="游ゴシック" panose="020B0400000000000000" pitchFamily="50" charset="-128"/>
                  <a:ea typeface="游ゴシック" panose="020B0400000000000000" pitchFamily="50" charset="-128"/>
                </a:rPr>
                <a:t>!</a:t>
              </a:r>
            </a:p>
            <a:p>
              <a:r>
                <a:rPr lang="ja-JP" altLang="en-US" sz="900" dirty="0">
                  <a:latin typeface="游ゴシック" panose="020B0400000000000000" pitchFamily="50" charset="-128"/>
                  <a:ea typeface="游ゴシック" panose="020B0400000000000000" pitchFamily="50" charset="-128"/>
                </a:rPr>
                <a:t>高速なパフォーマンス、高度な機能、最大 </a:t>
              </a:r>
              <a:r>
                <a:rPr lang="en-US" altLang="ja-JP" sz="900" dirty="0">
                  <a:latin typeface="游ゴシック" panose="020B0400000000000000" pitchFamily="50" charset="-128"/>
                  <a:ea typeface="游ゴシック" panose="020B0400000000000000" pitchFamily="50" charset="-128"/>
                </a:rPr>
                <a:t>16GB </a:t>
              </a: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GPU</a:t>
              </a:r>
              <a:r>
                <a:rPr lang="ja-JP" altLang="en-US" sz="900" dirty="0">
                  <a:latin typeface="游ゴシック" panose="020B0400000000000000" pitchFamily="50" charset="-128"/>
                  <a:ea typeface="游ゴシック" panose="020B0400000000000000" pitchFamily="50" charset="-128"/>
                </a:rPr>
                <a:t>メモリ！ コンパクトで電力効率に優れたフォーム ファクター</a:t>
              </a:r>
            </a:p>
          </p:txBody>
        </p:sp>
        <p:pic>
          <p:nvPicPr>
            <p:cNvPr id="80" name="図 79">
              <a:extLst>
                <a:ext uri="{FF2B5EF4-FFF2-40B4-BE49-F238E27FC236}">
                  <a16:creationId xmlns:a16="http://schemas.microsoft.com/office/drawing/2014/main" id="{1C706E1F-E32A-14B8-3607-0C3AC61869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275" y="4746273"/>
              <a:ext cx="1260707" cy="866736"/>
            </a:xfrm>
            <a:prstGeom prst="rect">
              <a:avLst/>
            </a:prstGeom>
          </p:spPr>
        </p:pic>
      </p:grpSp>
      <p:sp>
        <p:nvSpPr>
          <p:cNvPr id="9" name="正方形/長方形 8">
            <a:extLst>
              <a:ext uri="{FF2B5EF4-FFF2-40B4-BE49-F238E27FC236}">
                <a16:creationId xmlns:a16="http://schemas.microsoft.com/office/drawing/2014/main" id="{49AE5D43-7AE9-1ADB-6670-6526A8583491}"/>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descr="Define 7 Solid FD-C-DEF7A の製品画像">
            <a:extLst>
              <a:ext uri="{FF2B5EF4-FFF2-40B4-BE49-F238E27FC236}">
                <a16:creationId xmlns:a16="http://schemas.microsoft.com/office/drawing/2014/main" id="{4382D3FE-77E8-4E62-A725-3CE2088016B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032" r="16875"/>
          <a:stretch/>
        </p:blipFill>
        <p:spPr bwMode="auto">
          <a:xfrm>
            <a:off x="4803655" y="3103666"/>
            <a:ext cx="2529444" cy="2687813"/>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グループ化 76">
            <a:extLst>
              <a:ext uri="{FF2B5EF4-FFF2-40B4-BE49-F238E27FC236}">
                <a16:creationId xmlns:a16="http://schemas.microsoft.com/office/drawing/2014/main" id="{B04B603A-5F03-A38C-119B-6C68F902C1C6}"/>
              </a:ext>
            </a:extLst>
          </p:cNvPr>
          <p:cNvGrpSpPr/>
          <p:nvPr/>
        </p:nvGrpSpPr>
        <p:grpSpPr>
          <a:xfrm>
            <a:off x="0" y="0"/>
            <a:ext cx="7559675" cy="2547324"/>
            <a:chOff x="0" y="0"/>
            <a:chExt cx="7559675" cy="2547324"/>
          </a:xfrm>
        </p:grpSpPr>
        <p:pic>
          <p:nvPicPr>
            <p:cNvPr id="78" name="図 77">
              <a:extLst>
                <a:ext uri="{FF2B5EF4-FFF2-40B4-BE49-F238E27FC236}">
                  <a16:creationId xmlns:a16="http://schemas.microsoft.com/office/drawing/2014/main" id="{60585737-B6C9-B886-A715-F58C5AC785BD}"/>
                </a:ext>
              </a:extLst>
            </p:cNvPr>
            <p:cNvPicPr>
              <a:picLocks noChangeAspect="1"/>
            </p:cNvPicPr>
            <p:nvPr/>
          </p:nvPicPr>
          <p:blipFill>
            <a:blip r:embed="rId7">
              <a:alphaModFix amt="90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1257"/>
            <a:stretch>
              <a:fillRect/>
            </a:stretch>
          </p:blipFill>
          <p:spPr>
            <a:xfrm>
              <a:off x="0" y="0"/>
              <a:ext cx="7559675" cy="2400111"/>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0" scaled="1"/>
              <a:tileRect/>
            </a:gradFill>
          </p:spPr>
        </p:pic>
        <p:sp>
          <p:nvSpPr>
            <p:cNvPr id="83" name="正方形/長方形 82">
              <a:extLst>
                <a:ext uri="{FF2B5EF4-FFF2-40B4-BE49-F238E27FC236}">
                  <a16:creationId xmlns:a16="http://schemas.microsoft.com/office/drawing/2014/main" id="{1DE528B0-E237-E516-8381-7D0F4501D584}"/>
                </a:ext>
              </a:extLst>
            </p:cNvPr>
            <p:cNvSpPr/>
            <p:nvPr/>
          </p:nvSpPr>
          <p:spPr>
            <a:xfrm>
              <a:off x="0" y="2362094"/>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テキスト ボックス 83">
              <a:extLst>
                <a:ext uri="{FF2B5EF4-FFF2-40B4-BE49-F238E27FC236}">
                  <a16:creationId xmlns:a16="http://schemas.microsoft.com/office/drawing/2014/main" id="{1480889F-6411-D927-1552-88040E4B0F7F}"/>
                </a:ext>
              </a:extLst>
            </p:cNvPr>
            <p:cNvSpPr txBox="1"/>
            <p:nvPr/>
          </p:nvSpPr>
          <p:spPr>
            <a:xfrm>
              <a:off x="139790" y="1674495"/>
              <a:ext cx="266299" cy="461665"/>
            </a:xfrm>
            <a:prstGeom prst="rect">
              <a:avLst/>
            </a:prstGeom>
            <a:noFill/>
            <a:ln>
              <a:noFill/>
            </a:ln>
          </p:spPr>
          <p:txBody>
            <a:bodyPr wrap="square" rtlCol="0">
              <a:spAutoFit/>
            </a:bodyPr>
            <a:lstStyle/>
            <a:p>
              <a:r>
                <a:rPr lang="en-US" altLang="ja-JP" sz="2400" dirty="0">
                  <a:ln w="0"/>
                  <a:solidFill>
                    <a:schemeClr val="bg1"/>
                  </a:solidFill>
                  <a:effectLst>
                    <a:outerShdw blurRad="38100" dist="19050" dir="2700000" algn="tl" rotWithShape="0">
                      <a:schemeClr val="dk1">
                        <a:alpha val="40000"/>
                      </a:schemeClr>
                    </a:outerShdw>
                  </a:effectLst>
                  <a:latin typeface="Yu Gothic UI" panose="020B0500000000000000" pitchFamily="50" charset="-128"/>
                  <a:ea typeface="Yu Gothic UI" panose="020B0500000000000000" pitchFamily="50" charset="-128"/>
                  <a:cs typeface="Segoe UI" panose="020B0502040204020203" pitchFamily="34" charset="0"/>
                </a:rPr>
                <a:t>×</a:t>
              </a:r>
            </a:p>
          </p:txBody>
        </p:sp>
        <p:grpSp>
          <p:nvGrpSpPr>
            <p:cNvPr id="86" name="グループ化 85">
              <a:extLst>
                <a:ext uri="{FF2B5EF4-FFF2-40B4-BE49-F238E27FC236}">
                  <a16:creationId xmlns:a16="http://schemas.microsoft.com/office/drawing/2014/main" id="{1D9913E9-73BD-F668-0C4F-58FF184E8510}"/>
                </a:ext>
              </a:extLst>
            </p:cNvPr>
            <p:cNvGrpSpPr>
              <a:grpSpLocks noChangeAspect="1"/>
            </p:cNvGrpSpPr>
            <p:nvPr/>
          </p:nvGrpSpPr>
          <p:grpSpPr>
            <a:xfrm>
              <a:off x="3726249" y="361881"/>
              <a:ext cx="1919994" cy="1778551"/>
              <a:chOff x="7996586" y="4982290"/>
              <a:chExt cx="4375529" cy="4053191"/>
            </a:xfrm>
          </p:grpSpPr>
          <p:pic>
            <p:nvPicPr>
              <p:cNvPr id="92" name="図 91">
                <a:extLst>
                  <a:ext uri="{FF2B5EF4-FFF2-40B4-BE49-F238E27FC236}">
                    <a16:creationId xmlns:a16="http://schemas.microsoft.com/office/drawing/2014/main" id="{68E8E7D2-11D7-C0DC-8E81-ADC549717B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93" name="正方形/長方形 1073">
                <a:extLst>
                  <a:ext uri="{FF2B5EF4-FFF2-40B4-BE49-F238E27FC236}">
                    <a16:creationId xmlns:a16="http://schemas.microsoft.com/office/drawing/2014/main" id="{A3B42636-F172-E88B-A0C7-37EF3D2DEED1}"/>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10"/>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7" name="Picture 14">
              <a:extLst>
                <a:ext uri="{FF2B5EF4-FFF2-40B4-BE49-F238E27FC236}">
                  <a16:creationId xmlns:a16="http://schemas.microsoft.com/office/drawing/2014/main" id="{3B46D2D5-F18C-CC4B-B35C-AFC7766090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テキスト ボックス 87">
              <a:extLst>
                <a:ext uri="{FF2B5EF4-FFF2-40B4-BE49-F238E27FC236}">
                  <a16:creationId xmlns:a16="http://schemas.microsoft.com/office/drawing/2014/main" id="{6F06E2A1-397A-5A4C-F599-9EC538700938}"/>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solidFill>
                    <a:schemeClr val="bg1"/>
                  </a:solidFill>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solidFill>
                  <a:schemeClr val="bg1"/>
                </a:solidFill>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dirty="0">
                  <a:solidFill>
                    <a:schemeClr val="bg1"/>
                  </a:solidFill>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cxnSp>
          <p:nvCxnSpPr>
            <p:cNvPr id="89" name="直線コネクタ 88">
              <a:extLst>
                <a:ext uri="{FF2B5EF4-FFF2-40B4-BE49-F238E27FC236}">
                  <a16:creationId xmlns:a16="http://schemas.microsoft.com/office/drawing/2014/main" id="{EA323CF3-1C4C-A1DF-454A-4E634D8C8950}"/>
                </a:ext>
              </a:extLst>
            </p:cNvPr>
            <p:cNvCxnSpPr>
              <a:cxnSpLocks/>
            </p:cNvCxnSpPr>
            <p:nvPr/>
          </p:nvCxnSpPr>
          <p:spPr>
            <a:xfrm>
              <a:off x="216547" y="1506071"/>
              <a:ext cx="2970406" cy="0"/>
            </a:xfrm>
            <a:prstGeom prst="line">
              <a:avLst/>
            </a:prstGeom>
            <a:ln w="28575">
              <a:solidFill>
                <a:schemeClr val="bg1">
                  <a:alpha val="63000"/>
                </a:schemeClr>
              </a:solidFill>
            </a:ln>
          </p:spPr>
          <p:style>
            <a:lnRef idx="1">
              <a:schemeClr val="accent1"/>
            </a:lnRef>
            <a:fillRef idx="0">
              <a:schemeClr val="accent1"/>
            </a:fillRef>
            <a:effectRef idx="0">
              <a:schemeClr val="accent1"/>
            </a:effectRef>
            <a:fontRef idx="minor">
              <a:schemeClr val="tx1"/>
            </a:fontRef>
          </p:style>
        </p:cxnSp>
        <p:pic>
          <p:nvPicPr>
            <p:cNvPr id="90" name="図 89">
              <a:extLst>
                <a:ext uri="{FF2B5EF4-FFF2-40B4-BE49-F238E27FC236}">
                  <a16:creationId xmlns:a16="http://schemas.microsoft.com/office/drawing/2014/main" id="{C6E7C6FD-542B-1547-2CDA-542A439209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9628" y="947617"/>
              <a:ext cx="1660120" cy="438746"/>
            </a:xfrm>
            <a:prstGeom prst="rect">
              <a:avLst/>
            </a:prstGeom>
          </p:spPr>
        </p:pic>
        <p:sp>
          <p:nvSpPr>
            <p:cNvPr id="91" name="テキスト ボックス 90">
              <a:extLst>
                <a:ext uri="{FF2B5EF4-FFF2-40B4-BE49-F238E27FC236}">
                  <a16:creationId xmlns:a16="http://schemas.microsoft.com/office/drawing/2014/main" id="{BB11884F-0E54-67C8-D4D6-1F14FDA1D676}"/>
                </a:ext>
              </a:extLst>
            </p:cNvPr>
            <p:cNvSpPr txBox="1"/>
            <p:nvPr/>
          </p:nvSpPr>
          <p:spPr>
            <a:xfrm>
              <a:off x="1807977" y="938316"/>
              <a:ext cx="1473106" cy="523220"/>
            </a:xfrm>
            <a:prstGeom prst="rect">
              <a:avLst/>
            </a:prstGeom>
            <a:noFill/>
          </p:spPr>
          <p:txBody>
            <a:bodyPr wrap="square" rtlCol="0">
              <a:spAutoFit/>
            </a:bodyPr>
            <a:lstStyle/>
            <a:p>
              <a:r>
                <a:rPr lang="en-US" altLang="ja-JP" sz="2800" b="1" dirty="0">
                  <a:solidFill>
                    <a:srgbClr val="EE2B36"/>
                  </a:solidFill>
                  <a:latin typeface="ＭＳ Ｐ明朝" panose="02020600040205080304" pitchFamily="18" charset="-128"/>
                  <a:ea typeface="ＭＳ Ｐ明朝" panose="02020600040205080304" pitchFamily="18" charset="-128"/>
                </a:rPr>
                <a:t>software</a:t>
              </a:r>
            </a:p>
          </p:txBody>
        </p:sp>
      </p:grpSp>
      <p:sp>
        <p:nvSpPr>
          <p:cNvPr id="94" name="AutoShape 1853">
            <a:extLst>
              <a:ext uri="{FF2B5EF4-FFF2-40B4-BE49-F238E27FC236}">
                <a16:creationId xmlns:a16="http://schemas.microsoft.com/office/drawing/2014/main" id="{CCA7A19D-7066-2358-061C-F6832DEA8100}"/>
              </a:ext>
            </a:extLst>
          </p:cNvPr>
          <p:cNvSpPr>
            <a:spLocks noChangeArrowheads="1" noChangeShapeType="1" noTextEdit="1"/>
          </p:cNvSpPr>
          <p:nvPr/>
        </p:nvSpPr>
        <p:spPr bwMode="auto">
          <a:xfrm>
            <a:off x="5709602" y="96577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dirty="0">
                <a:ln>
                  <a:noFill/>
                </a:ln>
                <a:solidFill>
                  <a:srgbClr val="272727"/>
                </a:solidFill>
                <a:effectLst/>
                <a:latin typeface="ヒラギノ角ゴ6" panose="020B0600000000000000" pitchFamily="50" charset="-128"/>
                <a:ea typeface="ヒラギノ角ゴ6" panose="020B0600000000000000" pitchFamily="50" charset="-128"/>
              </a:rPr>
              <a:t>アプライド 製造業</a:t>
            </a:r>
          </a:p>
        </p:txBody>
      </p:sp>
      <p:pic>
        <p:nvPicPr>
          <p:cNvPr id="96" name="図 95">
            <a:extLst>
              <a:ext uri="{FF2B5EF4-FFF2-40B4-BE49-F238E27FC236}">
                <a16:creationId xmlns:a16="http://schemas.microsoft.com/office/drawing/2014/main" id="{833F9B20-337C-6C75-4680-2B9D331CF0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65373" y="2781269"/>
            <a:ext cx="956846" cy="956846"/>
          </a:xfrm>
          <a:prstGeom prst="rect">
            <a:avLst/>
          </a:prstGeom>
        </p:spPr>
      </p:pic>
      <p:pic>
        <p:nvPicPr>
          <p:cNvPr id="102" name="図 101">
            <a:extLst>
              <a:ext uri="{FF2B5EF4-FFF2-40B4-BE49-F238E27FC236}">
                <a16:creationId xmlns:a16="http://schemas.microsoft.com/office/drawing/2014/main" id="{7835E6EC-C0A6-F099-8013-31D8487234C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114" y="3459166"/>
            <a:ext cx="1785399" cy="1004287"/>
          </a:xfrm>
          <a:prstGeom prst="rect">
            <a:avLst/>
          </a:prstGeom>
        </p:spPr>
      </p:pic>
    </p:spTree>
    <p:extLst>
      <p:ext uri="{BB962C8B-B14F-4D97-AF65-F5344CB8AC3E}">
        <p14:creationId xmlns:p14="http://schemas.microsoft.com/office/powerpoint/2010/main" val="1396581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1902</TotalTime>
  <Words>778</Words>
  <Application>Microsoft Office PowerPoint</Application>
  <PresentationFormat>ユーザー設定</PresentationFormat>
  <Paragraphs>76</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A-OTF 新ゴ Pro H</vt:lpstr>
      <vt:lpstr>ＭＳ Ｐ明朝</vt:lpstr>
      <vt:lpstr>Yu Gothic UI</vt:lpstr>
      <vt:lpstr>ヒラギノ角ゴ4</vt:lpstr>
      <vt:lpstr>ヒラギノ角ゴ5</vt:lpstr>
      <vt:lpstr>ヒラギノ角ゴ6</vt:lpstr>
      <vt:lpstr>ヒラギノ角ゴ8</vt:lpstr>
      <vt:lpstr>游ゴシック</vt:lpstr>
      <vt:lpstr>游ゴシック 本文</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34</cp:revision>
  <dcterms:created xsi:type="dcterms:W3CDTF">2025-02-18T01:46:40Z</dcterms:created>
  <dcterms:modified xsi:type="dcterms:W3CDTF">2025-12-05T05:17:18Z</dcterms:modified>
</cp:coreProperties>
</file>