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4"/>
  </p:notesMasterIdLst>
  <p:handoutMasterIdLst>
    <p:handoutMasterId r:id="rId5"/>
  </p:handoutMasterIdLst>
  <p:sldIdLst>
    <p:sldId id="299" r:id="rId2"/>
    <p:sldId id="300" r:id="rId3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wner" initials="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0F0F0"/>
    <a:srgbClr val="ECEBE8"/>
    <a:srgbClr val="3B77C5"/>
    <a:srgbClr val="F79709"/>
    <a:srgbClr val="000066"/>
    <a:srgbClr val="4F81BD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32" autoAdjust="0"/>
    <p:restoredTop sz="94660"/>
  </p:normalViewPr>
  <p:slideViewPr>
    <p:cSldViewPr>
      <p:cViewPr varScale="1">
        <p:scale>
          <a:sx n="73" d="100"/>
          <a:sy n="73" d="100"/>
        </p:scale>
        <p:origin x="3510" y="84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204" y="108"/>
      </p:cViewPr>
      <p:guideLst/>
    </p:cSldViewPr>
  </p:notesViewPr>
  <p:gridSpacing cx="69848" cy="6984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3AC1384A-0E26-C3F1-BF1E-BCCFBB654D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3AFE674-E7DC-CFA2-6CAA-F7E72F1E70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F4AA10-61FD-4081-A380-469291BC055B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58C8E26-04C5-634D-C4D5-4AA70D90E6F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0545141-ACF7-ED69-DB35-CE1EA0D0A4B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F4C73B-26A8-4344-AE4E-27E551CC7C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3440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ヘッダー プレースホルダー 1">
            <a:extLst>
              <a:ext uri="{FF2B5EF4-FFF2-40B4-BE49-F238E27FC236}">
                <a16:creationId xmlns:a16="http://schemas.microsoft.com/office/drawing/2014/main" id="{D8D82528-7D63-4BAF-8AF8-782B4D3ECCB3}"/>
              </a:ext>
            </a:extLst>
          </p:cNvPr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882" tIns="45942" rIns="91882" bIns="45942" numCol="1" anchor="t" anchorCtr="0" compatLnSpc="1">
            <a:prstTxWarp prst="textNoShape">
              <a:avLst/>
            </a:prstTxWarp>
          </a:bodyPr>
          <a:lstStyle>
            <a:lvl1pPr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2051" name="日付プレースホルダー 2">
            <a:extLst>
              <a:ext uri="{FF2B5EF4-FFF2-40B4-BE49-F238E27FC236}">
                <a16:creationId xmlns:a16="http://schemas.microsoft.com/office/drawing/2014/main" id="{9B6D9815-35E6-4DB9-A7BE-17A58024CBE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51163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882" tIns="45942" rIns="91882" bIns="45942" numCol="1" anchor="t" anchorCtr="0" compatLnSpc="1">
            <a:prstTxWarp prst="textNoShape">
              <a:avLst/>
            </a:prstTxWarp>
          </a:bodyPr>
          <a:lstStyle>
            <a:lvl1pPr algn="r">
              <a:buFont typeface="Arial" panose="020B0604020202020204" pitchFamily="34" charset="0"/>
              <a:buNone/>
              <a:defRPr/>
            </a:lvl1pPr>
          </a:lstStyle>
          <a:p>
            <a:pPr>
              <a:defRPr/>
            </a:pPr>
            <a:fld id="{47162779-5B6F-497B-AE3A-8242DDDD62AD}" type="datetime1">
              <a:rPr lang="ja-JP" altLang="en-US"/>
              <a:pPr>
                <a:defRPr/>
              </a:pPr>
              <a:t>2025/11/10</a:t>
            </a:fld>
            <a:endParaRPr lang="ja-JP" altLang="en-US" sz="1200"/>
          </a:p>
        </p:txBody>
      </p:sp>
      <p:sp>
        <p:nvSpPr>
          <p:cNvPr id="2052" name="スライド イメージ プレースホルダー 3">
            <a:extLst>
              <a:ext uri="{FF2B5EF4-FFF2-40B4-BE49-F238E27FC236}">
                <a16:creationId xmlns:a16="http://schemas.microsoft.com/office/drawing/2014/main" id="{40883335-0706-4DC6-901B-AB22CAC6D3B3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2219325" y="1244600"/>
            <a:ext cx="236855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sp>
      <p:sp>
        <p:nvSpPr>
          <p:cNvPr id="2053" name="ノート プレースホルダー 4">
            <a:extLst>
              <a:ext uri="{FF2B5EF4-FFF2-40B4-BE49-F238E27FC236}">
                <a16:creationId xmlns:a16="http://schemas.microsoft.com/office/drawing/2014/main" id="{1FE77A54-CCE7-4874-8AD6-851C8FB6E906}"/>
              </a:ext>
            </a:extLst>
          </p:cNvPr>
          <p:cNvSpPr>
            <a:spLocks noGrp="1" noRot="1" noChangeAspect="1" noChangeArrowheads="1"/>
          </p:cNvSpPr>
          <p:nvPr/>
        </p:nvSpPr>
        <p:spPr bwMode="auto">
          <a:xfrm>
            <a:off x="679450" y="4784725"/>
            <a:ext cx="5448300" cy="3910013"/>
          </a:xfrm>
          <a:prstGeom prst="rect">
            <a:avLst/>
          </a:prstGeom>
          <a:noFill/>
          <a:ln>
            <a:noFill/>
          </a:ln>
        </p:spPr>
        <p:txBody>
          <a:bodyPr lIns="91882" tIns="45942" rIns="91882" bIns="45942" anchor="ctr"/>
          <a:lstStyle>
            <a:lvl1pPr defTabSz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ja-JP" altLang="en-US"/>
              <a:t>マスター テキストの書式設定</a:t>
            </a:r>
          </a:p>
          <a:p>
            <a:pPr>
              <a:defRPr/>
            </a:pPr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>
              <a:defRPr/>
            </a:pPr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>
              <a:defRPr/>
            </a:pPr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>
              <a:defRPr/>
            </a:pPr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054" name="フッター プレースホルダー 5">
            <a:extLst>
              <a:ext uri="{FF2B5EF4-FFF2-40B4-BE49-F238E27FC236}">
                <a16:creationId xmlns:a16="http://schemas.microsoft.com/office/drawing/2014/main" id="{010DDE3A-ABFA-4331-AA4F-0D09FCFECB2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882" tIns="45942" rIns="91882" bIns="45942" numCol="1" anchor="b" anchorCtr="0" compatLnSpc="1">
            <a:prstTxWarp prst="textNoShape">
              <a:avLst/>
            </a:prstTxWarp>
          </a:bodyPr>
          <a:lstStyle>
            <a:lvl1pPr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2055" name="スライド番号プレースホルダー 6">
            <a:extLst>
              <a:ext uri="{FF2B5EF4-FFF2-40B4-BE49-F238E27FC236}">
                <a16:creationId xmlns:a16="http://schemas.microsoft.com/office/drawing/2014/main" id="{53B8E6DC-44FF-4389-B101-73ACA1605E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2450"/>
            <a:ext cx="2951163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882" tIns="45942" rIns="91882" bIns="45942" numCol="1" anchor="b" anchorCtr="0" compatLnSpc="1">
            <a:prstTxWarp prst="textNoShape">
              <a:avLst/>
            </a:prstTxWarp>
          </a:bodyPr>
          <a:lstStyle>
            <a:lvl1pPr algn="r">
              <a:buFont typeface="Arial" panose="020B0604020202020204" pitchFamily="34" charset="0"/>
              <a:buNone/>
              <a:defRPr/>
            </a:lvl1pPr>
          </a:lstStyle>
          <a:p>
            <a:pPr>
              <a:defRPr/>
            </a:pPr>
            <a:fld id="{2F1F6FB8-28E6-4502-BE1F-1CF4FBABE520}" type="slidenum">
              <a:rPr lang="ja-JP" altLang="en-US"/>
              <a:pPr>
                <a:defRPr/>
              </a:pPr>
              <a:t>‹#›</a:t>
            </a:fld>
            <a:endParaRPr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133942227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7978E3-3F75-4A0D-94BD-8754002B412E}" type="datetime1">
              <a:rPr lang="ja-JP" altLang="en-US" smtClean="0"/>
              <a:pPr>
                <a:defRPr/>
              </a:pPr>
              <a:t>2025/11/10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A5961-23E2-4788-AB9A-AEEEFB251698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054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988144-94EE-4D30-9361-6000D8699E60}" type="datetime1">
              <a:rPr lang="ja-JP" altLang="en-US" smtClean="0"/>
              <a:pPr>
                <a:defRPr/>
              </a:pPr>
              <a:t>2025/11/10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1F1629-3C7C-49C6-94AE-923B78457F34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937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AA9BE7-304D-4DF5-9736-3527E2E07CC4}" type="datetime1">
              <a:rPr lang="ja-JP" altLang="en-US" smtClean="0"/>
              <a:pPr>
                <a:defRPr/>
              </a:pPr>
              <a:t>2025/11/10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535774-BA25-4DF2-A866-669B5541F0E7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537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8075BB-3CD5-4CA7-A691-D3E6921D0F2F}" type="datetime1">
              <a:rPr lang="ja-JP" altLang="en-US" smtClean="0"/>
              <a:pPr>
                <a:defRPr/>
              </a:pPr>
              <a:t>2025/11/10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009B32-316C-46C9-9F2A-AC03076C0D58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597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7999A7-B118-4595-8F5D-3EA4785052C5}" type="datetime1">
              <a:rPr lang="ja-JP" altLang="en-US" smtClean="0"/>
              <a:pPr>
                <a:defRPr/>
              </a:pPr>
              <a:t>2025/11/10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9B8DF0-AD75-4419-B5AA-C8AC41C25206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44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8EE726-064D-4A7A-87F8-C255F47775DA}" type="datetime1">
              <a:rPr lang="ja-JP" altLang="en-US" smtClean="0"/>
              <a:pPr>
                <a:defRPr/>
              </a:pPr>
              <a:t>2025/11/10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E7228F-84C8-4FAE-A2ED-02A4BA5DB43E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739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861FEA-1BE4-4962-8DDE-A5D55E7527A9}" type="datetime1">
              <a:rPr lang="ja-JP" altLang="en-US" smtClean="0"/>
              <a:pPr>
                <a:defRPr/>
              </a:pPr>
              <a:t>2025/11/10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43B40-6466-4FC6-B59C-19E25D6395DD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969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C3B54A-4984-489F-9AD9-FFA51C931E4D}" type="datetime1">
              <a:rPr lang="ja-JP" altLang="en-US" smtClean="0"/>
              <a:pPr>
                <a:defRPr/>
              </a:pPr>
              <a:t>2025/11/10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1808FF-C502-478B-A7FB-5CF5249A89C9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79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F2FB7D-6622-44BB-8443-AAE9ABD04C2A}" type="datetime1">
              <a:rPr lang="ja-JP" altLang="en-US" smtClean="0"/>
              <a:pPr>
                <a:defRPr/>
              </a:pPr>
              <a:t>2025/11/10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29A675-E67B-4B29-86A3-5ACA98E69B30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208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FF1BBD-CBC7-4959-8351-5A736CE0938B}" type="datetime1">
              <a:rPr lang="ja-JP" altLang="en-US" smtClean="0"/>
              <a:pPr>
                <a:defRPr/>
              </a:pPr>
              <a:t>2025/11/10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0A148F-D910-440E-A062-BA2BA1E8A13C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74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992FBA-136A-4615-B42B-1BCBDE2F7E83}" type="datetime1">
              <a:rPr lang="ja-JP" altLang="en-US" smtClean="0"/>
              <a:pPr>
                <a:defRPr/>
              </a:pPr>
              <a:t>2025/11/10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E4DEFA-BC6D-47E7-A9BE-A61E139C1845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163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4CA1D40-5B34-4B97-9DA7-D2C4F69DF1E9}" type="datetime1">
              <a:rPr lang="ja-JP" altLang="en-US" smtClean="0"/>
              <a:pPr>
                <a:defRPr/>
              </a:pPr>
              <a:t>2025/11/10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E078727-E0AB-4F16-9ECA-F98D7E720520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420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hf sldNum="0" hdr="0" ftr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https://bto.applied.ne.jp/img/feature/common/type_main-back.jpg" TargetMode="External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https://bto.applied.ne.jp/img/feature/common/type_main-back.jpg" TargetMode="External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5">
            <a:extLst>
              <a:ext uri="{FF2B5EF4-FFF2-40B4-BE49-F238E27FC236}">
                <a16:creationId xmlns:a16="http://schemas.microsoft.com/office/drawing/2014/main" id="{B7E3FED0-7FD2-46A5-9540-2082645F2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00570"/>
            <a:ext cx="7559675" cy="1311574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pic>
        <p:nvPicPr>
          <p:cNvPr id="38" name="Picture 23">
            <a:extLst>
              <a:ext uri="{FF2B5EF4-FFF2-40B4-BE49-F238E27FC236}">
                <a16:creationId xmlns:a16="http://schemas.microsoft.com/office/drawing/2014/main" id="{A5816F80-EB7F-4335-86FB-4BB37B21A5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7559675" cy="1599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Rectangle 5">
            <a:extLst>
              <a:ext uri="{FF2B5EF4-FFF2-40B4-BE49-F238E27FC236}">
                <a16:creationId xmlns:a16="http://schemas.microsoft.com/office/drawing/2014/main" id="{54BB1CF7-D859-4538-8CCE-8FD5DE708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78803"/>
            <a:ext cx="7559675" cy="78531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DBAB6E51-51D0-4E1D-BAF1-0F889D21CBFD}"/>
              </a:ext>
            </a:extLst>
          </p:cNvPr>
          <p:cNvSpPr txBox="1"/>
          <p:nvPr/>
        </p:nvSpPr>
        <p:spPr>
          <a:xfrm>
            <a:off x="357284" y="1479074"/>
            <a:ext cx="68451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量子化学計算ソフトウェア</a:t>
            </a:r>
            <a:endParaRPr kumimoji="1" lang="en-US" altLang="ja-JP" sz="16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pPr algn="ctr"/>
            <a:r>
              <a:rPr kumimoji="1" lang="en-US" altLang="ja-JP" sz="1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BIOVIA TURBOMOLE</a:t>
            </a:r>
            <a:r>
              <a:rPr kumimoji="1" lang="ja-JP" altLang="en-US" sz="1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　動作推奨</a:t>
            </a:r>
            <a:r>
              <a:rPr kumimoji="1" lang="en-US" altLang="ja-JP" sz="1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PC</a:t>
            </a:r>
            <a:endParaRPr lang="en-US" altLang="ja-JP" sz="16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8AE2A351-2552-4569-AA3D-F45DB839F132}"/>
              </a:ext>
            </a:extLst>
          </p:cNvPr>
          <p:cNvSpPr txBox="1"/>
          <p:nvPr/>
        </p:nvSpPr>
        <p:spPr>
          <a:xfrm>
            <a:off x="3689343" y="4507730"/>
            <a:ext cx="330408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CERVO Ryzen Type-RT9-9980X</a:t>
            </a:r>
          </a:p>
          <a:p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WST-RT9980XAS3Q2TTNVM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6B827FA2-1D62-4C62-8E0C-450A23764832}"/>
              </a:ext>
            </a:extLst>
          </p:cNvPr>
          <p:cNvSpPr txBox="1"/>
          <p:nvPr/>
        </p:nvSpPr>
        <p:spPr>
          <a:xfrm>
            <a:off x="3689343" y="5072746"/>
            <a:ext cx="3862286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仕様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CPU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AMD Ryzen </a:t>
            </a:r>
            <a:r>
              <a:rPr kumimoji="1" lang="en-US" altLang="ja-JP" sz="1200" b="1" dirty="0" err="1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Threadripper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9980X 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      プロセッサー　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64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コア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/128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スレッド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/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      3.2-5.4GHz/256MB L3 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キャッシュ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簡易水冷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CPU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クーラー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360mm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■チップセット：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AMD TRX50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■メモリ：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256GB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（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64GB×4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）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DDR5-5600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　　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Registered ECC DIMM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（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1.2V/2RANK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）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SSD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M.2 </a:t>
            </a:r>
            <a:r>
              <a:rPr kumimoji="1" lang="en-US" altLang="ja-JP" sz="1200" b="1" dirty="0" err="1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NVMe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-SSD  2TB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■OS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Windows 11 Pro 64bit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■GPU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NVIDIA RTX2000 Ada 16GB-GDDR6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電源：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1200W/100V 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　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80Plus Platinum 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認証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キーボード・マウス 付属  有線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USB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接続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標準保証：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年間センドバックハードウェア保証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■サイズ：約 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235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×</a:t>
            </a:r>
            <a:r>
              <a:rPr kumimoji="1" lang="ja-JP" altLang="pl-PL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Ｈ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470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×</a:t>
            </a:r>
            <a:r>
              <a:rPr kumimoji="1" lang="ja-JP" altLang="pl-PL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Ｄ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495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mm 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   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タワー型ケース採用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BE5353EF-EBD0-42E4-A65A-08E466EB1634}"/>
              </a:ext>
            </a:extLst>
          </p:cNvPr>
          <p:cNvCxnSpPr>
            <a:cxnSpLocks/>
          </p:cNvCxnSpPr>
          <p:nvPr/>
        </p:nvCxnSpPr>
        <p:spPr>
          <a:xfrm>
            <a:off x="161837" y="8349370"/>
            <a:ext cx="723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6A1CEC88-0746-4808-9A08-0D864F54E4FB}"/>
              </a:ext>
            </a:extLst>
          </p:cNvPr>
          <p:cNvSpPr txBox="1"/>
          <p:nvPr/>
        </p:nvSpPr>
        <p:spPr>
          <a:xfrm>
            <a:off x="161837" y="8717306"/>
            <a:ext cx="4017225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APPLIED  Workstation</a:t>
            </a:r>
            <a:r>
              <a:rPr kumimoji="1" lang="ja-JP" altLang="en-US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 </a:t>
            </a:r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CERVO Ryzen  </a:t>
            </a:r>
          </a:p>
          <a:p>
            <a:pPr>
              <a:lnSpc>
                <a:spcPct val="150000"/>
              </a:lnSpc>
            </a:pPr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WST-RT9980XAS3Q2TTNVM</a:t>
            </a:r>
          </a:p>
        </p:txBody>
      </p: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757FB048-AA22-460F-A5DC-3DBB44B95A71}"/>
              </a:ext>
            </a:extLst>
          </p:cNvPr>
          <p:cNvCxnSpPr>
            <a:cxnSpLocks/>
          </p:cNvCxnSpPr>
          <p:nvPr/>
        </p:nvCxnSpPr>
        <p:spPr>
          <a:xfrm>
            <a:off x="161837" y="9592030"/>
            <a:ext cx="723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7" name="グループ化 116">
            <a:extLst>
              <a:ext uri="{FF2B5EF4-FFF2-40B4-BE49-F238E27FC236}">
                <a16:creationId xmlns:a16="http://schemas.microsoft.com/office/drawing/2014/main" id="{81B2DBAE-0C5E-E4C1-6D90-2787BB836954}"/>
              </a:ext>
            </a:extLst>
          </p:cNvPr>
          <p:cNvGrpSpPr/>
          <p:nvPr/>
        </p:nvGrpSpPr>
        <p:grpSpPr>
          <a:xfrm>
            <a:off x="4142389" y="8628762"/>
            <a:ext cx="3339392" cy="853813"/>
            <a:chOff x="4142389" y="8616860"/>
            <a:chExt cx="3339392" cy="853813"/>
          </a:xfrm>
        </p:grpSpPr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id="{3E870A10-0092-40F6-B1D0-5119608ACFC0}"/>
                </a:ext>
              </a:extLst>
            </p:cNvPr>
            <p:cNvSpPr txBox="1"/>
            <p:nvPr/>
          </p:nvSpPr>
          <p:spPr>
            <a:xfrm>
              <a:off x="4142389" y="8616860"/>
              <a:ext cx="3269544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4000" b="1" dirty="0">
                  <a:solidFill>
                    <a:srgbClr val="1C1C1C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Segoe UI" panose="020B0502040204020203" pitchFamily="34" charset="0"/>
                </a:rPr>
                <a:t>2,158,000</a:t>
              </a:r>
            </a:p>
          </p:txBody>
        </p:sp>
        <p:grpSp>
          <p:nvGrpSpPr>
            <p:cNvPr id="111" name="グループ化 110">
              <a:extLst>
                <a:ext uri="{FF2B5EF4-FFF2-40B4-BE49-F238E27FC236}">
                  <a16:creationId xmlns:a16="http://schemas.microsoft.com/office/drawing/2014/main" id="{969F3A12-4D64-0B90-E264-EEA16C1E6ACC}"/>
                </a:ext>
              </a:extLst>
            </p:cNvPr>
            <p:cNvGrpSpPr/>
            <p:nvPr/>
          </p:nvGrpSpPr>
          <p:grpSpPr>
            <a:xfrm>
              <a:off x="4142389" y="9209063"/>
              <a:ext cx="3060000" cy="261610"/>
              <a:chOff x="4080188" y="9209063"/>
              <a:chExt cx="3060000" cy="261610"/>
            </a:xfrm>
          </p:grpSpPr>
          <p:sp>
            <p:nvSpPr>
              <p:cNvPr id="55" name="Rectangle 43">
                <a:extLst>
                  <a:ext uri="{FF2B5EF4-FFF2-40B4-BE49-F238E27FC236}">
                    <a16:creationId xmlns:a16="http://schemas.microsoft.com/office/drawing/2014/main" id="{08F171FE-845C-4E48-8E6C-41B49F7343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0188" y="9215455"/>
                <a:ext cx="3060000" cy="21770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272727"/>
                </a:solidFill>
                <a:miter lim="800000"/>
                <a:headEnd/>
                <a:tailEnd/>
              </a:ln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" name="テキスト ボックス 60">
                <a:extLst>
                  <a:ext uri="{FF2B5EF4-FFF2-40B4-BE49-F238E27FC236}">
                    <a16:creationId xmlns:a16="http://schemas.microsoft.com/office/drawing/2014/main" id="{ACBBC75C-1DF9-4D66-83B4-AE66F1B31E9D}"/>
                  </a:ext>
                </a:extLst>
              </p:cNvPr>
              <p:cNvSpPr txBox="1"/>
              <p:nvPr/>
            </p:nvSpPr>
            <p:spPr>
              <a:xfrm>
                <a:off x="4279849" y="9209063"/>
                <a:ext cx="2660679" cy="2616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050" b="1" dirty="0">
                    <a:latin typeface="游ゴシック" panose="020B0400000000000000" pitchFamily="50" charset="-128"/>
                    <a:ea typeface="游ゴシック" panose="020B0400000000000000" pitchFamily="50" charset="-128"/>
                    <a:cs typeface="Segoe UI" panose="020B0502040204020203" pitchFamily="34" charset="0"/>
                  </a:rPr>
                  <a:t>カスタマイズのご要望も承ります</a:t>
                </a:r>
                <a:endParaRPr kumimoji="1" lang="en-US" altLang="ja-JP" sz="1050" b="1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10" name="グループ化 109">
              <a:extLst>
                <a:ext uri="{FF2B5EF4-FFF2-40B4-BE49-F238E27FC236}">
                  <a16:creationId xmlns:a16="http://schemas.microsoft.com/office/drawing/2014/main" id="{D75D3FA8-D463-15F7-1F22-07730C268550}"/>
                </a:ext>
              </a:extLst>
            </p:cNvPr>
            <p:cNvGrpSpPr/>
            <p:nvPr/>
          </p:nvGrpSpPr>
          <p:grpSpPr>
            <a:xfrm>
              <a:off x="6780760" y="8700938"/>
              <a:ext cx="701021" cy="544359"/>
              <a:chOff x="6185072" y="8700938"/>
              <a:chExt cx="701021" cy="544359"/>
            </a:xfrm>
          </p:grpSpPr>
          <p:sp>
            <p:nvSpPr>
              <p:cNvPr id="59" name="テキスト ボックス 58">
                <a:extLst>
                  <a:ext uri="{FF2B5EF4-FFF2-40B4-BE49-F238E27FC236}">
                    <a16:creationId xmlns:a16="http://schemas.microsoft.com/office/drawing/2014/main" id="{B2C7D9B5-FD81-4E81-9529-8EE984266BFB}"/>
                  </a:ext>
                </a:extLst>
              </p:cNvPr>
              <p:cNvSpPr txBox="1"/>
              <p:nvPr/>
            </p:nvSpPr>
            <p:spPr>
              <a:xfrm>
                <a:off x="6243947" y="8783632"/>
                <a:ext cx="421699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b="1" dirty="0">
                    <a:solidFill>
                      <a:srgbClr val="1C1C1C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Segoe UI" panose="020B0502040204020203" pitchFamily="34" charset="0"/>
                  </a:rPr>
                  <a:t>円</a:t>
                </a:r>
                <a:endParaRPr kumimoji="1" lang="en-US" altLang="ja-JP" sz="2400" b="1" dirty="0">
                  <a:solidFill>
                    <a:srgbClr val="1C1C1C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Segoe UI" panose="020B0502040204020203" pitchFamily="34" charset="0"/>
                </a:endParaRPr>
              </a:p>
            </p:txBody>
          </p:sp>
          <p:sp>
            <p:nvSpPr>
              <p:cNvPr id="63" name="テキスト ボックス 62">
                <a:extLst>
                  <a:ext uri="{FF2B5EF4-FFF2-40B4-BE49-F238E27FC236}">
                    <a16:creationId xmlns:a16="http://schemas.microsoft.com/office/drawing/2014/main" id="{3E1005EA-B31D-4779-A120-2D94939CBE58}"/>
                  </a:ext>
                </a:extLst>
              </p:cNvPr>
              <p:cNvSpPr txBox="1"/>
              <p:nvPr/>
            </p:nvSpPr>
            <p:spPr>
              <a:xfrm>
                <a:off x="6185072" y="8700938"/>
                <a:ext cx="701021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800" b="1" dirty="0">
                    <a:solidFill>
                      <a:srgbClr val="1C1C1C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Segoe UI" panose="020B0502040204020203" pitchFamily="34" charset="0"/>
                  </a:rPr>
                  <a:t>（税別）</a:t>
                </a:r>
                <a:endParaRPr kumimoji="1" lang="en-US" altLang="ja-JP" sz="800" b="1" dirty="0">
                  <a:solidFill>
                    <a:srgbClr val="1C1C1C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Segoe UI" panose="020B0502040204020203" pitchFamily="34" charset="0"/>
                </a:endParaRPr>
              </a:p>
            </p:txBody>
          </p:sp>
        </p:grpSp>
      </p:grpSp>
      <p:pic>
        <p:nvPicPr>
          <p:cNvPr id="84" name="Picture 3">
            <a:extLst>
              <a:ext uri="{FF2B5EF4-FFF2-40B4-BE49-F238E27FC236}">
                <a16:creationId xmlns:a16="http://schemas.microsoft.com/office/drawing/2014/main" id="{777BE84E-5BC6-4E76-A8D3-AC3D7DE5F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5055" y="3655877"/>
            <a:ext cx="519040" cy="707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8" name="図 87">
            <a:extLst>
              <a:ext uri="{FF2B5EF4-FFF2-40B4-BE49-F238E27FC236}">
                <a16:creationId xmlns:a16="http://schemas.microsoft.com/office/drawing/2014/main" id="{BA200DF8-EE6D-D202-0DF3-DA346544C4B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5806" y="3641780"/>
            <a:ext cx="720079" cy="721879"/>
          </a:xfrm>
          <a:prstGeom prst="rect">
            <a:avLst/>
          </a:prstGeom>
        </p:spPr>
      </p:pic>
      <p:grpSp>
        <p:nvGrpSpPr>
          <p:cNvPr id="127" name="グループ化 126">
            <a:extLst>
              <a:ext uri="{FF2B5EF4-FFF2-40B4-BE49-F238E27FC236}">
                <a16:creationId xmlns:a16="http://schemas.microsoft.com/office/drawing/2014/main" id="{DC9D388F-1DB5-7F05-9840-1BF3D48CC981}"/>
              </a:ext>
            </a:extLst>
          </p:cNvPr>
          <p:cNvGrpSpPr/>
          <p:nvPr/>
        </p:nvGrpSpPr>
        <p:grpSpPr>
          <a:xfrm>
            <a:off x="655915" y="252000"/>
            <a:ext cx="4381186" cy="920290"/>
            <a:chOff x="655915" y="234266"/>
            <a:chExt cx="4381186" cy="920290"/>
          </a:xfrm>
        </p:grpSpPr>
        <p:sp>
          <p:nvSpPr>
            <p:cNvPr id="69" name="WordArt 16">
              <a:extLst>
                <a:ext uri="{FF2B5EF4-FFF2-40B4-BE49-F238E27FC236}">
                  <a16:creationId xmlns:a16="http://schemas.microsoft.com/office/drawing/2014/main" id="{C4A8BF62-D501-3940-5504-75439639411E}"/>
                </a:ext>
              </a:extLst>
            </p:cNvPr>
            <p:cNvSpPr>
              <a:spLocks noChangeAspect="1" noChangeArrowheads="1" noChangeShapeType="1" noTextEdit="1"/>
            </p:cNvSpPr>
            <p:nvPr/>
          </p:nvSpPr>
          <p:spPr bwMode="auto">
            <a:xfrm>
              <a:off x="655915" y="515634"/>
              <a:ext cx="4134048" cy="360000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49417"/>
                </a:avLst>
              </a:prstTxWarp>
            </a:bodyPr>
            <a:lstStyle/>
            <a:p>
              <a:pPr algn="ctr" rtl="0">
                <a:buNone/>
              </a:pPr>
              <a:r>
                <a:rPr lang="en-US" altLang="ja-JP" sz="3600" kern="10" spc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ヒラギノ角ゴ6" panose="020B0600000000000000" pitchFamily="50" charset="-128"/>
                  <a:ea typeface="ヒラギノ角ゴ6" panose="020B0600000000000000" pitchFamily="50" charset="-128"/>
                </a:rPr>
                <a:t>HPC Solution</a:t>
              </a:r>
              <a:endParaRPr lang="ja-JP" altLang="en-US" sz="3600" kern="10" spc="0" dirty="0">
                <a:ln>
                  <a:noFill/>
                </a:ln>
                <a:solidFill>
                  <a:srgbClr val="002060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endParaRPr>
            </a:p>
          </p:txBody>
        </p:sp>
        <p:sp>
          <p:nvSpPr>
            <p:cNvPr id="70" name="WordArt 17">
              <a:extLst>
                <a:ext uri="{FF2B5EF4-FFF2-40B4-BE49-F238E27FC236}">
                  <a16:creationId xmlns:a16="http://schemas.microsoft.com/office/drawing/2014/main" id="{FAE6FC1B-BB35-65CE-57D3-B82B753F2AF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5915" y="945111"/>
              <a:ext cx="3545144" cy="20944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49417"/>
                </a:avLst>
              </a:prstTxWarp>
            </a:bodyPr>
            <a:lstStyle/>
            <a:p>
              <a:pPr algn="ctr" rtl="0">
                <a:buNone/>
              </a:pPr>
              <a:r>
                <a:rPr lang="en-US" altLang="ja-JP" sz="3600" kern="10" spc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ヒラギノ角ゴ6" panose="020B0600000000000000" pitchFamily="50" charset="-128"/>
                  <a:ea typeface="ヒラギノ角ゴ6" panose="020B0600000000000000" pitchFamily="50" charset="-128"/>
                </a:rPr>
                <a:t>High Performance Computing</a:t>
              </a:r>
              <a:endParaRPr lang="ja-JP" altLang="en-US" sz="3600" kern="10" spc="0" dirty="0">
                <a:ln>
                  <a:noFill/>
                </a:ln>
                <a:solidFill>
                  <a:srgbClr val="002060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endParaRPr>
            </a:p>
          </p:txBody>
        </p:sp>
        <p:sp>
          <p:nvSpPr>
            <p:cNvPr id="71" name="WordArt 18">
              <a:extLst>
                <a:ext uri="{FF2B5EF4-FFF2-40B4-BE49-F238E27FC236}">
                  <a16:creationId xmlns:a16="http://schemas.microsoft.com/office/drawing/2014/main" id="{7B65B5DE-5736-6066-AA7E-AD13030CA93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5915" y="234266"/>
              <a:ext cx="4381186" cy="16692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>
                <a:buNone/>
              </a:pPr>
              <a:r>
                <a:rPr lang="ja-JP" altLang="en-US" sz="3600" kern="10" spc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ヒラギノ角ゴ5" panose="020B0500000000000000" pitchFamily="50" charset="-128"/>
                  <a:ea typeface="ヒラギノ角ゴ5" panose="020B0500000000000000" pitchFamily="50" charset="-128"/>
                </a:rPr>
                <a:t>分子および結晶のモデリング・シミュレーションに！</a:t>
              </a:r>
            </a:p>
          </p:txBody>
        </p:sp>
      </p:grpSp>
      <p:grpSp>
        <p:nvGrpSpPr>
          <p:cNvPr id="76" name="Group 2">
            <a:extLst>
              <a:ext uri="{FF2B5EF4-FFF2-40B4-BE49-F238E27FC236}">
                <a16:creationId xmlns:a16="http://schemas.microsoft.com/office/drawing/2014/main" id="{40837B0E-5EB5-EA37-7972-819F7B71617C}"/>
              </a:ext>
            </a:extLst>
          </p:cNvPr>
          <p:cNvGrpSpPr>
            <a:grpSpLocks/>
          </p:cNvGrpSpPr>
          <p:nvPr/>
        </p:nvGrpSpPr>
        <p:grpSpPr bwMode="auto">
          <a:xfrm>
            <a:off x="5386341" y="735938"/>
            <a:ext cx="1882775" cy="428625"/>
            <a:chOff x="1779" y="5935"/>
            <a:chExt cx="4289" cy="976"/>
          </a:xfrm>
        </p:grpSpPr>
        <p:pic>
          <p:nvPicPr>
            <p:cNvPr id="77" name="Picture 3">
              <a:extLst>
                <a:ext uri="{FF2B5EF4-FFF2-40B4-BE49-F238E27FC236}">
                  <a16:creationId xmlns:a16="http://schemas.microsoft.com/office/drawing/2014/main" id="{31F8EF9F-A687-7BA9-7D14-47F4DD95F6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8754" b="2498"/>
            <a:stretch>
              <a:fillRect/>
            </a:stretch>
          </p:blipFill>
          <p:spPr bwMode="auto">
            <a:xfrm>
              <a:off x="1779" y="5935"/>
              <a:ext cx="1047" cy="9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8" name="Group 4">
              <a:extLst>
                <a:ext uri="{FF2B5EF4-FFF2-40B4-BE49-F238E27FC236}">
                  <a16:creationId xmlns:a16="http://schemas.microsoft.com/office/drawing/2014/main" id="{1AF5FD2E-C4E9-0228-1AA4-DE55647053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41" y="5984"/>
              <a:ext cx="3127" cy="902"/>
              <a:chOff x="2882" y="5945"/>
              <a:chExt cx="3348" cy="966"/>
            </a:xfrm>
          </p:grpSpPr>
          <p:pic>
            <p:nvPicPr>
              <p:cNvPr id="79" name="Picture 5">
                <a:extLst>
                  <a:ext uri="{FF2B5EF4-FFF2-40B4-BE49-F238E27FC236}">
                    <a16:creationId xmlns:a16="http://schemas.microsoft.com/office/drawing/2014/main" id="{B75C424F-7404-D85F-89C2-0C15D2C9F94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3112" b="18481"/>
              <a:stretch>
                <a:fillRect/>
              </a:stretch>
            </p:blipFill>
            <p:spPr bwMode="auto">
              <a:xfrm>
                <a:off x="2882" y="6190"/>
                <a:ext cx="3348" cy="7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0" name="WordArt 6">
                <a:extLst>
                  <a:ext uri="{FF2B5EF4-FFF2-40B4-BE49-F238E27FC236}">
                    <a16:creationId xmlns:a16="http://schemas.microsoft.com/office/drawing/2014/main" id="{85CBB520-4C01-7BB8-DC5E-6E98802BB4A1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2999" y="5945"/>
                <a:ext cx="2662" cy="205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l" rtl="0">
                  <a:buNone/>
                </a:pPr>
                <a:r>
                  <a:rPr lang="en-US" altLang="ja-JP" sz="900" kern="10" spc="0" dirty="0">
                    <a:ln>
                      <a:noFill/>
                    </a:ln>
                    <a:solidFill>
                      <a:srgbClr val="000080"/>
                    </a:solidFill>
                    <a:effectLst/>
                    <a:latin typeface="ヒラギノ角ゴ5" panose="020B0500000000000000" pitchFamily="50" charset="-128"/>
                    <a:ea typeface="ヒラギノ角ゴ5" panose="020B0500000000000000" pitchFamily="50" charset="-128"/>
                  </a:rPr>
                  <a:t>『AI</a:t>
                </a:r>
                <a:r>
                  <a:rPr lang="ja-JP" altLang="en-US" sz="900" kern="10" spc="0" dirty="0">
                    <a:ln>
                      <a:noFill/>
                    </a:ln>
                    <a:solidFill>
                      <a:srgbClr val="000080"/>
                    </a:solidFill>
                    <a:effectLst/>
                    <a:latin typeface="ヒラギノ角ゴ5" panose="020B0500000000000000" pitchFamily="50" charset="-128"/>
                    <a:ea typeface="ヒラギノ角ゴ5" panose="020B0500000000000000" pitchFamily="50" charset="-128"/>
                  </a:rPr>
                  <a:t>の日常化に挑戦する会社</a:t>
                </a:r>
                <a:r>
                  <a:rPr lang="en-US" altLang="ja-JP" sz="900" kern="10" spc="0" dirty="0">
                    <a:ln>
                      <a:noFill/>
                    </a:ln>
                    <a:solidFill>
                      <a:srgbClr val="000080"/>
                    </a:solidFill>
                    <a:effectLst/>
                    <a:latin typeface="ヒラギノ角ゴ5" panose="020B0500000000000000" pitchFamily="50" charset="-128"/>
                    <a:ea typeface="ヒラギノ角ゴ5" panose="020B0500000000000000" pitchFamily="50" charset="-128"/>
                  </a:rPr>
                  <a:t>』</a:t>
                </a:r>
                <a:endParaRPr lang="ja-JP" altLang="en-US" sz="900" kern="10" spc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ヒラギノ角ゴ5" panose="020B0500000000000000" pitchFamily="50" charset="-128"/>
                  <a:ea typeface="ヒラギノ角ゴ5" panose="020B0500000000000000" pitchFamily="50" charset="-128"/>
                </a:endParaRPr>
              </a:p>
            </p:txBody>
          </p:sp>
        </p:grpSp>
      </p:grpSp>
      <p:pic>
        <p:nvPicPr>
          <p:cNvPr id="109" name="図 108">
            <a:extLst>
              <a:ext uri="{FF2B5EF4-FFF2-40B4-BE49-F238E27FC236}">
                <a16:creationId xmlns:a16="http://schemas.microsoft.com/office/drawing/2014/main" id="{918D9211-480E-673C-05DD-FF15228C66D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468" y="3641780"/>
            <a:ext cx="810769" cy="676214"/>
          </a:xfrm>
          <a:prstGeom prst="rect">
            <a:avLst/>
          </a:prstGeom>
        </p:spPr>
      </p:pic>
      <p:pic>
        <p:nvPicPr>
          <p:cNvPr id="113" name="図 112">
            <a:extLst>
              <a:ext uri="{FF2B5EF4-FFF2-40B4-BE49-F238E27FC236}">
                <a16:creationId xmlns:a16="http://schemas.microsoft.com/office/drawing/2014/main" id="{14496789-6BF4-0313-4D11-D451513D4D0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0" y="3582140"/>
            <a:ext cx="1198658" cy="436654"/>
          </a:xfrm>
          <a:prstGeom prst="rect">
            <a:avLst/>
          </a:prstGeom>
        </p:spPr>
      </p:pic>
      <p:sp>
        <p:nvSpPr>
          <p:cNvPr id="116" name="テキスト ボックス 115">
            <a:extLst>
              <a:ext uri="{FF2B5EF4-FFF2-40B4-BE49-F238E27FC236}">
                <a16:creationId xmlns:a16="http://schemas.microsoft.com/office/drawing/2014/main" id="{B4B15F62-FC44-EE2C-6BF4-EFDE5EBCCD16}"/>
              </a:ext>
            </a:extLst>
          </p:cNvPr>
          <p:cNvSpPr txBox="1"/>
          <p:nvPr/>
        </p:nvSpPr>
        <p:spPr>
          <a:xfrm>
            <a:off x="1293190" y="3565422"/>
            <a:ext cx="2556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AMD Ryzen </a:t>
            </a:r>
          </a:p>
          <a:p>
            <a:r>
              <a:rPr kumimoji="1" lang="en-US" altLang="ja-JP" sz="1400" b="1" dirty="0" err="1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Threadripper</a:t>
            </a:r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9980X</a:t>
            </a:r>
            <a:r>
              <a:rPr kumimoji="1" lang="ja-JP" altLang="en-US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搭載</a:t>
            </a:r>
            <a:endParaRPr kumimoji="1" lang="en-US" altLang="ja-JP" sz="1400" b="1" dirty="0">
              <a:solidFill>
                <a:srgbClr val="00206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D4CB5E6B-7D9B-B2C8-C093-2682397764A5}"/>
              </a:ext>
            </a:extLst>
          </p:cNvPr>
          <p:cNvSpPr txBox="1"/>
          <p:nvPr/>
        </p:nvSpPr>
        <p:spPr>
          <a:xfrm>
            <a:off x="3849685" y="2323563"/>
            <a:ext cx="3407599" cy="993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1000" b="1" dirty="0">
                <a:solidFill>
                  <a:srgbClr val="002060"/>
                </a:solidFill>
                <a:latin typeface="+mn-ea"/>
              </a:rPr>
              <a:t>BIOVIA TURBOMOLE</a:t>
            </a:r>
            <a:r>
              <a:rPr kumimoji="1" lang="ja-JP" altLang="en-US" sz="1000" b="1" dirty="0">
                <a:solidFill>
                  <a:srgbClr val="002060"/>
                </a:solidFill>
                <a:latin typeface="+mn-ea"/>
              </a:rPr>
              <a:t> には、すべての標準的かつ最先端の手法、</a:t>
            </a:r>
            <a:r>
              <a:rPr kumimoji="1" lang="en-US" altLang="ja-JP" sz="1000" b="1" dirty="0">
                <a:solidFill>
                  <a:srgbClr val="002060"/>
                </a:solidFill>
                <a:latin typeface="+mn-ea"/>
              </a:rPr>
              <a:t>DFT</a:t>
            </a:r>
            <a:r>
              <a:rPr kumimoji="1" lang="ja-JP" altLang="en-US" sz="1000" b="1" dirty="0">
                <a:solidFill>
                  <a:srgbClr val="002060"/>
                </a:solidFill>
                <a:latin typeface="+mn-ea"/>
              </a:rPr>
              <a:t>法または結合クラスター法を使用した分子および固体、励起状態およびスペクトル用の高速な</a:t>
            </a:r>
            <a:r>
              <a:rPr kumimoji="1" lang="en-US" altLang="ja-JP" sz="1000" b="1" dirty="0">
                <a:solidFill>
                  <a:srgbClr val="002060"/>
                </a:solidFill>
                <a:latin typeface="+mn-ea"/>
              </a:rPr>
              <a:t>DFT</a:t>
            </a:r>
            <a:r>
              <a:rPr kumimoji="1" lang="ja-JP" altLang="en-US" sz="1000" b="1" dirty="0">
                <a:solidFill>
                  <a:srgbClr val="002060"/>
                </a:solidFill>
                <a:latin typeface="+mn-ea"/>
              </a:rPr>
              <a:t>コードを要塞しています。</a:t>
            </a:r>
            <a:endParaRPr kumimoji="1" lang="en-US" altLang="ja-JP" sz="1000" b="1" dirty="0">
              <a:solidFill>
                <a:srgbClr val="002060"/>
              </a:solidFill>
              <a:latin typeface="+mn-ea"/>
            </a:endParaRPr>
          </a:p>
        </p:txBody>
      </p:sp>
      <p:pic>
        <p:nvPicPr>
          <p:cNvPr id="43" name="図 42">
            <a:extLst>
              <a:ext uri="{FF2B5EF4-FFF2-40B4-BE49-F238E27FC236}">
                <a16:creationId xmlns:a16="http://schemas.microsoft.com/office/drawing/2014/main" id="{655ECEDF-AB81-A1CC-51C5-28017FD6EC54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58" t="12967" r="15531" b="11484"/>
          <a:stretch/>
        </p:blipFill>
        <p:spPr>
          <a:xfrm>
            <a:off x="600579" y="5070182"/>
            <a:ext cx="2602186" cy="2996327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7825BE0B-7FF9-E1C2-C349-7A6B4CBDF6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9685" y="3641780"/>
            <a:ext cx="838176" cy="749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662D83AA-4769-73E8-FCED-D874BFFCFE3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36" y="4302972"/>
            <a:ext cx="1171593" cy="491685"/>
          </a:xfrm>
          <a:prstGeom prst="rect">
            <a:avLst/>
          </a:prstGeom>
        </p:spPr>
      </p:pic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DAE246EF-7FF4-40EB-A2D9-28EE81959AEB}"/>
              </a:ext>
            </a:extLst>
          </p:cNvPr>
          <p:cNvGrpSpPr/>
          <p:nvPr/>
        </p:nvGrpSpPr>
        <p:grpSpPr>
          <a:xfrm>
            <a:off x="941223" y="9809669"/>
            <a:ext cx="5775600" cy="774837"/>
            <a:chOff x="941223" y="9809669"/>
            <a:chExt cx="5775600" cy="774837"/>
          </a:xfrm>
        </p:grpSpPr>
        <p:sp>
          <p:nvSpPr>
            <p:cNvPr id="2" name="WordArt 177">
              <a:extLst>
                <a:ext uri="{FF2B5EF4-FFF2-40B4-BE49-F238E27FC236}">
                  <a16:creationId xmlns:a16="http://schemas.microsoft.com/office/drawing/2014/main" id="{EB8F218D-1E4C-4351-A89A-21FC7282CCD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059583" y="9931685"/>
              <a:ext cx="1908000" cy="150504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l" rtl="0">
                <a:buNone/>
              </a:pPr>
              <a:r>
                <a:rPr lang="en-US" altLang="ja-JP" sz="3600" kern="10" spc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ヒラギノ角ゴ5" panose="020B0500000000000000" pitchFamily="50" charset="-128"/>
                  <a:ea typeface="ヒラギノ角ゴ5" panose="020B0500000000000000" pitchFamily="50" charset="-128"/>
                </a:rPr>
                <a:t>https://bto.applied.ne.jp/</a:t>
              </a:r>
              <a:endParaRPr lang="ja-JP" altLang="en-US" sz="3600" kern="10" spc="0" dirty="0">
                <a:ln>
                  <a:noFill/>
                </a:ln>
                <a:solidFill>
                  <a:srgbClr val="404040"/>
                </a:solidFill>
                <a:effectLst/>
                <a:latin typeface="ヒラギノ角ゴ5" panose="020B0500000000000000" pitchFamily="50" charset="-128"/>
                <a:ea typeface="ヒラギノ角ゴ5" panose="020B0500000000000000" pitchFamily="50" charset="-128"/>
              </a:endParaRPr>
            </a:p>
          </p:txBody>
        </p:sp>
        <p:sp>
          <p:nvSpPr>
            <p:cNvPr id="3" name="WordArt 178">
              <a:extLst>
                <a:ext uri="{FF2B5EF4-FFF2-40B4-BE49-F238E27FC236}">
                  <a16:creationId xmlns:a16="http://schemas.microsoft.com/office/drawing/2014/main" id="{30F85EE9-A86B-41F2-9820-0E36FEF0056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059583" y="10146964"/>
              <a:ext cx="443865" cy="139074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76200">
                  <a:solidFill>
                    <a:srgbClr val="FFFF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l" rtl="0">
                <a:buNone/>
              </a:pPr>
              <a:r>
                <a:rPr lang="ja-JP" altLang="en-US" sz="1000" kern="10" spc="0">
                  <a:ln>
                    <a:noFill/>
                  </a:ln>
                  <a:solidFill>
                    <a:srgbClr val="404040"/>
                  </a:solidFill>
                  <a:effectLst/>
                  <a:latin typeface="ヒラギノ角ゴ5" panose="020B0500000000000000" pitchFamily="50" charset="-128"/>
                  <a:ea typeface="ヒラギノ角ゴ5" panose="020B0500000000000000" pitchFamily="50" charset="-128"/>
                </a:rPr>
                <a:t>または</a:t>
              </a:r>
            </a:p>
          </p:txBody>
        </p:sp>
        <p:pic>
          <p:nvPicPr>
            <p:cNvPr id="4" name="Picture 179">
              <a:extLst>
                <a:ext uri="{FF2B5EF4-FFF2-40B4-BE49-F238E27FC236}">
                  <a16:creationId xmlns:a16="http://schemas.microsoft.com/office/drawing/2014/main" id="{6BCF9073-6DBD-4BD7-89CE-838453D6EBA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1393" y="10110131"/>
              <a:ext cx="1892300" cy="474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WordArt 180">
              <a:extLst>
                <a:ext uri="{FF2B5EF4-FFF2-40B4-BE49-F238E27FC236}">
                  <a16:creationId xmlns:a16="http://schemas.microsoft.com/office/drawing/2014/main" id="{2F5342A9-0830-482F-A044-863DB9F0594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849685" y="10180621"/>
              <a:ext cx="834390" cy="10859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76200">
                  <a:solidFill>
                    <a:srgbClr val="FF0066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l" rtl="0">
                <a:buNone/>
              </a:pPr>
              <a:r>
                <a:rPr lang="ja-JP" altLang="en-US" sz="1800" kern="10" spc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アプライド </a:t>
              </a:r>
              <a:r>
                <a:rPr lang="en-US" altLang="ja-JP" sz="1800" kern="10" spc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HPC</a:t>
              </a:r>
              <a:endParaRPr lang="ja-JP" altLang="en-US" sz="1800" kern="10" spc="0" dirty="0">
                <a:ln>
                  <a:noFill/>
                </a:ln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56" name="グループ化 55">
              <a:extLst>
                <a:ext uri="{FF2B5EF4-FFF2-40B4-BE49-F238E27FC236}">
                  <a16:creationId xmlns:a16="http://schemas.microsoft.com/office/drawing/2014/main" id="{834BC934-8876-FCB8-EA39-A429545E3B16}"/>
                </a:ext>
              </a:extLst>
            </p:cNvPr>
            <p:cNvGrpSpPr/>
            <p:nvPr/>
          </p:nvGrpSpPr>
          <p:grpSpPr>
            <a:xfrm>
              <a:off x="941223" y="9951371"/>
              <a:ext cx="1924050" cy="364525"/>
              <a:chOff x="941223" y="9951371"/>
              <a:chExt cx="1924050" cy="364525"/>
            </a:xfrm>
          </p:grpSpPr>
          <p:sp>
            <p:nvSpPr>
              <p:cNvPr id="8" name="AutoShape 183">
                <a:extLst>
                  <a:ext uri="{FF2B5EF4-FFF2-40B4-BE49-F238E27FC236}">
                    <a16:creationId xmlns:a16="http://schemas.microsoft.com/office/drawing/2014/main" id="{C79EFC9A-ADF1-408E-8A68-3954A7C542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41223" y="9951371"/>
                <a:ext cx="410536" cy="364525"/>
              </a:xfrm>
              <a:prstGeom prst="roundRect">
                <a:avLst>
                  <a:gd name="adj" fmla="val 14167"/>
                </a:avLst>
              </a:prstGeom>
              <a:solidFill>
                <a:srgbClr val="002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grpSp>
            <p:nvGrpSpPr>
              <p:cNvPr id="9" name="Group 184">
                <a:extLst>
                  <a:ext uri="{FF2B5EF4-FFF2-40B4-BE49-F238E27FC236}">
                    <a16:creationId xmlns:a16="http://schemas.microsoft.com/office/drawing/2014/main" id="{182386CA-494F-44B4-9C41-F8B07E95D2B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0344" y="10028375"/>
                <a:ext cx="1414929" cy="276739"/>
                <a:chOff x="3528" y="3992"/>
                <a:chExt cx="6256" cy="1224"/>
              </a:xfrm>
            </p:grpSpPr>
            <p:sp>
              <p:nvSpPr>
                <p:cNvPr id="28" name="Freeform 185">
                  <a:extLst>
                    <a:ext uri="{FF2B5EF4-FFF2-40B4-BE49-F238E27FC236}">
                      <a16:creationId xmlns:a16="http://schemas.microsoft.com/office/drawing/2014/main" id="{079E0FE4-9732-4A0F-9DE1-1BE0326E014E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3528" y="4087"/>
                  <a:ext cx="1166" cy="1117"/>
                </a:xfrm>
                <a:custGeom>
                  <a:avLst/>
                  <a:gdLst>
                    <a:gd name="T0" fmla="*/ 171 w 171"/>
                    <a:gd name="T1" fmla="*/ 0 h 164"/>
                    <a:gd name="T2" fmla="*/ 152 w 171"/>
                    <a:gd name="T3" fmla="*/ 0 h 164"/>
                    <a:gd name="T4" fmla="*/ 1 w 171"/>
                    <a:gd name="T5" fmla="*/ 0 h 164"/>
                    <a:gd name="T6" fmla="*/ 1 w 171"/>
                    <a:gd name="T7" fmla="*/ 38 h 164"/>
                    <a:gd name="T8" fmla="*/ 131 w 171"/>
                    <a:gd name="T9" fmla="*/ 38 h 164"/>
                    <a:gd name="T10" fmla="*/ 88 w 171"/>
                    <a:gd name="T11" fmla="*/ 80 h 164"/>
                    <a:gd name="T12" fmla="*/ 90 w 171"/>
                    <a:gd name="T13" fmla="*/ 50 h 164"/>
                    <a:gd name="T14" fmla="*/ 50 w 171"/>
                    <a:gd name="T15" fmla="*/ 50 h 164"/>
                    <a:gd name="T16" fmla="*/ 31 w 171"/>
                    <a:gd name="T17" fmla="*/ 112 h 164"/>
                    <a:gd name="T18" fmla="*/ 0 w 171"/>
                    <a:gd name="T19" fmla="*/ 124 h 164"/>
                    <a:gd name="T20" fmla="*/ 0 w 171"/>
                    <a:gd name="T21" fmla="*/ 164 h 164"/>
                    <a:gd name="T22" fmla="*/ 60 w 171"/>
                    <a:gd name="T23" fmla="*/ 140 h 164"/>
                    <a:gd name="T24" fmla="*/ 76 w 171"/>
                    <a:gd name="T25" fmla="*/ 117 h 164"/>
                    <a:gd name="T26" fmla="*/ 76 w 171"/>
                    <a:gd name="T27" fmla="*/ 119 h 164"/>
                    <a:gd name="T28" fmla="*/ 142 w 171"/>
                    <a:gd name="T29" fmla="*/ 93 h 164"/>
                    <a:gd name="T30" fmla="*/ 171 w 171"/>
                    <a:gd name="T31" fmla="*/ 18 h 164"/>
                    <a:gd name="T32" fmla="*/ 171 w 171"/>
                    <a:gd name="T33" fmla="*/ 0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71" h="164">
                      <a:moveTo>
                        <a:pt x="171" y="0"/>
                      </a:moveTo>
                      <a:cubicBezTo>
                        <a:pt x="152" y="0"/>
                        <a:pt x="152" y="0"/>
                        <a:pt x="152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38"/>
                        <a:pt x="1" y="38"/>
                        <a:pt x="1" y="38"/>
                      </a:cubicBezTo>
                      <a:cubicBezTo>
                        <a:pt x="1" y="38"/>
                        <a:pt x="99" y="38"/>
                        <a:pt x="131" y="38"/>
                      </a:cubicBezTo>
                      <a:cubicBezTo>
                        <a:pt x="127" y="54"/>
                        <a:pt x="116" y="75"/>
                        <a:pt x="88" y="80"/>
                      </a:cubicBezTo>
                      <a:cubicBezTo>
                        <a:pt x="90" y="63"/>
                        <a:pt x="90" y="51"/>
                        <a:pt x="90" y="50"/>
                      </a:cubicBezTo>
                      <a:cubicBezTo>
                        <a:pt x="50" y="50"/>
                        <a:pt x="50" y="50"/>
                        <a:pt x="50" y="50"/>
                      </a:cubicBezTo>
                      <a:cubicBezTo>
                        <a:pt x="50" y="61"/>
                        <a:pt x="47" y="95"/>
                        <a:pt x="31" y="112"/>
                      </a:cubicBezTo>
                      <a:cubicBezTo>
                        <a:pt x="23" y="120"/>
                        <a:pt x="13" y="124"/>
                        <a:pt x="0" y="124"/>
                      </a:cubicBezTo>
                      <a:cubicBezTo>
                        <a:pt x="0" y="164"/>
                        <a:pt x="0" y="164"/>
                        <a:pt x="0" y="164"/>
                      </a:cubicBezTo>
                      <a:cubicBezTo>
                        <a:pt x="24" y="164"/>
                        <a:pt x="45" y="156"/>
                        <a:pt x="60" y="140"/>
                      </a:cubicBezTo>
                      <a:cubicBezTo>
                        <a:pt x="67" y="133"/>
                        <a:pt x="72" y="125"/>
                        <a:pt x="76" y="117"/>
                      </a:cubicBezTo>
                      <a:cubicBezTo>
                        <a:pt x="76" y="119"/>
                        <a:pt x="76" y="119"/>
                        <a:pt x="76" y="119"/>
                      </a:cubicBezTo>
                      <a:cubicBezTo>
                        <a:pt x="103" y="119"/>
                        <a:pt x="125" y="110"/>
                        <a:pt x="142" y="93"/>
                      </a:cubicBezTo>
                      <a:cubicBezTo>
                        <a:pt x="171" y="64"/>
                        <a:pt x="171" y="20"/>
                        <a:pt x="171" y="18"/>
                      </a:cubicBezTo>
                      <a:lnTo>
                        <a:pt x="171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9" name="Freeform 186">
                  <a:extLst>
                    <a:ext uri="{FF2B5EF4-FFF2-40B4-BE49-F238E27FC236}">
                      <a16:creationId xmlns:a16="http://schemas.microsoft.com/office/drawing/2014/main" id="{117081D7-EDD8-472D-A092-C518714B20DC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4809" y="4121"/>
                  <a:ext cx="1139" cy="1076"/>
                </a:xfrm>
                <a:custGeom>
                  <a:avLst/>
                  <a:gdLst>
                    <a:gd name="T0" fmla="*/ 153 w 167"/>
                    <a:gd name="T1" fmla="*/ 38 h 158"/>
                    <a:gd name="T2" fmla="*/ 124 w 167"/>
                    <a:gd name="T3" fmla="*/ 8 h 158"/>
                    <a:gd name="T4" fmla="*/ 125 w 167"/>
                    <a:gd name="T5" fmla="*/ 0 h 158"/>
                    <a:gd name="T6" fmla="*/ 0 w 167"/>
                    <a:gd name="T7" fmla="*/ 0 h 158"/>
                    <a:gd name="T8" fmla="*/ 0 w 167"/>
                    <a:gd name="T9" fmla="*/ 38 h 158"/>
                    <a:gd name="T10" fmla="*/ 129 w 167"/>
                    <a:gd name="T11" fmla="*/ 38 h 158"/>
                    <a:gd name="T12" fmla="*/ 109 w 167"/>
                    <a:gd name="T13" fmla="*/ 86 h 158"/>
                    <a:gd name="T14" fmla="*/ 17 w 167"/>
                    <a:gd name="T15" fmla="*/ 120 h 158"/>
                    <a:gd name="T16" fmla="*/ 17 w 167"/>
                    <a:gd name="T17" fmla="*/ 158 h 158"/>
                    <a:gd name="T18" fmla="*/ 138 w 167"/>
                    <a:gd name="T19" fmla="*/ 110 h 158"/>
                    <a:gd name="T20" fmla="*/ 167 w 167"/>
                    <a:gd name="T21" fmla="*/ 34 h 158"/>
                    <a:gd name="T22" fmla="*/ 153 w 167"/>
                    <a:gd name="T23" fmla="*/ 38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67" h="158">
                      <a:moveTo>
                        <a:pt x="153" y="38"/>
                      </a:moveTo>
                      <a:cubicBezTo>
                        <a:pt x="137" y="38"/>
                        <a:pt x="124" y="24"/>
                        <a:pt x="124" y="8"/>
                      </a:cubicBezTo>
                      <a:cubicBezTo>
                        <a:pt x="124" y="5"/>
                        <a:pt x="124" y="3"/>
                        <a:pt x="125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38"/>
                        <a:pt x="0" y="38"/>
                        <a:pt x="0" y="38"/>
                      </a:cubicBezTo>
                      <a:cubicBezTo>
                        <a:pt x="0" y="38"/>
                        <a:pt x="99" y="38"/>
                        <a:pt x="129" y="38"/>
                      </a:cubicBezTo>
                      <a:cubicBezTo>
                        <a:pt x="127" y="51"/>
                        <a:pt x="122" y="70"/>
                        <a:pt x="109" y="86"/>
                      </a:cubicBezTo>
                      <a:cubicBezTo>
                        <a:pt x="91" y="108"/>
                        <a:pt x="59" y="120"/>
                        <a:pt x="17" y="120"/>
                      </a:cubicBezTo>
                      <a:cubicBezTo>
                        <a:pt x="17" y="158"/>
                        <a:pt x="17" y="158"/>
                        <a:pt x="17" y="158"/>
                      </a:cubicBezTo>
                      <a:cubicBezTo>
                        <a:pt x="70" y="158"/>
                        <a:pt x="113" y="141"/>
                        <a:pt x="138" y="110"/>
                      </a:cubicBezTo>
                      <a:cubicBezTo>
                        <a:pt x="160" y="84"/>
                        <a:pt x="166" y="53"/>
                        <a:pt x="167" y="34"/>
                      </a:cubicBezTo>
                      <a:cubicBezTo>
                        <a:pt x="163" y="36"/>
                        <a:pt x="158" y="38"/>
                        <a:pt x="153" y="38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0" name="Freeform 187">
                  <a:extLst>
                    <a:ext uri="{FF2B5EF4-FFF2-40B4-BE49-F238E27FC236}">
                      <a16:creationId xmlns:a16="http://schemas.microsoft.com/office/drawing/2014/main" id="{18BA46A4-5CCF-4F11-88B8-6C6221441E19}"/>
                    </a:ext>
                  </a:extLst>
                </p:cNvPr>
                <p:cNvSpPr>
                  <a:spLocks noChangeAspect="1" noEditPoints="1"/>
                </p:cNvSpPr>
                <p:nvPr/>
              </p:nvSpPr>
              <p:spPr bwMode="auto">
                <a:xfrm>
                  <a:off x="5680" y="3992"/>
                  <a:ext cx="364" cy="353"/>
                </a:xfrm>
                <a:custGeom>
                  <a:avLst/>
                  <a:gdLst>
                    <a:gd name="T0" fmla="*/ 27 w 53"/>
                    <a:gd name="T1" fmla="*/ 0 h 52"/>
                    <a:gd name="T2" fmla="*/ 0 w 53"/>
                    <a:gd name="T3" fmla="*/ 26 h 52"/>
                    <a:gd name="T4" fmla="*/ 27 w 53"/>
                    <a:gd name="T5" fmla="*/ 52 h 52"/>
                    <a:gd name="T6" fmla="*/ 53 w 53"/>
                    <a:gd name="T7" fmla="*/ 26 h 52"/>
                    <a:gd name="T8" fmla="*/ 27 w 53"/>
                    <a:gd name="T9" fmla="*/ 0 h 52"/>
                    <a:gd name="T10" fmla="*/ 27 w 53"/>
                    <a:gd name="T11" fmla="*/ 41 h 52"/>
                    <a:gd name="T12" fmla="*/ 11 w 53"/>
                    <a:gd name="T13" fmla="*/ 26 h 52"/>
                    <a:gd name="T14" fmla="*/ 27 w 53"/>
                    <a:gd name="T15" fmla="*/ 10 h 52"/>
                    <a:gd name="T16" fmla="*/ 42 w 53"/>
                    <a:gd name="T17" fmla="*/ 26 h 52"/>
                    <a:gd name="T18" fmla="*/ 27 w 53"/>
                    <a:gd name="T19" fmla="*/ 41 h 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53" h="52">
                      <a:moveTo>
                        <a:pt x="27" y="0"/>
                      </a:moveTo>
                      <a:cubicBezTo>
                        <a:pt x="12" y="0"/>
                        <a:pt x="0" y="11"/>
                        <a:pt x="0" y="26"/>
                      </a:cubicBezTo>
                      <a:cubicBezTo>
                        <a:pt x="0" y="40"/>
                        <a:pt x="12" y="52"/>
                        <a:pt x="27" y="52"/>
                      </a:cubicBezTo>
                      <a:cubicBezTo>
                        <a:pt x="41" y="52"/>
                        <a:pt x="53" y="40"/>
                        <a:pt x="53" y="26"/>
                      </a:cubicBezTo>
                      <a:cubicBezTo>
                        <a:pt x="53" y="11"/>
                        <a:pt x="41" y="0"/>
                        <a:pt x="27" y="0"/>
                      </a:cubicBezTo>
                      <a:close/>
                      <a:moveTo>
                        <a:pt x="27" y="41"/>
                      </a:moveTo>
                      <a:cubicBezTo>
                        <a:pt x="18" y="41"/>
                        <a:pt x="11" y="34"/>
                        <a:pt x="11" y="26"/>
                      </a:cubicBezTo>
                      <a:cubicBezTo>
                        <a:pt x="11" y="17"/>
                        <a:pt x="18" y="10"/>
                        <a:pt x="27" y="10"/>
                      </a:cubicBezTo>
                      <a:cubicBezTo>
                        <a:pt x="35" y="10"/>
                        <a:pt x="42" y="17"/>
                        <a:pt x="42" y="26"/>
                      </a:cubicBezTo>
                      <a:cubicBezTo>
                        <a:pt x="42" y="34"/>
                        <a:pt x="35" y="41"/>
                        <a:pt x="27" y="41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1" name="Freeform 188">
                  <a:extLst>
                    <a:ext uri="{FF2B5EF4-FFF2-40B4-BE49-F238E27FC236}">
                      <a16:creationId xmlns:a16="http://schemas.microsoft.com/office/drawing/2014/main" id="{78A1F823-ED3C-4B48-A5B1-683DB6FF95D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7411" y="4093"/>
                  <a:ext cx="1182" cy="1123"/>
                </a:xfrm>
                <a:custGeom>
                  <a:avLst/>
                  <a:gdLst>
                    <a:gd name="T0" fmla="*/ 134 w 173"/>
                    <a:gd name="T1" fmla="*/ 0 h 165"/>
                    <a:gd name="T2" fmla="*/ 75 w 173"/>
                    <a:gd name="T3" fmla="*/ 25 h 165"/>
                    <a:gd name="T4" fmla="*/ 34 w 173"/>
                    <a:gd name="T5" fmla="*/ 44 h 165"/>
                    <a:gd name="T6" fmla="*/ 0 w 173"/>
                    <a:gd name="T7" fmla="*/ 44 h 165"/>
                    <a:gd name="T8" fmla="*/ 0 w 173"/>
                    <a:gd name="T9" fmla="*/ 84 h 165"/>
                    <a:gd name="T10" fmla="*/ 39 w 173"/>
                    <a:gd name="T11" fmla="*/ 84 h 165"/>
                    <a:gd name="T12" fmla="*/ 72 w 173"/>
                    <a:gd name="T13" fmla="*/ 73 h 165"/>
                    <a:gd name="T14" fmla="*/ 72 w 173"/>
                    <a:gd name="T15" fmla="*/ 165 h 165"/>
                    <a:gd name="T16" fmla="*/ 112 w 173"/>
                    <a:gd name="T17" fmla="*/ 165 h 165"/>
                    <a:gd name="T18" fmla="*/ 112 w 173"/>
                    <a:gd name="T19" fmla="*/ 51 h 165"/>
                    <a:gd name="T20" fmla="*/ 140 w 173"/>
                    <a:gd name="T21" fmla="*/ 40 h 165"/>
                    <a:gd name="T22" fmla="*/ 173 w 173"/>
                    <a:gd name="T23" fmla="*/ 40 h 165"/>
                    <a:gd name="T24" fmla="*/ 173 w 173"/>
                    <a:gd name="T25" fmla="*/ 0 h 165"/>
                    <a:gd name="T26" fmla="*/ 134 w 173"/>
                    <a:gd name="T27" fmla="*/ 0 h 1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73" h="165">
                      <a:moveTo>
                        <a:pt x="134" y="0"/>
                      </a:moveTo>
                      <a:cubicBezTo>
                        <a:pt x="123" y="0"/>
                        <a:pt x="109" y="7"/>
                        <a:pt x="75" y="25"/>
                      </a:cubicBezTo>
                      <a:cubicBezTo>
                        <a:pt x="62" y="32"/>
                        <a:pt x="42" y="44"/>
                        <a:pt x="34" y="44"/>
                      </a:cubicBezTo>
                      <a:cubicBezTo>
                        <a:pt x="26" y="44"/>
                        <a:pt x="0" y="44"/>
                        <a:pt x="0" y="44"/>
                      </a:cubicBezTo>
                      <a:cubicBezTo>
                        <a:pt x="0" y="84"/>
                        <a:pt x="0" y="84"/>
                        <a:pt x="0" y="84"/>
                      </a:cubicBezTo>
                      <a:cubicBezTo>
                        <a:pt x="39" y="84"/>
                        <a:pt x="39" y="84"/>
                        <a:pt x="39" y="84"/>
                      </a:cubicBezTo>
                      <a:cubicBezTo>
                        <a:pt x="47" y="84"/>
                        <a:pt x="55" y="81"/>
                        <a:pt x="72" y="73"/>
                      </a:cubicBezTo>
                      <a:cubicBezTo>
                        <a:pt x="72" y="165"/>
                        <a:pt x="72" y="165"/>
                        <a:pt x="72" y="165"/>
                      </a:cubicBezTo>
                      <a:cubicBezTo>
                        <a:pt x="112" y="165"/>
                        <a:pt x="112" y="165"/>
                        <a:pt x="112" y="165"/>
                      </a:cubicBezTo>
                      <a:cubicBezTo>
                        <a:pt x="112" y="51"/>
                        <a:pt x="112" y="51"/>
                        <a:pt x="112" y="51"/>
                      </a:cubicBezTo>
                      <a:cubicBezTo>
                        <a:pt x="122" y="46"/>
                        <a:pt x="133" y="40"/>
                        <a:pt x="140" y="40"/>
                      </a:cubicBezTo>
                      <a:cubicBezTo>
                        <a:pt x="147" y="40"/>
                        <a:pt x="173" y="40"/>
                        <a:pt x="173" y="40"/>
                      </a:cubicBezTo>
                      <a:cubicBezTo>
                        <a:pt x="173" y="0"/>
                        <a:pt x="173" y="0"/>
                        <a:pt x="173" y="0"/>
                      </a:cubicBezTo>
                      <a:lnTo>
                        <a:pt x="134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2" name="Freeform 189">
                  <a:extLst>
                    <a:ext uri="{FF2B5EF4-FFF2-40B4-BE49-F238E27FC236}">
                      <a16:creationId xmlns:a16="http://schemas.microsoft.com/office/drawing/2014/main" id="{549297AD-D108-4D4C-9B48-FD06F3ECD91E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8777" y="4059"/>
                  <a:ext cx="906" cy="1157"/>
                </a:xfrm>
                <a:custGeom>
                  <a:avLst/>
                  <a:gdLst>
                    <a:gd name="T0" fmla="*/ 394 w 1278"/>
                    <a:gd name="T1" fmla="*/ 0 h 1635"/>
                    <a:gd name="T2" fmla="*/ 0 w 1278"/>
                    <a:gd name="T3" fmla="*/ 0 h 1635"/>
                    <a:gd name="T4" fmla="*/ 0 w 1278"/>
                    <a:gd name="T5" fmla="*/ 1635 h 1635"/>
                    <a:gd name="T6" fmla="*/ 394 w 1278"/>
                    <a:gd name="T7" fmla="*/ 1635 h 1635"/>
                    <a:gd name="T8" fmla="*/ 394 w 1278"/>
                    <a:gd name="T9" fmla="*/ 865 h 1635"/>
                    <a:gd name="T10" fmla="*/ 1278 w 1278"/>
                    <a:gd name="T11" fmla="*/ 981 h 1635"/>
                    <a:gd name="T12" fmla="*/ 1278 w 1278"/>
                    <a:gd name="T13" fmla="*/ 596 h 1635"/>
                    <a:gd name="T14" fmla="*/ 394 w 1278"/>
                    <a:gd name="T15" fmla="*/ 481 h 1635"/>
                    <a:gd name="T16" fmla="*/ 394 w 1278"/>
                    <a:gd name="T17" fmla="*/ 0 h 16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278" h="1635">
                      <a:moveTo>
                        <a:pt x="394" y="0"/>
                      </a:moveTo>
                      <a:lnTo>
                        <a:pt x="0" y="0"/>
                      </a:lnTo>
                      <a:lnTo>
                        <a:pt x="0" y="1635"/>
                      </a:lnTo>
                      <a:lnTo>
                        <a:pt x="394" y="1635"/>
                      </a:lnTo>
                      <a:lnTo>
                        <a:pt x="394" y="865"/>
                      </a:lnTo>
                      <a:lnTo>
                        <a:pt x="1278" y="981"/>
                      </a:lnTo>
                      <a:lnTo>
                        <a:pt x="1278" y="596"/>
                      </a:lnTo>
                      <a:lnTo>
                        <a:pt x="394" y="481"/>
                      </a:lnTo>
                      <a:lnTo>
                        <a:pt x="394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3" name="Rectangle 190">
                  <a:extLst>
                    <a:ext uri="{FF2B5EF4-FFF2-40B4-BE49-F238E27FC236}">
                      <a16:creationId xmlns:a16="http://schemas.microsoft.com/office/drawing/2014/main" id="{913FB8DE-A897-49DD-A3B3-D8CBF73C9492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9314" y="4039"/>
                  <a:ext cx="218" cy="184"/>
                </a:xfrm>
                <a:prstGeom prst="rect">
                  <a:avLst/>
                </a:pr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4" name="Rectangle 191">
                  <a:extLst>
                    <a:ext uri="{FF2B5EF4-FFF2-40B4-BE49-F238E27FC236}">
                      <a16:creationId xmlns:a16="http://schemas.microsoft.com/office/drawing/2014/main" id="{9CA380A6-A548-463E-83DC-90B32A29232D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9572" y="4039"/>
                  <a:ext cx="212" cy="184"/>
                </a:xfrm>
                <a:prstGeom prst="rect">
                  <a:avLst/>
                </a:pr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5" name="Rectangle 192">
                  <a:extLst>
                    <a:ext uri="{FF2B5EF4-FFF2-40B4-BE49-F238E27FC236}">
                      <a16:creationId xmlns:a16="http://schemas.microsoft.com/office/drawing/2014/main" id="{6F46113B-38EF-4B19-8317-2787C8B80A3A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6194" y="4073"/>
                  <a:ext cx="1014" cy="260"/>
                </a:xfrm>
                <a:prstGeom prst="rect">
                  <a:avLst/>
                </a:pr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6" name="Freeform 193">
                  <a:extLst>
                    <a:ext uri="{FF2B5EF4-FFF2-40B4-BE49-F238E27FC236}">
                      <a16:creationId xmlns:a16="http://schemas.microsoft.com/office/drawing/2014/main" id="{6E0A7466-E633-4545-8AEB-3CF51655ED8B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6118" y="4447"/>
                  <a:ext cx="1152" cy="736"/>
                </a:xfrm>
                <a:custGeom>
                  <a:avLst/>
                  <a:gdLst>
                    <a:gd name="T0" fmla="*/ 150 w 169"/>
                    <a:gd name="T1" fmla="*/ 0 h 108"/>
                    <a:gd name="T2" fmla="*/ 0 w 169"/>
                    <a:gd name="T3" fmla="*/ 0 h 108"/>
                    <a:gd name="T4" fmla="*/ 0 w 169"/>
                    <a:gd name="T5" fmla="*/ 38 h 108"/>
                    <a:gd name="T6" fmla="*/ 127 w 169"/>
                    <a:gd name="T7" fmla="*/ 38 h 108"/>
                    <a:gd name="T8" fmla="*/ 38 w 169"/>
                    <a:gd name="T9" fmla="*/ 71 h 108"/>
                    <a:gd name="T10" fmla="*/ 13 w 169"/>
                    <a:gd name="T11" fmla="*/ 71 h 108"/>
                    <a:gd name="T12" fmla="*/ 13 w 169"/>
                    <a:gd name="T13" fmla="*/ 108 h 108"/>
                    <a:gd name="T14" fmla="*/ 38 w 169"/>
                    <a:gd name="T15" fmla="*/ 108 h 108"/>
                    <a:gd name="T16" fmla="*/ 169 w 169"/>
                    <a:gd name="T17" fmla="*/ 19 h 108"/>
                    <a:gd name="T18" fmla="*/ 169 w 169"/>
                    <a:gd name="T19" fmla="*/ 0 h 108"/>
                    <a:gd name="T20" fmla="*/ 150 w 169"/>
                    <a:gd name="T21" fmla="*/ 0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69" h="108">
                      <a:moveTo>
                        <a:pt x="15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38"/>
                        <a:pt x="0" y="38"/>
                        <a:pt x="0" y="38"/>
                      </a:cubicBezTo>
                      <a:cubicBezTo>
                        <a:pt x="0" y="38"/>
                        <a:pt x="93" y="38"/>
                        <a:pt x="127" y="38"/>
                      </a:cubicBezTo>
                      <a:cubicBezTo>
                        <a:pt x="116" y="60"/>
                        <a:pt x="87" y="71"/>
                        <a:pt x="38" y="71"/>
                      </a:cubicBezTo>
                      <a:cubicBezTo>
                        <a:pt x="13" y="71"/>
                        <a:pt x="13" y="71"/>
                        <a:pt x="13" y="71"/>
                      </a:cubicBezTo>
                      <a:cubicBezTo>
                        <a:pt x="13" y="108"/>
                        <a:pt x="13" y="108"/>
                        <a:pt x="13" y="108"/>
                      </a:cubicBezTo>
                      <a:cubicBezTo>
                        <a:pt x="38" y="108"/>
                        <a:pt x="38" y="108"/>
                        <a:pt x="38" y="108"/>
                      </a:cubicBezTo>
                      <a:cubicBezTo>
                        <a:pt x="121" y="108"/>
                        <a:pt x="169" y="76"/>
                        <a:pt x="169" y="19"/>
                      </a:cubicBezTo>
                      <a:cubicBezTo>
                        <a:pt x="169" y="0"/>
                        <a:pt x="169" y="0"/>
                        <a:pt x="169" y="0"/>
                      </a:cubicBezTo>
                      <a:lnTo>
                        <a:pt x="150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</p:grpSp>
          <p:sp>
            <p:nvSpPr>
              <p:cNvPr id="11" name="Freeform 210">
                <a:extLst>
                  <a:ext uri="{FF2B5EF4-FFF2-40B4-BE49-F238E27FC236}">
                    <a16:creationId xmlns:a16="http://schemas.microsoft.com/office/drawing/2014/main" id="{2AA91A89-8C3E-472C-BC19-483D9537EBF8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1027837" y="10040331"/>
                <a:ext cx="284723" cy="237540"/>
              </a:xfrm>
              <a:custGeom>
                <a:avLst/>
                <a:gdLst>
                  <a:gd name="T0" fmla="*/ 856 w 1711"/>
                  <a:gd name="T1" fmla="*/ 452 h 1336"/>
                  <a:gd name="T2" fmla="*/ 1009 w 1711"/>
                  <a:gd name="T3" fmla="*/ 798 h 1336"/>
                  <a:gd name="T4" fmla="*/ 702 w 1711"/>
                  <a:gd name="T5" fmla="*/ 798 h 1336"/>
                  <a:gd name="T6" fmla="*/ 856 w 1711"/>
                  <a:gd name="T7" fmla="*/ 452 h 1336"/>
                  <a:gd name="T8" fmla="*/ 1240 w 1711"/>
                  <a:gd name="T9" fmla="*/ 1336 h 1336"/>
                  <a:gd name="T10" fmla="*/ 1711 w 1711"/>
                  <a:gd name="T11" fmla="*/ 1336 h 1336"/>
                  <a:gd name="T12" fmla="*/ 1077 w 1711"/>
                  <a:gd name="T13" fmla="*/ 0 h 1336"/>
                  <a:gd name="T14" fmla="*/ 634 w 1711"/>
                  <a:gd name="T15" fmla="*/ 0 h 1336"/>
                  <a:gd name="T16" fmla="*/ 0 w 1711"/>
                  <a:gd name="T17" fmla="*/ 1336 h 1336"/>
                  <a:gd name="T18" fmla="*/ 471 w 1711"/>
                  <a:gd name="T19" fmla="*/ 1336 h 1336"/>
                  <a:gd name="T20" fmla="*/ 596 w 1711"/>
                  <a:gd name="T21" fmla="*/ 1105 h 1336"/>
                  <a:gd name="T22" fmla="*/ 1105 w 1711"/>
                  <a:gd name="T23" fmla="*/ 1105 h 1336"/>
                  <a:gd name="T24" fmla="*/ 1240 w 1711"/>
                  <a:gd name="T25" fmla="*/ 1336 h 1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11" h="1336">
                    <a:moveTo>
                      <a:pt x="856" y="452"/>
                    </a:moveTo>
                    <a:lnTo>
                      <a:pt x="1009" y="798"/>
                    </a:lnTo>
                    <a:lnTo>
                      <a:pt x="702" y="798"/>
                    </a:lnTo>
                    <a:lnTo>
                      <a:pt x="856" y="452"/>
                    </a:lnTo>
                    <a:close/>
                    <a:moveTo>
                      <a:pt x="1240" y="1336"/>
                    </a:moveTo>
                    <a:lnTo>
                      <a:pt x="1711" y="1336"/>
                    </a:lnTo>
                    <a:lnTo>
                      <a:pt x="1077" y="0"/>
                    </a:lnTo>
                    <a:lnTo>
                      <a:pt x="634" y="0"/>
                    </a:lnTo>
                    <a:lnTo>
                      <a:pt x="0" y="1336"/>
                    </a:lnTo>
                    <a:lnTo>
                      <a:pt x="471" y="1336"/>
                    </a:lnTo>
                    <a:lnTo>
                      <a:pt x="596" y="1105"/>
                    </a:lnTo>
                    <a:lnTo>
                      <a:pt x="1105" y="1105"/>
                    </a:lnTo>
                    <a:lnTo>
                      <a:pt x="1240" y="133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" name="Freeform 211">
                <a:extLst>
                  <a:ext uri="{FF2B5EF4-FFF2-40B4-BE49-F238E27FC236}">
                    <a16:creationId xmlns:a16="http://schemas.microsoft.com/office/drawing/2014/main" id="{5F961573-E236-4D86-848D-1D9E14750C76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963287" y="9956535"/>
                <a:ext cx="165247" cy="138722"/>
              </a:xfrm>
              <a:custGeom>
                <a:avLst/>
                <a:gdLst>
                  <a:gd name="T0" fmla="*/ 0 w 980"/>
                  <a:gd name="T1" fmla="*/ 308 h 789"/>
                  <a:gd name="T2" fmla="*/ 375 w 980"/>
                  <a:gd name="T3" fmla="*/ 308 h 789"/>
                  <a:gd name="T4" fmla="*/ 490 w 980"/>
                  <a:gd name="T5" fmla="*/ 0 h 789"/>
                  <a:gd name="T6" fmla="*/ 605 w 980"/>
                  <a:gd name="T7" fmla="*/ 308 h 789"/>
                  <a:gd name="T8" fmla="*/ 980 w 980"/>
                  <a:gd name="T9" fmla="*/ 308 h 789"/>
                  <a:gd name="T10" fmla="*/ 673 w 980"/>
                  <a:gd name="T11" fmla="*/ 491 h 789"/>
                  <a:gd name="T12" fmla="*/ 788 w 980"/>
                  <a:gd name="T13" fmla="*/ 789 h 789"/>
                  <a:gd name="T14" fmla="*/ 490 w 980"/>
                  <a:gd name="T15" fmla="*/ 606 h 789"/>
                  <a:gd name="T16" fmla="*/ 192 w 980"/>
                  <a:gd name="T17" fmla="*/ 789 h 789"/>
                  <a:gd name="T18" fmla="*/ 307 w 980"/>
                  <a:gd name="T19" fmla="*/ 491 h 789"/>
                  <a:gd name="T20" fmla="*/ 0 w 980"/>
                  <a:gd name="T21" fmla="*/ 308 h 7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80" h="789">
                    <a:moveTo>
                      <a:pt x="0" y="308"/>
                    </a:moveTo>
                    <a:lnTo>
                      <a:pt x="375" y="308"/>
                    </a:lnTo>
                    <a:lnTo>
                      <a:pt x="490" y="0"/>
                    </a:lnTo>
                    <a:lnTo>
                      <a:pt x="605" y="308"/>
                    </a:lnTo>
                    <a:lnTo>
                      <a:pt x="980" y="308"/>
                    </a:lnTo>
                    <a:lnTo>
                      <a:pt x="673" y="491"/>
                    </a:lnTo>
                    <a:lnTo>
                      <a:pt x="788" y="789"/>
                    </a:lnTo>
                    <a:lnTo>
                      <a:pt x="490" y="606"/>
                    </a:lnTo>
                    <a:lnTo>
                      <a:pt x="192" y="789"/>
                    </a:lnTo>
                    <a:lnTo>
                      <a:pt x="307" y="491"/>
                    </a:lnTo>
                    <a:lnTo>
                      <a:pt x="0" y="30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F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pic>
          <p:nvPicPr>
            <p:cNvPr id="119" name="図 118">
              <a:extLst>
                <a:ext uri="{FF2B5EF4-FFF2-40B4-BE49-F238E27FC236}">
                  <a16:creationId xmlns:a16="http://schemas.microsoft.com/office/drawing/2014/main" id="{4D82A2B3-B864-3422-C5DC-3A814891D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6475" y="9902308"/>
              <a:ext cx="614826" cy="614826"/>
            </a:xfrm>
            <a:prstGeom prst="rect">
              <a:avLst/>
            </a:prstGeom>
          </p:spPr>
        </p:pic>
        <p:pic>
          <p:nvPicPr>
            <p:cNvPr id="49" name="図 48">
              <a:extLst>
                <a:ext uri="{FF2B5EF4-FFF2-40B4-BE49-F238E27FC236}">
                  <a16:creationId xmlns:a16="http://schemas.microsoft.com/office/drawing/2014/main" id="{20EB5F9F-8055-6695-C7D4-EEA3A693E2D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783"/>
            <a:stretch/>
          </p:blipFill>
          <p:spPr>
            <a:xfrm>
              <a:off x="6181848" y="9809669"/>
              <a:ext cx="534975" cy="674590"/>
            </a:xfrm>
            <a:prstGeom prst="rect">
              <a:avLst/>
            </a:prstGeom>
          </p:spPr>
        </p:pic>
      </p:grp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13F2FDA3-30A4-0092-39C4-06E4690BAF8A}"/>
              </a:ext>
            </a:extLst>
          </p:cNvPr>
          <p:cNvSpPr txBox="1"/>
          <p:nvPr/>
        </p:nvSpPr>
        <p:spPr>
          <a:xfrm>
            <a:off x="1482670" y="4302972"/>
            <a:ext cx="212322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b="1" dirty="0">
                <a:solidFill>
                  <a:srgbClr val="002060"/>
                </a:solidFill>
                <a:latin typeface="+mn-ea"/>
              </a:rPr>
              <a:t>CPU</a:t>
            </a:r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コア</a:t>
            </a:r>
            <a:r>
              <a:rPr kumimoji="1" lang="en-US" altLang="ja-JP" sz="1050" b="1" dirty="0">
                <a:solidFill>
                  <a:srgbClr val="002060"/>
                </a:solidFill>
                <a:latin typeface="+mn-ea"/>
              </a:rPr>
              <a:t>/</a:t>
            </a:r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メモリを重視する</a:t>
            </a:r>
          </a:p>
          <a:p>
            <a:r>
              <a:rPr kumimoji="1" lang="en-US" altLang="ja-JP" sz="1050" b="1" dirty="0">
                <a:solidFill>
                  <a:srgbClr val="002060"/>
                </a:solidFill>
                <a:latin typeface="+mn-ea"/>
              </a:rPr>
              <a:t>BIOVIA TURBOMOLE</a:t>
            </a:r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 に</a:t>
            </a:r>
            <a:endParaRPr kumimoji="1" lang="en-US" altLang="ja-JP" sz="1050" b="1" dirty="0">
              <a:solidFill>
                <a:srgbClr val="002060"/>
              </a:solidFill>
              <a:latin typeface="+mn-ea"/>
            </a:endParaRPr>
          </a:p>
          <a:p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適した</a:t>
            </a:r>
            <a:r>
              <a:rPr kumimoji="1" lang="en-US" altLang="ja-JP" sz="1050" b="1" dirty="0">
                <a:solidFill>
                  <a:srgbClr val="002060"/>
                </a:solidFill>
                <a:latin typeface="+mn-ea"/>
              </a:rPr>
              <a:t>HPC</a:t>
            </a:r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をご提案します。</a:t>
            </a:r>
            <a:endParaRPr kumimoji="1" lang="en-US" altLang="ja-JP" sz="1050" b="1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A25E3C8C-7B5A-DC39-FAFA-CC3ED421C912}"/>
              </a:ext>
            </a:extLst>
          </p:cNvPr>
          <p:cNvSpPr txBox="1"/>
          <p:nvPr/>
        </p:nvSpPr>
        <p:spPr>
          <a:xfrm>
            <a:off x="161837" y="8417671"/>
            <a:ext cx="57255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AMD Ryzen </a:t>
            </a:r>
            <a:r>
              <a:rPr kumimoji="1" lang="en-US" altLang="ja-JP" sz="1400" b="1" dirty="0" err="1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Threadripper</a:t>
            </a:r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9980X</a:t>
            </a:r>
            <a:r>
              <a:rPr kumimoji="1" lang="ja-JP" altLang="en-US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（</a:t>
            </a:r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64</a:t>
            </a:r>
            <a:r>
              <a:rPr kumimoji="1" lang="ja-JP" altLang="en-US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コア）／メモリ</a:t>
            </a:r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256GB  </a:t>
            </a:r>
            <a:r>
              <a:rPr kumimoji="1" lang="ja-JP" altLang="en-US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仕様</a:t>
            </a:r>
            <a:endParaRPr kumimoji="1" lang="en-US" altLang="ja-JP" sz="1400" b="1" dirty="0">
              <a:solidFill>
                <a:srgbClr val="00206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8A743AB-B5C9-2516-79D0-A608946F69B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86548" y="2298312"/>
            <a:ext cx="2338214" cy="98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541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913572-BC04-61FA-B171-AA7E59F06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5">
            <a:extLst>
              <a:ext uri="{FF2B5EF4-FFF2-40B4-BE49-F238E27FC236}">
                <a16:creationId xmlns:a16="http://schemas.microsoft.com/office/drawing/2014/main" id="{7E79B010-3991-69E4-8B5E-5361C0330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00570"/>
            <a:ext cx="7559675" cy="1311574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pic>
        <p:nvPicPr>
          <p:cNvPr id="38" name="Picture 23">
            <a:extLst>
              <a:ext uri="{FF2B5EF4-FFF2-40B4-BE49-F238E27FC236}">
                <a16:creationId xmlns:a16="http://schemas.microsoft.com/office/drawing/2014/main" id="{B651CEC4-2370-84A2-7532-465C8CAA85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7559675" cy="1599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Rectangle 5">
            <a:extLst>
              <a:ext uri="{FF2B5EF4-FFF2-40B4-BE49-F238E27FC236}">
                <a16:creationId xmlns:a16="http://schemas.microsoft.com/office/drawing/2014/main" id="{80831CD5-2CA3-51C3-D5F2-C8D89E179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78803"/>
            <a:ext cx="7559675" cy="78531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6A5FF6A6-D128-2CDD-EED3-851DAD722124}"/>
              </a:ext>
            </a:extLst>
          </p:cNvPr>
          <p:cNvSpPr txBox="1"/>
          <p:nvPr/>
        </p:nvSpPr>
        <p:spPr>
          <a:xfrm>
            <a:off x="357284" y="1479074"/>
            <a:ext cx="68451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量子化学計算ソフトウェア</a:t>
            </a:r>
            <a:endParaRPr kumimoji="1" lang="en-US" altLang="ja-JP" sz="16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pPr algn="ctr"/>
            <a:r>
              <a:rPr kumimoji="1" lang="en-US" altLang="ja-JP" sz="1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BIOVIA TURBOMOLE</a:t>
            </a:r>
            <a:r>
              <a:rPr kumimoji="1" lang="ja-JP" altLang="en-US" sz="1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　動作推奨</a:t>
            </a:r>
            <a:r>
              <a:rPr kumimoji="1" lang="en-US" altLang="ja-JP" sz="1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PC</a:t>
            </a:r>
            <a:endParaRPr lang="en-US" altLang="ja-JP" sz="16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88FB9FD3-BBBF-31D7-9B11-156970FCC469}"/>
              </a:ext>
            </a:extLst>
          </p:cNvPr>
          <p:cNvSpPr txBox="1"/>
          <p:nvPr/>
        </p:nvSpPr>
        <p:spPr>
          <a:xfrm>
            <a:off x="3689343" y="4507730"/>
            <a:ext cx="330408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CERVO Ryzen Type-RT9-9970X</a:t>
            </a:r>
          </a:p>
          <a:p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WST-RT9970XAS3Q1TTNVM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AA0345C0-0A3C-5FFC-3CF7-B99EEC9981BE}"/>
              </a:ext>
            </a:extLst>
          </p:cNvPr>
          <p:cNvSpPr txBox="1"/>
          <p:nvPr/>
        </p:nvSpPr>
        <p:spPr>
          <a:xfrm>
            <a:off x="3689343" y="5072746"/>
            <a:ext cx="3862286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仕様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CPU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AMD Ryzen </a:t>
            </a:r>
            <a:r>
              <a:rPr kumimoji="1" lang="en-US" altLang="ja-JP" sz="1200" b="1" dirty="0" err="1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Threadripper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9970X 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      プロセッサー　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32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コア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/64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スレッド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/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      4.0-5.4GHz/128MB L3 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キャッシュ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簡易水冷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CPU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クーラー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360mm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■チップセット：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AMD TRX50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■メモリ：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128GB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（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32GB×4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）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DDR5-5600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　　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Registered ECC DIMM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（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1.2V/2RANK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）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SSD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M.2 </a:t>
            </a:r>
            <a:r>
              <a:rPr kumimoji="1" lang="en-US" altLang="ja-JP" sz="1200" b="1" dirty="0" err="1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NVMe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-SSD  1TB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■OS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Windows 11 Pro 64bit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■GPU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NVIDIA RTX2000 Ada 16GB-GDDR6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電源：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1200W/100V 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　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80Plus Platinum 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認証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キーボード・マウス 付属  有線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USB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接続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標準保証：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年間センドバックハードウェア保証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■サイズ：約 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235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×</a:t>
            </a:r>
            <a:r>
              <a:rPr kumimoji="1" lang="ja-JP" altLang="pl-PL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Ｈ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470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×</a:t>
            </a:r>
            <a:r>
              <a:rPr kumimoji="1" lang="ja-JP" altLang="pl-PL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Ｄ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495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mm 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   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タワー型ケース採用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C1827887-76C6-6AFA-C5E3-74CDD31F02FE}"/>
              </a:ext>
            </a:extLst>
          </p:cNvPr>
          <p:cNvCxnSpPr>
            <a:cxnSpLocks/>
          </p:cNvCxnSpPr>
          <p:nvPr/>
        </p:nvCxnSpPr>
        <p:spPr>
          <a:xfrm>
            <a:off x="161837" y="8349370"/>
            <a:ext cx="723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8823EB3C-F44A-6AF7-9FFA-285D3C04BE42}"/>
              </a:ext>
            </a:extLst>
          </p:cNvPr>
          <p:cNvSpPr txBox="1"/>
          <p:nvPr/>
        </p:nvSpPr>
        <p:spPr>
          <a:xfrm>
            <a:off x="161837" y="8717306"/>
            <a:ext cx="4017225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APPLIED  Workstation</a:t>
            </a:r>
            <a:r>
              <a:rPr kumimoji="1" lang="ja-JP" altLang="en-US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 </a:t>
            </a:r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CERVO Ryzen  </a:t>
            </a:r>
          </a:p>
          <a:p>
            <a:pPr>
              <a:lnSpc>
                <a:spcPct val="150000"/>
              </a:lnSpc>
            </a:pPr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WST-RT9970XAS3Q1TTNVM</a:t>
            </a:r>
          </a:p>
        </p:txBody>
      </p: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8DD70818-7EE9-6760-143A-DD482FDD25B2}"/>
              </a:ext>
            </a:extLst>
          </p:cNvPr>
          <p:cNvCxnSpPr>
            <a:cxnSpLocks/>
          </p:cNvCxnSpPr>
          <p:nvPr/>
        </p:nvCxnSpPr>
        <p:spPr>
          <a:xfrm>
            <a:off x="161837" y="9592030"/>
            <a:ext cx="723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7" name="グループ化 116">
            <a:extLst>
              <a:ext uri="{FF2B5EF4-FFF2-40B4-BE49-F238E27FC236}">
                <a16:creationId xmlns:a16="http://schemas.microsoft.com/office/drawing/2014/main" id="{7D501163-81EE-0C31-4571-DFE3DF5FD068}"/>
              </a:ext>
            </a:extLst>
          </p:cNvPr>
          <p:cNvGrpSpPr/>
          <p:nvPr/>
        </p:nvGrpSpPr>
        <p:grpSpPr>
          <a:xfrm>
            <a:off x="4142389" y="8628762"/>
            <a:ext cx="3339392" cy="853813"/>
            <a:chOff x="4142389" y="8616860"/>
            <a:chExt cx="3339392" cy="853813"/>
          </a:xfrm>
        </p:grpSpPr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id="{AE10A875-5937-83C9-FF30-67E0F2DCB401}"/>
                </a:ext>
              </a:extLst>
            </p:cNvPr>
            <p:cNvSpPr txBox="1"/>
            <p:nvPr/>
          </p:nvSpPr>
          <p:spPr>
            <a:xfrm>
              <a:off x="4142389" y="8616860"/>
              <a:ext cx="3269544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4000" b="1" dirty="0">
                  <a:solidFill>
                    <a:srgbClr val="1C1C1C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Segoe UI" panose="020B0502040204020203" pitchFamily="34" charset="0"/>
                </a:rPr>
                <a:t>1,398,000</a:t>
              </a:r>
            </a:p>
          </p:txBody>
        </p:sp>
        <p:grpSp>
          <p:nvGrpSpPr>
            <p:cNvPr id="111" name="グループ化 110">
              <a:extLst>
                <a:ext uri="{FF2B5EF4-FFF2-40B4-BE49-F238E27FC236}">
                  <a16:creationId xmlns:a16="http://schemas.microsoft.com/office/drawing/2014/main" id="{2B675181-76E2-C4CA-5CE6-8E0A58FDFA31}"/>
                </a:ext>
              </a:extLst>
            </p:cNvPr>
            <p:cNvGrpSpPr/>
            <p:nvPr/>
          </p:nvGrpSpPr>
          <p:grpSpPr>
            <a:xfrm>
              <a:off x="4142389" y="9209063"/>
              <a:ext cx="3060000" cy="261610"/>
              <a:chOff x="4080188" y="9209063"/>
              <a:chExt cx="3060000" cy="261610"/>
            </a:xfrm>
          </p:grpSpPr>
          <p:sp>
            <p:nvSpPr>
              <p:cNvPr id="55" name="Rectangle 43">
                <a:extLst>
                  <a:ext uri="{FF2B5EF4-FFF2-40B4-BE49-F238E27FC236}">
                    <a16:creationId xmlns:a16="http://schemas.microsoft.com/office/drawing/2014/main" id="{C1E74351-6B2B-BB1F-2551-92A9449456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0188" y="9215455"/>
                <a:ext cx="3060000" cy="21770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272727"/>
                </a:solidFill>
                <a:miter lim="800000"/>
                <a:headEnd/>
                <a:tailEnd/>
              </a:ln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" name="テキスト ボックス 60">
                <a:extLst>
                  <a:ext uri="{FF2B5EF4-FFF2-40B4-BE49-F238E27FC236}">
                    <a16:creationId xmlns:a16="http://schemas.microsoft.com/office/drawing/2014/main" id="{5CB2C105-7835-E46C-214E-F105492E2851}"/>
                  </a:ext>
                </a:extLst>
              </p:cNvPr>
              <p:cNvSpPr txBox="1"/>
              <p:nvPr/>
            </p:nvSpPr>
            <p:spPr>
              <a:xfrm>
                <a:off x="4279849" y="9209063"/>
                <a:ext cx="2660679" cy="2616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050" b="1" dirty="0">
                    <a:latin typeface="游ゴシック" panose="020B0400000000000000" pitchFamily="50" charset="-128"/>
                    <a:ea typeface="游ゴシック" panose="020B0400000000000000" pitchFamily="50" charset="-128"/>
                    <a:cs typeface="Segoe UI" panose="020B0502040204020203" pitchFamily="34" charset="0"/>
                  </a:rPr>
                  <a:t>カスタマイズのご要望も承ります</a:t>
                </a:r>
                <a:endParaRPr kumimoji="1" lang="en-US" altLang="ja-JP" sz="1050" b="1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10" name="グループ化 109">
              <a:extLst>
                <a:ext uri="{FF2B5EF4-FFF2-40B4-BE49-F238E27FC236}">
                  <a16:creationId xmlns:a16="http://schemas.microsoft.com/office/drawing/2014/main" id="{093FAF02-541D-4D50-A171-DD6F146F4D36}"/>
                </a:ext>
              </a:extLst>
            </p:cNvPr>
            <p:cNvGrpSpPr/>
            <p:nvPr/>
          </p:nvGrpSpPr>
          <p:grpSpPr>
            <a:xfrm>
              <a:off x="6780760" y="8700938"/>
              <a:ext cx="701021" cy="544359"/>
              <a:chOff x="6185072" y="8700938"/>
              <a:chExt cx="701021" cy="544359"/>
            </a:xfrm>
          </p:grpSpPr>
          <p:sp>
            <p:nvSpPr>
              <p:cNvPr id="59" name="テキスト ボックス 58">
                <a:extLst>
                  <a:ext uri="{FF2B5EF4-FFF2-40B4-BE49-F238E27FC236}">
                    <a16:creationId xmlns:a16="http://schemas.microsoft.com/office/drawing/2014/main" id="{56E20C25-F650-4E1B-A66E-1C90227CEC84}"/>
                  </a:ext>
                </a:extLst>
              </p:cNvPr>
              <p:cNvSpPr txBox="1"/>
              <p:nvPr/>
            </p:nvSpPr>
            <p:spPr>
              <a:xfrm>
                <a:off x="6243947" y="8783632"/>
                <a:ext cx="421699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b="1" dirty="0">
                    <a:solidFill>
                      <a:srgbClr val="1C1C1C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Segoe UI" panose="020B0502040204020203" pitchFamily="34" charset="0"/>
                  </a:rPr>
                  <a:t>円</a:t>
                </a:r>
                <a:endParaRPr kumimoji="1" lang="en-US" altLang="ja-JP" sz="2400" b="1" dirty="0">
                  <a:solidFill>
                    <a:srgbClr val="1C1C1C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Segoe UI" panose="020B0502040204020203" pitchFamily="34" charset="0"/>
                </a:endParaRPr>
              </a:p>
            </p:txBody>
          </p:sp>
          <p:sp>
            <p:nvSpPr>
              <p:cNvPr id="63" name="テキスト ボックス 62">
                <a:extLst>
                  <a:ext uri="{FF2B5EF4-FFF2-40B4-BE49-F238E27FC236}">
                    <a16:creationId xmlns:a16="http://schemas.microsoft.com/office/drawing/2014/main" id="{BFC31C69-2E16-9CA4-61F6-E462B69CEE9A}"/>
                  </a:ext>
                </a:extLst>
              </p:cNvPr>
              <p:cNvSpPr txBox="1"/>
              <p:nvPr/>
            </p:nvSpPr>
            <p:spPr>
              <a:xfrm>
                <a:off x="6185072" y="8700938"/>
                <a:ext cx="701021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800" b="1" dirty="0">
                    <a:solidFill>
                      <a:srgbClr val="1C1C1C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Segoe UI" panose="020B0502040204020203" pitchFamily="34" charset="0"/>
                  </a:rPr>
                  <a:t>（税別）</a:t>
                </a:r>
                <a:endParaRPr kumimoji="1" lang="en-US" altLang="ja-JP" sz="800" b="1" dirty="0">
                  <a:solidFill>
                    <a:srgbClr val="1C1C1C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Segoe UI" panose="020B0502040204020203" pitchFamily="34" charset="0"/>
                </a:endParaRPr>
              </a:p>
            </p:txBody>
          </p:sp>
        </p:grpSp>
      </p:grpSp>
      <p:pic>
        <p:nvPicPr>
          <p:cNvPr id="84" name="Picture 3">
            <a:extLst>
              <a:ext uri="{FF2B5EF4-FFF2-40B4-BE49-F238E27FC236}">
                <a16:creationId xmlns:a16="http://schemas.microsoft.com/office/drawing/2014/main" id="{329B470B-CB0C-A746-112A-7B72F674B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5055" y="3655877"/>
            <a:ext cx="519040" cy="707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8" name="図 87">
            <a:extLst>
              <a:ext uri="{FF2B5EF4-FFF2-40B4-BE49-F238E27FC236}">
                <a16:creationId xmlns:a16="http://schemas.microsoft.com/office/drawing/2014/main" id="{EF702E07-DBDF-A732-4210-7185FCE4D8E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5806" y="3641780"/>
            <a:ext cx="720079" cy="721879"/>
          </a:xfrm>
          <a:prstGeom prst="rect">
            <a:avLst/>
          </a:prstGeom>
        </p:spPr>
      </p:pic>
      <p:grpSp>
        <p:nvGrpSpPr>
          <p:cNvPr id="127" name="グループ化 126">
            <a:extLst>
              <a:ext uri="{FF2B5EF4-FFF2-40B4-BE49-F238E27FC236}">
                <a16:creationId xmlns:a16="http://schemas.microsoft.com/office/drawing/2014/main" id="{6BFE4E39-61FC-233E-F231-61FDA7F4BC21}"/>
              </a:ext>
            </a:extLst>
          </p:cNvPr>
          <p:cNvGrpSpPr/>
          <p:nvPr/>
        </p:nvGrpSpPr>
        <p:grpSpPr>
          <a:xfrm>
            <a:off x="655915" y="252000"/>
            <a:ext cx="4381186" cy="920290"/>
            <a:chOff x="655915" y="234266"/>
            <a:chExt cx="4381186" cy="920290"/>
          </a:xfrm>
        </p:grpSpPr>
        <p:sp>
          <p:nvSpPr>
            <p:cNvPr id="69" name="WordArt 16">
              <a:extLst>
                <a:ext uri="{FF2B5EF4-FFF2-40B4-BE49-F238E27FC236}">
                  <a16:creationId xmlns:a16="http://schemas.microsoft.com/office/drawing/2014/main" id="{14A1D85D-56CE-E494-B349-6B1496071AA3}"/>
                </a:ext>
              </a:extLst>
            </p:cNvPr>
            <p:cNvSpPr>
              <a:spLocks noChangeAspect="1" noChangeArrowheads="1" noChangeShapeType="1" noTextEdit="1"/>
            </p:cNvSpPr>
            <p:nvPr/>
          </p:nvSpPr>
          <p:spPr bwMode="auto">
            <a:xfrm>
              <a:off x="655915" y="515634"/>
              <a:ext cx="4134048" cy="360000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49417"/>
                </a:avLst>
              </a:prstTxWarp>
            </a:bodyPr>
            <a:lstStyle/>
            <a:p>
              <a:pPr algn="ctr" rtl="0">
                <a:buNone/>
              </a:pPr>
              <a:r>
                <a:rPr lang="en-US" altLang="ja-JP" sz="3600" kern="10" spc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ヒラギノ角ゴ6" panose="020B0600000000000000" pitchFamily="50" charset="-128"/>
                  <a:ea typeface="ヒラギノ角ゴ6" panose="020B0600000000000000" pitchFamily="50" charset="-128"/>
                </a:rPr>
                <a:t>HPC Solution</a:t>
              </a:r>
              <a:endParaRPr lang="ja-JP" altLang="en-US" sz="3600" kern="10" spc="0" dirty="0">
                <a:ln>
                  <a:noFill/>
                </a:ln>
                <a:solidFill>
                  <a:srgbClr val="002060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endParaRPr>
            </a:p>
          </p:txBody>
        </p:sp>
        <p:sp>
          <p:nvSpPr>
            <p:cNvPr id="70" name="WordArt 17">
              <a:extLst>
                <a:ext uri="{FF2B5EF4-FFF2-40B4-BE49-F238E27FC236}">
                  <a16:creationId xmlns:a16="http://schemas.microsoft.com/office/drawing/2014/main" id="{31572D35-DAFC-24E0-D66A-BB417CA6976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5915" y="945111"/>
              <a:ext cx="3545144" cy="20944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49417"/>
                </a:avLst>
              </a:prstTxWarp>
            </a:bodyPr>
            <a:lstStyle/>
            <a:p>
              <a:pPr algn="ctr" rtl="0">
                <a:buNone/>
              </a:pPr>
              <a:r>
                <a:rPr lang="en-US" altLang="ja-JP" sz="3600" kern="10" spc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ヒラギノ角ゴ6" panose="020B0600000000000000" pitchFamily="50" charset="-128"/>
                  <a:ea typeface="ヒラギノ角ゴ6" panose="020B0600000000000000" pitchFamily="50" charset="-128"/>
                </a:rPr>
                <a:t>High Performance Computing</a:t>
              </a:r>
              <a:endParaRPr lang="ja-JP" altLang="en-US" sz="3600" kern="10" spc="0" dirty="0">
                <a:ln>
                  <a:noFill/>
                </a:ln>
                <a:solidFill>
                  <a:srgbClr val="002060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endParaRPr>
            </a:p>
          </p:txBody>
        </p:sp>
        <p:sp>
          <p:nvSpPr>
            <p:cNvPr id="71" name="WordArt 18">
              <a:extLst>
                <a:ext uri="{FF2B5EF4-FFF2-40B4-BE49-F238E27FC236}">
                  <a16:creationId xmlns:a16="http://schemas.microsoft.com/office/drawing/2014/main" id="{DB8BE7E0-8C34-B8C0-CC9C-97059758D31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5915" y="234266"/>
              <a:ext cx="4381186" cy="16692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>
                <a:buNone/>
              </a:pPr>
              <a:r>
                <a:rPr lang="ja-JP" altLang="en-US" sz="3600" kern="10" spc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ヒラギノ角ゴ5" panose="020B0500000000000000" pitchFamily="50" charset="-128"/>
                  <a:ea typeface="ヒラギノ角ゴ5" panose="020B0500000000000000" pitchFamily="50" charset="-128"/>
                </a:rPr>
                <a:t>分子および結晶のモデリング・シミュレーションに！</a:t>
              </a:r>
            </a:p>
          </p:txBody>
        </p:sp>
      </p:grpSp>
      <p:grpSp>
        <p:nvGrpSpPr>
          <p:cNvPr id="76" name="Group 2">
            <a:extLst>
              <a:ext uri="{FF2B5EF4-FFF2-40B4-BE49-F238E27FC236}">
                <a16:creationId xmlns:a16="http://schemas.microsoft.com/office/drawing/2014/main" id="{54D08B5A-668D-7A8C-C434-030FBB6E6DA7}"/>
              </a:ext>
            </a:extLst>
          </p:cNvPr>
          <p:cNvGrpSpPr>
            <a:grpSpLocks/>
          </p:cNvGrpSpPr>
          <p:nvPr/>
        </p:nvGrpSpPr>
        <p:grpSpPr bwMode="auto">
          <a:xfrm>
            <a:off x="5386341" y="735938"/>
            <a:ext cx="1882775" cy="428625"/>
            <a:chOff x="1779" y="5935"/>
            <a:chExt cx="4289" cy="976"/>
          </a:xfrm>
        </p:grpSpPr>
        <p:pic>
          <p:nvPicPr>
            <p:cNvPr id="77" name="Picture 3">
              <a:extLst>
                <a:ext uri="{FF2B5EF4-FFF2-40B4-BE49-F238E27FC236}">
                  <a16:creationId xmlns:a16="http://schemas.microsoft.com/office/drawing/2014/main" id="{BF97CDC9-C043-935C-09FE-99939FCD0D3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8754" b="2498"/>
            <a:stretch>
              <a:fillRect/>
            </a:stretch>
          </p:blipFill>
          <p:spPr bwMode="auto">
            <a:xfrm>
              <a:off x="1779" y="5935"/>
              <a:ext cx="1047" cy="9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8" name="Group 4">
              <a:extLst>
                <a:ext uri="{FF2B5EF4-FFF2-40B4-BE49-F238E27FC236}">
                  <a16:creationId xmlns:a16="http://schemas.microsoft.com/office/drawing/2014/main" id="{3A6C18C4-8DB6-A3F1-F480-C224D5B46C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41" y="5984"/>
              <a:ext cx="3127" cy="902"/>
              <a:chOff x="2882" y="5945"/>
              <a:chExt cx="3348" cy="966"/>
            </a:xfrm>
          </p:grpSpPr>
          <p:pic>
            <p:nvPicPr>
              <p:cNvPr id="79" name="Picture 5">
                <a:extLst>
                  <a:ext uri="{FF2B5EF4-FFF2-40B4-BE49-F238E27FC236}">
                    <a16:creationId xmlns:a16="http://schemas.microsoft.com/office/drawing/2014/main" id="{0DC8417D-3125-FD7A-5062-C79D8487344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3112" b="18481"/>
              <a:stretch>
                <a:fillRect/>
              </a:stretch>
            </p:blipFill>
            <p:spPr bwMode="auto">
              <a:xfrm>
                <a:off x="2882" y="6190"/>
                <a:ext cx="3348" cy="7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0" name="WordArt 6">
                <a:extLst>
                  <a:ext uri="{FF2B5EF4-FFF2-40B4-BE49-F238E27FC236}">
                    <a16:creationId xmlns:a16="http://schemas.microsoft.com/office/drawing/2014/main" id="{EA4708C4-D35A-02B4-E2AA-66C5E755087C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2999" y="5945"/>
                <a:ext cx="2662" cy="205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l" rtl="0">
                  <a:buNone/>
                </a:pPr>
                <a:r>
                  <a:rPr lang="en-US" altLang="ja-JP" sz="900" kern="10" spc="0" dirty="0">
                    <a:ln>
                      <a:noFill/>
                    </a:ln>
                    <a:solidFill>
                      <a:srgbClr val="000080"/>
                    </a:solidFill>
                    <a:effectLst/>
                    <a:latin typeface="ヒラギノ角ゴ5" panose="020B0500000000000000" pitchFamily="50" charset="-128"/>
                    <a:ea typeface="ヒラギノ角ゴ5" panose="020B0500000000000000" pitchFamily="50" charset="-128"/>
                  </a:rPr>
                  <a:t>『AI</a:t>
                </a:r>
                <a:r>
                  <a:rPr lang="ja-JP" altLang="en-US" sz="900" kern="10" spc="0" dirty="0">
                    <a:ln>
                      <a:noFill/>
                    </a:ln>
                    <a:solidFill>
                      <a:srgbClr val="000080"/>
                    </a:solidFill>
                    <a:effectLst/>
                    <a:latin typeface="ヒラギノ角ゴ5" panose="020B0500000000000000" pitchFamily="50" charset="-128"/>
                    <a:ea typeface="ヒラギノ角ゴ5" panose="020B0500000000000000" pitchFamily="50" charset="-128"/>
                  </a:rPr>
                  <a:t>の日常化に挑戦する会社</a:t>
                </a:r>
                <a:r>
                  <a:rPr lang="en-US" altLang="ja-JP" sz="900" kern="10" spc="0" dirty="0">
                    <a:ln>
                      <a:noFill/>
                    </a:ln>
                    <a:solidFill>
                      <a:srgbClr val="000080"/>
                    </a:solidFill>
                    <a:effectLst/>
                    <a:latin typeface="ヒラギノ角ゴ5" panose="020B0500000000000000" pitchFamily="50" charset="-128"/>
                    <a:ea typeface="ヒラギノ角ゴ5" panose="020B0500000000000000" pitchFamily="50" charset="-128"/>
                  </a:rPr>
                  <a:t>』</a:t>
                </a:r>
                <a:endParaRPr lang="ja-JP" altLang="en-US" sz="900" kern="10" spc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ヒラギノ角ゴ5" panose="020B0500000000000000" pitchFamily="50" charset="-128"/>
                  <a:ea typeface="ヒラギノ角ゴ5" panose="020B0500000000000000" pitchFamily="50" charset="-128"/>
                </a:endParaRPr>
              </a:p>
            </p:txBody>
          </p:sp>
        </p:grpSp>
      </p:grpSp>
      <p:pic>
        <p:nvPicPr>
          <p:cNvPr id="109" name="図 108">
            <a:extLst>
              <a:ext uri="{FF2B5EF4-FFF2-40B4-BE49-F238E27FC236}">
                <a16:creationId xmlns:a16="http://schemas.microsoft.com/office/drawing/2014/main" id="{D3FFA8C6-D423-D5B2-133F-39EC19FDB58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468" y="3641780"/>
            <a:ext cx="810769" cy="676214"/>
          </a:xfrm>
          <a:prstGeom prst="rect">
            <a:avLst/>
          </a:prstGeom>
        </p:spPr>
      </p:pic>
      <p:pic>
        <p:nvPicPr>
          <p:cNvPr id="113" name="図 112">
            <a:extLst>
              <a:ext uri="{FF2B5EF4-FFF2-40B4-BE49-F238E27FC236}">
                <a16:creationId xmlns:a16="http://schemas.microsoft.com/office/drawing/2014/main" id="{AABACD16-154D-5DBF-AC91-942F5BFF9D5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0" y="3582140"/>
            <a:ext cx="1198658" cy="436654"/>
          </a:xfrm>
          <a:prstGeom prst="rect">
            <a:avLst/>
          </a:prstGeom>
        </p:spPr>
      </p:pic>
      <p:sp>
        <p:nvSpPr>
          <p:cNvPr id="116" name="テキスト ボックス 115">
            <a:extLst>
              <a:ext uri="{FF2B5EF4-FFF2-40B4-BE49-F238E27FC236}">
                <a16:creationId xmlns:a16="http://schemas.microsoft.com/office/drawing/2014/main" id="{7A44ECCA-78B8-A9B0-9090-046CE37EED9F}"/>
              </a:ext>
            </a:extLst>
          </p:cNvPr>
          <p:cNvSpPr txBox="1"/>
          <p:nvPr/>
        </p:nvSpPr>
        <p:spPr>
          <a:xfrm>
            <a:off x="1293190" y="3565422"/>
            <a:ext cx="2556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AMD Ryzen </a:t>
            </a:r>
          </a:p>
          <a:p>
            <a:r>
              <a:rPr kumimoji="1" lang="en-US" altLang="ja-JP" sz="1400" b="1" dirty="0" err="1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Threadripper</a:t>
            </a:r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9970X</a:t>
            </a:r>
            <a:r>
              <a:rPr kumimoji="1" lang="ja-JP" altLang="en-US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搭載</a:t>
            </a:r>
            <a:endParaRPr kumimoji="1" lang="en-US" altLang="ja-JP" sz="1400" b="1" dirty="0">
              <a:solidFill>
                <a:srgbClr val="00206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C9167603-7970-4D24-B42C-1076A7698DC1}"/>
              </a:ext>
            </a:extLst>
          </p:cNvPr>
          <p:cNvSpPr txBox="1"/>
          <p:nvPr/>
        </p:nvSpPr>
        <p:spPr>
          <a:xfrm>
            <a:off x="3849685" y="2323563"/>
            <a:ext cx="3407599" cy="993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1000" b="1" dirty="0">
                <a:solidFill>
                  <a:srgbClr val="002060"/>
                </a:solidFill>
                <a:latin typeface="+mn-ea"/>
              </a:rPr>
              <a:t>BIOVIA TURBOMOLE</a:t>
            </a:r>
            <a:r>
              <a:rPr kumimoji="1" lang="ja-JP" altLang="en-US" sz="1000" b="1" dirty="0">
                <a:solidFill>
                  <a:srgbClr val="002060"/>
                </a:solidFill>
                <a:latin typeface="+mn-ea"/>
              </a:rPr>
              <a:t> には、すべての標準的かつ最先端の手法、</a:t>
            </a:r>
            <a:r>
              <a:rPr kumimoji="1" lang="en-US" altLang="ja-JP" sz="1000" b="1" dirty="0">
                <a:solidFill>
                  <a:srgbClr val="002060"/>
                </a:solidFill>
                <a:latin typeface="+mn-ea"/>
              </a:rPr>
              <a:t>DFT</a:t>
            </a:r>
            <a:r>
              <a:rPr kumimoji="1" lang="ja-JP" altLang="en-US" sz="1000" b="1" dirty="0">
                <a:solidFill>
                  <a:srgbClr val="002060"/>
                </a:solidFill>
                <a:latin typeface="+mn-ea"/>
              </a:rPr>
              <a:t>法または結合クラスター法を使用した分子および固体、励起状態およびスペクトル用の高速な</a:t>
            </a:r>
            <a:r>
              <a:rPr kumimoji="1" lang="en-US" altLang="ja-JP" sz="1000" b="1" dirty="0">
                <a:solidFill>
                  <a:srgbClr val="002060"/>
                </a:solidFill>
                <a:latin typeface="+mn-ea"/>
              </a:rPr>
              <a:t>DFT</a:t>
            </a:r>
            <a:r>
              <a:rPr kumimoji="1" lang="ja-JP" altLang="en-US" sz="1000" b="1" dirty="0">
                <a:solidFill>
                  <a:srgbClr val="002060"/>
                </a:solidFill>
                <a:latin typeface="+mn-ea"/>
              </a:rPr>
              <a:t>コードを要塞しています。</a:t>
            </a:r>
            <a:endParaRPr kumimoji="1" lang="en-US" altLang="ja-JP" sz="1000" b="1" dirty="0">
              <a:solidFill>
                <a:srgbClr val="002060"/>
              </a:solidFill>
              <a:latin typeface="+mn-ea"/>
            </a:endParaRPr>
          </a:p>
        </p:txBody>
      </p:sp>
      <p:pic>
        <p:nvPicPr>
          <p:cNvPr id="43" name="図 42">
            <a:extLst>
              <a:ext uri="{FF2B5EF4-FFF2-40B4-BE49-F238E27FC236}">
                <a16:creationId xmlns:a16="http://schemas.microsoft.com/office/drawing/2014/main" id="{EEB2A423-3C3A-7232-4A7C-5208AD4F2D4C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58" t="12967" r="15531" b="11484"/>
          <a:stretch/>
        </p:blipFill>
        <p:spPr>
          <a:xfrm>
            <a:off x="600579" y="5070182"/>
            <a:ext cx="2602186" cy="2996327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8A881E1A-949A-2301-9428-C67EBAB627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9685" y="3641780"/>
            <a:ext cx="838176" cy="749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0E1490FD-A715-ED98-D393-A81FDFF2451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36" y="4302972"/>
            <a:ext cx="1171593" cy="491685"/>
          </a:xfrm>
          <a:prstGeom prst="rect">
            <a:avLst/>
          </a:prstGeom>
        </p:spPr>
      </p:pic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0E123DE7-CB0F-CE39-D24D-08A851D0FDD0}"/>
              </a:ext>
            </a:extLst>
          </p:cNvPr>
          <p:cNvGrpSpPr/>
          <p:nvPr/>
        </p:nvGrpSpPr>
        <p:grpSpPr>
          <a:xfrm>
            <a:off x="941223" y="9809669"/>
            <a:ext cx="5775600" cy="774837"/>
            <a:chOff x="941223" y="9809669"/>
            <a:chExt cx="5775600" cy="774837"/>
          </a:xfrm>
        </p:grpSpPr>
        <p:sp>
          <p:nvSpPr>
            <p:cNvPr id="2" name="WordArt 177">
              <a:extLst>
                <a:ext uri="{FF2B5EF4-FFF2-40B4-BE49-F238E27FC236}">
                  <a16:creationId xmlns:a16="http://schemas.microsoft.com/office/drawing/2014/main" id="{D06D6AC1-384E-E0CD-5845-6404455774E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059583" y="9931685"/>
              <a:ext cx="1908000" cy="150504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l" rtl="0">
                <a:buNone/>
              </a:pPr>
              <a:r>
                <a:rPr lang="en-US" altLang="ja-JP" sz="3600" kern="10" spc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ヒラギノ角ゴ5" panose="020B0500000000000000" pitchFamily="50" charset="-128"/>
                  <a:ea typeface="ヒラギノ角ゴ5" panose="020B0500000000000000" pitchFamily="50" charset="-128"/>
                </a:rPr>
                <a:t>https://bto.applied.ne.jp/</a:t>
              </a:r>
              <a:endParaRPr lang="ja-JP" altLang="en-US" sz="3600" kern="10" spc="0" dirty="0">
                <a:ln>
                  <a:noFill/>
                </a:ln>
                <a:solidFill>
                  <a:srgbClr val="404040"/>
                </a:solidFill>
                <a:effectLst/>
                <a:latin typeface="ヒラギノ角ゴ5" panose="020B0500000000000000" pitchFamily="50" charset="-128"/>
                <a:ea typeface="ヒラギノ角ゴ5" panose="020B0500000000000000" pitchFamily="50" charset="-128"/>
              </a:endParaRPr>
            </a:p>
          </p:txBody>
        </p:sp>
        <p:sp>
          <p:nvSpPr>
            <p:cNvPr id="3" name="WordArt 178">
              <a:extLst>
                <a:ext uri="{FF2B5EF4-FFF2-40B4-BE49-F238E27FC236}">
                  <a16:creationId xmlns:a16="http://schemas.microsoft.com/office/drawing/2014/main" id="{2BE40636-A6A5-3F81-6F14-0D6C1D3A5B1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059583" y="10146964"/>
              <a:ext cx="443865" cy="139074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76200">
                  <a:solidFill>
                    <a:srgbClr val="FFFF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l" rtl="0">
                <a:buNone/>
              </a:pPr>
              <a:r>
                <a:rPr lang="ja-JP" altLang="en-US" sz="1000" kern="10" spc="0">
                  <a:ln>
                    <a:noFill/>
                  </a:ln>
                  <a:solidFill>
                    <a:srgbClr val="404040"/>
                  </a:solidFill>
                  <a:effectLst/>
                  <a:latin typeface="ヒラギノ角ゴ5" panose="020B0500000000000000" pitchFamily="50" charset="-128"/>
                  <a:ea typeface="ヒラギノ角ゴ5" panose="020B0500000000000000" pitchFamily="50" charset="-128"/>
                </a:rPr>
                <a:t>または</a:t>
              </a:r>
            </a:p>
          </p:txBody>
        </p:sp>
        <p:pic>
          <p:nvPicPr>
            <p:cNvPr id="4" name="Picture 179">
              <a:extLst>
                <a:ext uri="{FF2B5EF4-FFF2-40B4-BE49-F238E27FC236}">
                  <a16:creationId xmlns:a16="http://schemas.microsoft.com/office/drawing/2014/main" id="{D2C1B30D-A07C-6566-AC01-ACF7FE76116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1393" y="10110131"/>
              <a:ext cx="1892300" cy="474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WordArt 180">
              <a:extLst>
                <a:ext uri="{FF2B5EF4-FFF2-40B4-BE49-F238E27FC236}">
                  <a16:creationId xmlns:a16="http://schemas.microsoft.com/office/drawing/2014/main" id="{FD956A63-6F95-3A8C-51E6-A1D56A11941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849685" y="10180621"/>
              <a:ext cx="834390" cy="10859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76200">
                  <a:solidFill>
                    <a:srgbClr val="FF0066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l" rtl="0">
                <a:buNone/>
              </a:pPr>
              <a:r>
                <a:rPr lang="ja-JP" altLang="en-US" sz="1800" kern="10" spc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アプライド </a:t>
              </a:r>
              <a:r>
                <a:rPr lang="en-US" altLang="ja-JP" sz="1800" kern="10" spc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HPC</a:t>
              </a:r>
              <a:endParaRPr lang="ja-JP" altLang="en-US" sz="1800" kern="10" spc="0" dirty="0">
                <a:ln>
                  <a:noFill/>
                </a:ln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56" name="グループ化 55">
              <a:extLst>
                <a:ext uri="{FF2B5EF4-FFF2-40B4-BE49-F238E27FC236}">
                  <a16:creationId xmlns:a16="http://schemas.microsoft.com/office/drawing/2014/main" id="{2DBE3E44-F8C3-A18D-661B-1EC0982E2147}"/>
                </a:ext>
              </a:extLst>
            </p:cNvPr>
            <p:cNvGrpSpPr/>
            <p:nvPr/>
          </p:nvGrpSpPr>
          <p:grpSpPr>
            <a:xfrm>
              <a:off x="941223" y="9951371"/>
              <a:ext cx="1924050" cy="364525"/>
              <a:chOff x="941223" y="9951371"/>
              <a:chExt cx="1924050" cy="364525"/>
            </a:xfrm>
          </p:grpSpPr>
          <p:sp>
            <p:nvSpPr>
              <p:cNvPr id="8" name="AutoShape 183">
                <a:extLst>
                  <a:ext uri="{FF2B5EF4-FFF2-40B4-BE49-F238E27FC236}">
                    <a16:creationId xmlns:a16="http://schemas.microsoft.com/office/drawing/2014/main" id="{B609BD81-C86F-B6B7-D398-C9A274047F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41223" y="9951371"/>
                <a:ext cx="410536" cy="364525"/>
              </a:xfrm>
              <a:prstGeom prst="roundRect">
                <a:avLst>
                  <a:gd name="adj" fmla="val 14167"/>
                </a:avLst>
              </a:prstGeom>
              <a:solidFill>
                <a:srgbClr val="002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grpSp>
            <p:nvGrpSpPr>
              <p:cNvPr id="9" name="Group 184">
                <a:extLst>
                  <a:ext uri="{FF2B5EF4-FFF2-40B4-BE49-F238E27FC236}">
                    <a16:creationId xmlns:a16="http://schemas.microsoft.com/office/drawing/2014/main" id="{EDD94361-BF41-C6D1-AB7F-A71E9355178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0344" y="10028375"/>
                <a:ext cx="1414929" cy="276739"/>
                <a:chOff x="3528" y="3992"/>
                <a:chExt cx="6256" cy="1224"/>
              </a:xfrm>
            </p:grpSpPr>
            <p:sp>
              <p:nvSpPr>
                <p:cNvPr id="28" name="Freeform 185">
                  <a:extLst>
                    <a:ext uri="{FF2B5EF4-FFF2-40B4-BE49-F238E27FC236}">
                      <a16:creationId xmlns:a16="http://schemas.microsoft.com/office/drawing/2014/main" id="{2A467F17-ED35-847E-18B2-5103350C667B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3528" y="4087"/>
                  <a:ext cx="1166" cy="1117"/>
                </a:xfrm>
                <a:custGeom>
                  <a:avLst/>
                  <a:gdLst>
                    <a:gd name="T0" fmla="*/ 171 w 171"/>
                    <a:gd name="T1" fmla="*/ 0 h 164"/>
                    <a:gd name="T2" fmla="*/ 152 w 171"/>
                    <a:gd name="T3" fmla="*/ 0 h 164"/>
                    <a:gd name="T4" fmla="*/ 1 w 171"/>
                    <a:gd name="T5" fmla="*/ 0 h 164"/>
                    <a:gd name="T6" fmla="*/ 1 w 171"/>
                    <a:gd name="T7" fmla="*/ 38 h 164"/>
                    <a:gd name="T8" fmla="*/ 131 w 171"/>
                    <a:gd name="T9" fmla="*/ 38 h 164"/>
                    <a:gd name="T10" fmla="*/ 88 w 171"/>
                    <a:gd name="T11" fmla="*/ 80 h 164"/>
                    <a:gd name="T12" fmla="*/ 90 w 171"/>
                    <a:gd name="T13" fmla="*/ 50 h 164"/>
                    <a:gd name="T14" fmla="*/ 50 w 171"/>
                    <a:gd name="T15" fmla="*/ 50 h 164"/>
                    <a:gd name="T16" fmla="*/ 31 w 171"/>
                    <a:gd name="T17" fmla="*/ 112 h 164"/>
                    <a:gd name="T18" fmla="*/ 0 w 171"/>
                    <a:gd name="T19" fmla="*/ 124 h 164"/>
                    <a:gd name="T20" fmla="*/ 0 w 171"/>
                    <a:gd name="T21" fmla="*/ 164 h 164"/>
                    <a:gd name="T22" fmla="*/ 60 w 171"/>
                    <a:gd name="T23" fmla="*/ 140 h 164"/>
                    <a:gd name="T24" fmla="*/ 76 w 171"/>
                    <a:gd name="T25" fmla="*/ 117 h 164"/>
                    <a:gd name="T26" fmla="*/ 76 w 171"/>
                    <a:gd name="T27" fmla="*/ 119 h 164"/>
                    <a:gd name="T28" fmla="*/ 142 w 171"/>
                    <a:gd name="T29" fmla="*/ 93 h 164"/>
                    <a:gd name="T30" fmla="*/ 171 w 171"/>
                    <a:gd name="T31" fmla="*/ 18 h 164"/>
                    <a:gd name="T32" fmla="*/ 171 w 171"/>
                    <a:gd name="T33" fmla="*/ 0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71" h="164">
                      <a:moveTo>
                        <a:pt x="171" y="0"/>
                      </a:moveTo>
                      <a:cubicBezTo>
                        <a:pt x="152" y="0"/>
                        <a:pt x="152" y="0"/>
                        <a:pt x="152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38"/>
                        <a:pt x="1" y="38"/>
                        <a:pt x="1" y="38"/>
                      </a:cubicBezTo>
                      <a:cubicBezTo>
                        <a:pt x="1" y="38"/>
                        <a:pt x="99" y="38"/>
                        <a:pt x="131" y="38"/>
                      </a:cubicBezTo>
                      <a:cubicBezTo>
                        <a:pt x="127" y="54"/>
                        <a:pt x="116" y="75"/>
                        <a:pt x="88" y="80"/>
                      </a:cubicBezTo>
                      <a:cubicBezTo>
                        <a:pt x="90" y="63"/>
                        <a:pt x="90" y="51"/>
                        <a:pt x="90" y="50"/>
                      </a:cubicBezTo>
                      <a:cubicBezTo>
                        <a:pt x="50" y="50"/>
                        <a:pt x="50" y="50"/>
                        <a:pt x="50" y="50"/>
                      </a:cubicBezTo>
                      <a:cubicBezTo>
                        <a:pt x="50" y="61"/>
                        <a:pt x="47" y="95"/>
                        <a:pt x="31" y="112"/>
                      </a:cubicBezTo>
                      <a:cubicBezTo>
                        <a:pt x="23" y="120"/>
                        <a:pt x="13" y="124"/>
                        <a:pt x="0" y="124"/>
                      </a:cubicBezTo>
                      <a:cubicBezTo>
                        <a:pt x="0" y="164"/>
                        <a:pt x="0" y="164"/>
                        <a:pt x="0" y="164"/>
                      </a:cubicBezTo>
                      <a:cubicBezTo>
                        <a:pt x="24" y="164"/>
                        <a:pt x="45" y="156"/>
                        <a:pt x="60" y="140"/>
                      </a:cubicBezTo>
                      <a:cubicBezTo>
                        <a:pt x="67" y="133"/>
                        <a:pt x="72" y="125"/>
                        <a:pt x="76" y="117"/>
                      </a:cubicBezTo>
                      <a:cubicBezTo>
                        <a:pt x="76" y="119"/>
                        <a:pt x="76" y="119"/>
                        <a:pt x="76" y="119"/>
                      </a:cubicBezTo>
                      <a:cubicBezTo>
                        <a:pt x="103" y="119"/>
                        <a:pt x="125" y="110"/>
                        <a:pt x="142" y="93"/>
                      </a:cubicBezTo>
                      <a:cubicBezTo>
                        <a:pt x="171" y="64"/>
                        <a:pt x="171" y="20"/>
                        <a:pt x="171" y="18"/>
                      </a:cubicBezTo>
                      <a:lnTo>
                        <a:pt x="171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9" name="Freeform 186">
                  <a:extLst>
                    <a:ext uri="{FF2B5EF4-FFF2-40B4-BE49-F238E27FC236}">
                      <a16:creationId xmlns:a16="http://schemas.microsoft.com/office/drawing/2014/main" id="{887835D3-A6E7-BC59-4BD9-73CF1C49ADE4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4809" y="4121"/>
                  <a:ext cx="1139" cy="1076"/>
                </a:xfrm>
                <a:custGeom>
                  <a:avLst/>
                  <a:gdLst>
                    <a:gd name="T0" fmla="*/ 153 w 167"/>
                    <a:gd name="T1" fmla="*/ 38 h 158"/>
                    <a:gd name="T2" fmla="*/ 124 w 167"/>
                    <a:gd name="T3" fmla="*/ 8 h 158"/>
                    <a:gd name="T4" fmla="*/ 125 w 167"/>
                    <a:gd name="T5" fmla="*/ 0 h 158"/>
                    <a:gd name="T6" fmla="*/ 0 w 167"/>
                    <a:gd name="T7" fmla="*/ 0 h 158"/>
                    <a:gd name="T8" fmla="*/ 0 w 167"/>
                    <a:gd name="T9" fmla="*/ 38 h 158"/>
                    <a:gd name="T10" fmla="*/ 129 w 167"/>
                    <a:gd name="T11" fmla="*/ 38 h 158"/>
                    <a:gd name="T12" fmla="*/ 109 w 167"/>
                    <a:gd name="T13" fmla="*/ 86 h 158"/>
                    <a:gd name="T14" fmla="*/ 17 w 167"/>
                    <a:gd name="T15" fmla="*/ 120 h 158"/>
                    <a:gd name="T16" fmla="*/ 17 w 167"/>
                    <a:gd name="T17" fmla="*/ 158 h 158"/>
                    <a:gd name="T18" fmla="*/ 138 w 167"/>
                    <a:gd name="T19" fmla="*/ 110 h 158"/>
                    <a:gd name="T20" fmla="*/ 167 w 167"/>
                    <a:gd name="T21" fmla="*/ 34 h 158"/>
                    <a:gd name="T22" fmla="*/ 153 w 167"/>
                    <a:gd name="T23" fmla="*/ 38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67" h="158">
                      <a:moveTo>
                        <a:pt x="153" y="38"/>
                      </a:moveTo>
                      <a:cubicBezTo>
                        <a:pt x="137" y="38"/>
                        <a:pt x="124" y="24"/>
                        <a:pt x="124" y="8"/>
                      </a:cubicBezTo>
                      <a:cubicBezTo>
                        <a:pt x="124" y="5"/>
                        <a:pt x="124" y="3"/>
                        <a:pt x="125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38"/>
                        <a:pt x="0" y="38"/>
                        <a:pt x="0" y="38"/>
                      </a:cubicBezTo>
                      <a:cubicBezTo>
                        <a:pt x="0" y="38"/>
                        <a:pt x="99" y="38"/>
                        <a:pt x="129" y="38"/>
                      </a:cubicBezTo>
                      <a:cubicBezTo>
                        <a:pt x="127" y="51"/>
                        <a:pt x="122" y="70"/>
                        <a:pt x="109" y="86"/>
                      </a:cubicBezTo>
                      <a:cubicBezTo>
                        <a:pt x="91" y="108"/>
                        <a:pt x="59" y="120"/>
                        <a:pt x="17" y="120"/>
                      </a:cubicBezTo>
                      <a:cubicBezTo>
                        <a:pt x="17" y="158"/>
                        <a:pt x="17" y="158"/>
                        <a:pt x="17" y="158"/>
                      </a:cubicBezTo>
                      <a:cubicBezTo>
                        <a:pt x="70" y="158"/>
                        <a:pt x="113" y="141"/>
                        <a:pt x="138" y="110"/>
                      </a:cubicBezTo>
                      <a:cubicBezTo>
                        <a:pt x="160" y="84"/>
                        <a:pt x="166" y="53"/>
                        <a:pt x="167" y="34"/>
                      </a:cubicBezTo>
                      <a:cubicBezTo>
                        <a:pt x="163" y="36"/>
                        <a:pt x="158" y="38"/>
                        <a:pt x="153" y="38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0" name="Freeform 187">
                  <a:extLst>
                    <a:ext uri="{FF2B5EF4-FFF2-40B4-BE49-F238E27FC236}">
                      <a16:creationId xmlns:a16="http://schemas.microsoft.com/office/drawing/2014/main" id="{D5DD813A-D713-0064-0209-C41A8766BCA4}"/>
                    </a:ext>
                  </a:extLst>
                </p:cNvPr>
                <p:cNvSpPr>
                  <a:spLocks noChangeAspect="1" noEditPoints="1"/>
                </p:cNvSpPr>
                <p:nvPr/>
              </p:nvSpPr>
              <p:spPr bwMode="auto">
                <a:xfrm>
                  <a:off x="5680" y="3992"/>
                  <a:ext cx="364" cy="353"/>
                </a:xfrm>
                <a:custGeom>
                  <a:avLst/>
                  <a:gdLst>
                    <a:gd name="T0" fmla="*/ 27 w 53"/>
                    <a:gd name="T1" fmla="*/ 0 h 52"/>
                    <a:gd name="T2" fmla="*/ 0 w 53"/>
                    <a:gd name="T3" fmla="*/ 26 h 52"/>
                    <a:gd name="T4" fmla="*/ 27 w 53"/>
                    <a:gd name="T5" fmla="*/ 52 h 52"/>
                    <a:gd name="T6" fmla="*/ 53 w 53"/>
                    <a:gd name="T7" fmla="*/ 26 h 52"/>
                    <a:gd name="T8" fmla="*/ 27 w 53"/>
                    <a:gd name="T9" fmla="*/ 0 h 52"/>
                    <a:gd name="T10" fmla="*/ 27 w 53"/>
                    <a:gd name="T11" fmla="*/ 41 h 52"/>
                    <a:gd name="T12" fmla="*/ 11 w 53"/>
                    <a:gd name="T13" fmla="*/ 26 h 52"/>
                    <a:gd name="T14" fmla="*/ 27 w 53"/>
                    <a:gd name="T15" fmla="*/ 10 h 52"/>
                    <a:gd name="T16" fmla="*/ 42 w 53"/>
                    <a:gd name="T17" fmla="*/ 26 h 52"/>
                    <a:gd name="T18" fmla="*/ 27 w 53"/>
                    <a:gd name="T19" fmla="*/ 41 h 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53" h="52">
                      <a:moveTo>
                        <a:pt x="27" y="0"/>
                      </a:moveTo>
                      <a:cubicBezTo>
                        <a:pt x="12" y="0"/>
                        <a:pt x="0" y="11"/>
                        <a:pt x="0" y="26"/>
                      </a:cubicBezTo>
                      <a:cubicBezTo>
                        <a:pt x="0" y="40"/>
                        <a:pt x="12" y="52"/>
                        <a:pt x="27" y="52"/>
                      </a:cubicBezTo>
                      <a:cubicBezTo>
                        <a:pt x="41" y="52"/>
                        <a:pt x="53" y="40"/>
                        <a:pt x="53" y="26"/>
                      </a:cubicBezTo>
                      <a:cubicBezTo>
                        <a:pt x="53" y="11"/>
                        <a:pt x="41" y="0"/>
                        <a:pt x="27" y="0"/>
                      </a:cubicBezTo>
                      <a:close/>
                      <a:moveTo>
                        <a:pt x="27" y="41"/>
                      </a:moveTo>
                      <a:cubicBezTo>
                        <a:pt x="18" y="41"/>
                        <a:pt x="11" y="34"/>
                        <a:pt x="11" y="26"/>
                      </a:cubicBezTo>
                      <a:cubicBezTo>
                        <a:pt x="11" y="17"/>
                        <a:pt x="18" y="10"/>
                        <a:pt x="27" y="10"/>
                      </a:cubicBezTo>
                      <a:cubicBezTo>
                        <a:pt x="35" y="10"/>
                        <a:pt x="42" y="17"/>
                        <a:pt x="42" y="26"/>
                      </a:cubicBezTo>
                      <a:cubicBezTo>
                        <a:pt x="42" y="34"/>
                        <a:pt x="35" y="41"/>
                        <a:pt x="27" y="41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1" name="Freeform 188">
                  <a:extLst>
                    <a:ext uri="{FF2B5EF4-FFF2-40B4-BE49-F238E27FC236}">
                      <a16:creationId xmlns:a16="http://schemas.microsoft.com/office/drawing/2014/main" id="{AE9E5C7E-706C-735A-CB72-C64A8907E606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7411" y="4093"/>
                  <a:ext cx="1182" cy="1123"/>
                </a:xfrm>
                <a:custGeom>
                  <a:avLst/>
                  <a:gdLst>
                    <a:gd name="T0" fmla="*/ 134 w 173"/>
                    <a:gd name="T1" fmla="*/ 0 h 165"/>
                    <a:gd name="T2" fmla="*/ 75 w 173"/>
                    <a:gd name="T3" fmla="*/ 25 h 165"/>
                    <a:gd name="T4" fmla="*/ 34 w 173"/>
                    <a:gd name="T5" fmla="*/ 44 h 165"/>
                    <a:gd name="T6" fmla="*/ 0 w 173"/>
                    <a:gd name="T7" fmla="*/ 44 h 165"/>
                    <a:gd name="T8" fmla="*/ 0 w 173"/>
                    <a:gd name="T9" fmla="*/ 84 h 165"/>
                    <a:gd name="T10" fmla="*/ 39 w 173"/>
                    <a:gd name="T11" fmla="*/ 84 h 165"/>
                    <a:gd name="T12" fmla="*/ 72 w 173"/>
                    <a:gd name="T13" fmla="*/ 73 h 165"/>
                    <a:gd name="T14" fmla="*/ 72 w 173"/>
                    <a:gd name="T15" fmla="*/ 165 h 165"/>
                    <a:gd name="T16" fmla="*/ 112 w 173"/>
                    <a:gd name="T17" fmla="*/ 165 h 165"/>
                    <a:gd name="T18" fmla="*/ 112 w 173"/>
                    <a:gd name="T19" fmla="*/ 51 h 165"/>
                    <a:gd name="T20" fmla="*/ 140 w 173"/>
                    <a:gd name="T21" fmla="*/ 40 h 165"/>
                    <a:gd name="T22" fmla="*/ 173 w 173"/>
                    <a:gd name="T23" fmla="*/ 40 h 165"/>
                    <a:gd name="T24" fmla="*/ 173 w 173"/>
                    <a:gd name="T25" fmla="*/ 0 h 165"/>
                    <a:gd name="T26" fmla="*/ 134 w 173"/>
                    <a:gd name="T27" fmla="*/ 0 h 1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73" h="165">
                      <a:moveTo>
                        <a:pt x="134" y="0"/>
                      </a:moveTo>
                      <a:cubicBezTo>
                        <a:pt x="123" y="0"/>
                        <a:pt x="109" y="7"/>
                        <a:pt x="75" y="25"/>
                      </a:cubicBezTo>
                      <a:cubicBezTo>
                        <a:pt x="62" y="32"/>
                        <a:pt x="42" y="44"/>
                        <a:pt x="34" y="44"/>
                      </a:cubicBezTo>
                      <a:cubicBezTo>
                        <a:pt x="26" y="44"/>
                        <a:pt x="0" y="44"/>
                        <a:pt x="0" y="44"/>
                      </a:cubicBezTo>
                      <a:cubicBezTo>
                        <a:pt x="0" y="84"/>
                        <a:pt x="0" y="84"/>
                        <a:pt x="0" y="84"/>
                      </a:cubicBezTo>
                      <a:cubicBezTo>
                        <a:pt x="39" y="84"/>
                        <a:pt x="39" y="84"/>
                        <a:pt x="39" y="84"/>
                      </a:cubicBezTo>
                      <a:cubicBezTo>
                        <a:pt x="47" y="84"/>
                        <a:pt x="55" y="81"/>
                        <a:pt x="72" y="73"/>
                      </a:cubicBezTo>
                      <a:cubicBezTo>
                        <a:pt x="72" y="165"/>
                        <a:pt x="72" y="165"/>
                        <a:pt x="72" y="165"/>
                      </a:cubicBezTo>
                      <a:cubicBezTo>
                        <a:pt x="112" y="165"/>
                        <a:pt x="112" y="165"/>
                        <a:pt x="112" y="165"/>
                      </a:cubicBezTo>
                      <a:cubicBezTo>
                        <a:pt x="112" y="51"/>
                        <a:pt x="112" y="51"/>
                        <a:pt x="112" y="51"/>
                      </a:cubicBezTo>
                      <a:cubicBezTo>
                        <a:pt x="122" y="46"/>
                        <a:pt x="133" y="40"/>
                        <a:pt x="140" y="40"/>
                      </a:cubicBezTo>
                      <a:cubicBezTo>
                        <a:pt x="147" y="40"/>
                        <a:pt x="173" y="40"/>
                        <a:pt x="173" y="40"/>
                      </a:cubicBezTo>
                      <a:cubicBezTo>
                        <a:pt x="173" y="0"/>
                        <a:pt x="173" y="0"/>
                        <a:pt x="173" y="0"/>
                      </a:cubicBezTo>
                      <a:lnTo>
                        <a:pt x="134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2" name="Freeform 189">
                  <a:extLst>
                    <a:ext uri="{FF2B5EF4-FFF2-40B4-BE49-F238E27FC236}">
                      <a16:creationId xmlns:a16="http://schemas.microsoft.com/office/drawing/2014/main" id="{58007163-1DC5-B4B2-E256-2534E9DE83C3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8777" y="4059"/>
                  <a:ext cx="906" cy="1157"/>
                </a:xfrm>
                <a:custGeom>
                  <a:avLst/>
                  <a:gdLst>
                    <a:gd name="T0" fmla="*/ 394 w 1278"/>
                    <a:gd name="T1" fmla="*/ 0 h 1635"/>
                    <a:gd name="T2" fmla="*/ 0 w 1278"/>
                    <a:gd name="T3" fmla="*/ 0 h 1635"/>
                    <a:gd name="T4" fmla="*/ 0 w 1278"/>
                    <a:gd name="T5" fmla="*/ 1635 h 1635"/>
                    <a:gd name="T6" fmla="*/ 394 w 1278"/>
                    <a:gd name="T7" fmla="*/ 1635 h 1635"/>
                    <a:gd name="T8" fmla="*/ 394 w 1278"/>
                    <a:gd name="T9" fmla="*/ 865 h 1635"/>
                    <a:gd name="T10" fmla="*/ 1278 w 1278"/>
                    <a:gd name="T11" fmla="*/ 981 h 1635"/>
                    <a:gd name="T12" fmla="*/ 1278 w 1278"/>
                    <a:gd name="T13" fmla="*/ 596 h 1635"/>
                    <a:gd name="T14" fmla="*/ 394 w 1278"/>
                    <a:gd name="T15" fmla="*/ 481 h 1635"/>
                    <a:gd name="T16" fmla="*/ 394 w 1278"/>
                    <a:gd name="T17" fmla="*/ 0 h 16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278" h="1635">
                      <a:moveTo>
                        <a:pt x="394" y="0"/>
                      </a:moveTo>
                      <a:lnTo>
                        <a:pt x="0" y="0"/>
                      </a:lnTo>
                      <a:lnTo>
                        <a:pt x="0" y="1635"/>
                      </a:lnTo>
                      <a:lnTo>
                        <a:pt x="394" y="1635"/>
                      </a:lnTo>
                      <a:lnTo>
                        <a:pt x="394" y="865"/>
                      </a:lnTo>
                      <a:lnTo>
                        <a:pt x="1278" y="981"/>
                      </a:lnTo>
                      <a:lnTo>
                        <a:pt x="1278" y="596"/>
                      </a:lnTo>
                      <a:lnTo>
                        <a:pt x="394" y="481"/>
                      </a:lnTo>
                      <a:lnTo>
                        <a:pt x="394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3" name="Rectangle 190">
                  <a:extLst>
                    <a:ext uri="{FF2B5EF4-FFF2-40B4-BE49-F238E27FC236}">
                      <a16:creationId xmlns:a16="http://schemas.microsoft.com/office/drawing/2014/main" id="{0EB23B6A-6053-0368-F528-AD749CFC1670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9314" y="4039"/>
                  <a:ext cx="218" cy="184"/>
                </a:xfrm>
                <a:prstGeom prst="rect">
                  <a:avLst/>
                </a:pr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4" name="Rectangle 191">
                  <a:extLst>
                    <a:ext uri="{FF2B5EF4-FFF2-40B4-BE49-F238E27FC236}">
                      <a16:creationId xmlns:a16="http://schemas.microsoft.com/office/drawing/2014/main" id="{483968D8-7C30-2E16-6B51-54BE8947C29F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9572" y="4039"/>
                  <a:ext cx="212" cy="184"/>
                </a:xfrm>
                <a:prstGeom prst="rect">
                  <a:avLst/>
                </a:pr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5" name="Rectangle 192">
                  <a:extLst>
                    <a:ext uri="{FF2B5EF4-FFF2-40B4-BE49-F238E27FC236}">
                      <a16:creationId xmlns:a16="http://schemas.microsoft.com/office/drawing/2014/main" id="{827152AE-9573-FFF8-5DCA-18153509D674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6194" y="4073"/>
                  <a:ext cx="1014" cy="260"/>
                </a:xfrm>
                <a:prstGeom prst="rect">
                  <a:avLst/>
                </a:pr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6" name="Freeform 193">
                  <a:extLst>
                    <a:ext uri="{FF2B5EF4-FFF2-40B4-BE49-F238E27FC236}">
                      <a16:creationId xmlns:a16="http://schemas.microsoft.com/office/drawing/2014/main" id="{54E7495D-587A-50E5-7188-96A504FFDD54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6118" y="4447"/>
                  <a:ext cx="1152" cy="736"/>
                </a:xfrm>
                <a:custGeom>
                  <a:avLst/>
                  <a:gdLst>
                    <a:gd name="T0" fmla="*/ 150 w 169"/>
                    <a:gd name="T1" fmla="*/ 0 h 108"/>
                    <a:gd name="T2" fmla="*/ 0 w 169"/>
                    <a:gd name="T3" fmla="*/ 0 h 108"/>
                    <a:gd name="T4" fmla="*/ 0 w 169"/>
                    <a:gd name="T5" fmla="*/ 38 h 108"/>
                    <a:gd name="T6" fmla="*/ 127 w 169"/>
                    <a:gd name="T7" fmla="*/ 38 h 108"/>
                    <a:gd name="T8" fmla="*/ 38 w 169"/>
                    <a:gd name="T9" fmla="*/ 71 h 108"/>
                    <a:gd name="T10" fmla="*/ 13 w 169"/>
                    <a:gd name="T11" fmla="*/ 71 h 108"/>
                    <a:gd name="T12" fmla="*/ 13 w 169"/>
                    <a:gd name="T13" fmla="*/ 108 h 108"/>
                    <a:gd name="T14" fmla="*/ 38 w 169"/>
                    <a:gd name="T15" fmla="*/ 108 h 108"/>
                    <a:gd name="T16" fmla="*/ 169 w 169"/>
                    <a:gd name="T17" fmla="*/ 19 h 108"/>
                    <a:gd name="T18" fmla="*/ 169 w 169"/>
                    <a:gd name="T19" fmla="*/ 0 h 108"/>
                    <a:gd name="T20" fmla="*/ 150 w 169"/>
                    <a:gd name="T21" fmla="*/ 0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69" h="108">
                      <a:moveTo>
                        <a:pt x="15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38"/>
                        <a:pt x="0" y="38"/>
                        <a:pt x="0" y="38"/>
                      </a:cubicBezTo>
                      <a:cubicBezTo>
                        <a:pt x="0" y="38"/>
                        <a:pt x="93" y="38"/>
                        <a:pt x="127" y="38"/>
                      </a:cubicBezTo>
                      <a:cubicBezTo>
                        <a:pt x="116" y="60"/>
                        <a:pt x="87" y="71"/>
                        <a:pt x="38" y="71"/>
                      </a:cubicBezTo>
                      <a:cubicBezTo>
                        <a:pt x="13" y="71"/>
                        <a:pt x="13" y="71"/>
                        <a:pt x="13" y="71"/>
                      </a:cubicBezTo>
                      <a:cubicBezTo>
                        <a:pt x="13" y="108"/>
                        <a:pt x="13" y="108"/>
                        <a:pt x="13" y="108"/>
                      </a:cubicBezTo>
                      <a:cubicBezTo>
                        <a:pt x="38" y="108"/>
                        <a:pt x="38" y="108"/>
                        <a:pt x="38" y="108"/>
                      </a:cubicBezTo>
                      <a:cubicBezTo>
                        <a:pt x="121" y="108"/>
                        <a:pt x="169" y="76"/>
                        <a:pt x="169" y="19"/>
                      </a:cubicBezTo>
                      <a:cubicBezTo>
                        <a:pt x="169" y="0"/>
                        <a:pt x="169" y="0"/>
                        <a:pt x="169" y="0"/>
                      </a:cubicBezTo>
                      <a:lnTo>
                        <a:pt x="150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</p:grpSp>
          <p:sp>
            <p:nvSpPr>
              <p:cNvPr id="11" name="Freeform 210">
                <a:extLst>
                  <a:ext uri="{FF2B5EF4-FFF2-40B4-BE49-F238E27FC236}">
                    <a16:creationId xmlns:a16="http://schemas.microsoft.com/office/drawing/2014/main" id="{66DAE38F-813E-1F3E-EA86-C993FBB23157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1027837" y="10040331"/>
                <a:ext cx="284723" cy="237540"/>
              </a:xfrm>
              <a:custGeom>
                <a:avLst/>
                <a:gdLst>
                  <a:gd name="T0" fmla="*/ 856 w 1711"/>
                  <a:gd name="T1" fmla="*/ 452 h 1336"/>
                  <a:gd name="T2" fmla="*/ 1009 w 1711"/>
                  <a:gd name="T3" fmla="*/ 798 h 1336"/>
                  <a:gd name="T4" fmla="*/ 702 w 1711"/>
                  <a:gd name="T5" fmla="*/ 798 h 1336"/>
                  <a:gd name="T6" fmla="*/ 856 w 1711"/>
                  <a:gd name="T7" fmla="*/ 452 h 1336"/>
                  <a:gd name="T8" fmla="*/ 1240 w 1711"/>
                  <a:gd name="T9" fmla="*/ 1336 h 1336"/>
                  <a:gd name="T10" fmla="*/ 1711 w 1711"/>
                  <a:gd name="T11" fmla="*/ 1336 h 1336"/>
                  <a:gd name="T12" fmla="*/ 1077 w 1711"/>
                  <a:gd name="T13" fmla="*/ 0 h 1336"/>
                  <a:gd name="T14" fmla="*/ 634 w 1711"/>
                  <a:gd name="T15" fmla="*/ 0 h 1336"/>
                  <a:gd name="T16" fmla="*/ 0 w 1711"/>
                  <a:gd name="T17" fmla="*/ 1336 h 1336"/>
                  <a:gd name="T18" fmla="*/ 471 w 1711"/>
                  <a:gd name="T19" fmla="*/ 1336 h 1336"/>
                  <a:gd name="T20" fmla="*/ 596 w 1711"/>
                  <a:gd name="T21" fmla="*/ 1105 h 1336"/>
                  <a:gd name="T22" fmla="*/ 1105 w 1711"/>
                  <a:gd name="T23" fmla="*/ 1105 h 1336"/>
                  <a:gd name="T24" fmla="*/ 1240 w 1711"/>
                  <a:gd name="T25" fmla="*/ 1336 h 1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11" h="1336">
                    <a:moveTo>
                      <a:pt x="856" y="452"/>
                    </a:moveTo>
                    <a:lnTo>
                      <a:pt x="1009" y="798"/>
                    </a:lnTo>
                    <a:lnTo>
                      <a:pt x="702" y="798"/>
                    </a:lnTo>
                    <a:lnTo>
                      <a:pt x="856" y="452"/>
                    </a:lnTo>
                    <a:close/>
                    <a:moveTo>
                      <a:pt x="1240" y="1336"/>
                    </a:moveTo>
                    <a:lnTo>
                      <a:pt x="1711" y="1336"/>
                    </a:lnTo>
                    <a:lnTo>
                      <a:pt x="1077" y="0"/>
                    </a:lnTo>
                    <a:lnTo>
                      <a:pt x="634" y="0"/>
                    </a:lnTo>
                    <a:lnTo>
                      <a:pt x="0" y="1336"/>
                    </a:lnTo>
                    <a:lnTo>
                      <a:pt x="471" y="1336"/>
                    </a:lnTo>
                    <a:lnTo>
                      <a:pt x="596" y="1105"/>
                    </a:lnTo>
                    <a:lnTo>
                      <a:pt x="1105" y="1105"/>
                    </a:lnTo>
                    <a:lnTo>
                      <a:pt x="1240" y="133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" name="Freeform 211">
                <a:extLst>
                  <a:ext uri="{FF2B5EF4-FFF2-40B4-BE49-F238E27FC236}">
                    <a16:creationId xmlns:a16="http://schemas.microsoft.com/office/drawing/2014/main" id="{8129AC19-6FE9-478C-7241-6089A0852B00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963287" y="9956535"/>
                <a:ext cx="165247" cy="138722"/>
              </a:xfrm>
              <a:custGeom>
                <a:avLst/>
                <a:gdLst>
                  <a:gd name="T0" fmla="*/ 0 w 980"/>
                  <a:gd name="T1" fmla="*/ 308 h 789"/>
                  <a:gd name="T2" fmla="*/ 375 w 980"/>
                  <a:gd name="T3" fmla="*/ 308 h 789"/>
                  <a:gd name="T4" fmla="*/ 490 w 980"/>
                  <a:gd name="T5" fmla="*/ 0 h 789"/>
                  <a:gd name="T6" fmla="*/ 605 w 980"/>
                  <a:gd name="T7" fmla="*/ 308 h 789"/>
                  <a:gd name="T8" fmla="*/ 980 w 980"/>
                  <a:gd name="T9" fmla="*/ 308 h 789"/>
                  <a:gd name="T10" fmla="*/ 673 w 980"/>
                  <a:gd name="T11" fmla="*/ 491 h 789"/>
                  <a:gd name="T12" fmla="*/ 788 w 980"/>
                  <a:gd name="T13" fmla="*/ 789 h 789"/>
                  <a:gd name="T14" fmla="*/ 490 w 980"/>
                  <a:gd name="T15" fmla="*/ 606 h 789"/>
                  <a:gd name="T16" fmla="*/ 192 w 980"/>
                  <a:gd name="T17" fmla="*/ 789 h 789"/>
                  <a:gd name="T18" fmla="*/ 307 w 980"/>
                  <a:gd name="T19" fmla="*/ 491 h 789"/>
                  <a:gd name="T20" fmla="*/ 0 w 980"/>
                  <a:gd name="T21" fmla="*/ 308 h 7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80" h="789">
                    <a:moveTo>
                      <a:pt x="0" y="308"/>
                    </a:moveTo>
                    <a:lnTo>
                      <a:pt x="375" y="308"/>
                    </a:lnTo>
                    <a:lnTo>
                      <a:pt x="490" y="0"/>
                    </a:lnTo>
                    <a:lnTo>
                      <a:pt x="605" y="308"/>
                    </a:lnTo>
                    <a:lnTo>
                      <a:pt x="980" y="308"/>
                    </a:lnTo>
                    <a:lnTo>
                      <a:pt x="673" y="491"/>
                    </a:lnTo>
                    <a:lnTo>
                      <a:pt x="788" y="789"/>
                    </a:lnTo>
                    <a:lnTo>
                      <a:pt x="490" y="606"/>
                    </a:lnTo>
                    <a:lnTo>
                      <a:pt x="192" y="789"/>
                    </a:lnTo>
                    <a:lnTo>
                      <a:pt x="307" y="491"/>
                    </a:lnTo>
                    <a:lnTo>
                      <a:pt x="0" y="30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F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pic>
          <p:nvPicPr>
            <p:cNvPr id="119" name="図 118">
              <a:extLst>
                <a:ext uri="{FF2B5EF4-FFF2-40B4-BE49-F238E27FC236}">
                  <a16:creationId xmlns:a16="http://schemas.microsoft.com/office/drawing/2014/main" id="{79C19E65-EA78-D23C-6D20-5DF5B13199B6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6475" y="9902308"/>
              <a:ext cx="614826" cy="614826"/>
            </a:xfrm>
            <a:prstGeom prst="rect">
              <a:avLst/>
            </a:prstGeom>
          </p:spPr>
        </p:pic>
        <p:pic>
          <p:nvPicPr>
            <p:cNvPr id="49" name="図 48">
              <a:extLst>
                <a:ext uri="{FF2B5EF4-FFF2-40B4-BE49-F238E27FC236}">
                  <a16:creationId xmlns:a16="http://schemas.microsoft.com/office/drawing/2014/main" id="{BD639F4F-11F0-3DE1-F1CF-19FAB69BF5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783"/>
            <a:stretch/>
          </p:blipFill>
          <p:spPr>
            <a:xfrm>
              <a:off x="6181848" y="9809669"/>
              <a:ext cx="534975" cy="674590"/>
            </a:xfrm>
            <a:prstGeom prst="rect">
              <a:avLst/>
            </a:prstGeom>
          </p:spPr>
        </p:pic>
      </p:grp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776F42E3-7E4C-7DF1-4584-3E93A4E87CAB}"/>
              </a:ext>
            </a:extLst>
          </p:cNvPr>
          <p:cNvSpPr txBox="1"/>
          <p:nvPr/>
        </p:nvSpPr>
        <p:spPr>
          <a:xfrm>
            <a:off x="1482670" y="4302972"/>
            <a:ext cx="212322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b="1" dirty="0">
                <a:solidFill>
                  <a:srgbClr val="002060"/>
                </a:solidFill>
                <a:latin typeface="+mn-ea"/>
              </a:rPr>
              <a:t>CPU</a:t>
            </a:r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コア</a:t>
            </a:r>
            <a:r>
              <a:rPr kumimoji="1" lang="en-US" altLang="ja-JP" sz="1050" b="1" dirty="0">
                <a:solidFill>
                  <a:srgbClr val="002060"/>
                </a:solidFill>
                <a:latin typeface="+mn-ea"/>
              </a:rPr>
              <a:t>/</a:t>
            </a:r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メモリを重視する</a:t>
            </a:r>
          </a:p>
          <a:p>
            <a:r>
              <a:rPr kumimoji="1" lang="en-US" altLang="ja-JP" sz="1050" b="1" dirty="0">
                <a:solidFill>
                  <a:srgbClr val="002060"/>
                </a:solidFill>
                <a:latin typeface="+mn-ea"/>
              </a:rPr>
              <a:t>BIOVIA TURBOMOLE</a:t>
            </a:r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 に</a:t>
            </a:r>
            <a:endParaRPr kumimoji="1" lang="en-US" altLang="ja-JP" sz="1050" b="1" dirty="0">
              <a:solidFill>
                <a:srgbClr val="002060"/>
              </a:solidFill>
              <a:latin typeface="+mn-ea"/>
            </a:endParaRPr>
          </a:p>
          <a:p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適した</a:t>
            </a:r>
            <a:r>
              <a:rPr kumimoji="1" lang="en-US" altLang="ja-JP" sz="1050" b="1" dirty="0">
                <a:solidFill>
                  <a:srgbClr val="002060"/>
                </a:solidFill>
                <a:latin typeface="+mn-ea"/>
              </a:rPr>
              <a:t>HPC</a:t>
            </a:r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をご提案します。</a:t>
            </a:r>
            <a:endParaRPr kumimoji="1" lang="en-US" altLang="ja-JP" sz="1050" b="1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D5F51A7E-C1DD-D04B-1AB9-3D6F14D2849A}"/>
              </a:ext>
            </a:extLst>
          </p:cNvPr>
          <p:cNvSpPr txBox="1"/>
          <p:nvPr/>
        </p:nvSpPr>
        <p:spPr>
          <a:xfrm>
            <a:off x="161837" y="8417671"/>
            <a:ext cx="57255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AMD Ryzen </a:t>
            </a:r>
            <a:r>
              <a:rPr kumimoji="1" lang="en-US" altLang="ja-JP" sz="1400" b="1" dirty="0" err="1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Threadripper</a:t>
            </a:r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9970X</a:t>
            </a:r>
            <a:r>
              <a:rPr kumimoji="1" lang="ja-JP" altLang="en-US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（</a:t>
            </a:r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32</a:t>
            </a:r>
            <a:r>
              <a:rPr kumimoji="1" lang="ja-JP" altLang="en-US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コア）／メモリ</a:t>
            </a:r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128GB  </a:t>
            </a:r>
            <a:r>
              <a:rPr kumimoji="1" lang="ja-JP" altLang="en-US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仕様</a:t>
            </a:r>
            <a:endParaRPr kumimoji="1" lang="en-US" altLang="ja-JP" sz="1400" b="1" dirty="0">
              <a:solidFill>
                <a:srgbClr val="00206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B091B85D-1C9D-33E4-6135-CB61CA98C8E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86548" y="2298312"/>
            <a:ext cx="2338214" cy="98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467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2060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4246</TotalTime>
  <Pages>0</Pages>
  <Words>508</Words>
  <Characters>0</Characters>
  <Application>Microsoft Office PowerPoint</Application>
  <DocSecurity>0</DocSecurity>
  <PresentationFormat>ユーザー設定</PresentationFormat>
  <Lines>0</Lines>
  <Paragraphs>80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ヒラギノ角ゴ5</vt:lpstr>
      <vt:lpstr>ヒラギノ角ゴ6</vt:lpstr>
      <vt:lpstr>メイリオ</vt:lpstr>
      <vt:lpstr>游ゴシック</vt:lpstr>
      <vt:lpstr>Arial</vt:lpstr>
      <vt:lpstr>Calibri</vt:lpstr>
      <vt:lpstr>Calibri Light</vt:lpstr>
      <vt:lpstr>Office Theme</vt:lpstr>
      <vt:lpstr>PowerPoint プレゼンテーション</vt:lpstr>
      <vt:lpstr>PowerPoint プレゼンテーション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Hayashi</dc:creator>
  <cp:lastModifiedBy>soejima-pc</cp:lastModifiedBy>
  <cp:revision>1454</cp:revision>
  <cp:lastPrinted>2024-08-03T13:26:58Z</cp:lastPrinted>
  <dcterms:created xsi:type="dcterms:W3CDTF">2015-08-26T04:11:00Z</dcterms:created>
  <dcterms:modified xsi:type="dcterms:W3CDTF">2025-11-10T06:49:12Z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1041-9.1.0.4256</vt:lpwstr>
  </property>
</Properties>
</file>