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E6"/>
    <a:srgbClr val="097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125" d="100"/>
          <a:sy n="125" d="100"/>
        </p:scale>
        <p:origin x="11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2025/9/11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FA232587-4E77-B799-A634-499FE23B2A93}"/>
              </a:ext>
            </a:extLst>
          </p:cNvPr>
          <p:cNvGrpSpPr/>
          <p:nvPr/>
        </p:nvGrpSpPr>
        <p:grpSpPr>
          <a:xfrm>
            <a:off x="431149" y="7580855"/>
            <a:ext cx="6728493" cy="2823209"/>
            <a:chOff x="431149" y="7839066"/>
            <a:chExt cx="6728493" cy="2393235"/>
          </a:xfrm>
        </p:grpSpPr>
        <p:sp>
          <p:nvSpPr>
            <p:cNvPr id="61" name="正方形/長方形 60">
              <a:extLst>
                <a:ext uri="{FF2B5EF4-FFF2-40B4-BE49-F238E27FC236}">
                  <a16:creationId xmlns:a16="http://schemas.microsoft.com/office/drawing/2014/main" id="{06B73D58-0E47-1AD6-85F2-EE5584CBCCA8}"/>
                </a:ext>
              </a:extLst>
            </p:cNvPr>
            <p:cNvSpPr/>
            <p:nvPr/>
          </p:nvSpPr>
          <p:spPr>
            <a:xfrm>
              <a:off x="431149" y="7839066"/>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A66576E2-1012-15C9-6AF4-173847DD4CB1}"/>
                </a:ext>
              </a:extLst>
            </p:cNvPr>
            <p:cNvSpPr/>
            <p:nvPr/>
          </p:nvSpPr>
          <p:spPr>
            <a:xfrm>
              <a:off x="431149" y="8661199"/>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3FA509-37B7-F132-FC91-46E7BCC8DBB7}"/>
                </a:ext>
              </a:extLst>
            </p:cNvPr>
            <p:cNvSpPr/>
            <p:nvPr/>
          </p:nvSpPr>
          <p:spPr>
            <a:xfrm>
              <a:off x="431149" y="9524415"/>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02430B48-F707-94C4-BC86-919BA4564D80}"/>
                </a:ext>
              </a:extLst>
            </p:cNvPr>
            <p:cNvSpPr/>
            <p:nvPr/>
          </p:nvSpPr>
          <p:spPr>
            <a:xfrm>
              <a:off x="3917971" y="7839066"/>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F101E233-E5A7-2021-4D07-5B90899A94C6}"/>
                </a:ext>
              </a:extLst>
            </p:cNvPr>
            <p:cNvSpPr/>
            <p:nvPr/>
          </p:nvSpPr>
          <p:spPr>
            <a:xfrm>
              <a:off x="3917971" y="8661199"/>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E54B9E8E-2D66-FF69-05C4-925D657DE678}"/>
                </a:ext>
              </a:extLst>
            </p:cNvPr>
            <p:cNvSpPr/>
            <p:nvPr/>
          </p:nvSpPr>
          <p:spPr>
            <a:xfrm>
              <a:off x="3917971" y="9524415"/>
              <a:ext cx="3241671" cy="70788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a:extLst>
              <a:ext uri="{FF2B5EF4-FFF2-40B4-BE49-F238E27FC236}">
                <a16:creationId xmlns:a16="http://schemas.microsoft.com/office/drawing/2014/main" id="{8A86FAF2-30C1-ACA1-2265-D33A1AA56F00}"/>
              </a:ext>
            </a:extLst>
          </p:cNvPr>
          <p:cNvSpPr/>
          <p:nvPr/>
        </p:nvSpPr>
        <p:spPr>
          <a:xfrm>
            <a:off x="328615" y="4539884"/>
            <a:ext cx="6914206" cy="45719"/>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09C0567-68E7-399A-F8C6-6FF0309FE19F}"/>
              </a:ext>
            </a:extLst>
          </p:cNvPr>
          <p:cNvSpPr txBox="1"/>
          <p:nvPr/>
        </p:nvSpPr>
        <p:spPr>
          <a:xfrm>
            <a:off x="405757" y="4768122"/>
            <a:ext cx="2847983" cy="276999"/>
          </a:xfrm>
          <a:prstGeom prst="rect">
            <a:avLst/>
          </a:prstGeom>
          <a:noFill/>
          <a:ln>
            <a:noFill/>
          </a:ln>
        </p:spPr>
        <p:txBody>
          <a:bodyPr wrap="square" rtlCol="0">
            <a:spAutoFit/>
          </a:bodyPr>
          <a:lstStyle/>
          <a:p>
            <a:pPr algn="ctr"/>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多彩な画像処理機能を</a:t>
            </a:r>
            <a:r>
              <a:rPr kumimoji="1" lang="en-US" altLang="ja-JP"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DLL</a:t>
            </a:r>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形式で提供</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9AC95110-2724-360A-4A95-486F3EA4FD43}"/>
              </a:ext>
            </a:extLst>
          </p:cNvPr>
          <p:cNvPicPr>
            <a:picLocks noChangeAspect="1"/>
          </p:cNvPicPr>
          <p:nvPr/>
        </p:nvPicPr>
        <p:blipFill>
          <a:blip r:embed="rId2">
            <a:extLst>
              <a:ext uri="{28A0092B-C50C-407E-A947-70E740481C1C}">
                <a14:useLocalDpi xmlns:a14="http://schemas.microsoft.com/office/drawing/2010/main" val="0"/>
              </a:ext>
            </a:extLst>
          </a:blip>
          <a:srcRect t="39463" r="18317" b="12734"/>
          <a:stretch>
            <a:fillRect/>
          </a:stretch>
        </p:blipFill>
        <p:spPr>
          <a:xfrm>
            <a:off x="1384663" y="0"/>
            <a:ext cx="6175011" cy="2710318"/>
          </a:xfrm>
          <a:prstGeom prst="rect">
            <a:avLst/>
          </a:prstGeom>
        </p:spPr>
      </p:pic>
      <p:sp>
        <p:nvSpPr>
          <p:cNvPr id="9" name="直角三角形 8">
            <a:extLst>
              <a:ext uri="{FF2B5EF4-FFF2-40B4-BE49-F238E27FC236}">
                <a16:creationId xmlns:a16="http://schemas.microsoft.com/office/drawing/2014/main" id="{15C695A9-2B62-2E25-9E4E-D1C3720E93BB}"/>
              </a:ext>
            </a:extLst>
          </p:cNvPr>
          <p:cNvSpPr/>
          <p:nvPr/>
        </p:nvSpPr>
        <p:spPr>
          <a:xfrm>
            <a:off x="3122023" y="0"/>
            <a:ext cx="1619794" cy="2710318"/>
          </a:xfrm>
          <a:prstGeom prst="rtTriangle">
            <a:avLst/>
          </a:prstGeom>
          <a:solidFill>
            <a:srgbClr val="097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FA107BC-2B5A-C004-94E7-A1739D317C60}"/>
              </a:ext>
            </a:extLst>
          </p:cNvPr>
          <p:cNvSpPr/>
          <p:nvPr/>
        </p:nvSpPr>
        <p:spPr>
          <a:xfrm>
            <a:off x="1" y="0"/>
            <a:ext cx="3122022" cy="2710318"/>
          </a:xfrm>
          <a:prstGeom prst="rect">
            <a:avLst/>
          </a:prstGeom>
          <a:solidFill>
            <a:srgbClr val="007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a:extLst>
              <a:ext uri="{FF2B5EF4-FFF2-40B4-BE49-F238E27FC236}">
                <a16:creationId xmlns:a16="http://schemas.microsoft.com/office/drawing/2014/main" id="{9992DD20-FA1C-20A0-41A1-D12EEFE27C72}"/>
              </a:ext>
            </a:extLst>
          </p:cNvPr>
          <p:cNvSpPr/>
          <p:nvPr/>
        </p:nvSpPr>
        <p:spPr>
          <a:xfrm>
            <a:off x="0" y="1756551"/>
            <a:ext cx="1737360" cy="953767"/>
          </a:xfrm>
          <a:prstGeom prst="rtTriangle">
            <a:avLst/>
          </a:prstGeom>
          <a:solidFill>
            <a:srgbClr val="097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a:extLst>
              <a:ext uri="{FF2B5EF4-FFF2-40B4-BE49-F238E27FC236}">
                <a16:creationId xmlns:a16="http://schemas.microsoft.com/office/drawing/2014/main" id="{1C92E3F0-549D-085D-B047-7959F5AD17AB}"/>
              </a:ext>
            </a:extLst>
          </p:cNvPr>
          <p:cNvSpPr/>
          <p:nvPr/>
        </p:nvSpPr>
        <p:spPr>
          <a:xfrm rot="10800000">
            <a:off x="0" y="11437"/>
            <a:ext cx="1927860" cy="1955403"/>
          </a:xfrm>
          <a:prstGeom prst="rtTriangle">
            <a:avLst/>
          </a:prstGeom>
          <a:solidFill>
            <a:srgbClr val="097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66C8FC7-187A-6126-5B4E-AC54219C8030}"/>
              </a:ext>
            </a:extLst>
          </p:cNvPr>
          <p:cNvGrpSpPr/>
          <p:nvPr/>
        </p:nvGrpSpPr>
        <p:grpSpPr>
          <a:xfrm>
            <a:off x="601065" y="812621"/>
            <a:ext cx="3001121" cy="1076747"/>
            <a:chOff x="601065" y="1056853"/>
            <a:chExt cx="2385203" cy="855767"/>
          </a:xfrm>
        </p:grpSpPr>
        <p:sp>
          <p:nvSpPr>
            <p:cNvPr id="13" name="テキスト ボックス 12">
              <a:extLst>
                <a:ext uri="{FF2B5EF4-FFF2-40B4-BE49-F238E27FC236}">
                  <a16:creationId xmlns:a16="http://schemas.microsoft.com/office/drawing/2014/main" id="{98E1CD36-6F47-8FA8-D741-B27094E13211}"/>
                </a:ext>
              </a:extLst>
            </p:cNvPr>
            <p:cNvSpPr txBox="1"/>
            <p:nvPr/>
          </p:nvSpPr>
          <p:spPr>
            <a:xfrm>
              <a:off x="601065" y="1056853"/>
              <a:ext cx="1459444" cy="359702"/>
            </a:xfrm>
            <a:custGeom>
              <a:avLst/>
              <a:gdLst/>
              <a:ahLst/>
              <a:cxnLst/>
              <a:rect l="l" t="t" r="r" b="b"/>
              <a:pathLst>
                <a:path w="1593602" h="392767">
                  <a:moveTo>
                    <a:pt x="1478430" y="268035"/>
                  </a:moveTo>
                  <a:cubicBezTo>
                    <a:pt x="1460845" y="268035"/>
                    <a:pt x="1448075" y="271127"/>
                    <a:pt x="1440120" y="277311"/>
                  </a:cubicBezTo>
                  <a:cubicBezTo>
                    <a:pt x="1432165" y="283495"/>
                    <a:pt x="1428253" y="292771"/>
                    <a:pt x="1428381" y="305139"/>
                  </a:cubicBezTo>
                  <a:cubicBezTo>
                    <a:pt x="1428580" y="317975"/>
                    <a:pt x="1432962" y="327298"/>
                    <a:pt x="1441526" y="333107"/>
                  </a:cubicBezTo>
                  <a:cubicBezTo>
                    <a:pt x="1450090" y="338916"/>
                    <a:pt x="1461642" y="341774"/>
                    <a:pt x="1476180" y="341680"/>
                  </a:cubicBezTo>
                  <a:cubicBezTo>
                    <a:pt x="1494609" y="342232"/>
                    <a:pt x="1508926" y="338318"/>
                    <a:pt x="1519130" y="329939"/>
                  </a:cubicBezTo>
                  <a:cubicBezTo>
                    <a:pt x="1529334" y="321560"/>
                    <a:pt x="1534512" y="305406"/>
                    <a:pt x="1534665" y="281479"/>
                  </a:cubicBezTo>
                  <a:lnTo>
                    <a:pt x="1534665" y="268035"/>
                  </a:lnTo>
                  <a:close/>
                  <a:moveTo>
                    <a:pt x="996057" y="153910"/>
                  </a:moveTo>
                  <a:cubicBezTo>
                    <a:pt x="975838" y="154074"/>
                    <a:pt x="960750" y="160774"/>
                    <a:pt x="950792" y="174008"/>
                  </a:cubicBezTo>
                  <a:cubicBezTo>
                    <a:pt x="940835" y="187243"/>
                    <a:pt x="935867" y="206029"/>
                    <a:pt x="935891" y="230367"/>
                  </a:cubicBezTo>
                  <a:lnTo>
                    <a:pt x="935891" y="262974"/>
                  </a:lnTo>
                  <a:cubicBezTo>
                    <a:pt x="935551" y="285415"/>
                    <a:pt x="939886" y="303920"/>
                    <a:pt x="948894" y="318490"/>
                  </a:cubicBezTo>
                  <a:cubicBezTo>
                    <a:pt x="957903" y="333060"/>
                    <a:pt x="973624" y="340603"/>
                    <a:pt x="996057" y="341118"/>
                  </a:cubicBezTo>
                  <a:cubicBezTo>
                    <a:pt x="1017238" y="340603"/>
                    <a:pt x="1032513" y="333060"/>
                    <a:pt x="1041885" y="318490"/>
                  </a:cubicBezTo>
                  <a:cubicBezTo>
                    <a:pt x="1051257" y="303920"/>
                    <a:pt x="1055849" y="285415"/>
                    <a:pt x="1055662" y="262974"/>
                  </a:cubicBezTo>
                  <a:lnTo>
                    <a:pt x="1055662" y="230367"/>
                  </a:lnTo>
                  <a:cubicBezTo>
                    <a:pt x="1055674" y="205783"/>
                    <a:pt x="1050730" y="186926"/>
                    <a:pt x="1040831" y="173797"/>
                  </a:cubicBezTo>
                  <a:cubicBezTo>
                    <a:pt x="1030932" y="160668"/>
                    <a:pt x="1016007" y="154039"/>
                    <a:pt x="996057" y="153910"/>
                  </a:cubicBezTo>
                  <a:close/>
                  <a:moveTo>
                    <a:pt x="364319" y="106775"/>
                  </a:moveTo>
                  <a:lnTo>
                    <a:pt x="424380" y="106775"/>
                  </a:lnTo>
                  <a:lnTo>
                    <a:pt x="424380" y="275929"/>
                  </a:lnTo>
                  <a:cubicBezTo>
                    <a:pt x="424661" y="300481"/>
                    <a:pt x="429722" y="317410"/>
                    <a:pt x="439563" y="326718"/>
                  </a:cubicBezTo>
                  <a:cubicBezTo>
                    <a:pt x="449403" y="336025"/>
                    <a:pt x="462337" y="340451"/>
                    <a:pt x="478363" y="339994"/>
                  </a:cubicBezTo>
                  <a:cubicBezTo>
                    <a:pt x="496991" y="339772"/>
                    <a:pt x="511189" y="334035"/>
                    <a:pt x="520960" y="322784"/>
                  </a:cubicBezTo>
                  <a:cubicBezTo>
                    <a:pt x="530730" y="311533"/>
                    <a:pt x="535651" y="296102"/>
                    <a:pt x="535721" y="276491"/>
                  </a:cubicBezTo>
                  <a:lnTo>
                    <a:pt x="535721" y="106775"/>
                  </a:lnTo>
                  <a:lnTo>
                    <a:pt x="595220" y="106775"/>
                  </a:lnTo>
                  <a:lnTo>
                    <a:pt x="595220" y="387692"/>
                  </a:lnTo>
                  <a:lnTo>
                    <a:pt x="536282" y="387692"/>
                  </a:lnTo>
                  <a:lnTo>
                    <a:pt x="536282" y="362443"/>
                  </a:lnTo>
                  <a:cubicBezTo>
                    <a:pt x="530203" y="372546"/>
                    <a:pt x="521978" y="380122"/>
                    <a:pt x="511610" y="385173"/>
                  </a:cubicBezTo>
                  <a:cubicBezTo>
                    <a:pt x="501243" y="390224"/>
                    <a:pt x="486411" y="392750"/>
                    <a:pt x="467116" y="392750"/>
                  </a:cubicBezTo>
                  <a:cubicBezTo>
                    <a:pt x="437505" y="393196"/>
                    <a:pt x="413135" y="384868"/>
                    <a:pt x="394008" y="367765"/>
                  </a:cubicBezTo>
                  <a:cubicBezTo>
                    <a:pt x="374880" y="350663"/>
                    <a:pt x="364983" y="322112"/>
                    <a:pt x="364319" y="282111"/>
                  </a:cubicBezTo>
                  <a:close/>
                  <a:moveTo>
                    <a:pt x="1482928" y="101717"/>
                  </a:moveTo>
                  <a:cubicBezTo>
                    <a:pt x="1519015" y="101096"/>
                    <a:pt x="1546453" y="107950"/>
                    <a:pt x="1565244" y="122279"/>
                  </a:cubicBezTo>
                  <a:cubicBezTo>
                    <a:pt x="1584034" y="136608"/>
                    <a:pt x="1593487" y="162138"/>
                    <a:pt x="1593602" y="198868"/>
                  </a:cubicBezTo>
                  <a:lnTo>
                    <a:pt x="1593602" y="387692"/>
                  </a:lnTo>
                  <a:lnTo>
                    <a:pt x="1534665" y="387692"/>
                  </a:lnTo>
                  <a:lnTo>
                    <a:pt x="1534665" y="361884"/>
                  </a:lnTo>
                  <a:cubicBezTo>
                    <a:pt x="1528186" y="372745"/>
                    <a:pt x="1519914" y="380625"/>
                    <a:pt x="1509851" y="385524"/>
                  </a:cubicBezTo>
                  <a:cubicBezTo>
                    <a:pt x="1499787" y="390423"/>
                    <a:pt x="1486314" y="392832"/>
                    <a:pt x="1469433" y="392750"/>
                  </a:cubicBezTo>
                  <a:cubicBezTo>
                    <a:pt x="1438220" y="392611"/>
                    <a:pt x="1413828" y="385032"/>
                    <a:pt x="1396256" y="370013"/>
                  </a:cubicBezTo>
                  <a:cubicBezTo>
                    <a:pt x="1378684" y="354994"/>
                    <a:pt x="1369747" y="333370"/>
                    <a:pt x="1369444" y="305139"/>
                  </a:cubicBezTo>
                  <a:lnTo>
                    <a:pt x="1369444" y="305082"/>
                  </a:lnTo>
                  <a:cubicBezTo>
                    <a:pt x="1370039" y="275309"/>
                    <a:pt x="1379935" y="253930"/>
                    <a:pt x="1399133" y="240946"/>
                  </a:cubicBezTo>
                  <a:cubicBezTo>
                    <a:pt x="1418332" y="227962"/>
                    <a:pt x="1443264" y="221617"/>
                    <a:pt x="1473931" y="221909"/>
                  </a:cubicBezTo>
                  <a:lnTo>
                    <a:pt x="1534665" y="221909"/>
                  </a:lnTo>
                  <a:lnTo>
                    <a:pt x="1534665" y="198306"/>
                  </a:lnTo>
                  <a:cubicBezTo>
                    <a:pt x="1534981" y="180944"/>
                    <a:pt x="1530974" y="169025"/>
                    <a:pt x="1522644" y="162551"/>
                  </a:cubicBezTo>
                  <a:cubicBezTo>
                    <a:pt x="1514315" y="156076"/>
                    <a:pt x="1499764" y="153009"/>
                    <a:pt x="1478992" y="153348"/>
                  </a:cubicBezTo>
                  <a:cubicBezTo>
                    <a:pt x="1464090" y="153032"/>
                    <a:pt x="1452141" y="154507"/>
                    <a:pt x="1443145" y="157774"/>
                  </a:cubicBezTo>
                  <a:cubicBezTo>
                    <a:pt x="1434149" y="161040"/>
                    <a:pt x="1426421" y="167995"/>
                    <a:pt x="1419962" y="178637"/>
                  </a:cubicBezTo>
                  <a:lnTo>
                    <a:pt x="1376741" y="148297"/>
                  </a:lnTo>
                  <a:cubicBezTo>
                    <a:pt x="1386527" y="131870"/>
                    <a:pt x="1399791" y="119968"/>
                    <a:pt x="1416536" y="112590"/>
                  </a:cubicBezTo>
                  <a:cubicBezTo>
                    <a:pt x="1433281" y="105213"/>
                    <a:pt x="1455411" y="101588"/>
                    <a:pt x="1482928" y="101717"/>
                  </a:cubicBezTo>
                  <a:close/>
                  <a:moveTo>
                    <a:pt x="1286297" y="101717"/>
                  </a:moveTo>
                  <a:cubicBezTo>
                    <a:pt x="1304198" y="101729"/>
                    <a:pt x="1319535" y="105213"/>
                    <a:pt x="1332308" y="112170"/>
                  </a:cubicBezTo>
                  <a:cubicBezTo>
                    <a:pt x="1345081" y="119127"/>
                    <a:pt x="1355783" y="129486"/>
                    <a:pt x="1364411" y="143248"/>
                  </a:cubicBezTo>
                  <a:lnTo>
                    <a:pt x="1316644" y="176951"/>
                  </a:lnTo>
                  <a:cubicBezTo>
                    <a:pt x="1312218" y="170383"/>
                    <a:pt x="1306738" y="165115"/>
                    <a:pt x="1300206" y="161146"/>
                  </a:cubicBezTo>
                  <a:cubicBezTo>
                    <a:pt x="1293673" y="157177"/>
                    <a:pt x="1285665" y="155140"/>
                    <a:pt x="1276181" y="155034"/>
                  </a:cubicBezTo>
                  <a:cubicBezTo>
                    <a:pt x="1260751" y="155127"/>
                    <a:pt x="1248340" y="160561"/>
                    <a:pt x="1238950" y="171337"/>
                  </a:cubicBezTo>
                  <a:cubicBezTo>
                    <a:pt x="1229561" y="182112"/>
                    <a:pt x="1224737" y="197672"/>
                    <a:pt x="1224480" y="218017"/>
                  </a:cubicBezTo>
                  <a:lnTo>
                    <a:pt x="1224480" y="387692"/>
                  </a:lnTo>
                  <a:lnTo>
                    <a:pt x="1164419" y="387692"/>
                  </a:lnTo>
                  <a:lnTo>
                    <a:pt x="1164419" y="106775"/>
                  </a:lnTo>
                  <a:lnTo>
                    <a:pt x="1223356" y="106775"/>
                  </a:lnTo>
                  <a:lnTo>
                    <a:pt x="1223356" y="132024"/>
                  </a:lnTo>
                  <a:cubicBezTo>
                    <a:pt x="1228578" y="123640"/>
                    <a:pt x="1236258" y="116555"/>
                    <a:pt x="1246397" y="110767"/>
                  </a:cubicBezTo>
                  <a:cubicBezTo>
                    <a:pt x="1256536" y="104979"/>
                    <a:pt x="1269835" y="101962"/>
                    <a:pt x="1286297" y="101717"/>
                  </a:cubicBezTo>
                  <a:close/>
                  <a:moveTo>
                    <a:pt x="996057" y="101717"/>
                  </a:moveTo>
                  <a:cubicBezTo>
                    <a:pt x="1034218" y="101866"/>
                    <a:pt x="1063554" y="112792"/>
                    <a:pt x="1084065" y="134494"/>
                  </a:cubicBezTo>
                  <a:cubicBezTo>
                    <a:pt x="1104576" y="156196"/>
                    <a:pt x="1114941" y="187779"/>
                    <a:pt x="1115161" y="229243"/>
                  </a:cubicBezTo>
                  <a:lnTo>
                    <a:pt x="1115161" y="264661"/>
                  </a:lnTo>
                  <a:cubicBezTo>
                    <a:pt x="1115362" y="302710"/>
                    <a:pt x="1105839" y="333405"/>
                    <a:pt x="1086591" y="356744"/>
                  </a:cubicBezTo>
                  <a:cubicBezTo>
                    <a:pt x="1067344" y="380084"/>
                    <a:pt x="1037165" y="392086"/>
                    <a:pt x="996057" y="392750"/>
                  </a:cubicBezTo>
                  <a:cubicBezTo>
                    <a:pt x="956645" y="392261"/>
                    <a:pt x="926864" y="380611"/>
                    <a:pt x="906716" y="357798"/>
                  </a:cubicBezTo>
                  <a:cubicBezTo>
                    <a:pt x="886568" y="334985"/>
                    <a:pt x="876460" y="303939"/>
                    <a:pt x="876392" y="264661"/>
                  </a:cubicBezTo>
                  <a:lnTo>
                    <a:pt x="876392" y="229243"/>
                  </a:lnTo>
                  <a:cubicBezTo>
                    <a:pt x="876635" y="187779"/>
                    <a:pt x="887094" y="156196"/>
                    <a:pt x="907769" y="134494"/>
                  </a:cubicBezTo>
                  <a:cubicBezTo>
                    <a:pt x="928443" y="112792"/>
                    <a:pt x="957873" y="101866"/>
                    <a:pt x="996057" y="101717"/>
                  </a:cubicBezTo>
                  <a:close/>
                  <a:moveTo>
                    <a:pt x="781472" y="101717"/>
                  </a:moveTo>
                  <a:cubicBezTo>
                    <a:pt x="799373" y="101729"/>
                    <a:pt x="814710" y="105213"/>
                    <a:pt x="827483" y="112170"/>
                  </a:cubicBezTo>
                  <a:cubicBezTo>
                    <a:pt x="840256" y="119127"/>
                    <a:pt x="850958" y="129486"/>
                    <a:pt x="859586" y="143248"/>
                  </a:cubicBezTo>
                  <a:lnTo>
                    <a:pt x="811819" y="176951"/>
                  </a:lnTo>
                  <a:cubicBezTo>
                    <a:pt x="807393" y="170383"/>
                    <a:pt x="801913" y="165115"/>
                    <a:pt x="795381" y="161146"/>
                  </a:cubicBezTo>
                  <a:cubicBezTo>
                    <a:pt x="788848" y="157177"/>
                    <a:pt x="780840" y="155140"/>
                    <a:pt x="771356" y="155034"/>
                  </a:cubicBezTo>
                  <a:cubicBezTo>
                    <a:pt x="755926" y="155127"/>
                    <a:pt x="743515" y="160561"/>
                    <a:pt x="734125" y="171337"/>
                  </a:cubicBezTo>
                  <a:cubicBezTo>
                    <a:pt x="724736" y="182112"/>
                    <a:pt x="719912" y="197672"/>
                    <a:pt x="719655" y="218017"/>
                  </a:cubicBezTo>
                  <a:lnTo>
                    <a:pt x="719655" y="387692"/>
                  </a:lnTo>
                  <a:lnTo>
                    <a:pt x="659594" y="387692"/>
                  </a:lnTo>
                  <a:lnTo>
                    <a:pt x="659594" y="106775"/>
                  </a:lnTo>
                  <a:lnTo>
                    <a:pt x="718532" y="106775"/>
                  </a:lnTo>
                  <a:lnTo>
                    <a:pt x="718532" y="132024"/>
                  </a:lnTo>
                  <a:cubicBezTo>
                    <a:pt x="723753" y="123640"/>
                    <a:pt x="731433" y="116555"/>
                    <a:pt x="741572" y="110767"/>
                  </a:cubicBezTo>
                  <a:cubicBezTo>
                    <a:pt x="751711" y="104979"/>
                    <a:pt x="765010" y="101962"/>
                    <a:pt x="781472" y="101717"/>
                  </a:cubicBezTo>
                  <a:close/>
                  <a:moveTo>
                    <a:pt x="165782" y="94411"/>
                  </a:moveTo>
                  <a:lnTo>
                    <a:pt x="114081" y="251202"/>
                  </a:lnTo>
                  <a:lnTo>
                    <a:pt x="217485" y="251202"/>
                  </a:lnTo>
                  <a:close/>
                  <a:moveTo>
                    <a:pt x="134874" y="0"/>
                  </a:moveTo>
                  <a:lnTo>
                    <a:pt x="196691" y="0"/>
                  </a:lnTo>
                  <a:lnTo>
                    <a:pt x="331565" y="387692"/>
                  </a:lnTo>
                  <a:lnTo>
                    <a:pt x="262443" y="387692"/>
                  </a:lnTo>
                  <a:lnTo>
                    <a:pt x="236030" y="307330"/>
                  </a:lnTo>
                  <a:lnTo>
                    <a:pt x="96098" y="307330"/>
                  </a:lnTo>
                  <a:lnTo>
                    <a:pt x="69685" y="387692"/>
                  </a:lnTo>
                  <a:lnTo>
                    <a:pt x="0" y="3876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400" dirty="0">
                <a:solidFill>
                  <a:srgbClr val="FFFF00"/>
                </a:solidFill>
                <a:latin typeface="DIN 2014 Demi" panose="020B0604020202020204" pitchFamily="34" charset="0"/>
                <a:ea typeface="源ノ角ゴシック JP" panose="020B0800000000000000" pitchFamily="34" charset="-128"/>
                <a:cs typeface="Segoe UI" panose="020B0502040204020203" pitchFamily="34" charset="0"/>
              </a:endParaRPr>
            </a:p>
          </p:txBody>
        </p:sp>
        <p:sp>
          <p:nvSpPr>
            <p:cNvPr id="14" name="テキスト ボックス 13">
              <a:extLst>
                <a:ext uri="{FF2B5EF4-FFF2-40B4-BE49-F238E27FC236}">
                  <a16:creationId xmlns:a16="http://schemas.microsoft.com/office/drawing/2014/main" id="{423EF4A3-6FA9-4B57-03FA-CACDA5C45AD5}"/>
                </a:ext>
              </a:extLst>
            </p:cNvPr>
            <p:cNvSpPr txBox="1"/>
            <p:nvPr/>
          </p:nvSpPr>
          <p:spPr>
            <a:xfrm>
              <a:off x="601065" y="1590128"/>
              <a:ext cx="2385203" cy="322492"/>
            </a:xfrm>
            <a:custGeom>
              <a:avLst/>
              <a:gdLst/>
              <a:ahLst/>
              <a:cxnLst/>
              <a:rect l="l" t="t" r="r" b="b"/>
              <a:pathLst>
                <a:path w="3682302" h="497867">
                  <a:moveTo>
                    <a:pt x="3040914" y="268035"/>
                  </a:moveTo>
                  <a:cubicBezTo>
                    <a:pt x="3023329" y="268035"/>
                    <a:pt x="3010560" y="271127"/>
                    <a:pt x="3002604" y="277311"/>
                  </a:cubicBezTo>
                  <a:cubicBezTo>
                    <a:pt x="2994650" y="283495"/>
                    <a:pt x="2990737" y="292771"/>
                    <a:pt x="2990866" y="305139"/>
                  </a:cubicBezTo>
                  <a:cubicBezTo>
                    <a:pt x="2991065" y="317975"/>
                    <a:pt x="2995446" y="327298"/>
                    <a:pt x="3004011" y="333107"/>
                  </a:cubicBezTo>
                  <a:cubicBezTo>
                    <a:pt x="3012575" y="338916"/>
                    <a:pt x="3024126" y="341774"/>
                    <a:pt x="3038665" y="341680"/>
                  </a:cubicBezTo>
                  <a:cubicBezTo>
                    <a:pt x="3057094" y="342232"/>
                    <a:pt x="3071410" y="338318"/>
                    <a:pt x="3081614" y="329939"/>
                  </a:cubicBezTo>
                  <a:cubicBezTo>
                    <a:pt x="3091819" y="321560"/>
                    <a:pt x="3096997" y="305406"/>
                    <a:pt x="3097149" y="281479"/>
                  </a:cubicBezTo>
                  <a:lnTo>
                    <a:pt x="3097149" y="268035"/>
                  </a:lnTo>
                  <a:close/>
                  <a:moveTo>
                    <a:pt x="688239" y="268035"/>
                  </a:moveTo>
                  <a:cubicBezTo>
                    <a:pt x="670654" y="268035"/>
                    <a:pt x="657884" y="271127"/>
                    <a:pt x="649930" y="277311"/>
                  </a:cubicBezTo>
                  <a:cubicBezTo>
                    <a:pt x="641975" y="283495"/>
                    <a:pt x="638062" y="292771"/>
                    <a:pt x="638191" y="305139"/>
                  </a:cubicBezTo>
                  <a:cubicBezTo>
                    <a:pt x="638390" y="317975"/>
                    <a:pt x="642771" y="327298"/>
                    <a:pt x="651335" y="333107"/>
                  </a:cubicBezTo>
                  <a:cubicBezTo>
                    <a:pt x="659900" y="338916"/>
                    <a:pt x="671451" y="341774"/>
                    <a:pt x="685990" y="341680"/>
                  </a:cubicBezTo>
                  <a:cubicBezTo>
                    <a:pt x="704418" y="342232"/>
                    <a:pt x="718735" y="338318"/>
                    <a:pt x="728939" y="329939"/>
                  </a:cubicBezTo>
                  <a:cubicBezTo>
                    <a:pt x="739143" y="321560"/>
                    <a:pt x="744322" y="305406"/>
                    <a:pt x="744474" y="281479"/>
                  </a:cubicBezTo>
                  <a:lnTo>
                    <a:pt x="744474" y="268035"/>
                  </a:lnTo>
                  <a:close/>
                  <a:moveTo>
                    <a:pt x="2558571" y="153910"/>
                  </a:moveTo>
                  <a:cubicBezTo>
                    <a:pt x="2539148" y="154074"/>
                    <a:pt x="2524434" y="160493"/>
                    <a:pt x="2514430" y="173165"/>
                  </a:cubicBezTo>
                  <a:cubicBezTo>
                    <a:pt x="2504425" y="185837"/>
                    <a:pt x="2499271" y="203780"/>
                    <a:pt x="2498966" y="226994"/>
                  </a:cubicBezTo>
                  <a:lnTo>
                    <a:pt x="2498966" y="262974"/>
                  </a:lnTo>
                  <a:cubicBezTo>
                    <a:pt x="2498708" y="285415"/>
                    <a:pt x="2503160" y="303920"/>
                    <a:pt x="2512321" y="318490"/>
                  </a:cubicBezTo>
                  <a:cubicBezTo>
                    <a:pt x="2521482" y="333060"/>
                    <a:pt x="2536899" y="340603"/>
                    <a:pt x="2558571" y="341118"/>
                  </a:cubicBezTo>
                  <a:cubicBezTo>
                    <a:pt x="2579997" y="340603"/>
                    <a:pt x="2595343" y="333060"/>
                    <a:pt x="2604610" y="318490"/>
                  </a:cubicBezTo>
                  <a:cubicBezTo>
                    <a:pt x="2613876" y="303920"/>
                    <a:pt x="2618398" y="285415"/>
                    <a:pt x="2618175" y="262974"/>
                  </a:cubicBezTo>
                  <a:lnTo>
                    <a:pt x="2618175" y="230367"/>
                  </a:lnTo>
                  <a:cubicBezTo>
                    <a:pt x="2618222" y="205783"/>
                    <a:pt x="2613349" y="186926"/>
                    <a:pt x="2603556" y="173797"/>
                  </a:cubicBezTo>
                  <a:cubicBezTo>
                    <a:pt x="2593762" y="160668"/>
                    <a:pt x="2578767" y="154039"/>
                    <a:pt x="2558571" y="153910"/>
                  </a:cubicBezTo>
                  <a:close/>
                  <a:moveTo>
                    <a:pt x="1710817" y="153910"/>
                  </a:moveTo>
                  <a:cubicBezTo>
                    <a:pt x="1690597" y="154038"/>
                    <a:pt x="1675509" y="160669"/>
                    <a:pt x="1665552" y="173803"/>
                  </a:cubicBezTo>
                  <a:cubicBezTo>
                    <a:pt x="1655594" y="186936"/>
                    <a:pt x="1650627" y="205805"/>
                    <a:pt x="1650650" y="230409"/>
                  </a:cubicBezTo>
                  <a:lnTo>
                    <a:pt x="1650650" y="263004"/>
                  </a:lnTo>
                  <a:cubicBezTo>
                    <a:pt x="1650452" y="285436"/>
                    <a:pt x="1655067" y="303934"/>
                    <a:pt x="1664497" y="318499"/>
                  </a:cubicBezTo>
                  <a:cubicBezTo>
                    <a:pt x="1673927" y="333063"/>
                    <a:pt x="1689367" y="340603"/>
                    <a:pt x="1710817" y="341118"/>
                  </a:cubicBezTo>
                  <a:cubicBezTo>
                    <a:pt x="1732981" y="340603"/>
                    <a:pt x="1748538" y="333060"/>
                    <a:pt x="1757488" y="318490"/>
                  </a:cubicBezTo>
                  <a:cubicBezTo>
                    <a:pt x="1766439" y="303920"/>
                    <a:pt x="1770749" y="285415"/>
                    <a:pt x="1770422" y="262974"/>
                  </a:cubicBezTo>
                  <a:lnTo>
                    <a:pt x="1770422" y="230367"/>
                  </a:lnTo>
                  <a:cubicBezTo>
                    <a:pt x="1770433" y="206029"/>
                    <a:pt x="1765489" y="187243"/>
                    <a:pt x="1755590" y="174008"/>
                  </a:cubicBezTo>
                  <a:cubicBezTo>
                    <a:pt x="1745692" y="160774"/>
                    <a:pt x="1730767" y="154074"/>
                    <a:pt x="1710817" y="153910"/>
                  </a:cubicBezTo>
                  <a:close/>
                  <a:moveTo>
                    <a:pt x="977392" y="153910"/>
                  </a:moveTo>
                  <a:cubicBezTo>
                    <a:pt x="957172" y="154038"/>
                    <a:pt x="942084" y="160669"/>
                    <a:pt x="932126" y="173803"/>
                  </a:cubicBezTo>
                  <a:cubicBezTo>
                    <a:pt x="922169" y="186936"/>
                    <a:pt x="917202" y="205805"/>
                    <a:pt x="917226" y="230409"/>
                  </a:cubicBezTo>
                  <a:lnTo>
                    <a:pt x="917226" y="263004"/>
                  </a:lnTo>
                  <a:cubicBezTo>
                    <a:pt x="917027" y="285436"/>
                    <a:pt x="921642" y="303934"/>
                    <a:pt x="931072" y="318499"/>
                  </a:cubicBezTo>
                  <a:cubicBezTo>
                    <a:pt x="940503" y="333063"/>
                    <a:pt x="955942" y="340603"/>
                    <a:pt x="977392" y="341118"/>
                  </a:cubicBezTo>
                  <a:cubicBezTo>
                    <a:pt x="999556" y="340603"/>
                    <a:pt x="1015113" y="333060"/>
                    <a:pt x="1024064" y="318490"/>
                  </a:cubicBezTo>
                  <a:cubicBezTo>
                    <a:pt x="1033013" y="303920"/>
                    <a:pt x="1037325" y="285415"/>
                    <a:pt x="1036997" y="262974"/>
                  </a:cubicBezTo>
                  <a:lnTo>
                    <a:pt x="1036997" y="230367"/>
                  </a:lnTo>
                  <a:cubicBezTo>
                    <a:pt x="1037008" y="206029"/>
                    <a:pt x="1032065" y="187243"/>
                    <a:pt x="1022165" y="174008"/>
                  </a:cubicBezTo>
                  <a:cubicBezTo>
                    <a:pt x="1012266" y="160774"/>
                    <a:pt x="997342" y="154074"/>
                    <a:pt x="977392" y="153910"/>
                  </a:cubicBezTo>
                  <a:close/>
                  <a:moveTo>
                    <a:pt x="3421545" y="106775"/>
                  </a:moveTo>
                  <a:lnTo>
                    <a:pt x="3485048" y="106775"/>
                  </a:lnTo>
                  <a:lnTo>
                    <a:pt x="3556419" y="304590"/>
                  </a:lnTo>
                  <a:lnTo>
                    <a:pt x="3620484" y="106775"/>
                  </a:lnTo>
                  <a:lnTo>
                    <a:pt x="3682302" y="106775"/>
                  </a:lnTo>
                  <a:lnTo>
                    <a:pt x="3583394" y="399002"/>
                  </a:lnTo>
                  <a:cubicBezTo>
                    <a:pt x="3575717" y="422813"/>
                    <a:pt x="3567280" y="441714"/>
                    <a:pt x="3558084" y="455704"/>
                  </a:cubicBezTo>
                  <a:cubicBezTo>
                    <a:pt x="3548888" y="469695"/>
                    <a:pt x="3536664" y="479691"/>
                    <a:pt x="3521410" y="485693"/>
                  </a:cubicBezTo>
                  <a:cubicBezTo>
                    <a:pt x="3506157" y="491695"/>
                    <a:pt x="3485607" y="494620"/>
                    <a:pt x="3459760" y="494467"/>
                  </a:cubicBezTo>
                  <a:lnTo>
                    <a:pt x="3459760" y="439464"/>
                  </a:lnTo>
                  <a:cubicBezTo>
                    <a:pt x="3478972" y="440084"/>
                    <a:pt x="3493654" y="437298"/>
                    <a:pt x="3503804" y="431105"/>
                  </a:cubicBezTo>
                  <a:cubicBezTo>
                    <a:pt x="3513955" y="424911"/>
                    <a:pt x="3522315" y="411588"/>
                    <a:pt x="3528882" y="391134"/>
                  </a:cubicBezTo>
                  <a:close/>
                  <a:moveTo>
                    <a:pt x="2306707" y="106775"/>
                  </a:moveTo>
                  <a:lnTo>
                    <a:pt x="2366769" y="106775"/>
                  </a:lnTo>
                  <a:lnTo>
                    <a:pt x="2366769" y="387692"/>
                  </a:lnTo>
                  <a:lnTo>
                    <a:pt x="2306707" y="387692"/>
                  </a:lnTo>
                  <a:close/>
                  <a:moveTo>
                    <a:pt x="1173232" y="106775"/>
                  </a:moveTo>
                  <a:lnTo>
                    <a:pt x="1233294" y="106775"/>
                  </a:lnTo>
                  <a:lnTo>
                    <a:pt x="1233294" y="387692"/>
                  </a:lnTo>
                  <a:lnTo>
                    <a:pt x="1173232" y="387692"/>
                  </a:lnTo>
                  <a:close/>
                  <a:moveTo>
                    <a:pt x="3344081" y="101717"/>
                  </a:moveTo>
                  <a:cubicBezTo>
                    <a:pt x="3361983" y="101729"/>
                    <a:pt x="3377320" y="105213"/>
                    <a:pt x="3390093" y="112170"/>
                  </a:cubicBezTo>
                  <a:cubicBezTo>
                    <a:pt x="3402866" y="119127"/>
                    <a:pt x="3413567" y="129486"/>
                    <a:pt x="3422196" y="143248"/>
                  </a:cubicBezTo>
                  <a:lnTo>
                    <a:pt x="3374428" y="176951"/>
                  </a:lnTo>
                  <a:cubicBezTo>
                    <a:pt x="3370002" y="170383"/>
                    <a:pt x="3364523" y="165115"/>
                    <a:pt x="3357990" y="161146"/>
                  </a:cubicBezTo>
                  <a:cubicBezTo>
                    <a:pt x="3351457" y="157177"/>
                    <a:pt x="3343449" y="155140"/>
                    <a:pt x="3333966" y="155034"/>
                  </a:cubicBezTo>
                  <a:cubicBezTo>
                    <a:pt x="3318535" y="155127"/>
                    <a:pt x="3306125" y="160561"/>
                    <a:pt x="3296735" y="171337"/>
                  </a:cubicBezTo>
                  <a:cubicBezTo>
                    <a:pt x="3287345" y="182112"/>
                    <a:pt x="3282522" y="197672"/>
                    <a:pt x="3282264" y="218017"/>
                  </a:cubicBezTo>
                  <a:lnTo>
                    <a:pt x="3282264" y="387692"/>
                  </a:lnTo>
                  <a:lnTo>
                    <a:pt x="3222203" y="387692"/>
                  </a:lnTo>
                  <a:lnTo>
                    <a:pt x="3222203" y="106775"/>
                  </a:lnTo>
                  <a:lnTo>
                    <a:pt x="3281141" y="106775"/>
                  </a:lnTo>
                  <a:lnTo>
                    <a:pt x="3281141" y="132024"/>
                  </a:lnTo>
                  <a:cubicBezTo>
                    <a:pt x="3286362" y="123640"/>
                    <a:pt x="3294042" y="116554"/>
                    <a:pt x="3304181" y="110767"/>
                  </a:cubicBezTo>
                  <a:cubicBezTo>
                    <a:pt x="3314320" y="104979"/>
                    <a:pt x="3327620" y="101963"/>
                    <a:pt x="3344081" y="101717"/>
                  </a:cubicBezTo>
                  <a:close/>
                  <a:moveTo>
                    <a:pt x="3045413" y="101717"/>
                  </a:moveTo>
                  <a:cubicBezTo>
                    <a:pt x="3081500" y="101096"/>
                    <a:pt x="3108938" y="107950"/>
                    <a:pt x="3127728" y="122279"/>
                  </a:cubicBezTo>
                  <a:cubicBezTo>
                    <a:pt x="3146519" y="136608"/>
                    <a:pt x="3155971" y="162138"/>
                    <a:pt x="3156086" y="198868"/>
                  </a:cubicBezTo>
                  <a:lnTo>
                    <a:pt x="3156086" y="387692"/>
                  </a:lnTo>
                  <a:lnTo>
                    <a:pt x="3097149" y="387692"/>
                  </a:lnTo>
                  <a:lnTo>
                    <a:pt x="3097149" y="361884"/>
                  </a:lnTo>
                  <a:cubicBezTo>
                    <a:pt x="3090671" y="372745"/>
                    <a:pt x="3082399" y="380625"/>
                    <a:pt x="3072336" y="385524"/>
                  </a:cubicBezTo>
                  <a:cubicBezTo>
                    <a:pt x="3062272" y="390423"/>
                    <a:pt x="3048799" y="392832"/>
                    <a:pt x="3031917" y="392750"/>
                  </a:cubicBezTo>
                  <a:cubicBezTo>
                    <a:pt x="3000705" y="392611"/>
                    <a:pt x="2976312" y="385032"/>
                    <a:pt x="2958740" y="370013"/>
                  </a:cubicBezTo>
                  <a:cubicBezTo>
                    <a:pt x="2941168" y="354994"/>
                    <a:pt x="2932231" y="333370"/>
                    <a:pt x="2931929" y="305139"/>
                  </a:cubicBezTo>
                  <a:lnTo>
                    <a:pt x="2931929" y="305082"/>
                  </a:lnTo>
                  <a:cubicBezTo>
                    <a:pt x="2932523" y="275309"/>
                    <a:pt x="2942420" y="253930"/>
                    <a:pt x="2961618" y="240946"/>
                  </a:cubicBezTo>
                  <a:cubicBezTo>
                    <a:pt x="2980817" y="227962"/>
                    <a:pt x="3005749" y="221617"/>
                    <a:pt x="3036416" y="221909"/>
                  </a:cubicBezTo>
                  <a:lnTo>
                    <a:pt x="3097149" y="221909"/>
                  </a:lnTo>
                  <a:lnTo>
                    <a:pt x="3097149" y="198306"/>
                  </a:lnTo>
                  <a:cubicBezTo>
                    <a:pt x="3097466" y="180944"/>
                    <a:pt x="3093459" y="169025"/>
                    <a:pt x="3085129" y="162551"/>
                  </a:cubicBezTo>
                  <a:cubicBezTo>
                    <a:pt x="3076799" y="156076"/>
                    <a:pt x="3062248" y="153009"/>
                    <a:pt x="3041476" y="153348"/>
                  </a:cubicBezTo>
                  <a:cubicBezTo>
                    <a:pt x="3026574" y="153032"/>
                    <a:pt x="3014625" y="154507"/>
                    <a:pt x="3005629" y="157774"/>
                  </a:cubicBezTo>
                  <a:cubicBezTo>
                    <a:pt x="2996633" y="161040"/>
                    <a:pt x="2988906" y="167995"/>
                    <a:pt x="2982446" y="178637"/>
                  </a:cubicBezTo>
                  <a:lnTo>
                    <a:pt x="2939226" y="148298"/>
                  </a:lnTo>
                  <a:cubicBezTo>
                    <a:pt x="2949011" y="131870"/>
                    <a:pt x="2962277" y="119968"/>
                    <a:pt x="2979020" y="112590"/>
                  </a:cubicBezTo>
                  <a:cubicBezTo>
                    <a:pt x="2995765" y="105213"/>
                    <a:pt x="3017896" y="101588"/>
                    <a:pt x="3045413" y="101717"/>
                  </a:cubicBezTo>
                  <a:close/>
                  <a:moveTo>
                    <a:pt x="2848781" y="101717"/>
                  </a:moveTo>
                  <a:cubicBezTo>
                    <a:pt x="2866683" y="101729"/>
                    <a:pt x="2882020" y="105213"/>
                    <a:pt x="2894793" y="112170"/>
                  </a:cubicBezTo>
                  <a:cubicBezTo>
                    <a:pt x="2907566" y="119127"/>
                    <a:pt x="2918267" y="129486"/>
                    <a:pt x="2926896" y="143248"/>
                  </a:cubicBezTo>
                  <a:lnTo>
                    <a:pt x="2879128" y="176951"/>
                  </a:lnTo>
                  <a:cubicBezTo>
                    <a:pt x="2874702" y="170383"/>
                    <a:pt x="2869223" y="165115"/>
                    <a:pt x="2862690" y="161146"/>
                  </a:cubicBezTo>
                  <a:cubicBezTo>
                    <a:pt x="2856157" y="157177"/>
                    <a:pt x="2848149" y="155140"/>
                    <a:pt x="2838666" y="155034"/>
                  </a:cubicBezTo>
                  <a:cubicBezTo>
                    <a:pt x="2823235" y="155127"/>
                    <a:pt x="2810825" y="160561"/>
                    <a:pt x="2801435" y="171337"/>
                  </a:cubicBezTo>
                  <a:cubicBezTo>
                    <a:pt x="2792045" y="182112"/>
                    <a:pt x="2787222" y="197672"/>
                    <a:pt x="2786964" y="218017"/>
                  </a:cubicBezTo>
                  <a:lnTo>
                    <a:pt x="2786964" y="387692"/>
                  </a:lnTo>
                  <a:lnTo>
                    <a:pt x="2726903" y="387692"/>
                  </a:lnTo>
                  <a:lnTo>
                    <a:pt x="2726903" y="106775"/>
                  </a:lnTo>
                  <a:lnTo>
                    <a:pt x="2785841" y="106775"/>
                  </a:lnTo>
                  <a:lnTo>
                    <a:pt x="2785841" y="132024"/>
                  </a:lnTo>
                  <a:cubicBezTo>
                    <a:pt x="2791062" y="123640"/>
                    <a:pt x="2798742" y="116554"/>
                    <a:pt x="2808881" y="110767"/>
                  </a:cubicBezTo>
                  <a:cubicBezTo>
                    <a:pt x="2819020" y="104979"/>
                    <a:pt x="2832320" y="101963"/>
                    <a:pt x="2848781" y="101717"/>
                  </a:cubicBezTo>
                  <a:close/>
                  <a:moveTo>
                    <a:pt x="1702945" y="101717"/>
                  </a:moveTo>
                  <a:cubicBezTo>
                    <a:pt x="1718092" y="101764"/>
                    <a:pt x="1731236" y="103915"/>
                    <a:pt x="1742376" y="108171"/>
                  </a:cubicBezTo>
                  <a:cubicBezTo>
                    <a:pt x="1753517" y="112427"/>
                    <a:pt x="1762865" y="118507"/>
                    <a:pt x="1770422" y="126411"/>
                  </a:cubicBezTo>
                  <a:lnTo>
                    <a:pt x="1770422" y="106775"/>
                  </a:lnTo>
                  <a:lnTo>
                    <a:pt x="1829921" y="106775"/>
                  </a:lnTo>
                  <a:lnTo>
                    <a:pt x="1829921" y="382087"/>
                  </a:lnTo>
                  <a:cubicBezTo>
                    <a:pt x="1829385" y="424784"/>
                    <a:pt x="1818108" y="454897"/>
                    <a:pt x="1796087" y="472427"/>
                  </a:cubicBezTo>
                  <a:cubicBezTo>
                    <a:pt x="1774068" y="489956"/>
                    <a:pt x="1744520" y="498427"/>
                    <a:pt x="1707443" y="497839"/>
                  </a:cubicBezTo>
                  <a:cubicBezTo>
                    <a:pt x="1682351" y="498050"/>
                    <a:pt x="1661415" y="494402"/>
                    <a:pt x="1644633" y="486896"/>
                  </a:cubicBezTo>
                  <a:cubicBezTo>
                    <a:pt x="1627852" y="479390"/>
                    <a:pt x="1613953" y="466762"/>
                    <a:pt x="1602940" y="449014"/>
                  </a:cubicBezTo>
                  <a:lnTo>
                    <a:pt x="1645038" y="418634"/>
                  </a:lnTo>
                  <a:cubicBezTo>
                    <a:pt x="1651042" y="427931"/>
                    <a:pt x="1658841" y="434941"/>
                    <a:pt x="1668435" y="439666"/>
                  </a:cubicBezTo>
                  <a:cubicBezTo>
                    <a:pt x="1678028" y="444390"/>
                    <a:pt x="1690469" y="446758"/>
                    <a:pt x="1705756" y="446770"/>
                  </a:cubicBezTo>
                  <a:cubicBezTo>
                    <a:pt x="1728131" y="446921"/>
                    <a:pt x="1744532" y="441835"/>
                    <a:pt x="1754958" y="431510"/>
                  </a:cubicBezTo>
                  <a:cubicBezTo>
                    <a:pt x="1765384" y="421185"/>
                    <a:pt x="1770538" y="404710"/>
                    <a:pt x="1770422" y="382087"/>
                  </a:cubicBezTo>
                  <a:lnTo>
                    <a:pt x="1770422" y="369179"/>
                  </a:lnTo>
                  <a:cubicBezTo>
                    <a:pt x="1755239" y="384893"/>
                    <a:pt x="1732746" y="392750"/>
                    <a:pt x="1702945" y="392750"/>
                  </a:cubicBezTo>
                  <a:cubicBezTo>
                    <a:pt x="1665585" y="392063"/>
                    <a:pt x="1637609" y="380108"/>
                    <a:pt x="1619018" y="356885"/>
                  </a:cubicBezTo>
                  <a:cubicBezTo>
                    <a:pt x="1600427" y="333662"/>
                    <a:pt x="1591138" y="303296"/>
                    <a:pt x="1591152" y="265785"/>
                  </a:cubicBezTo>
                  <a:lnTo>
                    <a:pt x="1591152" y="227556"/>
                  </a:lnTo>
                  <a:cubicBezTo>
                    <a:pt x="1591559" y="186901"/>
                    <a:pt x="1601690" y="155810"/>
                    <a:pt x="1621544" y="134283"/>
                  </a:cubicBezTo>
                  <a:cubicBezTo>
                    <a:pt x="1641399" y="112757"/>
                    <a:pt x="1668532" y="101901"/>
                    <a:pt x="1702945" y="101717"/>
                  </a:cubicBezTo>
                  <a:close/>
                  <a:moveTo>
                    <a:pt x="1436343" y="101717"/>
                  </a:moveTo>
                  <a:cubicBezTo>
                    <a:pt x="1465931" y="101248"/>
                    <a:pt x="1490207" y="109482"/>
                    <a:pt x="1509171" y="126421"/>
                  </a:cubicBezTo>
                  <a:cubicBezTo>
                    <a:pt x="1528135" y="143359"/>
                    <a:pt x="1537938" y="171817"/>
                    <a:pt x="1538580" y="211794"/>
                  </a:cubicBezTo>
                  <a:lnTo>
                    <a:pt x="1538580" y="387692"/>
                  </a:lnTo>
                  <a:lnTo>
                    <a:pt x="1479081" y="387692"/>
                  </a:lnTo>
                  <a:lnTo>
                    <a:pt x="1479081" y="218538"/>
                  </a:lnTo>
                  <a:cubicBezTo>
                    <a:pt x="1478788" y="194256"/>
                    <a:pt x="1473750" y="177490"/>
                    <a:pt x="1463968" y="168241"/>
                  </a:cubicBezTo>
                  <a:cubicBezTo>
                    <a:pt x="1454186" y="158992"/>
                    <a:pt x="1441415" y="154590"/>
                    <a:pt x="1425659" y="155034"/>
                  </a:cubicBezTo>
                  <a:cubicBezTo>
                    <a:pt x="1407009" y="155304"/>
                    <a:pt x="1392716" y="161087"/>
                    <a:pt x="1382781" y="172385"/>
                  </a:cubicBezTo>
                  <a:cubicBezTo>
                    <a:pt x="1372847" y="183683"/>
                    <a:pt x="1367833" y="198880"/>
                    <a:pt x="1367739" y="217976"/>
                  </a:cubicBezTo>
                  <a:lnTo>
                    <a:pt x="1367739" y="387692"/>
                  </a:lnTo>
                  <a:lnTo>
                    <a:pt x="1307678" y="387692"/>
                  </a:lnTo>
                  <a:lnTo>
                    <a:pt x="1307678" y="106775"/>
                  </a:lnTo>
                  <a:lnTo>
                    <a:pt x="1366616" y="106775"/>
                  </a:lnTo>
                  <a:lnTo>
                    <a:pt x="1366616" y="132024"/>
                  </a:lnTo>
                  <a:cubicBezTo>
                    <a:pt x="1372613" y="123395"/>
                    <a:pt x="1381141" y="116239"/>
                    <a:pt x="1392200" y="110556"/>
                  </a:cubicBezTo>
                  <a:cubicBezTo>
                    <a:pt x="1403259" y="104874"/>
                    <a:pt x="1417974" y="101927"/>
                    <a:pt x="1436343" y="101717"/>
                  </a:cubicBezTo>
                  <a:close/>
                  <a:moveTo>
                    <a:pt x="969520" y="101717"/>
                  </a:moveTo>
                  <a:cubicBezTo>
                    <a:pt x="984667" y="101764"/>
                    <a:pt x="997811" y="103915"/>
                    <a:pt x="1008951" y="108171"/>
                  </a:cubicBezTo>
                  <a:cubicBezTo>
                    <a:pt x="1020092" y="112427"/>
                    <a:pt x="1029440" y="118507"/>
                    <a:pt x="1036997" y="126411"/>
                  </a:cubicBezTo>
                  <a:lnTo>
                    <a:pt x="1036997" y="106775"/>
                  </a:lnTo>
                  <a:lnTo>
                    <a:pt x="1096496" y="106775"/>
                  </a:lnTo>
                  <a:lnTo>
                    <a:pt x="1096496" y="382087"/>
                  </a:lnTo>
                  <a:cubicBezTo>
                    <a:pt x="1095960" y="424784"/>
                    <a:pt x="1084683" y="454897"/>
                    <a:pt x="1062663" y="472427"/>
                  </a:cubicBezTo>
                  <a:cubicBezTo>
                    <a:pt x="1040643" y="489956"/>
                    <a:pt x="1011095" y="498427"/>
                    <a:pt x="974018" y="497839"/>
                  </a:cubicBezTo>
                  <a:cubicBezTo>
                    <a:pt x="948926" y="498050"/>
                    <a:pt x="927990" y="494402"/>
                    <a:pt x="911208" y="486896"/>
                  </a:cubicBezTo>
                  <a:cubicBezTo>
                    <a:pt x="894426" y="479390"/>
                    <a:pt x="880528" y="466762"/>
                    <a:pt x="869514" y="449014"/>
                  </a:cubicBezTo>
                  <a:lnTo>
                    <a:pt x="911613" y="418634"/>
                  </a:lnTo>
                  <a:cubicBezTo>
                    <a:pt x="917617" y="427931"/>
                    <a:pt x="925416" y="434941"/>
                    <a:pt x="935010" y="439666"/>
                  </a:cubicBezTo>
                  <a:cubicBezTo>
                    <a:pt x="944603" y="444390"/>
                    <a:pt x="957043" y="446758"/>
                    <a:pt x="972331" y="446770"/>
                  </a:cubicBezTo>
                  <a:cubicBezTo>
                    <a:pt x="994706" y="446921"/>
                    <a:pt x="1011107" y="441835"/>
                    <a:pt x="1021533" y="431510"/>
                  </a:cubicBezTo>
                  <a:cubicBezTo>
                    <a:pt x="1031959" y="421185"/>
                    <a:pt x="1037114" y="404710"/>
                    <a:pt x="1036997" y="382087"/>
                  </a:cubicBezTo>
                  <a:lnTo>
                    <a:pt x="1036997" y="369179"/>
                  </a:lnTo>
                  <a:cubicBezTo>
                    <a:pt x="1021814" y="384893"/>
                    <a:pt x="999321" y="392750"/>
                    <a:pt x="969520" y="392750"/>
                  </a:cubicBezTo>
                  <a:cubicBezTo>
                    <a:pt x="932161" y="392063"/>
                    <a:pt x="904185" y="380108"/>
                    <a:pt x="885593" y="356885"/>
                  </a:cubicBezTo>
                  <a:cubicBezTo>
                    <a:pt x="867002" y="333662"/>
                    <a:pt x="857713" y="303296"/>
                    <a:pt x="857727" y="265785"/>
                  </a:cubicBezTo>
                  <a:lnTo>
                    <a:pt x="857727" y="227556"/>
                  </a:lnTo>
                  <a:cubicBezTo>
                    <a:pt x="858134" y="186901"/>
                    <a:pt x="868265" y="155810"/>
                    <a:pt x="888119" y="134283"/>
                  </a:cubicBezTo>
                  <a:cubicBezTo>
                    <a:pt x="907974" y="112757"/>
                    <a:pt x="935107" y="101901"/>
                    <a:pt x="969520" y="101717"/>
                  </a:cubicBezTo>
                  <a:close/>
                  <a:moveTo>
                    <a:pt x="692738" y="101717"/>
                  </a:moveTo>
                  <a:cubicBezTo>
                    <a:pt x="728825" y="101096"/>
                    <a:pt x="756263" y="107950"/>
                    <a:pt x="775053" y="122279"/>
                  </a:cubicBezTo>
                  <a:cubicBezTo>
                    <a:pt x="793844" y="136608"/>
                    <a:pt x="803297" y="162138"/>
                    <a:pt x="803411" y="198868"/>
                  </a:cubicBezTo>
                  <a:lnTo>
                    <a:pt x="803411" y="387692"/>
                  </a:lnTo>
                  <a:lnTo>
                    <a:pt x="744474" y="387692"/>
                  </a:lnTo>
                  <a:lnTo>
                    <a:pt x="744474" y="361884"/>
                  </a:lnTo>
                  <a:cubicBezTo>
                    <a:pt x="737995" y="372745"/>
                    <a:pt x="729724" y="380625"/>
                    <a:pt x="719660" y="385524"/>
                  </a:cubicBezTo>
                  <a:cubicBezTo>
                    <a:pt x="709597" y="390423"/>
                    <a:pt x="696124" y="392832"/>
                    <a:pt x="679242" y="392750"/>
                  </a:cubicBezTo>
                  <a:cubicBezTo>
                    <a:pt x="648030" y="392611"/>
                    <a:pt x="623637" y="385032"/>
                    <a:pt x="606065" y="370013"/>
                  </a:cubicBezTo>
                  <a:cubicBezTo>
                    <a:pt x="588493" y="354994"/>
                    <a:pt x="579556" y="333370"/>
                    <a:pt x="579253" y="305139"/>
                  </a:cubicBezTo>
                  <a:lnTo>
                    <a:pt x="579253" y="305082"/>
                  </a:lnTo>
                  <a:cubicBezTo>
                    <a:pt x="579848" y="275309"/>
                    <a:pt x="589745" y="253930"/>
                    <a:pt x="608943" y="240946"/>
                  </a:cubicBezTo>
                  <a:cubicBezTo>
                    <a:pt x="628141" y="227962"/>
                    <a:pt x="653074" y="221617"/>
                    <a:pt x="683740" y="221909"/>
                  </a:cubicBezTo>
                  <a:lnTo>
                    <a:pt x="744474" y="221909"/>
                  </a:lnTo>
                  <a:lnTo>
                    <a:pt x="744474" y="198306"/>
                  </a:lnTo>
                  <a:cubicBezTo>
                    <a:pt x="744791" y="180944"/>
                    <a:pt x="740784" y="169025"/>
                    <a:pt x="732454" y="162551"/>
                  </a:cubicBezTo>
                  <a:cubicBezTo>
                    <a:pt x="724125" y="156076"/>
                    <a:pt x="709573" y="153009"/>
                    <a:pt x="688802" y="153348"/>
                  </a:cubicBezTo>
                  <a:cubicBezTo>
                    <a:pt x="673899" y="153032"/>
                    <a:pt x="661950" y="154507"/>
                    <a:pt x="652954" y="157774"/>
                  </a:cubicBezTo>
                  <a:cubicBezTo>
                    <a:pt x="643958" y="161040"/>
                    <a:pt x="636230" y="167995"/>
                    <a:pt x="629771" y="178637"/>
                  </a:cubicBezTo>
                  <a:lnTo>
                    <a:pt x="586551" y="148298"/>
                  </a:lnTo>
                  <a:cubicBezTo>
                    <a:pt x="596336" y="131870"/>
                    <a:pt x="609601" y="119968"/>
                    <a:pt x="626346" y="112590"/>
                  </a:cubicBezTo>
                  <a:cubicBezTo>
                    <a:pt x="643090" y="105213"/>
                    <a:pt x="665221" y="101588"/>
                    <a:pt x="692738" y="101717"/>
                  </a:cubicBezTo>
                  <a:close/>
                  <a:moveTo>
                    <a:pt x="270360" y="101717"/>
                  </a:moveTo>
                  <a:cubicBezTo>
                    <a:pt x="288155" y="101752"/>
                    <a:pt x="303869" y="105190"/>
                    <a:pt x="317500" y="112030"/>
                  </a:cubicBezTo>
                  <a:cubicBezTo>
                    <a:pt x="331133" y="118870"/>
                    <a:pt x="342199" y="128902"/>
                    <a:pt x="350698" y="142126"/>
                  </a:cubicBezTo>
                  <a:cubicBezTo>
                    <a:pt x="360044" y="129393"/>
                    <a:pt x="371681" y="119501"/>
                    <a:pt x="385608" y="112451"/>
                  </a:cubicBezTo>
                  <a:cubicBezTo>
                    <a:pt x="399534" y="105400"/>
                    <a:pt x="415256" y="101822"/>
                    <a:pt x="432772" y="101717"/>
                  </a:cubicBezTo>
                  <a:cubicBezTo>
                    <a:pt x="463373" y="101739"/>
                    <a:pt x="487156" y="110956"/>
                    <a:pt x="504119" y="129367"/>
                  </a:cubicBezTo>
                  <a:cubicBezTo>
                    <a:pt x="521083" y="147779"/>
                    <a:pt x="529693" y="175254"/>
                    <a:pt x="529949" y="211794"/>
                  </a:cubicBezTo>
                  <a:lnTo>
                    <a:pt x="529949" y="387692"/>
                  </a:lnTo>
                  <a:lnTo>
                    <a:pt x="469887" y="387692"/>
                  </a:lnTo>
                  <a:lnTo>
                    <a:pt x="469887" y="218538"/>
                  </a:lnTo>
                  <a:cubicBezTo>
                    <a:pt x="469735" y="195731"/>
                    <a:pt x="465260" y="179387"/>
                    <a:pt x="456461" y="169505"/>
                  </a:cubicBezTo>
                  <a:cubicBezTo>
                    <a:pt x="447663" y="159624"/>
                    <a:pt x="435455" y="154800"/>
                    <a:pt x="419837" y="155034"/>
                  </a:cubicBezTo>
                  <a:cubicBezTo>
                    <a:pt x="404689" y="155187"/>
                    <a:pt x="392387" y="160502"/>
                    <a:pt x="382932" y="170980"/>
                  </a:cubicBezTo>
                  <a:cubicBezTo>
                    <a:pt x="373478" y="181459"/>
                    <a:pt x="368346" y="196187"/>
                    <a:pt x="367538" y="215166"/>
                  </a:cubicBezTo>
                  <a:lnTo>
                    <a:pt x="367538" y="387692"/>
                  </a:lnTo>
                  <a:lnTo>
                    <a:pt x="308039" y="387692"/>
                  </a:lnTo>
                  <a:lnTo>
                    <a:pt x="308039" y="218538"/>
                  </a:lnTo>
                  <a:cubicBezTo>
                    <a:pt x="307769" y="194993"/>
                    <a:pt x="303106" y="178438"/>
                    <a:pt x="294050" y="168873"/>
                  </a:cubicBezTo>
                  <a:cubicBezTo>
                    <a:pt x="284993" y="159308"/>
                    <a:pt x="273160" y="154695"/>
                    <a:pt x="258551" y="155034"/>
                  </a:cubicBezTo>
                  <a:cubicBezTo>
                    <a:pt x="242816" y="155198"/>
                    <a:pt x="230140" y="160771"/>
                    <a:pt x="220521" y="171753"/>
                  </a:cubicBezTo>
                  <a:cubicBezTo>
                    <a:pt x="210903" y="182735"/>
                    <a:pt x="205958" y="198143"/>
                    <a:pt x="205689" y="217976"/>
                  </a:cubicBezTo>
                  <a:lnTo>
                    <a:pt x="205689" y="387692"/>
                  </a:lnTo>
                  <a:lnTo>
                    <a:pt x="145628" y="387692"/>
                  </a:lnTo>
                  <a:lnTo>
                    <a:pt x="145628" y="106775"/>
                  </a:lnTo>
                  <a:lnTo>
                    <a:pt x="204566" y="106775"/>
                  </a:lnTo>
                  <a:lnTo>
                    <a:pt x="204566" y="132024"/>
                  </a:lnTo>
                  <a:cubicBezTo>
                    <a:pt x="210154" y="123395"/>
                    <a:pt x="218377" y="116239"/>
                    <a:pt x="229238" y="110556"/>
                  </a:cubicBezTo>
                  <a:cubicBezTo>
                    <a:pt x="240099" y="104874"/>
                    <a:pt x="253806" y="101927"/>
                    <a:pt x="270360" y="101717"/>
                  </a:cubicBezTo>
                  <a:close/>
                  <a:moveTo>
                    <a:pt x="2441153" y="0"/>
                  </a:moveTo>
                  <a:lnTo>
                    <a:pt x="2498966" y="0"/>
                  </a:lnTo>
                  <a:lnTo>
                    <a:pt x="2498966" y="128656"/>
                  </a:lnTo>
                  <a:cubicBezTo>
                    <a:pt x="2506557" y="119430"/>
                    <a:pt x="2515976" y="112626"/>
                    <a:pt x="2527222" y="108241"/>
                  </a:cubicBezTo>
                  <a:cubicBezTo>
                    <a:pt x="2538468" y="103857"/>
                    <a:pt x="2551542" y="101682"/>
                    <a:pt x="2566443" y="101717"/>
                  </a:cubicBezTo>
                  <a:cubicBezTo>
                    <a:pt x="2601101" y="101866"/>
                    <a:pt x="2628305" y="112792"/>
                    <a:pt x="2648054" y="134494"/>
                  </a:cubicBezTo>
                  <a:cubicBezTo>
                    <a:pt x="2667803" y="156197"/>
                    <a:pt x="2677864" y="187779"/>
                    <a:pt x="2678236" y="229243"/>
                  </a:cubicBezTo>
                  <a:lnTo>
                    <a:pt x="2678236" y="264661"/>
                  </a:lnTo>
                  <a:cubicBezTo>
                    <a:pt x="2678285" y="302710"/>
                    <a:pt x="2669066" y="333405"/>
                    <a:pt x="2650580" y="356744"/>
                  </a:cubicBezTo>
                  <a:cubicBezTo>
                    <a:pt x="2632093" y="380084"/>
                    <a:pt x="2604048" y="392086"/>
                    <a:pt x="2566443" y="392750"/>
                  </a:cubicBezTo>
                  <a:cubicBezTo>
                    <a:pt x="2550734" y="392751"/>
                    <a:pt x="2537308" y="390645"/>
                    <a:pt x="2526168" y="386432"/>
                  </a:cubicBezTo>
                  <a:cubicBezTo>
                    <a:pt x="2515027" y="382219"/>
                    <a:pt x="2505960" y="375896"/>
                    <a:pt x="2498966" y="367461"/>
                  </a:cubicBezTo>
                  <a:lnTo>
                    <a:pt x="2498966" y="387692"/>
                  </a:lnTo>
                  <a:lnTo>
                    <a:pt x="2441153" y="387692"/>
                  </a:lnTo>
                  <a:close/>
                  <a:moveTo>
                    <a:pt x="2303898" y="0"/>
                  </a:moveTo>
                  <a:lnTo>
                    <a:pt x="2369579" y="0"/>
                  </a:lnTo>
                  <a:lnTo>
                    <a:pt x="2369579" y="61255"/>
                  </a:lnTo>
                  <a:lnTo>
                    <a:pt x="2303898" y="61255"/>
                  </a:lnTo>
                  <a:close/>
                  <a:moveTo>
                    <a:pt x="2023206" y="0"/>
                  </a:moveTo>
                  <a:lnTo>
                    <a:pt x="2088324" y="0"/>
                  </a:lnTo>
                  <a:lnTo>
                    <a:pt x="2088324" y="331565"/>
                  </a:lnTo>
                  <a:lnTo>
                    <a:pt x="2260850" y="331565"/>
                  </a:lnTo>
                  <a:lnTo>
                    <a:pt x="2260850" y="387692"/>
                  </a:lnTo>
                  <a:lnTo>
                    <a:pt x="2023206" y="387692"/>
                  </a:lnTo>
                  <a:close/>
                  <a:moveTo>
                    <a:pt x="1170423" y="0"/>
                  </a:moveTo>
                  <a:lnTo>
                    <a:pt x="1236104" y="0"/>
                  </a:lnTo>
                  <a:lnTo>
                    <a:pt x="1236104" y="61255"/>
                  </a:lnTo>
                  <a:lnTo>
                    <a:pt x="1170423" y="61255"/>
                  </a:lnTo>
                  <a:close/>
                  <a:moveTo>
                    <a:pt x="0" y="0"/>
                  </a:moveTo>
                  <a:lnTo>
                    <a:pt x="65119" y="0"/>
                  </a:lnTo>
                  <a:lnTo>
                    <a:pt x="65119" y="387692"/>
                  </a:lnTo>
                  <a:lnTo>
                    <a:pt x="0" y="3876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400" dirty="0">
                <a:solidFill>
                  <a:srgbClr val="FFFF00"/>
                </a:solidFill>
                <a:latin typeface="DIN 2014 Demi" panose="020B0604020202020204" pitchFamily="34" charset="0"/>
                <a:ea typeface="源ノ角ゴシック JP" panose="020B0800000000000000" pitchFamily="34" charset="-128"/>
                <a:cs typeface="Segoe UI" panose="020B0502040204020203" pitchFamily="34" charset="0"/>
              </a:endParaRPr>
            </a:p>
          </p:txBody>
        </p:sp>
      </p:grpSp>
      <p:sp>
        <p:nvSpPr>
          <p:cNvPr id="16" name="テキスト ボックス 15">
            <a:extLst>
              <a:ext uri="{FF2B5EF4-FFF2-40B4-BE49-F238E27FC236}">
                <a16:creationId xmlns:a16="http://schemas.microsoft.com/office/drawing/2014/main" id="{864E43DC-92CA-1472-FDCF-44D600C66128}"/>
              </a:ext>
            </a:extLst>
          </p:cNvPr>
          <p:cNvSpPr txBox="1"/>
          <p:nvPr/>
        </p:nvSpPr>
        <p:spPr>
          <a:xfrm>
            <a:off x="243840" y="435282"/>
            <a:ext cx="2667000" cy="276999"/>
          </a:xfrm>
          <a:prstGeom prst="rect">
            <a:avLst/>
          </a:prstGeom>
          <a:noFill/>
          <a:ln>
            <a:noFill/>
          </a:ln>
        </p:spPr>
        <p:txBody>
          <a:bodyPr wrap="square" rtlCol="0">
            <a:spAutoFit/>
          </a:bodyPr>
          <a:lstStyle/>
          <a:p>
            <a:pPr algn="ctr"/>
            <a:r>
              <a:rPr lang="ja-JP" altLang="en-US" sz="1200" dirty="0">
                <a:solidFill>
                  <a:schemeClr val="bg1"/>
                </a:solidFill>
                <a:latin typeface="A-OTF 新ゴ Pro DB" panose="020B0600000000000000" pitchFamily="50" charset="-128"/>
                <a:ea typeface="A-OTF 新ゴ Pro DB" panose="020B0600000000000000" pitchFamily="50" charset="-128"/>
              </a:rPr>
              <a:t>マシンビジョンソフトウェア </a:t>
            </a:r>
            <a:endParaRPr lang="ja-JP" sz="1200" kern="1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946B588-F6D0-1181-80E5-E89D16A048A8}"/>
              </a:ext>
            </a:extLst>
          </p:cNvPr>
          <p:cNvSpPr txBox="1"/>
          <p:nvPr/>
        </p:nvSpPr>
        <p:spPr>
          <a:xfrm>
            <a:off x="304166" y="1975868"/>
            <a:ext cx="3756660" cy="577081"/>
          </a:xfrm>
          <a:prstGeom prst="rect">
            <a:avLst/>
          </a:prstGeom>
          <a:noFill/>
          <a:ln>
            <a:noFill/>
          </a:ln>
        </p:spPr>
        <p:txBody>
          <a:bodyPr wrap="square" rtlCol="0">
            <a:spAutoFit/>
          </a:bodyPr>
          <a:lstStyle/>
          <a:p>
            <a:r>
              <a:rPr lang="ja-JP" altLang="en-US" sz="1050" dirty="0">
                <a:solidFill>
                  <a:schemeClr val="bg1"/>
                </a:solidFill>
                <a:latin typeface="A-OTF 新ゴ Pro R" panose="020B0400000000000000" pitchFamily="50" charset="-128"/>
                <a:ea typeface="A-OTF 新ゴ Pro R" panose="020B0400000000000000" pitchFamily="50" charset="-128"/>
              </a:rPr>
              <a:t>高度な画像処理および分析ツールを備えたマシンビジョン</a:t>
            </a:r>
            <a:r>
              <a:rPr lang="en-US" altLang="ja-JP" sz="1050" dirty="0">
                <a:solidFill>
                  <a:schemeClr val="bg1"/>
                </a:solidFill>
                <a:latin typeface="A-OTF 新ゴ Pro R" panose="020B0400000000000000" pitchFamily="50" charset="-128"/>
                <a:ea typeface="A-OTF 新ゴ Pro R" panose="020B0400000000000000" pitchFamily="50" charset="-128"/>
              </a:rPr>
              <a:t>SDK</a:t>
            </a:r>
            <a:r>
              <a:rPr lang="ja-JP" altLang="en-US" sz="1050" dirty="0">
                <a:solidFill>
                  <a:schemeClr val="bg1"/>
                </a:solidFill>
                <a:latin typeface="A-OTF 新ゴ Pro R" panose="020B0400000000000000" pitchFamily="50" charset="-128"/>
                <a:ea typeface="A-OTF 新ゴ Pro R" panose="020B0400000000000000" pitchFamily="50" charset="-128"/>
              </a:rPr>
              <a:t>であり、さらに画像キャプチャ、ディスプレイ、および</a:t>
            </a:r>
            <a:r>
              <a:rPr lang="en-US" altLang="ja-JP" sz="1050" dirty="0">
                <a:solidFill>
                  <a:schemeClr val="bg1"/>
                </a:solidFill>
                <a:latin typeface="A-OTF 新ゴ Pro R" panose="020B0400000000000000" pitchFamily="50" charset="-128"/>
                <a:ea typeface="A-OTF 新ゴ Pro R" panose="020B0400000000000000" pitchFamily="50" charset="-128"/>
              </a:rPr>
              <a:t>I/O</a:t>
            </a:r>
            <a:r>
              <a:rPr lang="ja-JP" altLang="en-US" sz="1050" dirty="0">
                <a:solidFill>
                  <a:schemeClr val="bg1"/>
                </a:solidFill>
                <a:latin typeface="A-OTF 新ゴ Pro R" panose="020B0400000000000000" pitchFamily="50" charset="-128"/>
                <a:ea typeface="A-OTF 新ゴ Pro R" panose="020B0400000000000000" pitchFamily="50" charset="-128"/>
              </a:rPr>
              <a:t>制御のための広範な機能を備えています。</a:t>
            </a:r>
            <a:endParaRPr lang="ja-JP" sz="1050" kern="100" dirty="0">
              <a:solidFill>
                <a:schemeClr val="bg1"/>
              </a:solidFill>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pic>
        <p:nvPicPr>
          <p:cNvPr id="20" name="図 19">
            <a:extLst>
              <a:ext uri="{FF2B5EF4-FFF2-40B4-BE49-F238E27FC236}">
                <a16:creationId xmlns:a16="http://schemas.microsoft.com/office/drawing/2014/main" id="{642F3B53-F046-50D3-14A2-E8CB1F255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920" y="2941246"/>
            <a:ext cx="1888498" cy="1223597"/>
          </a:xfrm>
          <a:prstGeom prst="rect">
            <a:avLst/>
          </a:prstGeom>
        </p:spPr>
      </p:pic>
      <p:sp>
        <p:nvSpPr>
          <p:cNvPr id="21" name="テキスト ボックス 20">
            <a:extLst>
              <a:ext uri="{FF2B5EF4-FFF2-40B4-BE49-F238E27FC236}">
                <a16:creationId xmlns:a16="http://schemas.microsoft.com/office/drawing/2014/main" id="{4190EB39-6010-0909-AEBB-ADD85B632860}"/>
              </a:ext>
            </a:extLst>
          </p:cNvPr>
          <p:cNvSpPr txBox="1"/>
          <p:nvPr/>
        </p:nvSpPr>
        <p:spPr>
          <a:xfrm>
            <a:off x="367023" y="3439739"/>
            <a:ext cx="4623443" cy="707886"/>
          </a:xfrm>
          <a:prstGeom prst="rect">
            <a:avLst/>
          </a:prstGeom>
          <a:noFill/>
          <a:ln>
            <a:noFill/>
          </a:ln>
        </p:spPr>
        <p:txBody>
          <a:bodyPr wrap="square" rtlCol="0">
            <a:spAutoFit/>
          </a:bodyPr>
          <a:lstStyle/>
          <a:p>
            <a:r>
              <a:rPr kumimoji="1" lang="en-US" altLang="ja-JP" sz="10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10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は、産業用画像処理アプリケーション開発のためのソフトウェアツールの総合的なコレクションです。</a:t>
            </a:r>
            <a:r>
              <a:rPr kumimoji="1" lang="en-US" altLang="ja-JP" sz="10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10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には、アルゴリズム検討、プロトタイピングから、開発とランタイムまで、プロセスのあらゆる段階に対応するツールが含まれています。</a:t>
            </a:r>
            <a:endParaRPr lang="ja-JP" sz="1000" kern="100" dirty="0">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D8805082-DD89-87F6-7D8A-15E557A08204}"/>
              </a:ext>
            </a:extLst>
          </p:cNvPr>
          <p:cNvSpPr txBox="1"/>
          <p:nvPr/>
        </p:nvSpPr>
        <p:spPr>
          <a:xfrm>
            <a:off x="375277" y="2854964"/>
            <a:ext cx="4623443" cy="584775"/>
          </a:xfrm>
          <a:prstGeom prst="rect">
            <a:avLst/>
          </a:prstGeom>
          <a:noFill/>
          <a:ln>
            <a:noFill/>
          </a:ln>
        </p:spPr>
        <p:txBody>
          <a:bodyPr wrap="square" rtlCol="0">
            <a:spAutoFit/>
          </a:bodyPr>
          <a:lstStyle/>
          <a:p>
            <a:r>
              <a:rPr kumimoji="1" lang="ja-JP" altLang="en-US" sz="1600" kern="1200" dirty="0">
                <a:effectLst/>
                <a:latin typeface="A-OTF 新ゴ Pro B" panose="020B0700000000000000" pitchFamily="50" charset="-128"/>
                <a:ea typeface="A-OTF 新ゴ Pro B" panose="020B0700000000000000" pitchFamily="50" charset="-128"/>
                <a:cs typeface="LINE Seed Sans ExtraBold" panose="020B0803020203020204" pitchFamily="34" charset="0"/>
              </a:rPr>
              <a:t>産業用画像処理アプリケーション開発のためのソフトウェアツールを１パッケージに集約</a:t>
            </a:r>
            <a:endParaRPr lang="ja-JP" sz="1600" kern="100" dirty="0">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0383823-5676-842B-EE7A-DF3F9DA916B3}"/>
              </a:ext>
            </a:extLst>
          </p:cNvPr>
          <p:cNvSpPr/>
          <p:nvPr/>
        </p:nvSpPr>
        <p:spPr>
          <a:xfrm>
            <a:off x="431149" y="4804121"/>
            <a:ext cx="45719" cy="22956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385D58F-37CC-0312-CCF1-159F40E7BDAC}"/>
              </a:ext>
            </a:extLst>
          </p:cNvPr>
          <p:cNvSpPr txBox="1"/>
          <p:nvPr/>
        </p:nvSpPr>
        <p:spPr>
          <a:xfrm>
            <a:off x="2226937" y="4285745"/>
            <a:ext cx="2847983" cy="276999"/>
          </a:xfrm>
          <a:prstGeom prst="rect">
            <a:avLst/>
          </a:prstGeom>
          <a:noFill/>
          <a:ln>
            <a:noFill/>
          </a:ln>
        </p:spPr>
        <p:txBody>
          <a:bodyPr wrap="square" rtlCol="0">
            <a:spAutoFit/>
          </a:bodyPr>
          <a:lstStyle/>
          <a:p>
            <a:pPr algn="ctr"/>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ソフトウェアの特徴</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A0D92A14-9CD8-0140-7158-F8988694116D}"/>
              </a:ext>
            </a:extLst>
          </p:cNvPr>
          <p:cNvSpPr/>
          <p:nvPr/>
        </p:nvSpPr>
        <p:spPr>
          <a:xfrm>
            <a:off x="2897548" y="4539884"/>
            <a:ext cx="1496505"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BBB5C54-3BB1-C253-2FA7-376DF72D5A46}"/>
              </a:ext>
            </a:extLst>
          </p:cNvPr>
          <p:cNvSpPr txBox="1"/>
          <p:nvPr/>
        </p:nvSpPr>
        <p:spPr>
          <a:xfrm>
            <a:off x="367023" y="5069680"/>
            <a:ext cx="3107697" cy="584775"/>
          </a:xfrm>
          <a:prstGeom prst="rect">
            <a:avLst/>
          </a:prstGeom>
          <a:noFill/>
          <a:ln>
            <a:noFill/>
          </a:ln>
        </p:spPr>
        <p:txBody>
          <a:bodyPr wrap="square" rtlCol="0">
            <a:spAutoFit/>
          </a:bodyPr>
          <a:lstStyle/>
          <a:p>
            <a:r>
              <a:rPr kumimoji="1" lang="en-US" altLang="ja-JP" sz="800" kern="1200" dirty="0" err="1">
                <a:effectLst/>
                <a:latin typeface="A-OTF 新ゴ Pro R" panose="020B0400000000000000" pitchFamily="50" charset="-128"/>
                <a:ea typeface="A-OTF 新ゴ Pro R" panose="020B0400000000000000" pitchFamily="50" charset="-128"/>
                <a:cs typeface="LINE Seed Sans ExtraBold" panose="020B0803020203020204" pitchFamily="34" charset="0"/>
              </a:rPr>
              <a:t>VisualStudio</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から</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の</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DLL</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をコールします。関数は直感的にわかりやすく設定されているうえに、各コマンドに対する</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Help</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も充実しているため、簡単にコーディングを行うことが可能です。</a:t>
            </a:r>
            <a:endParaRPr lang="ja-JP" sz="800" kern="100" dirty="0">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43CCE54E-B78F-4A7E-3FB7-783C12F36653}"/>
              </a:ext>
            </a:extLst>
          </p:cNvPr>
          <p:cNvSpPr txBox="1"/>
          <p:nvPr/>
        </p:nvSpPr>
        <p:spPr>
          <a:xfrm>
            <a:off x="4037966" y="4768122"/>
            <a:ext cx="2847983" cy="276999"/>
          </a:xfrm>
          <a:prstGeom prst="rect">
            <a:avLst/>
          </a:prstGeom>
          <a:noFill/>
          <a:ln>
            <a:noFill/>
          </a:ln>
        </p:spPr>
        <p:txBody>
          <a:bodyPr wrap="square" rtlCol="0">
            <a:spAutoFit/>
          </a:bodyPr>
          <a:lstStyle/>
          <a:p>
            <a:r>
              <a:rPr kumimoji="1" lang="ja-JP" altLang="en-US" sz="1200" kern="1200">
                <a:effectLst/>
                <a:latin typeface="A-OTF 新ゴ Pro DB" panose="020B0600000000000000" pitchFamily="50" charset="-128"/>
                <a:ea typeface="A-OTF 新ゴ Pro DB" panose="020B0600000000000000" pitchFamily="50" charset="-128"/>
                <a:cs typeface="LINE Seed Sans ExtraBold" panose="020B0803020203020204" pitchFamily="34" charset="0"/>
              </a:rPr>
              <a:t>マウス</a:t>
            </a:r>
            <a:r>
              <a:rPr kumimoji="1" lang="en-US" altLang="ja-JP" sz="1200" kern="1200">
                <a:effectLst/>
                <a:latin typeface="A-OTF 新ゴ Pro DB" panose="020B0600000000000000" pitchFamily="50" charset="-128"/>
                <a:ea typeface="A-OTF 新ゴ Pro DB" panose="020B0600000000000000" pitchFamily="50" charset="-128"/>
                <a:cs typeface="LINE Seed Sans ExtraBold" panose="020B0803020203020204" pitchFamily="34" charset="0"/>
              </a:rPr>
              <a:t>1</a:t>
            </a:r>
            <a:r>
              <a:rPr kumimoji="1" lang="ja-JP" altLang="en-US" sz="1200" kern="1200">
                <a:effectLst/>
                <a:latin typeface="A-OTF 新ゴ Pro DB" panose="020B0600000000000000" pitchFamily="50" charset="-128"/>
                <a:ea typeface="A-OTF 新ゴ Pro DB" panose="020B0600000000000000" pitchFamily="50" charset="-128"/>
                <a:cs typeface="LINE Seed Sans ExtraBold" panose="020B0803020203020204" pitchFamily="34" charset="0"/>
              </a:rPr>
              <a:t>つで簡単画像検証</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16A0AFDA-3388-5ADC-87C4-7457CC826BF5}"/>
              </a:ext>
            </a:extLst>
          </p:cNvPr>
          <p:cNvSpPr/>
          <p:nvPr/>
        </p:nvSpPr>
        <p:spPr>
          <a:xfrm>
            <a:off x="4015107" y="4804121"/>
            <a:ext cx="45719" cy="22956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4F4EADE5-93FA-5C67-52DD-CC8765D5EB20}"/>
              </a:ext>
            </a:extLst>
          </p:cNvPr>
          <p:cNvSpPr txBox="1"/>
          <p:nvPr/>
        </p:nvSpPr>
        <p:spPr>
          <a:xfrm>
            <a:off x="3950981" y="5069680"/>
            <a:ext cx="3241671" cy="707886"/>
          </a:xfrm>
          <a:prstGeom prst="rect">
            <a:avLst/>
          </a:prstGeom>
          <a:noFill/>
          <a:ln>
            <a:noFill/>
          </a:ln>
        </p:spPr>
        <p:txBody>
          <a:bodyPr wrap="square" rtlCol="0">
            <a:spAutoFit/>
          </a:bodyPr>
          <a:lstStyle/>
          <a:p>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に準備されている各種関数の検証や定義ファイルの作成が可能です。</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Interactive Utility</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で作成された定義ファイルを</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からコールすることで、プログラミングで細かな設定をする手間が省け開発工数を大幅に削減可能です。 </a:t>
            </a:r>
            <a:endParaRPr lang="ja-JP" sz="800" kern="100" dirty="0">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3D69246-850E-C05A-99F9-8D88882B0FDF}"/>
              </a:ext>
            </a:extLst>
          </p:cNvPr>
          <p:cNvSpPr txBox="1"/>
          <p:nvPr/>
        </p:nvSpPr>
        <p:spPr>
          <a:xfrm>
            <a:off x="431149" y="5822304"/>
            <a:ext cx="2847983" cy="276999"/>
          </a:xfrm>
          <a:prstGeom prst="rect">
            <a:avLst/>
          </a:prstGeom>
          <a:noFill/>
          <a:ln>
            <a:noFill/>
          </a:ln>
        </p:spPr>
        <p:txBody>
          <a:bodyPr wrap="square" rtlCol="0">
            <a:spAutoFit/>
          </a:bodyPr>
          <a:lstStyle/>
          <a:p>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開発工数を大幅削減</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AA55B343-D3F2-713A-3A62-C1047C500CF8}"/>
              </a:ext>
            </a:extLst>
          </p:cNvPr>
          <p:cNvSpPr/>
          <p:nvPr/>
        </p:nvSpPr>
        <p:spPr>
          <a:xfrm>
            <a:off x="431149" y="5858303"/>
            <a:ext cx="45719" cy="22956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F649C0A-1412-6510-ADDC-E63DA46DA13E}"/>
              </a:ext>
            </a:extLst>
          </p:cNvPr>
          <p:cNvSpPr txBox="1"/>
          <p:nvPr/>
        </p:nvSpPr>
        <p:spPr>
          <a:xfrm>
            <a:off x="367023" y="6123862"/>
            <a:ext cx="3107697" cy="707886"/>
          </a:xfrm>
          <a:prstGeom prst="rect">
            <a:avLst/>
          </a:prstGeom>
          <a:noFill/>
          <a:ln>
            <a:noFill/>
          </a:ln>
        </p:spPr>
        <p:txBody>
          <a:bodyPr wrap="square" rtlCol="0">
            <a:spAutoFit/>
          </a:bodyPr>
          <a:lstStyle/>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CoPilot</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」を使うことで、画像評価の時間だけでなく、実際のプログラミング時間も短縮することができます。</a:t>
            </a:r>
          </a:p>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パラメータを変更しながらの確認、さらに処理の連続実行時でも結果を容易に確認できます。</a:t>
            </a:r>
          </a:p>
        </p:txBody>
      </p:sp>
      <p:sp>
        <p:nvSpPr>
          <p:cNvPr id="37" name="テキスト ボックス 36">
            <a:extLst>
              <a:ext uri="{FF2B5EF4-FFF2-40B4-BE49-F238E27FC236}">
                <a16:creationId xmlns:a16="http://schemas.microsoft.com/office/drawing/2014/main" id="{7669ED1F-25E2-6DC7-5614-86360EDF9F76}"/>
              </a:ext>
            </a:extLst>
          </p:cNvPr>
          <p:cNvSpPr txBox="1"/>
          <p:nvPr/>
        </p:nvSpPr>
        <p:spPr>
          <a:xfrm>
            <a:off x="4037966" y="5822304"/>
            <a:ext cx="2847983" cy="276999"/>
          </a:xfrm>
          <a:prstGeom prst="rect">
            <a:avLst/>
          </a:prstGeom>
          <a:noFill/>
          <a:ln>
            <a:noFill/>
          </a:ln>
        </p:spPr>
        <p:txBody>
          <a:bodyPr wrap="square" rtlCol="0">
            <a:spAutoFit/>
          </a:bodyPr>
          <a:lstStyle/>
          <a:p>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強力なデバックツール</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66F96EFE-ADB6-94AB-A8B5-B4EA27C47CD8}"/>
              </a:ext>
            </a:extLst>
          </p:cNvPr>
          <p:cNvSpPr/>
          <p:nvPr/>
        </p:nvSpPr>
        <p:spPr>
          <a:xfrm>
            <a:off x="4015107" y="5858303"/>
            <a:ext cx="45719" cy="22956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DEC29BD-975D-E364-CC9C-52F99BCC5C2F}"/>
              </a:ext>
            </a:extLst>
          </p:cNvPr>
          <p:cNvSpPr txBox="1"/>
          <p:nvPr/>
        </p:nvSpPr>
        <p:spPr>
          <a:xfrm>
            <a:off x="3950981" y="6123862"/>
            <a:ext cx="3241671" cy="707886"/>
          </a:xfrm>
          <a:prstGeom prst="rect">
            <a:avLst/>
          </a:prstGeom>
          <a:noFill/>
          <a:ln>
            <a:noFill/>
          </a:ln>
        </p:spPr>
        <p:txBody>
          <a:bodyPr wrap="square" rtlCol="0">
            <a:spAutoFit/>
          </a:bodyPr>
          <a:lstStyle/>
          <a:p>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デバックツール「</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Profiler</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」は、各スレッドの</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関数をタイムライン表示、特定の</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Aurora Imaging Library</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機能の検索（ユーザートレース、エラーなど）、関数パラメータ表示が可能です。本機能を活用することで、開発工数を大幅削減することができます。 </a:t>
            </a:r>
            <a:endParaRPr lang="ja-JP" sz="800" kern="100" dirty="0">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pic>
        <p:nvPicPr>
          <p:cNvPr id="41" name="図 40">
            <a:extLst>
              <a:ext uri="{FF2B5EF4-FFF2-40B4-BE49-F238E27FC236}">
                <a16:creationId xmlns:a16="http://schemas.microsoft.com/office/drawing/2014/main" id="{69717C98-AB58-075F-9BF3-2506D2E36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65" y="7719740"/>
            <a:ext cx="597073" cy="540000"/>
          </a:xfrm>
          <a:prstGeom prst="rect">
            <a:avLst/>
          </a:prstGeom>
          <a:ln>
            <a:solidFill>
              <a:schemeClr val="tx1"/>
            </a:solidFill>
          </a:ln>
        </p:spPr>
      </p:pic>
      <p:pic>
        <p:nvPicPr>
          <p:cNvPr id="43" name="図 42">
            <a:extLst>
              <a:ext uri="{FF2B5EF4-FFF2-40B4-BE49-F238E27FC236}">
                <a16:creationId xmlns:a16="http://schemas.microsoft.com/office/drawing/2014/main" id="{C179CFE2-A3F8-C44D-D2B1-0DE08DBD6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966" y="7728388"/>
            <a:ext cx="607501" cy="540000"/>
          </a:xfrm>
          <a:prstGeom prst="rect">
            <a:avLst/>
          </a:prstGeom>
          <a:ln>
            <a:solidFill>
              <a:schemeClr val="tx1"/>
            </a:solidFill>
          </a:ln>
        </p:spPr>
      </p:pic>
      <p:pic>
        <p:nvPicPr>
          <p:cNvPr id="45" name="図 44">
            <a:extLst>
              <a:ext uri="{FF2B5EF4-FFF2-40B4-BE49-F238E27FC236}">
                <a16:creationId xmlns:a16="http://schemas.microsoft.com/office/drawing/2014/main" id="{02A761C7-E2B5-AC67-03F3-F61E1198B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865" y="8689597"/>
            <a:ext cx="571533" cy="540000"/>
          </a:xfrm>
          <a:prstGeom prst="rect">
            <a:avLst/>
          </a:prstGeom>
          <a:ln>
            <a:solidFill>
              <a:schemeClr val="tx1"/>
            </a:solidFill>
          </a:ln>
        </p:spPr>
      </p:pic>
      <p:pic>
        <p:nvPicPr>
          <p:cNvPr id="49" name="図 48">
            <a:extLst>
              <a:ext uri="{FF2B5EF4-FFF2-40B4-BE49-F238E27FC236}">
                <a16:creationId xmlns:a16="http://schemas.microsoft.com/office/drawing/2014/main" id="{4377F8F2-FEF0-A6C1-CA29-6E6FF427B2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5107" y="9716531"/>
            <a:ext cx="589737" cy="540000"/>
          </a:xfrm>
          <a:prstGeom prst="rect">
            <a:avLst/>
          </a:prstGeom>
          <a:ln>
            <a:solidFill>
              <a:schemeClr val="tx1"/>
            </a:solidFill>
          </a:ln>
        </p:spPr>
      </p:pic>
      <p:pic>
        <p:nvPicPr>
          <p:cNvPr id="51" name="図 50">
            <a:extLst>
              <a:ext uri="{FF2B5EF4-FFF2-40B4-BE49-F238E27FC236}">
                <a16:creationId xmlns:a16="http://schemas.microsoft.com/office/drawing/2014/main" id="{B3833494-B1E0-F8CF-FFF6-CE82F6BE22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7966" y="8696472"/>
            <a:ext cx="580601" cy="540000"/>
          </a:xfrm>
          <a:prstGeom prst="rect">
            <a:avLst/>
          </a:prstGeom>
          <a:ln>
            <a:solidFill>
              <a:schemeClr val="tx1"/>
            </a:solidFill>
          </a:ln>
        </p:spPr>
      </p:pic>
      <p:pic>
        <p:nvPicPr>
          <p:cNvPr id="53" name="図 52">
            <a:extLst>
              <a:ext uri="{FF2B5EF4-FFF2-40B4-BE49-F238E27FC236}">
                <a16:creationId xmlns:a16="http://schemas.microsoft.com/office/drawing/2014/main" id="{766AF75B-33A2-6CB9-159A-B4D121AE54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209" y="9716531"/>
            <a:ext cx="584384" cy="540000"/>
          </a:xfrm>
          <a:prstGeom prst="rect">
            <a:avLst/>
          </a:prstGeom>
          <a:ln>
            <a:solidFill>
              <a:schemeClr val="tx1"/>
            </a:solidFill>
          </a:ln>
        </p:spPr>
      </p:pic>
      <p:sp>
        <p:nvSpPr>
          <p:cNvPr id="67" name="テキスト ボックス 66">
            <a:extLst>
              <a:ext uri="{FF2B5EF4-FFF2-40B4-BE49-F238E27FC236}">
                <a16:creationId xmlns:a16="http://schemas.microsoft.com/office/drawing/2014/main" id="{B4E9CD4A-F3D3-095C-4F39-E0E6C683B576}"/>
              </a:ext>
            </a:extLst>
          </p:cNvPr>
          <p:cNvSpPr txBox="1"/>
          <p:nvPr/>
        </p:nvSpPr>
        <p:spPr>
          <a:xfrm>
            <a:off x="1202707" y="7597583"/>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Color Analysis</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DFACE7AF-959E-0805-A085-8D1BC72440A6}"/>
              </a:ext>
            </a:extLst>
          </p:cNvPr>
          <p:cNvSpPr txBox="1"/>
          <p:nvPr/>
        </p:nvSpPr>
        <p:spPr>
          <a:xfrm>
            <a:off x="1180815" y="7813538"/>
            <a:ext cx="2470113" cy="584775"/>
          </a:xfrm>
          <a:prstGeom prst="rect">
            <a:avLst/>
          </a:prstGeom>
          <a:noFill/>
          <a:ln>
            <a:noFill/>
          </a:ln>
        </p:spPr>
        <p:txBody>
          <a:bodyPr wrap="square" rtlCol="0">
            <a:spAutoFit/>
          </a:bodyPr>
          <a:lstStyle/>
          <a:p>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カラー画像に対して、ディスタンス（色空間の距離測定）、プロジェクション（色の特徴分離）、カラーマッチング（</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RGB</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HSL</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a:t>
            </a:r>
            <a:r>
              <a:rPr kumimoji="1" lang="en-US" altLang="ja-JP"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CIE Lab</a:t>
            </a:r>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の色空間によるオブジェクト識別）を行えます。</a:t>
            </a:r>
            <a:endPar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endParaRPr>
          </a:p>
        </p:txBody>
      </p:sp>
      <p:sp>
        <p:nvSpPr>
          <p:cNvPr id="71" name="テキスト ボックス 70">
            <a:extLst>
              <a:ext uri="{FF2B5EF4-FFF2-40B4-BE49-F238E27FC236}">
                <a16:creationId xmlns:a16="http://schemas.microsoft.com/office/drawing/2014/main" id="{B9704B1D-758D-DA9B-721E-B792591A1873}"/>
              </a:ext>
            </a:extLst>
          </p:cNvPr>
          <p:cNvSpPr txBox="1"/>
          <p:nvPr/>
        </p:nvSpPr>
        <p:spPr>
          <a:xfrm>
            <a:off x="4690219" y="7597583"/>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Edge Finder</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72" name="テキスト ボックス 71">
            <a:extLst>
              <a:ext uri="{FF2B5EF4-FFF2-40B4-BE49-F238E27FC236}">
                <a16:creationId xmlns:a16="http://schemas.microsoft.com/office/drawing/2014/main" id="{72734EAB-A6A8-95DC-241A-369CDEEC7CA7}"/>
              </a:ext>
            </a:extLst>
          </p:cNvPr>
          <p:cNvSpPr txBox="1"/>
          <p:nvPr/>
        </p:nvSpPr>
        <p:spPr>
          <a:xfrm>
            <a:off x="4668327" y="7813538"/>
            <a:ext cx="2470113" cy="461665"/>
          </a:xfrm>
          <a:prstGeom prst="rect">
            <a:avLst/>
          </a:prstGeom>
          <a:noFill/>
          <a:ln>
            <a:noFill/>
          </a:ln>
        </p:spPr>
        <p:txBody>
          <a:bodyPr wrap="square" rtlCol="0">
            <a:spAutoFit/>
          </a:bodyPr>
          <a:lstStyle/>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画像のエッジを抽出し、欠陥や形状などを分析します。この結果を</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Geometric Model Finder</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のモデルとして登録することが出来ます。</a:t>
            </a:r>
          </a:p>
        </p:txBody>
      </p:sp>
      <p:sp>
        <p:nvSpPr>
          <p:cNvPr id="73" name="テキスト ボックス 72">
            <a:extLst>
              <a:ext uri="{FF2B5EF4-FFF2-40B4-BE49-F238E27FC236}">
                <a16:creationId xmlns:a16="http://schemas.microsoft.com/office/drawing/2014/main" id="{AC3AB49A-DACF-3C6F-BAD8-9CD9D6F65DC2}"/>
              </a:ext>
            </a:extLst>
          </p:cNvPr>
          <p:cNvSpPr txBox="1"/>
          <p:nvPr/>
        </p:nvSpPr>
        <p:spPr>
          <a:xfrm>
            <a:off x="1202707" y="8565667"/>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Geometric Model Finder</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6E3A06D9-756F-5792-472E-4C19C94F1AE0}"/>
              </a:ext>
            </a:extLst>
          </p:cNvPr>
          <p:cNvSpPr txBox="1"/>
          <p:nvPr/>
        </p:nvSpPr>
        <p:spPr>
          <a:xfrm>
            <a:off x="1180815" y="8781622"/>
            <a:ext cx="2470113" cy="584775"/>
          </a:xfrm>
          <a:prstGeom prst="rect">
            <a:avLst/>
          </a:prstGeom>
          <a:noFill/>
          <a:ln>
            <a:noFill/>
          </a:ln>
        </p:spPr>
        <p:txBody>
          <a:bodyPr wrap="square" rtlCol="0">
            <a:spAutoFit/>
          </a:bodyPr>
          <a:lstStyle/>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輪郭など幾何学的な情報を利用したパターンマッチングです。サイズ変動・回転の影響を受けることなく、安定して高速・高精度な位置決めが行えます。</a:t>
            </a:r>
          </a:p>
        </p:txBody>
      </p:sp>
      <p:sp>
        <p:nvSpPr>
          <p:cNvPr id="75" name="テキスト ボックス 74">
            <a:extLst>
              <a:ext uri="{FF2B5EF4-FFF2-40B4-BE49-F238E27FC236}">
                <a16:creationId xmlns:a16="http://schemas.microsoft.com/office/drawing/2014/main" id="{029A2BCE-5CA7-41C7-0330-FF7BB7C57C09}"/>
              </a:ext>
            </a:extLst>
          </p:cNvPr>
          <p:cNvSpPr txBox="1"/>
          <p:nvPr/>
        </p:nvSpPr>
        <p:spPr>
          <a:xfrm>
            <a:off x="4690219" y="8565667"/>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String Reader</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8B3BE1AD-7AFD-B073-52E0-E208AA1BBFBB}"/>
              </a:ext>
            </a:extLst>
          </p:cNvPr>
          <p:cNvSpPr txBox="1"/>
          <p:nvPr/>
        </p:nvSpPr>
        <p:spPr>
          <a:xfrm>
            <a:off x="4668327" y="8781622"/>
            <a:ext cx="2470113" cy="584775"/>
          </a:xfrm>
          <a:prstGeom prst="rect">
            <a:avLst/>
          </a:prstGeom>
          <a:noFill/>
          <a:ln>
            <a:noFill/>
          </a:ln>
        </p:spPr>
        <p:txBody>
          <a:bodyPr wrap="square" rtlCol="0">
            <a:spAutoFit/>
          </a:bodyPr>
          <a:lstStyle/>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文字のエッジを幾何学的な情報として扱いサーチをおこなう文字認識です。リサイズや文字列のズレ・輝度変化の影響を受けにくく、自由度の高い文字読み取りが出来ます。</a:t>
            </a:r>
          </a:p>
        </p:txBody>
      </p:sp>
      <p:sp>
        <p:nvSpPr>
          <p:cNvPr id="77" name="テキスト ボックス 76">
            <a:extLst>
              <a:ext uri="{FF2B5EF4-FFF2-40B4-BE49-F238E27FC236}">
                <a16:creationId xmlns:a16="http://schemas.microsoft.com/office/drawing/2014/main" id="{6CE34CFF-E3C0-7DDE-748D-38369E79D91E}"/>
              </a:ext>
            </a:extLst>
          </p:cNvPr>
          <p:cNvSpPr txBox="1"/>
          <p:nvPr/>
        </p:nvSpPr>
        <p:spPr>
          <a:xfrm>
            <a:off x="1202707" y="9572735"/>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OCR</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78" name="テキスト ボックス 77">
            <a:extLst>
              <a:ext uri="{FF2B5EF4-FFF2-40B4-BE49-F238E27FC236}">
                <a16:creationId xmlns:a16="http://schemas.microsoft.com/office/drawing/2014/main" id="{DC46A743-018B-E2A3-DD75-5717B234D8F5}"/>
              </a:ext>
            </a:extLst>
          </p:cNvPr>
          <p:cNvSpPr txBox="1"/>
          <p:nvPr/>
        </p:nvSpPr>
        <p:spPr>
          <a:xfrm>
            <a:off x="1180815" y="9788690"/>
            <a:ext cx="2470113" cy="461665"/>
          </a:xfrm>
          <a:prstGeom prst="rect">
            <a:avLst/>
          </a:prstGeom>
          <a:noFill/>
          <a:ln>
            <a:noFill/>
          </a:ln>
        </p:spPr>
        <p:txBody>
          <a:bodyPr wrap="square" rtlCol="0">
            <a:spAutoFit/>
          </a:bodyPr>
          <a:lstStyle/>
          <a:p>
            <a:r>
              <a:rPr kumimoji="1" lang="ja-JP" altLang="en-US" sz="800" kern="1200">
                <a:effectLst/>
                <a:latin typeface="A-OTF 新ゴ Pro R" panose="020B0400000000000000" pitchFamily="50" charset="-128"/>
                <a:ea typeface="A-OTF 新ゴ Pro R" panose="020B0400000000000000" pitchFamily="50" charset="-128"/>
                <a:cs typeface="LINE Seed Sans ExtraBold" panose="020B0803020203020204" pitchFamily="34" charset="0"/>
              </a:rPr>
              <a:t>テンプレートマッチングをベースとした文字認識です。文字の数・間隔が一定の文字列に対し、高速にサーチが行えます。</a:t>
            </a:r>
            <a:endPar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endParaRPr>
          </a:p>
        </p:txBody>
      </p:sp>
      <p:sp>
        <p:nvSpPr>
          <p:cNvPr id="79" name="テキスト ボックス 78">
            <a:extLst>
              <a:ext uri="{FF2B5EF4-FFF2-40B4-BE49-F238E27FC236}">
                <a16:creationId xmlns:a16="http://schemas.microsoft.com/office/drawing/2014/main" id="{C62D8D66-C399-4AAD-16B0-BDCB2A82310C}"/>
              </a:ext>
            </a:extLst>
          </p:cNvPr>
          <p:cNvSpPr txBox="1"/>
          <p:nvPr/>
        </p:nvSpPr>
        <p:spPr>
          <a:xfrm>
            <a:off x="4690219" y="9572735"/>
            <a:ext cx="2389343" cy="261610"/>
          </a:xfrm>
          <a:prstGeom prst="rect">
            <a:avLst/>
          </a:prstGeom>
          <a:noFill/>
          <a:ln>
            <a:noFill/>
          </a:ln>
        </p:spPr>
        <p:txBody>
          <a:bodyPr wrap="square" rtlCol="0">
            <a:spAutoFit/>
          </a:bodyPr>
          <a:lstStyle/>
          <a:p>
            <a:r>
              <a:rPr kumimoji="1" lang="en-US" altLang="ja-JP" sz="105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Metrology</a:t>
            </a:r>
            <a:endParaRPr lang="ja-JP" sz="105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DA4CA133-979E-4299-3F66-6237304F3DF4}"/>
              </a:ext>
            </a:extLst>
          </p:cNvPr>
          <p:cNvSpPr txBox="1"/>
          <p:nvPr/>
        </p:nvSpPr>
        <p:spPr>
          <a:xfrm>
            <a:off x="4668327" y="9788690"/>
            <a:ext cx="2470113" cy="461665"/>
          </a:xfrm>
          <a:prstGeom prst="rect">
            <a:avLst/>
          </a:prstGeom>
          <a:noFill/>
          <a:ln>
            <a:noFill/>
          </a:ln>
        </p:spPr>
        <p:txBody>
          <a:bodyPr wrap="square" rtlCol="0">
            <a:spAutoFit/>
          </a:bodyPr>
          <a:lstStyle/>
          <a:p>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画像の幾何学的な情報を基に形状を計測するツールです。</a:t>
            </a:r>
            <a:r>
              <a:rPr kumimoji="1" lang="en-US" altLang="ja-JP"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2</a:t>
            </a:r>
            <a:r>
              <a:rPr kumimoji="1" lang="ja-JP" altLang="en-US" sz="800" kern="1200" dirty="0">
                <a:effectLst/>
                <a:latin typeface="A-OTF 新ゴ Pro R" panose="020B0400000000000000" pitchFamily="50" charset="-128"/>
                <a:ea typeface="A-OTF 新ゴ Pro R" panose="020B0400000000000000" pitchFamily="50" charset="-128"/>
                <a:cs typeface="LINE Seed Sans ExtraBold" panose="020B0803020203020204" pitchFamily="34" charset="0"/>
              </a:rPr>
              <a:t>点間の距離や線分の平行度など、複雑な形状の計測を行えます。</a:t>
            </a:r>
          </a:p>
        </p:txBody>
      </p:sp>
      <p:sp>
        <p:nvSpPr>
          <p:cNvPr id="81" name="正方形/長方形 80">
            <a:extLst>
              <a:ext uri="{FF2B5EF4-FFF2-40B4-BE49-F238E27FC236}">
                <a16:creationId xmlns:a16="http://schemas.microsoft.com/office/drawing/2014/main" id="{36F47DED-3052-0040-D46B-5A89D3C4BF9D}"/>
              </a:ext>
            </a:extLst>
          </p:cNvPr>
          <p:cNvSpPr/>
          <p:nvPr/>
        </p:nvSpPr>
        <p:spPr>
          <a:xfrm>
            <a:off x="328615" y="7285594"/>
            <a:ext cx="6914206" cy="45719"/>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3A52B012-7242-5DA4-6AD9-9FC25E710A9C}"/>
              </a:ext>
            </a:extLst>
          </p:cNvPr>
          <p:cNvSpPr txBox="1"/>
          <p:nvPr/>
        </p:nvSpPr>
        <p:spPr>
          <a:xfrm>
            <a:off x="2226937" y="7031455"/>
            <a:ext cx="2847983" cy="276999"/>
          </a:xfrm>
          <a:prstGeom prst="rect">
            <a:avLst/>
          </a:prstGeom>
          <a:noFill/>
          <a:ln>
            <a:noFill/>
          </a:ln>
        </p:spPr>
        <p:txBody>
          <a:bodyPr wrap="square" rtlCol="0">
            <a:spAutoFit/>
          </a:bodyPr>
          <a:lstStyle/>
          <a:p>
            <a:pPr algn="ctr"/>
            <a:r>
              <a:rPr kumimoji="1" lang="ja-JP" altLang="en-US" sz="1200" kern="1200" dirty="0">
                <a:effectLst/>
                <a:latin typeface="A-OTF 新ゴ Pro DB" panose="020B0600000000000000" pitchFamily="50" charset="-128"/>
                <a:ea typeface="A-OTF 新ゴ Pro DB" panose="020B0600000000000000" pitchFamily="50" charset="-128"/>
                <a:cs typeface="LINE Seed Sans ExtraBold" panose="020B0803020203020204" pitchFamily="34" charset="0"/>
              </a:rPr>
              <a:t>ソフトウェアの機能</a:t>
            </a:r>
            <a:endParaRPr lang="ja-JP" sz="1200" kern="100" dirty="0">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83" name="正方形/長方形 82">
            <a:extLst>
              <a:ext uri="{FF2B5EF4-FFF2-40B4-BE49-F238E27FC236}">
                <a16:creationId xmlns:a16="http://schemas.microsoft.com/office/drawing/2014/main" id="{476356EA-093C-CFED-ED4D-2C860979E782}"/>
              </a:ext>
            </a:extLst>
          </p:cNvPr>
          <p:cNvSpPr/>
          <p:nvPr/>
        </p:nvSpPr>
        <p:spPr>
          <a:xfrm>
            <a:off x="2897548" y="7285594"/>
            <a:ext cx="1496505"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892332-3716-D9FD-8D05-E4936A6A9432}"/>
              </a:ext>
            </a:extLst>
          </p:cNvPr>
          <p:cNvSpPr/>
          <p:nvPr/>
        </p:nvSpPr>
        <p:spPr>
          <a:xfrm>
            <a:off x="255587" y="2972452"/>
            <a:ext cx="7048500" cy="318311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9BE6F1C-A5D8-0029-D10A-27D30717797B}"/>
              </a:ext>
            </a:extLst>
          </p:cNvPr>
          <p:cNvSpPr txBox="1"/>
          <p:nvPr/>
        </p:nvSpPr>
        <p:spPr>
          <a:xfrm>
            <a:off x="3186219" y="3826703"/>
            <a:ext cx="3851565" cy="1615827"/>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CoreUltra</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7 265</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Pcore:2.4~5.2GHz/Ecore:1.8~4.6GHz/TBMT3.0:5.3GHz/20C(P8+E112)</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20T</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L2:36MB/L3:30MB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64GB(32GB x2)</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-6400</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2TB (M.2 NVMe)</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Microsoft® Windows® 11 Pro 64bit </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latin typeface="游ゴシック" panose="020B0400000000000000" pitchFamily="50" charset="-128"/>
                <a:cs typeface="Segoe UI" panose="020B0502040204020203" pitchFamily="34" charset="0"/>
              </a:rPr>
              <a:t>NVIDIA® GeForce RTX™ 5070 12GB-GDDR7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850W 80 Plus GOLD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5" name="図 4">
            <a:extLst>
              <a:ext uri="{FF2B5EF4-FFF2-40B4-BE49-F238E27FC236}">
                <a16:creationId xmlns:a16="http://schemas.microsoft.com/office/drawing/2014/main" id="{C25F9466-AEB3-E7AF-A62A-95B470943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02" y="4059738"/>
            <a:ext cx="630259" cy="636122"/>
          </a:xfrm>
          <a:prstGeom prst="rect">
            <a:avLst/>
          </a:prstGeom>
        </p:spPr>
      </p:pic>
      <p:pic>
        <p:nvPicPr>
          <p:cNvPr id="6" name="図 1110">
            <a:extLst>
              <a:ext uri="{FF2B5EF4-FFF2-40B4-BE49-F238E27FC236}">
                <a16:creationId xmlns:a16="http://schemas.microsoft.com/office/drawing/2014/main" id="{3546346D-C4C4-5C0C-8775-7C75F854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1" y="5482520"/>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8C15644-B662-C8A7-64C2-177599EC5FAD}"/>
              </a:ext>
            </a:extLst>
          </p:cNvPr>
          <p:cNvSpPr/>
          <p:nvPr/>
        </p:nvSpPr>
        <p:spPr>
          <a:xfrm>
            <a:off x="255587" y="2956254"/>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F4A660E-03BE-0B4B-F186-E7D986D5D786}"/>
              </a:ext>
            </a:extLst>
          </p:cNvPr>
          <p:cNvSpPr txBox="1"/>
          <p:nvPr/>
        </p:nvSpPr>
        <p:spPr>
          <a:xfrm>
            <a:off x="342890" y="3115384"/>
            <a:ext cx="6859995" cy="307777"/>
          </a:xfrm>
          <a:prstGeom prst="rect">
            <a:avLst/>
          </a:prstGeom>
          <a:noFill/>
          <a:ln>
            <a:noFill/>
          </a:ln>
        </p:spPr>
        <p:txBody>
          <a:bodyPr wrap="square" rtlCol="0">
            <a:spAutoFit/>
          </a:bodyPr>
          <a:lstStyle/>
          <a:p>
            <a:pPr algn="ctr"/>
            <a:r>
              <a:rPr kumimoji="1" lang="en-US" altLang="ja-JP"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RTX5070</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とお手頃な</a:t>
            </a:r>
            <a:r>
              <a:rPr kumimoji="1" lang="en-US" altLang="ja-JP"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Core Ultra7</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を組み合わせたワークステーション</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14" name="テキスト ボックス 13">
            <a:extLst>
              <a:ext uri="{FF2B5EF4-FFF2-40B4-BE49-F238E27FC236}">
                <a16:creationId xmlns:a16="http://schemas.microsoft.com/office/drawing/2014/main" id="{03DEE00B-43C2-1A73-70EB-5BAB5E24C85E}"/>
              </a:ext>
            </a:extLst>
          </p:cNvPr>
          <p:cNvSpPr txBox="1"/>
          <p:nvPr/>
        </p:nvSpPr>
        <p:spPr>
          <a:xfrm>
            <a:off x="6796135" y="5747851"/>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002797F-1266-89B6-1A05-903E8D77F09F}"/>
              </a:ext>
            </a:extLst>
          </p:cNvPr>
          <p:cNvSpPr txBox="1"/>
          <p:nvPr/>
        </p:nvSpPr>
        <p:spPr>
          <a:xfrm>
            <a:off x="3210101" y="5559527"/>
            <a:ext cx="1966835" cy="461665"/>
          </a:xfrm>
          <a:prstGeom prst="rect">
            <a:avLst/>
          </a:prstGeom>
          <a:noFill/>
          <a:ln>
            <a:noFill/>
          </a:ln>
        </p:spPr>
        <p:txBody>
          <a:bodyPr wrap="square" rtlCol="0">
            <a:spAutoFit/>
          </a:bodyPr>
          <a:lstStyle/>
          <a:p>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Be-</a:t>
            </a:r>
            <a:r>
              <a:rPr kumimoji="1" lang="en-US" altLang="zh-TW" sz="800" b="1" kern="1200" dirty="0" err="1">
                <a:effectLst/>
                <a:latin typeface="Yu Gothic UI" panose="020B0500000000000000" pitchFamily="50" charset="-128"/>
                <a:ea typeface="Yu Gothic UI" panose="020B0500000000000000" pitchFamily="50" charset="-128"/>
                <a:cs typeface="LINE Seed Sans ExtraBold" panose="020B0803020203020204" pitchFamily="34" charset="0"/>
              </a:rPr>
              <a:t>Clia</a:t>
            </a:r>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 CAD Type-ZU2V2-9-5070</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NVIDIA GeForce RTX 5070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搭載</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オリジナル</a:t>
            </a:r>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BTO PC</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cxnSp>
        <p:nvCxnSpPr>
          <p:cNvPr id="16" name="直線コネクタ 15">
            <a:extLst>
              <a:ext uri="{FF2B5EF4-FFF2-40B4-BE49-F238E27FC236}">
                <a16:creationId xmlns:a16="http://schemas.microsoft.com/office/drawing/2014/main" id="{1B1E7677-80F7-ED15-8DF2-F152C2B07B90}"/>
              </a:ext>
            </a:extLst>
          </p:cNvPr>
          <p:cNvCxnSpPr/>
          <p:nvPr/>
        </p:nvCxnSpPr>
        <p:spPr>
          <a:xfrm>
            <a:off x="3248759" y="5482520"/>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0A3D0F8-C44B-E332-96B3-407C830684D9}"/>
              </a:ext>
            </a:extLst>
          </p:cNvPr>
          <p:cNvSpPr txBox="1"/>
          <p:nvPr/>
        </p:nvSpPr>
        <p:spPr>
          <a:xfrm>
            <a:off x="6705259" y="5587770"/>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18" name="テキスト ボックス 17">
            <a:extLst>
              <a:ext uri="{FF2B5EF4-FFF2-40B4-BE49-F238E27FC236}">
                <a16:creationId xmlns:a16="http://schemas.microsoft.com/office/drawing/2014/main" id="{A69966F2-E249-6D31-8700-FBF5737EBD88}"/>
              </a:ext>
            </a:extLst>
          </p:cNvPr>
          <p:cNvSpPr txBox="1"/>
          <p:nvPr/>
        </p:nvSpPr>
        <p:spPr>
          <a:xfrm>
            <a:off x="4925108" y="5510827"/>
            <a:ext cx="1913889" cy="584775"/>
          </a:xfrm>
          <a:prstGeom prst="rect">
            <a:avLst/>
          </a:prstGeom>
          <a:noFill/>
          <a:ln>
            <a:noFill/>
          </a:ln>
        </p:spPr>
        <p:txBody>
          <a:bodyPr wrap="square" rtlCol="0">
            <a:spAutoFit/>
          </a:bodyPr>
          <a:lstStyle/>
          <a:p>
            <a:pPr algn="r"/>
            <a:r>
              <a:rPr kumimoji="1" lang="en-US" altLang="ja-JP" sz="3200" b="1" dirty="0">
                <a:latin typeface="Arial" panose="020B0604020202020204" pitchFamily="34" charset="0"/>
                <a:ea typeface="Yu Gothic UI" panose="020B0500000000000000" pitchFamily="50" charset="-128"/>
                <a:cs typeface="Arial" panose="020B0604020202020204" pitchFamily="34" charset="0"/>
              </a:rPr>
              <a:t>325</a:t>
            </a:r>
            <a:r>
              <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rPr>
              <a:t>,800</a:t>
            </a:r>
          </a:p>
        </p:txBody>
      </p:sp>
      <p:sp>
        <p:nvSpPr>
          <p:cNvPr id="19" name="テキスト ボックス 18">
            <a:extLst>
              <a:ext uri="{FF2B5EF4-FFF2-40B4-BE49-F238E27FC236}">
                <a16:creationId xmlns:a16="http://schemas.microsoft.com/office/drawing/2014/main" id="{48EC8F07-ADDF-8B9E-551B-C197C3811ACD}"/>
              </a:ext>
            </a:extLst>
          </p:cNvPr>
          <p:cNvSpPr txBox="1"/>
          <p:nvPr/>
        </p:nvSpPr>
        <p:spPr>
          <a:xfrm>
            <a:off x="255588" y="2550581"/>
            <a:ext cx="7052454" cy="307777"/>
          </a:xfrm>
          <a:prstGeom prst="rect">
            <a:avLst/>
          </a:prstGeom>
          <a:noFill/>
          <a:ln>
            <a:noFill/>
          </a:ln>
        </p:spPr>
        <p:txBody>
          <a:bodyPr wrap="square" rtlCol="0">
            <a:spAutoFit/>
          </a:bodyPr>
          <a:lstStyle/>
          <a:p>
            <a:pPr algn="ctr"/>
            <a:r>
              <a:rPr lang="ja-JP" altLang="en-US"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rPr>
              <a:t>ただいまお勧めの最新ワークステーション</a:t>
            </a:r>
            <a:endParaRPr lang="en-US" altLang="ja-JP"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endParaRPr>
          </a:p>
        </p:txBody>
      </p:sp>
      <p:cxnSp>
        <p:nvCxnSpPr>
          <p:cNvPr id="20" name="直線コネクタ 19">
            <a:extLst>
              <a:ext uri="{FF2B5EF4-FFF2-40B4-BE49-F238E27FC236}">
                <a16:creationId xmlns:a16="http://schemas.microsoft.com/office/drawing/2014/main" id="{5CE63D7F-3B4E-E79F-EC2D-945E6440BB77}"/>
              </a:ext>
            </a:extLst>
          </p:cNvPr>
          <p:cNvCxnSpPr/>
          <p:nvPr/>
        </p:nvCxnSpPr>
        <p:spPr>
          <a:xfrm flipH="1">
            <a:off x="281486" y="2701925"/>
            <a:ext cx="1651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D790279-756D-EF10-4FB6-58FB5D6A2D8F}"/>
              </a:ext>
            </a:extLst>
          </p:cNvPr>
          <p:cNvCxnSpPr/>
          <p:nvPr/>
        </p:nvCxnSpPr>
        <p:spPr>
          <a:xfrm flipH="1">
            <a:off x="5586409" y="2701925"/>
            <a:ext cx="1651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図 1451">
            <a:extLst>
              <a:ext uri="{FF2B5EF4-FFF2-40B4-BE49-F238E27FC236}">
                <a16:creationId xmlns:a16="http://schemas.microsoft.com/office/drawing/2014/main" id="{88EF28CC-10CA-45DC-45E3-B8458F8F9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46" y="981809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E3B0940D-3900-5711-B997-7F745C90C2A1}"/>
              </a:ext>
            </a:extLst>
          </p:cNvPr>
          <p:cNvSpPr txBox="1"/>
          <p:nvPr/>
        </p:nvSpPr>
        <p:spPr>
          <a:xfrm>
            <a:off x="342890" y="1007513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24" name="テキスト ボックス 23">
            <a:extLst>
              <a:ext uri="{FF2B5EF4-FFF2-40B4-BE49-F238E27FC236}">
                <a16:creationId xmlns:a16="http://schemas.microsoft.com/office/drawing/2014/main" id="{25FF475B-B536-6F40-1B36-684CBE1112CC}"/>
              </a:ext>
            </a:extLst>
          </p:cNvPr>
          <p:cNvSpPr txBox="1"/>
          <p:nvPr/>
        </p:nvSpPr>
        <p:spPr>
          <a:xfrm>
            <a:off x="3756352" y="1007513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3F4BFB9A-0CE7-0659-6AEB-642F96294AD8}"/>
              </a:ext>
            </a:extLst>
          </p:cNvPr>
          <p:cNvSpPr txBox="1"/>
          <p:nvPr/>
        </p:nvSpPr>
        <p:spPr>
          <a:xfrm>
            <a:off x="1279416" y="983701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sp>
        <p:nvSpPr>
          <p:cNvPr id="26" name="正方形/長方形 25">
            <a:extLst>
              <a:ext uri="{FF2B5EF4-FFF2-40B4-BE49-F238E27FC236}">
                <a16:creationId xmlns:a16="http://schemas.microsoft.com/office/drawing/2014/main" id="{CF506742-9722-DF27-90FE-A297170951DC}"/>
              </a:ext>
            </a:extLst>
          </p:cNvPr>
          <p:cNvSpPr/>
          <p:nvPr/>
        </p:nvSpPr>
        <p:spPr>
          <a:xfrm>
            <a:off x="255587" y="6372761"/>
            <a:ext cx="7048500" cy="318311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53C61EE-F85B-584E-8C0E-E98D33E58DCE}"/>
              </a:ext>
            </a:extLst>
          </p:cNvPr>
          <p:cNvSpPr txBox="1"/>
          <p:nvPr/>
        </p:nvSpPr>
        <p:spPr>
          <a:xfrm>
            <a:off x="3186219" y="7227012"/>
            <a:ext cx="3851565" cy="1615827"/>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CoreUltra</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9 285K</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Pcore:3.7~5.5GHz/Ecore:3.2~4.6GHz/TBMT3.0:5.6GHz/TVB:5.7GHz/24C(P8+E16)</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24T</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L2:40MB/L3:36MB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128GB(64GB x2)</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-6400</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2TB (M.2 NVMe)</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cs typeface="Segoe UI" panose="020B0502040204020203" pitchFamily="34" charset="0"/>
              </a:rPr>
              <a:t>Microsoft® Windows® 11 Pro 64bit </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latin typeface="游ゴシック" panose="020B0400000000000000" pitchFamily="50" charset="-128"/>
                <a:ea typeface="游ゴシック" panose="020B0400000000000000" pitchFamily="50" charset="-128"/>
                <a:cs typeface="Segoe UI" panose="020B0502040204020203" pitchFamily="34" charset="0"/>
              </a:rPr>
              <a:t>NVIDIA® GeForce RTX™ 5080 16GB-GDDR7</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 Plus GOLD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28" name="図 27">
            <a:extLst>
              <a:ext uri="{FF2B5EF4-FFF2-40B4-BE49-F238E27FC236}">
                <a16:creationId xmlns:a16="http://schemas.microsoft.com/office/drawing/2014/main" id="{8595E735-65E4-0BDD-2A2A-3171DEFC0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02" y="7460047"/>
            <a:ext cx="630259" cy="636122"/>
          </a:xfrm>
          <a:prstGeom prst="rect">
            <a:avLst/>
          </a:prstGeom>
        </p:spPr>
      </p:pic>
      <p:pic>
        <p:nvPicPr>
          <p:cNvPr id="29" name="図 1110">
            <a:extLst>
              <a:ext uri="{FF2B5EF4-FFF2-40B4-BE49-F238E27FC236}">
                <a16:creationId xmlns:a16="http://schemas.microsoft.com/office/drawing/2014/main" id="{9EF853E2-1A7D-38EB-A469-4B8B2A000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1" y="8882829"/>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a:extLst>
              <a:ext uri="{FF2B5EF4-FFF2-40B4-BE49-F238E27FC236}">
                <a16:creationId xmlns:a16="http://schemas.microsoft.com/office/drawing/2014/main" id="{52960B06-768D-A880-0686-784424A883A9}"/>
              </a:ext>
            </a:extLst>
          </p:cNvPr>
          <p:cNvSpPr/>
          <p:nvPr/>
        </p:nvSpPr>
        <p:spPr>
          <a:xfrm>
            <a:off x="255587" y="6356563"/>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06A7B7D-B675-BD71-2607-0EC7B777CD3E}"/>
              </a:ext>
            </a:extLst>
          </p:cNvPr>
          <p:cNvSpPr txBox="1"/>
          <p:nvPr/>
        </p:nvSpPr>
        <p:spPr>
          <a:xfrm>
            <a:off x="342890" y="6515693"/>
            <a:ext cx="6859995" cy="307777"/>
          </a:xfrm>
          <a:prstGeom prst="rect">
            <a:avLst/>
          </a:prstGeom>
          <a:noFill/>
          <a:ln>
            <a:noFill/>
          </a:ln>
        </p:spPr>
        <p:txBody>
          <a:bodyPr wrap="square" rtlCol="0">
            <a:spAutoFit/>
          </a:bodyPr>
          <a:lstStyle/>
          <a:p>
            <a:pPr algn="ctr"/>
            <a:r>
              <a:rPr kumimoji="1" lang="en-US" altLang="ja-JP"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RTX5080</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とお手頃な</a:t>
            </a:r>
            <a:r>
              <a:rPr kumimoji="1" lang="en-US" altLang="ja-JP"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Core Ultra9</a:t>
            </a:r>
            <a:r>
              <a:rPr kumimoji="1" lang="ja-JP" altLang="en-US" sz="1400" dirty="0">
                <a:solidFill>
                  <a:schemeClr val="bg1"/>
                </a:solidFill>
                <a:effectLst/>
                <a:latin typeface="A-OTF 新ゴ Pro H" panose="020B0800000000000000" pitchFamily="50" charset="-128"/>
                <a:ea typeface="A-OTF 新ゴ Pro H" panose="020B0800000000000000" pitchFamily="50" charset="-128"/>
                <a:cs typeface="Times New Roman" panose="02020603050405020304" pitchFamily="18" charset="0"/>
              </a:rPr>
              <a:t>を組み合わせたワークステーション</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32" name="テキスト ボックス 31">
            <a:extLst>
              <a:ext uri="{FF2B5EF4-FFF2-40B4-BE49-F238E27FC236}">
                <a16:creationId xmlns:a16="http://schemas.microsoft.com/office/drawing/2014/main" id="{0607A607-A65F-8B8E-E8ED-5F3C3765ADC4}"/>
              </a:ext>
            </a:extLst>
          </p:cNvPr>
          <p:cNvSpPr txBox="1"/>
          <p:nvPr/>
        </p:nvSpPr>
        <p:spPr>
          <a:xfrm>
            <a:off x="6796135" y="9148160"/>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6CFD3E13-EA65-F8D2-3180-54FF771AE718}"/>
              </a:ext>
            </a:extLst>
          </p:cNvPr>
          <p:cNvSpPr txBox="1"/>
          <p:nvPr/>
        </p:nvSpPr>
        <p:spPr>
          <a:xfrm>
            <a:off x="3210101" y="8959836"/>
            <a:ext cx="1966835" cy="461665"/>
          </a:xfrm>
          <a:prstGeom prst="rect">
            <a:avLst/>
          </a:prstGeom>
          <a:noFill/>
          <a:ln>
            <a:noFill/>
          </a:ln>
        </p:spPr>
        <p:txBody>
          <a:bodyPr wrap="square" rtlCol="0">
            <a:spAutoFit/>
          </a:bodyPr>
          <a:lstStyle/>
          <a:p>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Be-</a:t>
            </a:r>
            <a:r>
              <a:rPr kumimoji="1" lang="en-US" altLang="zh-TW" sz="800" b="1" kern="1200" dirty="0" err="1">
                <a:effectLst/>
                <a:latin typeface="Yu Gothic UI" panose="020B0500000000000000" pitchFamily="50" charset="-128"/>
                <a:ea typeface="Yu Gothic UI" panose="020B0500000000000000" pitchFamily="50" charset="-128"/>
                <a:cs typeface="LINE Seed Sans ExtraBold" panose="020B0803020203020204" pitchFamily="34" charset="0"/>
              </a:rPr>
              <a:t>Clia</a:t>
            </a:r>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 CAD Type-ZU2V2-9-5090</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NVIDIA GeForce RTX 5090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搭載</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オリジナル</a:t>
            </a:r>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BTO PC</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cxnSp>
        <p:nvCxnSpPr>
          <p:cNvPr id="34" name="直線コネクタ 33">
            <a:extLst>
              <a:ext uri="{FF2B5EF4-FFF2-40B4-BE49-F238E27FC236}">
                <a16:creationId xmlns:a16="http://schemas.microsoft.com/office/drawing/2014/main" id="{878AB0E2-DF5D-239B-CF12-77A68547B744}"/>
              </a:ext>
            </a:extLst>
          </p:cNvPr>
          <p:cNvCxnSpPr/>
          <p:nvPr/>
        </p:nvCxnSpPr>
        <p:spPr>
          <a:xfrm>
            <a:off x="3248759" y="8882829"/>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C1AB7563-C5F2-9397-B733-1BA9684B15E1}"/>
              </a:ext>
            </a:extLst>
          </p:cNvPr>
          <p:cNvSpPr txBox="1"/>
          <p:nvPr/>
        </p:nvSpPr>
        <p:spPr>
          <a:xfrm>
            <a:off x="6705259" y="8988079"/>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36" name="テキスト ボックス 35">
            <a:extLst>
              <a:ext uri="{FF2B5EF4-FFF2-40B4-BE49-F238E27FC236}">
                <a16:creationId xmlns:a16="http://schemas.microsoft.com/office/drawing/2014/main" id="{63C417E0-CF6B-F021-1375-E25B5C34DF70}"/>
              </a:ext>
            </a:extLst>
          </p:cNvPr>
          <p:cNvSpPr txBox="1"/>
          <p:nvPr/>
        </p:nvSpPr>
        <p:spPr>
          <a:xfrm>
            <a:off x="4925108" y="8911136"/>
            <a:ext cx="1913889" cy="584775"/>
          </a:xfrm>
          <a:prstGeom prst="rect">
            <a:avLst/>
          </a:prstGeom>
          <a:noFill/>
          <a:ln>
            <a:noFill/>
          </a:ln>
        </p:spPr>
        <p:txBody>
          <a:bodyPr wrap="square" rtlCol="0">
            <a:spAutoFit/>
          </a:bodyPr>
          <a:lstStyle/>
          <a:p>
            <a:pPr algn="r"/>
            <a:r>
              <a:rPr kumimoji="1" lang="en-US" altLang="ja-JP" sz="3200" b="1" dirty="0">
                <a:latin typeface="Arial" panose="020B0604020202020204" pitchFamily="34" charset="0"/>
                <a:ea typeface="Yu Gothic UI" panose="020B0500000000000000" pitchFamily="50" charset="-128"/>
                <a:cs typeface="Arial" panose="020B0604020202020204" pitchFamily="34" charset="0"/>
              </a:rPr>
              <a:t>579</a:t>
            </a:r>
            <a:r>
              <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rPr>
              <a:t>,200</a:t>
            </a:r>
          </a:p>
        </p:txBody>
      </p:sp>
      <p:pic>
        <p:nvPicPr>
          <p:cNvPr id="37" name="Picture 27">
            <a:extLst>
              <a:ext uri="{FF2B5EF4-FFF2-40B4-BE49-F238E27FC236}">
                <a16:creationId xmlns:a16="http://schemas.microsoft.com/office/drawing/2014/main" id="{540E29C3-32A8-40F3-329A-7D9740ADE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954" y="8175459"/>
            <a:ext cx="620106" cy="6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1">
            <a:extLst>
              <a:ext uri="{FF2B5EF4-FFF2-40B4-BE49-F238E27FC236}">
                <a16:creationId xmlns:a16="http://schemas.microsoft.com/office/drawing/2014/main" id="{7DCD3F14-FD33-CCC9-2112-7DA01B66DBA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42014" b="26675"/>
          <a:stretch>
            <a:fillRect/>
          </a:stretch>
        </p:blipFill>
        <p:spPr>
          <a:xfrm flipH="1">
            <a:off x="1" y="0"/>
            <a:ext cx="7559674" cy="2366994"/>
          </a:xfrm>
          <a:prstGeom prst="rect">
            <a:avLst/>
          </a:prstGeom>
        </p:spPr>
      </p:pic>
      <p:pic>
        <p:nvPicPr>
          <p:cNvPr id="43" name="図 42">
            <a:extLst>
              <a:ext uri="{FF2B5EF4-FFF2-40B4-BE49-F238E27FC236}">
                <a16:creationId xmlns:a16="http://schemas.microsoft.com/office/drawing/2014/main" id="{F51C41DE-246A-7B5D-0605-F31F6EAD96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7195" y="159235"/>
            <a:ext cx="2249714" cy="2083980"/>
          </a:xfrm>
          <a:prstGeom prst="rect">
            <a:avLst/>
          </a:prstGeom>
        </p:spPr>
      </p:pic>
      <p:sp>
        <p:nvSpPr>
          <p:cNvPr id="45" name="テキスト ボックス 44">
            <a:extLst>
              <a:ext uri="{FF2B5EF4-FFF2-40B4-BE49-F238E27FC236}">
                <a16:creationId xmlns:a16="http://schemas.microsoft.com/office/drawing/2014/main" id="{79605007-AE19-3279-F643-CE22D4F3B30F}"/>
              </a:ext>
            </a:extLst>
          </p:cNvPr>
          <p:cNvSpPr txBox="1"/>
          <p:nvPr/>
        </p:nvSpPr>
        <p:spPr>
          <a:xfrm>
            <a:off x="670471" y="690854"/>
            <a:ext cx="1836308" cy="452586"/>
          </a:xfrm>
          <a:custGeom>
            <a:avLst/>
            <a:gdLst/>
            <a:ahLst/>
            <a:cxnLst/>
            <a:rect l="l" t="t" r="r" b="b"/>
            <a:pathLst>
              <a:path w="1593602" h="392767">
                <a:moveTo>
                  <a:pt x="1478430" y="268035"/>
                </a:moveTo>
                <a:cubicBezTo>
                  <a:pt x="1460845" y="268035"/>
                  <a:pt x="1448075" y="271127"/>
                  <a:pt x="1440120" y="277311"/>
                </a:cubicBezTo>
                <a:cubicBezTo>
                  <a:pt x="1432165" y="283495"/>
                  <a:pt x="1428253" y="292771"/>
                  <a:pt x="1428381" y="305139"/>
                </a:cubicBezTo>
                <a:cubicBezTo>
                  <a:pt x="1428580" y="317975"/>
                  <a:pt x="1432962" y="327298"/>
                  <a:pt x="1441526" y="333107"/>
                </a:cubicBezTo>
                <a:cubicBezTo>
                  <a:pt x="1450090" y="338916"/>
                  <a:pt x="1461642" y="341774"/>
                  <a:pt x="1476180" y="341680"/>
                </a:cubicBezTo>
                <a:cubicBezTo>
                  <a:pt x="1494609" y="342232"/>
                  <a:pt x="1508926" y="338318"/>
                  <a:pt x="1519130" y="329939"/>
                </a:cubicBezTo>
                <a:cubicBezTo>
                  <a:pt x="1529334" y="321560"/>
                  <a:pt x="1534512" y="305406"/>
                  <a:pt x="1534665" y="281479"/>
                </a:cubicBezTo>
                <a:lnTo>
                  <a:pt x="1534665" y="268035"/>
                </a:lnTo>
                <a:close/>
                <a:moveTo>
                  <a:pt x="996057" y="153910"/>
                </a:moveTo>
                <a:cubicBezTo>
                  <a:pt x="975838" y="154074"/>
                  <a:pt x="960750" y="160774"/>
                  <a:pt x="950792" y="174008"/>
                </a:cubicBezTo>
                <a:cubicBezTo>
                  <a:pt x="940835" y="187243"/>
                  <a:pt x="935867" y="206029"/>
                  <a:pt x="935891" y="230367"/>
                </a:cubicBezTo>
                <a:lnTo>
                  <a:pt x="935891" y="262974"/>
                </a:lnTo>
                <a:cubicBezTo>
                  <a:pt x="935551" y="285415"/>
                  <a:pt x="939886" y="303920"/>
                  <a:pt x="948894" y="318490"/>
                </a:cubicBezTo>
                <a:cubicBezTo>
                  <a:pt x="957903" y="333060"/>
                  <a:pt x="973624" y="340603"/>
                  <a:pt x="996057" y="341118"/>
                </a:cubicBezTo>
                <a:cubicBezTo>
                  <a:pt x="1017238" y="340603"/>
                  <a:pt x="1032513" y="333060"/>
                  <a:pt x="1041885" y="318490"/>
                </a:cubicBezTo>
                <a:cubicBezTo>
                  <a:pt x="1051257" y="303920"/>
                  <a:pt x="1055849" y="285415"/>
                  <a:pt x="1055662" y="262974"/>
                </a:cubicBezTo>
                <a:lnTo>
                  <a:pt x="1055662" y="230367"/>
                </a:lnTo>
                <a:cubicBezTo>
                  <a:pt x="1055674" y="205783"/>
                  <a:pt x="1050730" y="186926"/>
                  <a:pt x="1040831" y="173797"/>
                </a:cubicBezTo>
                <a:cubicBezTo>
                  <a:pt x="1030932" y="160668"/>
                  <a:pt x="1016007" y="154039"/>
                  <a:pt x="996057" y="153910"/>
                </a:cubicBezTo>
                <a:close/>
                <a:moveTo>
                  <a:pt x="364319" y="106775"/>
                </a:moveTo>
                <a:lnTo>
                  <a:pt x="424380" y="106775"/>
                </a:lnTo>
                <a:lnTo>
                  <a:pt x="424380" y="275929"/>
                </a:lnTo>
                <a:cubicBezTo>
                  <a:pt x="424661" y="300481"/>
                  <a:pt x="429722" y="317410"/>
                  <a:pt x="439563" y="326718"/>
                </a:cubicBezTo>
                <a:cubicBezTo>
                  <a:pt x="449403" y="336025"/>
                  <a:pt x="462337" y="340451"/>
                  <a:pt x="478363" y="339994"/>
                </a:cubicBezTo>
                <a:cubicBezTo>
                  <a:pt x="496991" y="339772"/>
                  <a:pt x="511189" y="334035"/>
                  <a:pt x="520960" y="322784"/>
                </a:cubicBezTo>
                <a:cubicBezTo>
                  <a:pt x="530730" y="311533"/>
                  <a:pt x="535651" y="296102"/>
                  <a:pt x="535721" y="276491"/>
                </a:cubicBezTo>
                <a:lnTo>
                  <a:pt x="535721" y="106775"/>
                </a:lnTo>
                <a:lnTo>
                  <a:pt x="595220" y="106775"/>
                </a:lnTo>
                <a:lnTo>
                  <a:pt x="595220" y="387692"/>
                </a:lnTo>
                <a:lnTo>
                  <a:pt x="536282" y="387692"/>
                </a:lnTo>
                <a:lnTo>
                  <a:pt x="536282" y="362443"/>
                </a:lnTo>
                <a:cubicBezTo>
                  <a:pt x="530203" y="372546"/>
                  <a:pt x="521978" y="380122"/>
                  <a:pt x="511610" y="385173"/>
                </a:cubicBezTo>
                <a:cubicBezTo>
                  <a:pt x="501243" y="390224"/>
                  <a:pt x="486411" y="392750"/>
                  <a:pt x="467116" y="392750"/>
                </a:cubicBezTo>
                <a:cubicBezTo>
                  <a:pt x="437505" y="393196"/>
                  <a:pt x="413135" y="384868"/>
                  <a:pt x="394008" y="367765"/>
                </a:cubicBezTo>
                <a:cubicBezTo>
                  <a:pt x="374880" y="350663"/>
                  <a:pt x="364983" y="322112"/>
                  <a:pt x="364319" y="282111"/>
                </a:cubicBezTo>
                <a:close/>
                <a:moveTo>
                  <a:pt x="1482928" y="101717"/>
                </a:moveTo>
                <a:cubicBezTo>
                  <a:pt x="1519015" y="101096"/>
                  <a:pt x="1546453" y="107950"/>
                  <a:pt x="1565244" y="122279"/>
                </a:cubicBezTo>
                <a:cubicBezTo>
                  <a:pt x="1584034" y="136608"/>
                  <a:pt x="1593487" y="162138"/>
                  <a:pt x="1593602" y="198868"/>
                </a:cubicBezTo>
                <a:lnTo>
                  <a:pt x="1593602" y="387692"/>
                </a:lnTo>
                <a:lnTo>
                  <a:pt x="1534665" y="387692"/>
                </a:lnTo>
                <a:lnTo>
                  <a:pt x="1534665" y="361884"/>
                </a:lnTo>
                <a:cubicBezTo>
                  <a:pt x="1528186" y="372745"/>
                  <a:pt x="1519914" y="380625"/>
                  <a:pt x="1509851" y="385524"/>
                </a:cubicBezTo>
                <a:cubicBezTo>
                  <a:pt x="1499787" y="390423"/>
                  <a:pt x="1486314" y="392832"/>
                  <a:pt x="1469433" y="392750"/>
                </a:cubicBezTo>
                <a:cubicBezTo>
                  <a:pt x="1438220" y="392611"/>
                  <a:pt x="1413828" y="385032"/>
                  <a:pt x="1396256" y="370013"/>
                </a:cubicBezTo>
                <a:cubicBezTo>
                  <a:pt x="1378684" y="354994"/>
                  <a:pt x="1369747" y="333370"/>
                  <a:pt x="1369444" y="305139"/>
                </a:cubicBezTo>
                <a:lnTo>
                  <a:pt x="1369444" y="305082"/>
                </a:lnTo>
                <a:cubicBezTo>
                  <a:pt x="1370039" y="275309"/>
                  <a:pt x="1379935" y="253930"/>
                  <a:pt x="1399133" y="240946"/>
                </a:cubicBezTo>
                <a:cubicBezTo>
                  <a:pt x="1418332" y="227962"/>
                  <a:pt x="1443264" y="221617"/>
                  <a:pt x="1473931" y="221909"/>
                </a:cubicBezTo>
                <a:lnTo>
                  <a:pt x="1534665" y="221909"/>
                </a:lnTo>
                <a:lnTo>
                  <a:pt x="1534665" y="198306"/>
                </a:lnTo>
                <a:cubicBezTo>
                  <a:pt x="1534981" y="180944"/>
                  <a:pt x="1530974" y="169025"/>
                  <a:pt x="1522644" y="162551"/>
                </a:cubicBezTo>
                <a:cubicBezTo>
                  <a:pt x="1514315" y="156076"/>
                  <a:pt x="1499764" y="153009"/>
                  <a:pt x="1478992" y="153348"/>
                </a:cubicBezTo>
                <a:cubicBezTo>
                  <a:pt x="1464090" y="153032"/>
                  <a:pt x="1452141" y="154507"/>
                  <a:pt x="1443145" y="157774"/>
                </a:cubicBezTo>
                <a:cubicBezTo>
                  <a:pt x="1434149" y="161040"/>
                  <a:pt x="1426421" y="167995"/>
                  <a:pt x="1419962" y="178637"/>
                </a:cubicBezTo>
                <a:lnTo>
                  <a:pt x="1376741" y="148297"/>
                </a:lnTo>
                <a:cubicBezTo>
                  <a:pt x="1386527" y="131870"/>
                  <a:pt x="1399791" y="119968"/>
                  <a:pt x="1416536" y="112590"/>
                </a:cubicBezTo>
                <a:cubicBezTo>
                  <a:pt x="1433281" y="105213"/>
                  <a:pt x="1455411" y="101588"/>
                  <a:pt x="1482928" y="101717"/>
                </a:cubicBezTo>
                <a:close/>
                <a:moveTo>
                  <a:pt x="1286297" y="101717"/>
                </a:moveTo>
                <a:cubicBezTo>
                  <a:pt x="1304198" y="101729"/>
                  <a:pt x="1319535" y="105213"/>
                  <a:pt x="1332308" y="112170"/>
                </a:cubicBezTo>
                <a:cubicBezTo>
                  <a:pt x="1345081" y="119127"/>
                  <a:pt x="1355783" y="129486"/>
                  <a:pt x="1364411" y="143248"/>
                </a:cubicBezTo>
                <a:lnTo>
                  <a:pt x="1316644" y="176951"/>
                </a:lnTo>
                <a:cubicBezTo>
                  <a:pt x="1312218" y="170383"/>
                  <a:pt x="1306738" y="165115"/>
                  <a:pt x="1300206" y="161146"/>
                </a:cubicBezTo>
                <a:cubicBezTo>
                  <a:pt x="1293673" y="157177"/>
                  <a:pt x="1285665" y="155140"/>
                  <a:pt x="1276181" y="155034"/>
                </a:cubicBezTo>
                <a:cubicBezTo>
                  <a:pt x="1260751" y="155127"/>
                  <a:pt x="1248340" y="160561"/>
                  <a:pt x="1238950" y="171337"/>
                </a:cubicBezTo>
                <a:cubicBezTo>
                  <a:pt x="1229561" y="182112"/>
                  <a:pt x="1224737" y="197672"/>
                  <a:pt x="1224480" y="218017"/>
                </a:cubicBezTo>
                <a:lnTo>
                  <a:pt x="1224480" y="387692"/>
                </a:lnTo>
                <a:lnTo>
                  <a:pt x="1164419" y="387692"/>
                </a:lnTo>
                <a:lnTo>
                  <a:pt x="1164419" y="106775"/>
                </a:lnTo>
                <a:lnTo>
                  <a:pt x="1223356" y="106775"/>
                </a:lnTo>
                <a:lnTo>
                  <a:pt x="1223356" y="132024"/>
                </a:lnTo>
                <a:cubicBezTo>
                  <a:pt x="1228578" y="123640"/>
                  <a:pt x="1236258" y="116555"/>
                  <a:pt x="1246397" y="110767"/>
                </a:cubicBezTo>
                <a:cubicBezTo>
                  <a:pt x="1256536" y="104979"/>
                  <a:pt x="1269835" y="101962"/>
                  <a:pt x="1286297" y="101717"/>
                </a:cubicBezTo>
                <a:close/>
                <a:moveTo>
                  <a:pt x="996057" y="101717"/>
                </a:moveTo>
                <a:cubicBezTo>
                  <a:pt x="1034218" y="101866"/>
                  <a:pt x="1063554" y="112792"/>
                  <a:pt x="1084065" y="134494"/>
                </a:cubicBezTo>
                <a:cubicBezTo>
                  <a:pt x="1104576" y="156196"/>
                  <a:pt x="1114941" y="187779"/>
                  <a:pt x="1115161" y="229243"/>
                </a:cubicBezTo>
                <a:lnTo>
                  <a:pt x="1115161" y="264661"/>
                </a:lnTo>
                <a:cubicBezTo>
                  <a:pt x="1115362" y="302710"/>
                  <a:pt x="1105839" y="333405"/>
                  <a:pt x="1086591" y="356744"/>
                </a:cubicBezTo>
                <a:cubicBezTo>
                  <a:pt x="1067344" y="380084"/>
                  <a:pt x="1037165" y="392086"/>
                  <a:pt x="996057" y="392750"/>
                </a:cubicBezTo>
                <a:cubicBezTo>
                  <a:pt x="956645" y="392261"/>
                  <a:pt x="926864" y="380611"/>
                  <a:pt x="906716" y="357798"/>
                </a:cubicBezTo>
                <a:cubicBezTo>
                  <a:pt x="886568" y="334985"/>
                  <a:pt x="876460" y="303939"/>
                  <a:pt x="876392" y="264661"/>
                </a:cubicBezTo>
                <a:lnTo>
                  <a:pt x="876392" y="229243"/>
                </a:lnTo>
                <a:cubicBezTo>
                  <a:pt x="876635" y="187779"/>
                  <a:pt x="887094" y="156196"/>
                  <a:pt x="907769" y="134494"/>
                </a:cubicBezTo>
                <a:cubicBezTo>
                  <a:pt x="928443" y="112792"/>
                  <a:pt x="957873" y="101866"/>
                  <a:pt x="996057" y="101717"/>
                </a:cubicBezTo>
                <a:close/>
                <a:moveTo>
                  <a:pt x="781472" y="101717"/>
                </a:moveTo>
                <a:cubicBezTo>
                  <a:pt x="799373" y="101729"/>
                  <a:pt x="814710" y="105213"/>
                  <a:pt x="827483" y="112170"/>
                </a:cubicBezTo>
                <a:cubicBezTo>
                  <a:pt x="840256" y="119127"/>
                  <a:pt x="850958" y="129486"/>
                  <a:pt x="859586" y="143248"/>
                </a:cubicBezTo>
                <a:lnTo>
                  <a:pt x="811819" y="176951"/>
                </a:lnTo>
                <a:cubicBezTo>
                  <a:pt x="807393" y="170383"/>
                  <a:pt x="801913" y="165115"/>
                  <a:pt x="795381" y="161146"/>
                </a:cubicBezTo>
                <a:cubicBezTo>
                  <a:pt x="788848" y="157177"/>
                  <a:pt x="780840" y="155140"/>
                  <a:pt x="771356" y="155034"/>
                </a:cubicBezTo>
                <a:cubicBezTo>
                  <a:pt x="755926" y="155127"/>
                  <a:pt x="743515" y="160561"/>
                  <a:pt x="734125" y="171337"/>
                </a:cubicBezTo>
                <a:cubicBezTo>
                  <a:pt x="724736" y="182112"/>
                  <a:pt x="719912" y="197672"/>
                  <a:pt x="719655" y="218017"/>
                </a:cubicBezTo>
                <a:lnTo>
                  <a:pt x="719655" y="387692"/>
                </a:lnTo>
                <a:lnTo>
                  <a:pt x="659594" y="387692"/>
                </a:lnTo>
                <a:lnTo>
                  <a:pt x="659594" y="106775"/>
                </a:lnTo>
                <a:lnTo>
                  <a:pt x="718532" y="106775"/>
                </a:lnTo>
                <a:lnTo>
                  <a:pt x="718532" y="132024"/>
                </a:lnTo>
                <a:cubicBezTo>
                  <a:pt x="723753" y="123640"/>
                  <a:pt x="731433" y="116555"/>
                  <a:pt x="741572" y="110767"/>
                </a:cubicBezTo>
                <a:cubicBezTo>
                  <a:pt x="751711" y="104979"/>
                  <a:pt x="765010" y="101962"/>
                  <a:pt x="781472" y="101717"/>
                </a:cubicBezTo>
                <a:close/>
                <a:moveTo>
                  <a:pt x="165782" y="94411"/>
                </a:moveTo>
                <a:lnTo>
                  <a:pt x="114081" y="251202"/>
                </a:lnTo>
                <a:lnTo>
                  <a:pt x="217485" y="251202"/>
                </a:lnTo>
                <a:close/>
                <a:moveTo>
                  <a:pt x="134874" y="0"/>
                </a:moveTo>
                <a:lnTo>
                  <a:pt x="196691" y="0"/>
                </a:lnTo>
                <a:lnTo>
                  <a:pt x="331565" y="387692"/>
                </a:lnTo>
                <a:lnTo>
                  <a:pt x="262443" y="387692"/>
                </a:lnTo>
                <a:lnTo>
                  <a:pt x="236030" y="307330"/>
                </a:lnTo>
                <a:lnTo>
                  <a:pt x="96098" y="307330"/>
                </a:lnTo>
                <a:lnTo>
                  <a:pt x="69685" y="387692"/>
                </a:lnTo>
                <a:lnTo>
                  <a:pt x="0" y="3876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400" dirty="0">
              <a:solidFill>
                <a:srgbClr val="FFFF00"/>
              </a:solidFill>
              <a:latin typeface="DIN 2014 Demi" panose="020B0604020202020204" pitchFamily="34" charset="0"/>
              <a:ea typeface="源ノ角ゴシック JP" panose="020B0800000000000000" pitchFamily="34" charset="-128"/>
              <a:cs typeface="Segoe UI" panose="020B0502040204020203" pitchFamily="34" charset="0"/>
            </a:endParaRPr>
          </a:p>
        </p:txBody>
      </p:sp>
      <p:sp>
        <p:nvSpPr>
          <p:cNvPr id="46" name="テキスト ボックス 45">
            <a:extLst>
              <a:ext uri="{FF2B5EF4-FFF2-40B4-BE49-F238E27FC236}">
                <a16:creationId xmlns:a16="http://schemas.microsoft.com/office/drawing/2014/main" id="{64DD9C09-D4A9-D44C-7C63-BA1D6C109450}"/>
              </a:ext>
            </a:extLst>
          </p:cNvPr>
          <p:cNvSpPr txBox="1"/>
          <p:nvPr/>
        </p:nvSpPr>
        <p:spPr>
          <a:xfrm>
            <a:off x="688282" y="1267261"/>
            <a:ext cx="3001121" cy="405767"/>
          </a:xfrm>
          <a:custGeom>
            <a:avLst/>
            <a:gdLst/>
            <a:ahLst/>
            <a:cxnLst/>
            <a:rect l="l" t="t" r="r" b="b"/>
            <a:pathLst>
              <a:path w="3682302" h="497867">
                <a:moveTo>
                  <a:pt x="3040914" y="268035"/>
                </a:moveTo>
                <a:cubicBezTo>
                  <a:pt x="3023329" y="268035"/>
                  <a:pt x="3010560" y="271127"/>
                  <a:pt x="3002604" y="277311"/>
                </a:cubicBezTo>
                <a:cubicBezTo>
                  <a:pt x="2994650" y="283495"/>
                  <a:pt x="2990737" y="292771"/>
                  <a:pt x="2990866" y="305139"/>
                </a:cubicBezTo>
                <a:cubicBezTo>
                  <a:pt x="2991065" y="317975"/>
                  <a:pt x="2995446" y="327298"/>
                  <a:pt x="3004011" y="333107"/>
                </a:cubicBezTo>
                <a:cubicBezTo>
                  <a:pt x="3012575" y="338916"/>
                  <a:pt x="3024126" y="341774"/>
                  <a:pt x="3038665" y="341680"/>
                </a:cubicBezTo>
                <a:cubicBezTo>
                  <a:pt x="3057094" y="342232"/>
                  <a:pt x="3071410" y="338318"/>
                  <a:pt x="3081614" y="329939"/>
                </a:cubicBezTo>
                <a:cubicBezTo>
                  <a:pt x="3091819" y="321560"/>
                  <a:pt x="3096997" y="305406"/>
                  <a:pt x="3097149" y="281479"/>
                </a:cubicBezTo>
                <a:lnTo>
                  <a:pt x="3097149" y="268035"/>
                </a:lnTo>
                <a:close/>
                <a:moveTo>
                  <a:pt x="688239" y="268035"/>
                </a:moveTo>
                <a:cubicBezTo>
                  <a:pt x="670654" y="268035"/>
                  <a:pt x="657884" y="271127"/>
                  <a:pt x="649930" y="277311"/>
                </a:cubicBezTo>
                <a:cubicBezTo>
                  <a:pt x="641975" y="283495"/>
                  <a:pt x="638062" y="292771"/>
                  <a:pt x="638191" y="305139"/>
                </a:cubicBezTo>
                <a:cubicBezTo>
                  <a:pt x="638390" y="317975"/>
                  <a:pt x="642771" y="327298"/>
                  <a:pt x="651335" y="333107"/>
                </a:cubicBezTo>
                <a:cubicBezTo>
                  <a:pt x="659900" y="338916"/>
                  <a:pt x="671451" y="341774"/>
                  <a:pt x="685990" y="341680"/>
                </a:cubicBezTo>
                <a:cubicBezTo>
                  <a:pt x="704418" y="342232"/>
                  <a:pt x="718735" y="338318"/>
                  <a:pt x="728939" y="329939"/>
                </a:cubicBezTo>
                <a:cubicBezTo>
                  <a:pt x="739143" y="321560"/>
                  <a:pt x="744322" y="305406"/>
                  <a:pt x="744474" y="281479"/>
                </a:cubicBezTo>
                <a:lnTo>
                  <a:pt x="744474" y="268035"/>
                </a:lnTo>
                <a:close/>
                <a:moveTo>
                  <a:pt x="2558571" y="153910"/>
                </a:moveTo>
                <a:cubicBezTo>
                  <a:pt x="2539148" y="154074"/>
                  <a:pt x="2524434" y="160493"/>
                  <a:pt x="2514430" y="173165"/>
                </a:cubicBezTo>
                <a:cubicBezTo>
                  <a:pt x="2504425" y="185837"/>
                  <a:pt x="2499271" y="203780"/>
                  <a:pt x="2498966" y="226994"/>
                </a:cubicBezTo>
                <a:lnTo>
                  <a:pt x="2498966" y="262974"/>
                </a:lnTo>
                <a:cubicBezTo>
                  <a:pt x="2498708" y="285415"/>
                  <a:pt x="2503160" y="303920"/>
                  <a:pt x="2512321" y="318490"/>
                </a:cubicBezTo>
                <a:cubicBezTo>
                  <a:pt x="2521482" y="333060"/>
                  <a:pt x="2536899" y="340603"/>
                  <a:pt x="2558571" y="341118"/>
                </a:cubicBezTo>
                <a:cubicBezTo>
                  <a:pt x="2579997" y="340603"/>
                  <a:pt x="2595343" y="333060"/>
                  <a:pt x="2604610" y="318490"/>
                </a:cubicBezTo>
                <a:cubicBezTo>
                  <a:pt x="2613876" y="303920"/>
                  <a:pt x="2618398" y="285415"/>
                  <a:pt x="2618175" y="262974"/>
                </a:cubicBezTo>
                <a:lnTo>
                  <a:pt x="2618175" y="230367"/>
                </a:lnTo>
                <a:cubicBezTo>
                  <a:pt x="2618222" y="205783"/>
                  <a:pt x="2613349" y="186926"/>
                  <a:pt x="2603556" y="173797"/>
                </a:cubicBezTo>
                <a:cubicBezTo>
                  <a:pt x="2593762" y="160668"/>
                  <a:pt x="2578767" y="154039"/>
                  <a:pt x="2558571" y="153910"/>
                </a:cubicBezTo>
                <a:close/>
                <a:moveTo>
                  <a:pt x="1710817" y="153910"/>
                </a:moveTo>
                <a:cubicBezTo>
                  <a:pt x="1690597" y="154038"/>
                  <a:pt x="1675509" y="160669"/>
                  <a:pt x="1665552" y="173803"/>
                </a:cubicBezTo>
                <a:cubicBezTo>
                  <a:pt x="1655594" y="186936"/>
                  <a:pt x="1650627" y="205805"/>
                  <a:pt x="1650650" y="230409"/>
                </a:cubicBezTo>
                <a:lnTo>
                  <a:pt x="1650650" y="263004"/>
                </a:lnTo>
                <a:cubicBezTo>
                  <a:pt x="1650452" y="285436"/>
                  <a:pt x="1655067" y="303934"/>
                  <a:pt x="1664497" y="318499"/>
                </a:cubicBezTo>
                <a:cubicBezTo>
                  <a:pt x="1673927" y="333063"/>
                  <a:pt x="1689367" y="340603"/>
                  <a:pt x="1710817" y="341118"/>
                </a:cubicBezTo>
                <a:cubicBezTo>
                  <a:pt x="1732981" y="340603"/>
                  <a:pt x="1748538" y="333060"/>
                  <a:pt x="1757488" y="318490"/>
                </a:cubicBezTo>
                <a:cubicBezTo>
                  <a:pt x="1766439" y="303920"/>
                  <a:pt x="1770749" y="285415"/>
                  <a:pt x="1770422" y="262974"/>
                </a:cubicBezTo>
                <a:lnTo>
                  <a:pt x="1770422" y="230367"/>
                </a:lnTo>
                <a:cubicBezTo>
                  <a:pt x="1770433" y="206029"/>
                  <a:pt x="1765489" y="187243"/>
                  <a:pt x="1755590" y="174008"/>
                </a:cubicBezTo>
                <a:cubicBezTo>
                  <a:pt x="1745692" y="160774"/>
                  <a:pt x="1730767" y="154074"/>
                  <a:pt x="1710817" y="153910"/>
                </a:cubicBezTo>
                <a:close/>
                <a:moveTo>
                  <a:pt x="977392" y="153910"/>
                </a:moveTo>
                <a:cubicBezTo>
                  <a:pt x="957172" y="154038"/>
                  <a:pt x="942084" y="160669"/>
                  <a:pt x="932126" y="173803"/>
                </a:cubicBezTo>
                <a:cubicBezTo>
                  <a:pt x="922169" y="186936"/>
                  <a:pt x="917202" y="205805"/>
                  <a:pt x="917226" y="230409"/>
                </a:cubicBezTo>
                <a:lnTo>
                  <a:pt x="917226" y="263004"/>
                </a:lnTo>
                <a:cubicBezTo>
                  <a:pt x="917027" y="285436"/>
                  <a:pt x="921642" y="303934"/>
                  <a:pt x="931072" y="318499"/>
                </a:cubicBezTo>
                <a:cubicBezTo>
                  <a:pt x="940503" y="333063"/>
                  <a:pt x="955942" y="340603"/>
                  <a:pt x="977392" y="341118"/>
                </a:cubicBezTo>
                <a:cubicBezTo>
                  <a:pt x="999556" y="340603"/>
                  <a:pt x="1015113" y="333060"/>
                  <a:pt x="1024064" y="318490"/>
                </a:cubicBezTo>
                <a:cubicBezTo>
                  <a:pt x="1033013" y="303920"/>
                  <a:pt x="1037325" y="285415"/>
                  <a:pt x="1036997" y="262974"/>
                </a:cubicBezTo>
                <a:lnTo>
                  <a:pt x="1036997" y="230367"/>
                </a:lnTo>
                <a:cubicBezTo>
                  <a:pt x="1037008" y="206029"/>
                  <a:pt x="1032065" y="187243"/>
                  <a:pt x="1022165" y="174008"/>
                </a:cubicBezTo>
                <a:cubicBezTo>
                  <a:pt x="1012266" y="160774"/>
                  <a:pt x="997342" y="154074"/>
                  <a:pt x="977392" y="153910"/>
                </a:cubicBezTo>
                <a:close/>
                <a:moveTo>
                  <a:pt x="3421545" y="106775"/>
                </a:moveTo>
                <a:lnTo>
                  <a:pt x="3485048" y="106775"/>
                </a:lnTo>
                <a:lnTo>
                  <a:pt x="3556419" y="304590"/>
                </a:lnTo>
                <a:lnTo>
                  <a:pt x="3620484" y="106775"/>
                </a:lnTo>
                <a:lnTo>
                  <a:pt x="3682302" y="106775"/>
                </a:lnTo>
                <a:lnTo>
                  <a:pt x="3583394" y="399002"/>
                </a:lnTo>
                <a:cubicBezTo>
                  <a:pt x="3575717" y="422813"/>
                  <a:pt x="3567280" y="441714"/>
                  <a:pt x="3558084" y="455704"/>
                </a:cubicBezTo>
                <a:cubicBezTo>
                  <a:pt x="3548888" y="469695"/>
                  <a:pt x="3536664" y="479691"/>
                  <a:pt x="3521410" y="485693"/>
                </a:cubicBezTo>
                <a:cubicBezTo>
                  <a:pt x="3506157" y="491695"/>
                  <a:pt x="3485607" y="494620"/>
                  <a:pt x="3459760" y="494467"/>
                </a:cubicBezTo>
                <a:lnTo>
                  <a:pt x="3459760" y="439464"/>
                </a:lnTo>
                <a:cubicBezTo>
                  <a:pt x="3478972" y="440084"/>
                  <a:pt x="3493654" y="437298"/>
                  <a:pt x="3503804" y="431105"/>
                </a:cubicBezTo>
                <a:cubicBezTo>
                  <a:pt x="3513955" y="424911"/>
                  <a:pt x="3522315" y="411588"/>
                  <a:pt x="3528882" y="391134"/>
                </a:cubicBezTo>
                <a:close/>
                <a:moveTo>
                  <a:pt x="2306707" y="106775"/>
                </a:moveTo>
                <a:lnTo>
                  <a:pt x="2366769" y="106775"/>
                </a:lnTo>
                <a:lnTo>
                  <a:pt x="2366769" y="387692"/>
                </a:lnTo>
                <a:lnTo>
                  <a:pt x="2306707" y="387692"/>
                </a:lnTo>
                <a:close/>
                <a:moveTo>
                  <a:pt x="1173232" y="106775"/>
                </a:moveTo>
                <a:lnTo>
                  <a:pt x="1233294" y="106775"/>
                </a:lnTo>
                <a:lnTo>
                  <a:pt x="1233294" y="387692"/>
                </a:lnTo>
                <a:lnTo>
                  <a:pt x="1173232" y="387692"/>
                </a:lnTo>
                <a:close/>
                <a:moveTo>
                  <a:pt x="3344081" y="101717"/>
                </a:moveTo>
                <a:cubicBezTo>
                  <a:pt x="3361983" y="101729"/>
                  <a:pt x="3377320" y="105213"/>
                  <a:pt x="3390093" y="112170"/>
                </a:cubicBezTo>
                <a:cubicBezTo>
                  <a:pt x="3402866" y="119127"/>
                  <a:pt x="3413567" y="129486"/>
                  <a:pt x="3422196" y="143248"/>
                </a:cubicBezTo>
                <a:lnTo>
                  <a:pt x="3374428" y="176951"/>
                </a:lnTo>
                <a:cubicBezTo>
                  <a:pt x="3370002" y="170383"/>
                  <a:pt x="3364523" y="165115"/>
                  <a:pt x="3357990" y="161146"/>
                </a:cubicBezTo>
                <a:cubicBezTo>
                  <a:pt x="3351457" y="157177"/>
                  <a:pt x="3343449" y="155140"/>
                  <a:pt x="3333966" y="155034"/>
                </a:cubicBezTo>
                <a:cubicBezTo>
                  <a:pt x="3318535" y="155127"/>
                  <a:pt x="3306125" y="160561"/>
                  <a:pt x="3296735" y="171337"/>
                </a:cubicBezTo>
                <a:cubicBezTo>
                  <a:pt x="3287345" y="182112"/>
                  <a:pt x="3282522" y="197672"/>
                  <a:pt x="3282264" y="218017"/>
                </a:cubicBezTo>
                <a:lnTo>
                  <a:pt x="3282264" y="387692"/>
                </a:lnTo>
                <a:lnTo>
                  <a:pt x="3222203" y="387692"/>
                </a:lnTo>
                <a:lnTo>
                  <a:pt x="3222203" y="106775"/>
                </a:lnTo>
                <a:lnTo>
                  <a:pt x="3281141" y="106775"/>
                </a:lnTo>
                <a:lnTo>
                  <a:pt x="3281141" y="132024"/>
                </a:lnTo>
                <a:cubicBezTo>
                  <a:pt x="3286362" y="123640"/>
                  <a:pt x="3294042" y="116554"/>
                  <a:pt x="3304181" y="110767"/>
                </a:cubicBezTo>
                <a:cubicBezTo>
                  <a:pt x="3314320" y="104979"/>
                  <a:pt x="3327620" y="101963"/>
                  <a:pt x="3344081" y="101717"/>
                </a:cubicBezTo>
                <a:close/>
                <a:moveTo>
                  <a:pt x="3045413" y="101717"/>
                </a:moveTo>
                <a:cubicBezTo>
                  <a:pt x="3081500" y="101096"/>
                  <a:pt x="3108938" y="107950"/>
                  <a:pt x="3127728" y="122279"/>
                </a:cubicBezTo>
                <a:cubicBezTo>
                  <a:pt x="3146519" y="136608"/>
                  <a:pt x="3155971" y="162138"/>
                  <a:pt x="3156086" y="198868"/>
                </a:cubicBezTo>
                <a:lnTo>
                  <a:pt x="3156086" y="387692"/>
                </a:lnTo>
                <a:lnTo>
                  <a:pt x="3097149" y="387692"/>
                </a:lnTo>
                <a:lnTo>
                  <a:pt x="3097149" y="361884"/>
                </a:lnTo>
                <a:cubicBezTo>
                  <a:pt x="3090671" y="372745"/>
                  <a:pt x="3082399" y="380625"/>
                  <a:pt x="3072336" y="385524"/>
                </a:cubicBezTo>
                <a:cubicBezTo>
                  <a:pt x="3062272" y="390423"/>
                  <a:pt x="3048799" y="392832"/>
                  <a:pt x="3031917" y="392750"/>
                </a:cubicBezTo>
                <a:cubicBezTo>
                  <a:pt x="3000705" y="392611"/>
                  <a:pt x="2976312" y="385032"/>
                  <a:pt x="2958740" y="370013"/>
                </a:cubicBezTo>
                <a:cubicBezTo>
                  <a:pt x="2941168" y="354994"/>
                  <a:pt x="2932231" y="333370"/>
                  <a:pt x="2931929" y="305139"/>
                </a:cubicBezTo>
                <a:lnTo>
                  <a:pt x="2931929" y="305082"/>
                </a:lnTo>
                <a:cubicBezTo>
                  <a:pt x="2932523" y="275309"/>
                  <a:pt x="2942420" y="253930"/>
                  <a:pt x="2961618" y="240946"/>
                </a:cubicBezTo>
                <a:cubicBezTo>
                  <a:pt x="2980817" y="227962"/>
                  <a:pt x="3005749" y="221617"/>
                  <a:pt x="3036416" y="221909"/>
                </a:cubicBezTo>
                <a:lnTo>
                  <a:pt x="3097149" y="221909"/>
                </a:lnTo>
                <a:lnTo>
                  <a:pt x="3097149" y="198306"/>
                </a:lnTo>
                <a:cubicBezTo>
                  <a:pt x="3097466" y="180944"/>
                  <a:pt x="3093459" y="169025"/>
                  <a:pt x="3085129" y="162551"/>
                </a:cubicBezTo>
                <a:cubicBezTo>
                  <a:pt x="3076799" y="156076"/>
                  <a:pt x="3062248" y="153009"/>
                  <a:pt x="3041476" y="153348"/>
                </a:cubicBezTo>
                <a:cubicBezTo>
                  <a:pt x="3026574" y="153032"/>
                  <a:pt x="3014625" y="154507"/>
                  <a:pt x="3005629" y="157774"/>
                </a:cubicBezTo>
                <a:cubicBezTo>
                  <a:pt x="2996633" y="161040"/>
                  <a:pt x="2988906" y="167995"/>
                  <a:pt x="2982446" y="178637"/>
                </a:cubicBezTo>
                <a:lnTo>
                  <a:pt x="2939226" y="148298"/>
                </a:lnTo>
                <a:cubicBezTo>
                  <a:pt x="2949011" y="131870"/>
                  <a:pt x="2962277" y="119968"/>
                  <a:pt x="2979020" y="112590"/>
                </a:cubicBezTo>
                <a:cubicBezTo>
                  <a:pt x="2995765" y="105213"/>
                  <a:pt x="3017896" y="101588"/>
                  <a:pt x="3045413" y="101717"/>
                </a:cubicBezTo>
                <a:close/>
                <a:moveTo>
                  <a:pt x="2848781" y="101717"/>
                </a:moveTo>
                <a:cubicBezTo>
                  <a:pt x="2866683" y="101729"/>
                  <a:pt x="2882020" y="105213"/>
                  <a:pt x="2894793" y="112170"/>
                </a:cubicBezTo>
                <a:cubicBezTo>
                  <a:pt x="2907566" y="119127"/>
                  <a:pt x="2918267" y="129486"/>
                  <a:pt x="2926896" y="143248"/>
                </a:cubicBezTo>
                <a:lnTo>
                  <a:pt x="2879128" y="176951"/>
                </a:lnTo>
                <a:cubicBezTo>
                  <a:pt x="2874702" y="170383"/>
                  <a:pt x="2869223" y="165115"/>
                  <a:pt x="2862690" y="161146"/>
                </a:cubicBezTo>
                <a:cubicBezTo>
                  <a:pt x="2856157" y="157177"/>
                  <a:pt x="2848149" y="155140"/>
                  <a:pt x="2838666" y="155034"/>
                </a:cubicBezTo>
                <a:cubicBezTo>
                  <a:pt x="2823235" y="155127"/>
                  <a:pt x="2810825" y="160561"/>
                  <a:pt x="2801435" y="171337"/>
                </a:cubicBezTo>
                <a:cubicBezTo>
                  <a:pt x="2792045" y="182112"/>
                  <a:pt x="2787222" y="197672"/>
                  <a:pt x="2786964" y="218017"/>
                </a:cubicBezTo>
                <a:lnTo>
                  <a:pt x="2786964" y="387692"/>
                </a:lnTo>
                <a:lnTo>
                  <a:pt x="2726903" y="387692"/>
                </a:lnTo>
                <a:lnTo>
                  <a:pt x="2726903" y="106775"/>
                </a:lnTo>
                <a:lnTo>
                  <a:pt x="2785841" y="106775"/>
                </a:lnTo>
                <a:lnTo>
                  <a:pt x="2785841" y="132024"/>
                </a:lnTo>
                <a:cubicBezTo>
                  <a:pt x="2791062" y="123640"/>
                  <a:pt x="2798742" y="116554"/>
                  <a:pt x="2808881" y="110767"/>
                </a:cubicBezTo>
                <a:cubicBezTo>
                  <a:pt x="2819020" y="104979"/>
                  <a:pt x="2832320" y="101963"/>
                  <a:pt x="2848781" y="101717"/>
                </a:cubicBezTo>
                <a:close/>
                <a:moveTo>
                  <a:pt x="1702945" y="101717"/>
                </a:moveTo>
                <a:cubicBezTo>
                  <a:pt x="1718092" y="101764"/>
                  <a:pt x="1731236" y="103915"/>
                  <a:pt x="1742376" y="108171"/>
                </a:cubicBezTo>
                <a:cubicBezTo>
                  <a:pt x="1753517" y="112427"/>
                  <a:pt x="1762865" y="118507"/>
                  <a:pt x="1770422" y="126411"/>
                </a:cubicBezTo>
                <a:lnTo>
                  <a:pt x="1770422" y="106775"/>
                </a:lnTo>
                <a:lnTo>
                  <a:pt x="1829921" y="106775"/>
                </a:lnTo>
                <a:lnTo>
                  <a:pt x="1829921" y="382087"/>
                </a:lnTo>
                <a:cubicBezTo>
                  <a:pt x="1829385" y="424784"/>
                  <a:pt x="1818108" y="454897"/>
                  <a:pt x="1796087" y="472427"/>
                </a:cubicBezTo>
                <a:cubicBezTo>
                  <a:pt x="1774068" y="489956"/>
                  <a:pt x="1744520" y="498427"/>
                  <a:pt x="1707443" y="497839"/>
                </a:cubicBezTo>
                <a:cubicBezTo>
                  <a:pt x="1682351" y="498050"/>
                  <a:pt x="1661415" y="494402"/>
                  <a:pt x="1644633" y="486896"/>
                </a:cubicBezTo>
                <a:cubicBezTo>
                  <a:pt x="1627852" y="479390"/>
                  <a:pt x="1613953" y="466762"/>
                  <a:pt x="1602940" y="449014"/>
                </a:cubicBezTo>
                <a:lnTo>
                  <a:pt x="1645038" y="418634"/>
                </a:lnTo>
                <a:cubicBezTo>
                  <a:pt x="1651042" y="427931"/>
                  <a:pt x="1658841" y="434941"/>
                  <a:pt x="1668435" y="439666"/>
                </a:cubicBezTo>
                <a:cubicBezTo>
                  <a:pt x="1678028" y="444390"/>
                  <a:pt x="1690469" y="446758"/>
                  <a:pt x="1705756" y="446770"/>
                </a:cubicBezTo>
                <a:cubicBezTo>
                  <a:pt x="1728131" y="446921"/>
                  <a:pt x="1744532" y="441835"/>
                  <a:pt x="1754958" y="431510"/>
                </a:cubicBezTo>
                <a:cubicBezTo>
                  <a:pt x="1765384" y="421185"/>
                  <a:pt x="1770538" y="404710"/>
                  <a:pt x="1770422" y="382087"/>
                </a:cubicBezTo>
                <a:lnTo>
                  <a:pt x="1770422" y="369179"/>
                </a:lnTo>
                <a:cubicBezTo>
                  <a:pt x="1755239" y="384893"/>
                  <a:pt x="1732746" y="392750"/>
                  <a:pt x="1702945" y="392750"/>
                </a:cubicBezTo>
                <a:cubicBezTo>
                  <a:pt x="1665585" y="392063"/>
                  <a:pt x="1637609" y="380108"/>
                  <a:pt x="1619018" y="356885"/>
                </a:cubicBezTo>
                <a:cubicBezTo>
                  <a:pt x="1600427" y="333662"/>
                  <a:pt x="1591138" y="303296"/>
                  <a:pt x="1591152" y="265785"/>
                </a:cubicBezTo>
                <a:lnTo>
                  <a:pt x="1591152" y="227556"/>
                </a:lnTo>
                <a:cubicBezTo>
                  <a:pt x="1591559" y="186901"/>
                  <a:pt x="1601690" y="155810"/>
                  <a:pt x="1621544" y="134283"/>
                </a:cubicBezTo>
                <a:cubicBezTo>
                  <a:pt x="1641399" y="112757"/>
                  <a:pt x="1668532" y="101901"/>
                  <a:pt x="1702945" y="101717"/>
                </a:cubicBezTo>
                <a:close/>
                <a:moveTo>
                  <a:pt x="1436343" y="101717"/>
                </a:moveTo>
                <a:cubicBezTo>
                  <a:pt x="1465931" y="101248"/>
                  <a:pt x="1490207" y="109482"/>
                  <a:pt x="1509171" y="126421"/>
                </a:cubicBezTo>
                <a:cubicBezTo>
                  <a:pt x="1528135" y="143359"/>
                  <a:pt x="1537938" y="171817"/>
                  <a:pt x="1538580" y="211794"/>
                </a:cubicBezTo>
                <a:lnTo>
                  <a:pt x="1538580" y="387692"/>
                </a:lnTo>
                <a:lnTo>
                  <a:pt x="1479081" y="387692"/>
                </a:lnTo>
                <a:lnTo>
                  <a:pt x="1479081" y="218538"/>
                </a:lnTo>
                <a:cubicBezTo>
                  <a:pt x="1478788" y="194256"/>
                  <a:pt x="1473750" y="177490"/>
                  <a:pt x="1463968" y="168241"/>
                </a:cubicBezTo>
                <a:cubicBezTo>
                  <a:pt x="1454186" y="158992"/>
                  <a:pt x="1441415" y="154590"/>
                  <a:pt x="1425659" y="155034"/>
                </a:cubicBezTo>
                <a:cubicBezTo>
                  <a:pt x="1407009" y="155304"/>
                  <a:pt x="1392716" y="161087"/>
                  <a:pt x="1382781" y="172385"/>
                </a:cubicBezTo>
                <a:cubicBezTo>
                  <a:pt x="1372847" y="183683"/>
                  <a:pt x="1367833" y="198880"/>
                  <a:pt x="1367739" y="217976"/>
                </a:cubicBezTo>
                <a:lnTo>
                  <a:pt x="1367739" y="387692"/>
                </a:lnTo>
                <a:lnTo>
                  <a:pt x="1307678" y="387692"/>
                </a:lnTo>
                <a:lnTo>
                  <a:pt x="1307678" y="106775"/>
                </a:lnTo>
                <a:lnTo>
                  <a:pt x="1366616" y="106775"/>
                </a:lnTo>
                <a:lnTo>
                  <a:pt x="1366616" y="132024"/>
                </a:lnTo>
                <a:cubicBezTo>
                  <a:pt x="1372613" y="123395"/>
                  <a:pt x="1381141" y="116239"/>
                  <a:pt x="1392200" y="110556"/>
                </a:cubicBezTo>
                <a:cubicBezTo>
                  <a:pt x="1403259" y="104874"/>
                  <a:pt x="1417974" y="101927"/>
                  <a:pt x="1436343" y="101717"/>
                </a:cubicBezTo>
                <a:close/>
                <a:moveTo>
                  <a:pt x="969520" y="101717"/>
                </a:moveTo>
                <a:cubicBezTo>
                  <a:pt x="984667" y="101764"/>
                  <a:pt x="997811" y="103915"/>
                  <a:pt x="1008951" y="108171"/>
                </a:cubicBezTo>
                <a:cubicBezTo>
                  <a:pt x="1020092" y="112427"/>
                  <a:pt x="1029440" y="118507"/>
                  <a:pt x="1036997" y="126411"/>
                </a:cubicBezTo>
                <a:lnTo>
                  <a:pt x="1036997" y="106775"/>
                </a:lnTo>
                <a:lnTo>
                  <a:pt x="1096496" y="106775"/>
                </a:lnTo>
                <a:lnTo>
                  <a:pt x="1096496" y="382087"/>
                </a:lnTo>
                <a:cubicBezTo>
                  <a:pt x="1095960" y="424784"/>
                  <a:pt x="1084683" y="454897"/>
                  <a:pt x="1062663" y="472427"/>
                </a:cubicBezTo>
                <a:cubicBezTo>
                  <a:pt x="1040643" y="489956"/>
                  <a:pt x="1011095" y="498427"/>
                  <a:pt x="974018" y="497839"/>
                </a:cubicBezTo>
                <a:cubicBezTo>
                  <a:pt x="948926" y="498050"/>
                  <a:pt x="927990" y="494402"/>
                  <a:pt x="911208" y="486896"/>
                </a:cubicBezTo>
                <a:cubicBezTo>
                  <a:pt x="894426" y="479390"/>
                  <a:pt x="880528" y="466762"/>
                  <a:pt x="869514" y="449014"/>
                </a:cubicBezTo>
                <a:lnTo>
                  <a:pt x="911613" y="418634"/>
                </a:lnTo>
                <a:cubicBezTo>
                  <a:pt x="917617" y="427931"/>
                  <a:pt x="925416" y="434941"/>
                  <a:pt x="935010" y="439666"/>
                </a:cubicBezTo>
                <a:cubicBezTo>
                  <a:pt x="944603" y="444390"/>
                  <a:pt x="957043" y="446758"/>
                  <a:pt x="972331" y="446770"/>
                </a:cubicBezTo>
                <a:cubicBezTo>
                  <a:pt x="994706" y="446921"/>
                  <a:pt x="1011107" y="441835"/>
                  <a:pt x="1021533" y="431510"/>
                </a:cubicBezTo>
                <a:cubicBezTo>
                  <a:pt x="1031959" y="421185"/>
                  <a:pt x="1037114" y="404710"/>
                  <a:pt x="1036997" y="382087"/>
                </a:cubicBezTo>
                <a:lnTo>
                  <a:pt x="1036997" y="369179"/>
                </a:lnTo>
                <a:cubicBezTo>
                  <a:pt x="1021814" y="384893"/>
                  <a:pt x="999321" y="392750"/>
                  <a:pt x="969520" y="392750"/>
                </a:cubicBezTo>
                <a:cubicBezTo>
                  <a:pt x="932161" y="392063"/>
                  <a:pt x="904185" y="380108"/>
                  <a:pt x="885593" y="356885"/>
                </a:cubicBezTo>
                <a:cubicBezTo>
                  <a:pt x="867002" y="333662"/>
                  <a:pt x="857713" y="303296"/>
                  <a:pt x="857727" y="265785"/>
                </a:cubicBezTo>
                <a:lnTo>
                  <a:pt x="857727" y="227556"/>
                </a:lnTo>
                <a:cubicBezTo>
                  <a:pt x="858134" y="186901"/>
                  <a:pt x="868265" y="155810"/>
                  <a:pt x="888119" y="134283"/>
                </a:cubicBezTo>
                <a:cubicBezTo>
                  <a:pt x="907974" y="112757"/>
                  <a:pt x="935107" y="101901"/>
                  <a:pt x="969520" y="101717"/>
                </a:cubicBezTo>
                <a:close/>
                <a:moveTo>
                  <a:pt x="692738" y="101717"/>
                </a:moveTo>
                <a:cubicBezTo>
                  <a:pt x="728825" y="101096"/>
                  <a:pt x="756263" y="107950"/>
                  <a:pt x="775053" y="122279"/>
                </a:cubicBezTo>
                <a:cubicBezTo>
                  <a:pt x="793844" y="136608"/>
                  <a:pt x="803297" y="162138"/>
                  <a:pt x="803411" y="198868"/>
                </a:cubicBezTo>
                <a:lnTo>
                  <a:pt x="803411" y="387692"/>
                </a:lnTo>
                <a:lnTo>
                  <a:pt x="744474" y="387692"/>
                </a:lnTo>
                <a:lnTo>
                  <a:pt x="744474" y="361884"/>
                </a:lnTo>
                <a:cubicBezTo>
                  <a:pt x="737995" y="372745"/>
                  <a:pt x="729724" y="380625"/>
                  <a:pt x="719660" y="385524"/>
                </a:cubicBezTo>
                <a:cubicBezTo>
                  <a:pt x="709597" y="390423"/>
                  <a:pt x="696124" y="392832"/>
                  <a:pt x="679242" y="392750"/>
                </a:cubicBezTo>
                <a:cubicBezTo>
                  <a:pt x="648030" y="392611"/>
                  <a:pt x="623637" y="385032"/>
                  <a:pt x="606065" y="370013"/>
                </a:cubicBezTo>
                <a:cubicBezTo>
                  <a:pt x="588493" y="354994"/>
                  <a:pt x="579556" y="333370"/>
                  <a:pt x="579253" y="305139"/>
                </a:cubicBezTo>
                <a:lnTo>
                  <a:pt x="579253" y="305082"/>
                </a:lnTo>
                <a:cubicBezTo>
                  <a:pt x="579848" y="275309"/>
                  <a:pt x="589745" y="253930"/>
                  <a:pt x="608943" y="240946"/>
                </a:cubicBezTo>
                <a:cubicBezTo>
                  <a:pt x="628141" y="227962"/>
                  <a:pt x="653074" y="221617"/>
                  <a:pt x="683740" y="221909"/>
                </a:cubicBezTo>
                <a:lnTo>
                  <a:pt x="744474" y="221909"/>
                </a:lnTo>
                <a:lnTo>
                  <a:pt x="744474" y="198306"/>
                </a:lnTo>
                <a:cubicBezTo>
                  <a:pt x="744791" y="180944"/>
                  <a:pt x="740784" y="169025"/>
                  <a:pt x="732454" y="162551"/>
                </a:cubicBezTo>
                <a:cubicBezTo>
                  <a:pt x="724125" y="156076"/>
                  <a:pt x="709573" y="153009"/>
                  <a:pt x="688802" y="153348"/>
                </a:cubicBezTo>
                <a:cubicBezTo>
                  <a:pt x="673899" y="153032"/>
                  <a:pt x="661950" y="154507"/>
                  <a:pt x="652954" y="157774"/>
                </a:cubicBezTo>
                <a:cubicBezTo>
                  <a:pt x="643958" y="161040"/>
                  <a:pt x="636230" y="167995"/>
                  <a:pt x="629771" y="178637"/>
                </a:cubicBezTo>
                <a:lnTo>
                  <a:pt x="586551" y="148298"/>
                </a:lnTo>
                <a:cubicBezTo>
                  <a:pt x="596336" y="131870"/>
                  <a:pt x="609601" y="119968"/>
                  <a:pt x="626346" y="112590"/>
                </a:cubicBezTo>
                <a:cubicBezTo>
                  <a:pt x="643090" y="105213"/>
                  <a:pt x="665221" y="101588"/>
                  <a:pt x="692738" y="101717"/>
                </a:cubicBezTo>
                <a:close/>
                <a:moveTo>
                  <a:pt x="270360" y="101717"/>
                </a:moveTo>
                <a:cubicBezTo>
                  <a:pt x="288155" y="101752"/>
                  <a:pt x="303869" y="105190"/>
                  <a:pt x="317500" y="112030"/>
                </a:cubicBezTo>
                <a:cubicBezTo>
                  <a:pt x="331133" y="118870"/>
                  <a:pt x="342199" y="128902"/>
                  <a:pt x="350698" y="142126"/>
                </a:cubicBezTo>
                <a:cubicBezTo>
                  <a:pt x="360044" y="129393"/>
                  <a:pt x="371681" y="119501"/>
                  <a:pt x="385608" y="112451"/>
                </a:cubicBezTo>
                <a:cubicBezTo>
                  <a:pt x="399534" y="105400"/>
                  <a:pt x="415256" y="101822"/>
                  <a:pt x="432772" y="101717"/>
                </a:cubicBezTo>
                <a:cubicBezTo>
                  <a:pt x="463373" y="101739"/>
                  <a:pt x="487156" y="110956"/>
                  <a:pt x="504119" y="129367"/>
                </a:cubicBezTo>
                <a:cubicBezTo>
                  <a:pt x="521083" y="147779"/>
                  <a:pt x="529693" y="175254"/>
                  <a:pt x="529949" y="211794"/>
                </a:cubicBezTo>
                <a:lnTo>
                  <a:pt x="529949" y="387692"/>
                </a:lnTo>
                <a:lnTo>
                  <a:pt x="469887" y="387692"/>
                </a:lnTo>
                <a:lnTo>
                  <a:pt x="469887" y="218538"/>
                </a:lnTo>
                <a:cubicBezTo>
                  <a:pt x="469735" y="195731"/>
                  <a:pt x="465260" y="179387"/>
                  <a:pt x="456461" y="169505"/>
                </a:cubicBezTo>
                <a:cubicBezTo>
                  <a:pt x="447663" y="159624"/>
                  <a:pt x="435455" y="154800"/>
                  <a:pt x="419837" y="155034"/>
                </a:cubicBezTo>
                <a:cubicBezTo>
                  <a:pt x="404689" y="155187"/>
                  <a:pt x="392387" y="160502"/>
                  <a:pt x="382932" y="170980"/>
                </a:cubicBezTo>
                <a:cubicBezTo>
                  <a:pt x="373478" y="181459"/>
                  <a:pt x="368346" y="196187"/>
                  <a:pt x="367538" y="215166"/>
                </a:cubicBezTo>
                <a:lnTo>
                  <a:pt x="367538" y="387692"/>
                </a:lnTo>
                <a:lnTo>
                  <a:pt x="308039" y="387692"/>
                </a:lnTo>
                <a:lnTo>
                  <a:pt x="308039" y="218538"/>
                </a:lnTo>
                <a:cubicBezTo>
                  <a:pt x="307769" y="194993"/>
                  <a:pt x="303106" y="178438"/>
                  <a:pt x="294050" y="168873"/>
                </a:cubicBezTo>
                <a:cubicBezTo>
                  <a:pt x="284993" y="159308"/>
                  <a:pt x="273160" y="154695"/>
                  <a:pt x="258551" y="155034"/>
                </a:cubicBezTo>
                <a:cubicBezTo>
                  <a:pt x="242816" y="155198"/>
                  <a:pt x="230140" y="160771"/>
                  <a:pt x="220521" y="171753"/>
                </a:cubicBezTo>
                <a:cubicBezTo>
                  <a:pt x="210903" y="182735"/>
                  <a:pt x="205958" y="198143"/>
                  <a:pt x="205689" y="217976"/>
                </a:cubicBezTo>
                <a:lnTo>
                  <a:pt x="205689" y="387692"/>
                </a:lnTo>
                <a:lnTo>
                  <a:pt x="145628" y="387692"/>
                </a:lnTo>
                <a:lnTo>
                  <a:pt x="145628" y="106775"/>
                </a:lnTo>
                <a:lnTo>
                  <a:pt x="204566" y="106775"/>
                </a:lnTo>
                <a:lnTo>
                  <a:pt x="204566" y="132024"/>
                </a:lnTo>
                <a:cubicBezTo>
                  <a:pt x="210154" y="123395"/>
                  <a:pt x="218377" y="116239"/>
                  <a:pt x="229238" y="110556"/>
                </a:cubicBezTo>
                <a:cubicBezTo>
                  <a:pt x="240099" y="104874"/>
                  <a:pt x="253806" y="101927"/>
                  <a:pt x="270360" y="101717"/>
                </a:cubicBezTo>
                <a:close/>
                <a:moveTo>
                  <a:pt x="2441153" y="0"/>
                </a:moveTo>
                <a:lnTo>
                  <a:pt x="2498966" y="0"/>
                </a:lnTo>
                <a:lnTo>
                  <a:pt x="2498966" y="128656"/>
                </a:lnTo>
                <a:cubicBezTo>
                  <a:pt x="2506557" y="119430"/>
                  <a:pt x="2515976" y="112626"/>
                  <a:pt x="2527222" y="108241"/>
                </a:cubicBezTo>
                <a:cubicBezTo>
                  <a:pt x="2538468" y="103857"/>
                  <a:pt x="2551542" y="101682"/>
                  <a:pt x="2566443" y="101717"/>
                </a:cubicBezTo>
                <a:cubicBezTo>
                  <a:pt x="2601101" y="101866"/>
                  <a:pt x="2628305" y="112792"/>
                  <a:pt x="2648054" y="134494"/>
                </a:cubicBezTo>
                <a:cubicBezTo>
                  <a:pt x="2667803" y="156197"/>
                  <a:pt x="2677864" y="187779"/>
                  <a:pt x="2678236" y="229243"/>
                </a:cubicBezTo>
                <a:lnTo>
                  <a:pt x="2678236" y="264661"/>
                </a:lnTo>
                <a:cubicBezTo>
                  <a:pt x="2678285" y="302710"/>
                  <a:pt x="2669066" y="333405"/>
                  <a:pt x="2650580" y="356744"/>
                </a:cubicBezTo>
                <a:cubicBezTo>
                  <a:pt x="2632093" y="380084"/>
                  <a:pt x="2604048" y="392086"/>
                  <a:pt x="2566443" y="392750"/>
                </a:cubicBezTo>
                <a:cubicBezTo>
                  <a:pt x="2550734" y="392751"/>
                  <a:pt x="2537308" y="390645"/>
                  <a:pt x="2526168" y="386432"/>
                </a:cubicBezTo>
                <a:cubicBezTo>
                  <a:pt x="2515027" y="382219"/>
                  <a:pt x="2505960" y="375896"/>
                  <a:pt x="2498966" y="367461"/>
                </a:cubicBezTo>
                <a:lnTo>
                  <a:pt x="2498966" y="387692"/>
                </a:lnTo>
                <a:lnTo>
                  <a:pt x="2441153" y="387692"/>
                </a:lnTo>
                <a:close/>
                <a:moveTo>
                  <a:pt x="2303898" y="0"/>
                </a:moveTo>
                <a:lnTo>
                  <a:pt x="2369579" y="0"/>
                </a:lnTo>
                <a:lnTo>
                  <a:pt x="2369579" y="61255"/>
                </a:lnTo>
                <a:lnTo>
                  <a:pt x="2303898" y="61255"/>
                </a:lnTo>
                <a:close/>
                <a:moveTo>
                  <a:pt x="2023206" y="0"/>
                </a:moveTo>
                <a:lnTo>
                  <a:pt x="2088324" y="0"/>
                </a:lnTo>
                <a:lnTo>
                  <a:pt x="2088324" y="331565"/>
                </a:lnTo>
                <a:lnTo>
                  <a:pt x="2260850" y="331565"/>
                </a:lnTo>
                <a:lnTo>
                  <a:pt x="2260850" y="387692"/>
                </a:lnTo>
                <a:lnTo>
                  <a:pt x="2023206" y="387692"/>
                </a:lnTo>
                <a:close/>
                <a:moveTo>
                  <a:pt x="1170423" y="0"/>
                </a:moveTo>
                <a:lnTo>
                  <a:pt x="1236104" y="0"/>
                </a:lnTo>
                <a:lnTo>
                  <a:pt x="1236104" y="61255"/>
                </a:lnTo>
                <a:lnTo>
                  <a:pt x="1170423" y="61255"/>
                </a:lnTo>
                <a:close/>
                <a:moveTo>
                  <a:pt x="0" y="0"/>
                </a:moveTo>
                <a:lnTo>
                  <a:pt x="65119" y="0"/>
                </a:lnTo>
                <a:lnTo>
                  <a:pt x="65119" y="387692"/>
                </a:lnTo>
                <a:lnTo>
                  <a:pt x="0" y="3876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4400" dirty="0">
              <a:solidFill>
                <a:srgbClr val="FFFF00"/>
              </a:solidFill>
              <a:latin typeface="DIN 2014 Demi" panose="020B0604020202020204" pitchFamily="34" charset="0"/>
              <a:ea typeface="源ノ角ゴシック JP" panose="020B0800000000000000" pitchFamily="34" charset="-128"/>
              <a:cs typeface="Segoe UI" panose="020B0502040204020203" pitchFamily="34" charset="0"/>
            </a:endParaRPr>
          </a:p>
        </p:txBody>
      </p:sp>
      <p:sp>
        <p:nvSpPr>
          <p:cNvPr id="47" name="テキスト ボックス 46">
            <a:extLst>
              <a:ext uri="{FF2B5EF4-FFF2-40B4-BE49-F238E27FC236}">
                <a16:creationId xmlns:a16="http://schemas.microsoft.com/office/drawing/2014/main" id="{26B47F40-995F-FED9-5343-525CC39B10DA}"/>
              </a:ext>
            </a:extLst>
          </p:cNvPr>
          <p:cNvSpPr txBox="1"/>
          <p:nvPr/>
        </p:nvSpPr>
        <p:spPr>
          <a:xfrm>
            <a:off x="612901" y="331348"/>
            <a:ext cx="3116262" cy="261610"/>
          </a:xfrm>
          <a:prstGeom prst="rect">
            <a:avLst/>
          </a:prstGeom>
          <a:noFill/>
          <a:ln>
            <a:noFill/>
          </a:ln>
        </p:spPr>
        <p:txBody>
          <a:bodyPr wrap="square" rtlCol="0">
            <a:spAutoFit/>
          </a:bodyPr>
          <a:lstStyle/>
          <a:p>
            <a:r>
              <a:rPr lang="ja-JP" altLang="en-US" sz="1100" dirty="0">
                <a:solidFill>
                  <a:schemeClr val="bg1"/>
                </a:solidFill>
                <a:latin typeface="A-OTF 新ゴ Pro DB" panose="020B0600000000000000" pitchFamily="50" charset="-128"/>
                <a:ea typeface="A-OTF 新ゴ Pro DB" panose="020B0600000000000000" pitchFamily="50" charset="-128"/>
                <a:cs typeface="Segoe UI" panose="020B0502040204020203" pitchFamily="34" charset="0"/>
              </a:rPr>
              <a:t>産業用画像処理アプリケーション開発ソフト</a:t>
            </a:r>
            <a:endParaRPr lang="en-US" altLang="ja-JP" sz="1100" dirty="0">
              <a:solidFill>
                <a:schemeClr val="bg1"/>
              </a:solidFill>
              <a:latin typeface="A-OTF 新ゴ Pro DB" panose="020B0600000000000000" pitchFamily="50" charset="-128"/>
              <a:ea typeface="A-OTF 新ゴ Pro DB" panose="020B0600000000000000" pitchFamily="50" charset="-128"/>
              <a:cs typeface="Segoe UI" panose="020B0502040204020203" pitchFamily="34" charset="0"/>
            </a:endParaRPr>
          </a:p>
        </p:txBody>
      </p:sp>
      <p:sp>
        <p:nvSpPr>
          <p:cNvPr id="48" name="テキスト ボックス 47">
            <a:extLst>
              <a:ext uri="{FF2B5EF4-FFF2-40B4-BE49-F238E27FC236}">
                <a16:creationId xmlns:a16="http://schemas.microsoft.com/office/drawing/2014/main" id="{99C650D8-D5C8-ABCC-D2D2-5E8B20B1EE3C}"/>
              </a:ext>
            </a:extLst>
          </p:cNvPr>
          <p:cNvSpPr txBox="1"/>
          <p:nvPr/>
        </p:nvSpPr>
        <p:spPr>
          <a:xfrm>
            <a:off x="491889" y="1748812"/>
            <a:ext cx="4155360" cy="461665"/>
          </a:xfrm>
          <a:prstGeom prst="rect">
            <a:avLst/>
          </a:prstGeom>
          <a:noFill/>
          <a:ln>
            <a:noFill/>
          </a:ln>
        </p:spPr>
        <p:txBody>
          <a:bodyPr wrap="square" rtlCol="0">
            <a:spAutoFit/>
          </a:bodyPr>
          <a:lstStyle/>
          <a:p>
            <a:r>
              <a:rPr kumimoji="1" lang="ja-JP" altLang="en-US" sz="120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rPr>
              <a:t>ビジネス向けのソフトウェアを快適に利用するために</a:t>
            </a:r>
            <a:endParaRPr kumimoji="1" lang="en-US" altLang="ja-JP" sz="120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endParaRPr>
          </a:p>
          <a:p>
            <a:r>
              <a:rPr kumimoji="1" lang="ja-JP" altLang="en-US"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お勧めのオリジナルワークステーション </a:t>
            </a:r>
            <a:r>
              <a:rPr kumimoji="1" lang="en-US" altLang="ja-JP"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 HPC</a:t>
            </a:r>
            <a:r>
              <a:rPr kumimoji="1" lang="ja-JP" altLang="en-US"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のご提案</a:t>
            </a:r>
            <a:endParaRPr lang="ja-JP" sz="1200" kern="1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pic>
        <p:nvPicPr>
          <p:cNvPr id="49" name="Picture 27">
            <a:extLst>
              <a:ext uri="{FF2B5EF4-FFF2-40B4-BE49-F238E27FC236}">
                <a16:creationId xmlns:a16="http://schemas.microsoft.com/office/drawing/2014/main" id="{E2C938D0-EEB2-7899-0167-523A33D84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01" y="4773291"/>
            <a:ext cx="621959" cy="62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7A87922E-E402-D95A-98BC-E7393DA95A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756" y="7294752"/>
            <a:ext cx="1715163" cy="2038128"/>
          </a:xfrm>
          <a:prstGeom prst="rect">
            <a:avLst/>
          </a:prstGeom>
        </p:spPr>
      </p:pic>
      <p:pic>
        <p:nvPicPr>
          <p:cNvPr id="8" name="図 7">
            <a:extLst>
              <a:ext uri="{FF2B5EF4-FFF2-40B4-BE49-F238E27FC236}">
                <a16:creationId xmlns:a16="http://schemas.microsoft.com/office/drawing/2014/main" id="{C3D5A567-0C81-48F4-C1CC-A33786FF11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3307" y="3915867"/>
            <a:ext cx="1730546" cy="2038129"/>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124</TotalTime>
  <Words>833</Words>
  <Application>Microsoft Office PowerPoint</Application>
  <PresentationFormat>ユーザー設定</PresentationFormat>
  <Paragraphs>60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A-OTF 新ゴ Pro B</vt:lpstr>
      <vt:lpstr>A-OTF 新ゴ Pro DB</vt:lpstr>
      <vt:lpstr>A-OTF 新ゴ Pro H</vt:lpstr>
      <vt:lpstr>A-OTF 新ゴ Pro R</vt:lpstr>
      <vt:lpstr>DIN 2014 Demi</vt:lpstr>
      <vt:lpstr>Yu Gothic UI</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7</cp:revision>
  <dcterms:created xsi:type="dcterms:W3CDTF">2025-02-18T01:46:40Z</dcterms:created>
  <dcterms:modified xsi:type="dcterms:W3CDTF">2025-09-11T11:55:06Z</dcterms:modified>
</cp:coreProperties>
</file>