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4"/>
  </p:notesMasterIdLst>
  <p:sldIdLst>
    <p:sldId id="299" r:id="rId2"/>
    <p:sldId id="300" r:id="rId3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wner" initials="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B77C5"/>
    <a:srgbClr val="F79709"/>
    <a:srgbClr val="000066"/>
    <a:srgbClr val="4F81BD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32" autoAdjust="0"/>
    <p:restoredTop sz="94660"/>
  </p:normalViewPr>
  <p:slideViewPr>
    <p:cSldViewPr>
      <p:cViewPr varScale="1">
        <p:scale>
          <a:sx n="65" d="100"/>
          <a:sy n="65" d="100"/>
        </p:scale>
        <p:origin x="3222" y="82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69848" cy="6984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ヘッダー プレースホルダー 1">
            <a:extLst>
              <a:ext uri="{FF2B5EF4-FFF2-40B4-BE49-F238E27FC236}">
                <a16:creationId xmlns:a16="http://schemas.microsoft.com/office/drawing/2014/main" id="{D8D82528-7D63-4BAF-8AF8-782B4D3ECCB3}"/>
              </a:ext>
            </a:extLst>
          </p:cNvPr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882" tIns="45942" rIns="91882" bIns="45942" numCol="1" anchor="t" anchorCtr="0" compatLnSpc="1">
            <a:prstTxWarp prst="textNoShape">
              <a:avLst/>
            </a:prstTxWarp>
          </a:bodyPr>
          <a:lstStyle>
            <a:lvl1pPr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2051" name="日付プレースホルダー 2">
            <a:extLst>
              <a:ext uri="{FF2B5EF4-FFF2-40B4-BE49-F238E27FC236}">
                <a16:creationId xmlns:a16="http://schemas.microsoft.com/office/drawing/2014/main" id="{9B6D9815-35E6-4DB9-A7BE-17A58024CBE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51163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882" tIns="45942" rIns="91882" bIns="45942" numCol="1" anchor="t" anchorCtr="0" compatLnSpc="1">
            <a:prstTxWarp prst="textNoShape">
              <a:avLst/>
            </a:prstTxWarp>
          </a:bodyPr>
          <a:lstStyle>
            <a:lvl1pPr algn="r">
              <a:buFont typeface="Arial" panose="020B0604020202020204" pitchFamily="34" charset="0"/>
              <a:buNone/>
              <a:defRPr/>
            </a:lvl1pPr>
          </a:lstStyle>
          <a:p>
            <a:pPr>
              <a:defRPr/>
            </a:pPr>
            <a:fld id="{47162779-5B6F-497B-AE3A-8242DDDD62AD}" type="datetime1">
              <a:rPr lang="ja-JP" altLang="en-US"/>
              <a:pPr>
                <a:defRPr/>
              </a:pPr>
              <a:t>2025/8/5</a:t>
            </a:fld>
            <a:endParaRPr lang="ja-JP" altLang="en-US" sz="1200"/>
          </a:p>
        </p:txBody>
      </p:sp>
      <p:sp>
        <p:nvSpPr>
          <p:cNvPr id="2052" name="スライド イメージ プレースホルダー 3">
            <a:extLst>
              <a:ext uri="{FF2B5EF4-FFF2-40B4-BE49-F238E27FC236}">
                <a16:creationId xmlns:a16="http://schemas.microsoft.com/office/drawing/2014/main" id="{40883335-0706-4DC6-901B-AB22CAC6D3B3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2219325" y="1244600"/>
            <a:ext cx="236855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bevel/>
                <a:headEnd/>
                <a:tailEnd/>
              </a14:hiddenLine>
            </a:ext>
          </a:extLst>
        </p:spPr>
      </p:sp>
      <p:sp>
        <p:nvSpPr>
          <p:cNvPr id="2053" name="ノート プレースホルダー 4">
            <a:extLst>
              <a:ext uri="{FF2B5EF4-FFF2-40B4-BE49-F238E27FC236}">
                <a16:creationId xmlns:a16="http://schemas.microsoft.com/office/drawing/2014/main" id="{1FE77A54-CCE7-4874-8AD6-851C8FB6E906}"/>
              </a:ext>
            </a:extLst>
          </p:cNvPr>
          <p:cNvSpPr>
            <a:spLocks noGrp="1" noRot="1" noChangeAspect="1" noChangeArrowheads="1"/>
          </p:cNvSpPr>
          <p:nvPr/>
        </p:nvSpPr>
        <p:spPr bwMode="auto">
          <a:xfrm>
            <a:off x="679450" y="4784725"/>
            <a:ext cx="5448300" cy="3910013"/>
          </a:xfrm>
          <a:prstGeom prst="rect">
            <a:avLst/>
          </a:prstGeom>
          <a:noFill/>
          <a:ln>
            <a:noFill/>
          </a:ln>
        </p:spPr>
        <p:txBody>
          <a:bodyPr lIns="91882" tIns="45942" rIns="91882" bIns="45942" anchor="ctr"/>
          <a:lstStyle>
            <a:lvl1pPr defTabSz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ja-JP" altLang="en-US"/>
              <a:t>マスター テキストの書式設定</a:t>
            </a:r>
          </a:p>
          <a:p>
            <a:pPr>
              <a:defRPr/>
            </a:pPr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>
              <a:defRPr/>
            </a:pPr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>
              <a:defRPr/>
            </a:pPr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>
              <a:defRPr/>
            </a:pPr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2054" name="フッター プレースホルダー 5">
            <a:extLst>
              <a:ext uri="{FF2B5EF4-FFF2-40B4-BE49-F238E27FC236}">
                <a16:creationId xmlns:a16="http://schemas.microsoft.com/office/drawing/2014/main" id="{010DDE3A-ABFA-4331-AA4F-0D09FCFECB2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882" tIns="45942" rIns="91882" bIns="45942" numCol="1" anchor="b" anchorCtr="0" compatLnSpc="1">
            <a:prstTxWarp prst="textNoShape">
              <a:avLst/>
            </a:prstTxWarp>
          </a:bodyPr>
          <a:lstStyle>
            <a:lvl1pPr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2055" name="スライド番号プレースホルダー 6">
            <a:extLst>
              <a:ext uri="{FF2B5EF4-FFF2-40B4-BE49-F238E27FC236}">
                <a16:creationId xmlns:a16="http://schemas.microsoft.com/office/drawing/2014/main" id="{53B8E6DC-44FF-4389-B101-73ACA1605E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2450"/>
            <a:ext cx="2951163" cy="496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882" tIns="45942" rIns="91882" bIns="45942" numCol="1" anchor="b" anchorCtr="0" compatLnSpc="1">
            <a:prstTxWarp prst="textNoShape">
              <a:avLst/>
            </a:prstTxWarp>
          </a:bodyPr>
          <a:lstStyle>
            <a:lvl1pPr algn="r">
              <a:buFont typeface="Arial" panose="020B0604020202020204" pitchFamily="34" charset="0"/>
              <a:buNone/>
              <a:defRPr/>
            </a:lvl1pPr>
          </a:lstStyle>
          <a:p>
            <a:pPr>
              <a:defRPr/>
            </a:pPr>
            <a:fld id="{2F1F6FB8-28E6-4502-BE1F-1CF4FBABE520}" type="slidenum">
              <a:rPr lang="ja-JP" altLang="en-US"/>
              <a:pPr>
                <a:defRPr/>
              </a:pPr>
              <a:t>‹#›</a:t>
            </a:fld>
            <a:endParaRPr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133942227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7978E3-3F75-4A0D-94BD-8754002B412E}" type="datetime1">
              <a:rPr lang="ja-JP" altLang="en-US" smtClean="0"/>
              <a:pPr>
                <a:defRPr/>
              </a:pPr>
              <a:t>2025/8/5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DA5961-23E2-4788-AB9A-AEEEFB251698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054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988144-94EE-4D30-9361-6000D8699E60}" type="datetime1">
              <a:rPr lang="ja-JP" altLang="en-US" smtClean="0"/>
              <a:pPr>
                <a:defRPr/>
              </a:pPr>
              <a:t>2025/8/5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1F1629-3C7C-49C6-94AE-923B78457F34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937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AA9BE7-304D-4DF5-9736-3527E2E07CC4}" type="datetime1">
              <a:rPr lang="ja-JP" altLang="en-US" smtClean="0"/>
              <a:pPr>
                <a:defRPr/>
              </a:pPr>
              <a:t>2025/8/5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535774-BA25-4DF2-A866-669B5541F0E7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537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8075BB-3CD5-4CA7-A691-D3E6921D0F2F}" type="datetime1">
              <a:rPr lang="ja-JP" altLang="en-US" smtClean="0"/>
              <a:pPr>
                <a:defRPr/>
              </a:pPr>
              <a:t>2025/8/5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009B32-316C-46C9-9F2A-AC03076C0D58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597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7999A7-B118-4595-8F5D-3EA4785052C5}" type="datetime1">
              <a:rPr lang="ja-JP" altLang="en-US" smtClean="0"/>
              <a:pPr>
                <a:defRPr/>
              </a:pPr>
              <a:t>2025/8/5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9B8DF0-AD75-4419-B5AA-C8AC41C25206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44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8EE726-064D-4A7A-87F8-C255F47775DA}" type="datetime1">
              <a:rPr lang="ja-JP" altLang="en-US" smtClean="0"/>
              <a:pPr>
                <a:defRPr/>
              </a:pPr>
              <a:t>2025/8/5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E7228F-84C8-4FAE-A2ED-02A4BA5DB43E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739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861FEA-1BE4-4962-8DDE-A5D55E7527A9}" type="datetime1">
              <a:rPr lang="ja-JP" altLang="en-US" smtClean="0"/>
              <a:pPr>
                <a:defRPr/>
              </a:pPr>
              <a:t>2025/8/5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843B40-6466-4FC6-B59C-19E25D6395DD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969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C3B54A-4984-489F-9AD9-FFA51C931E4D}" type="datetime1">
              <a:rPr lang="ja-JP" altLang="en-US" smtClean="0"/>
              <a:pPr>
                <a:defRPr/>
              </a:pPr>
              <a:t>2025/8/5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1808FF-C502-478B-A7FB-5CF5249A89C9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79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F2FB7D-6622-44BB-8443-AAE9ABD04C2A}" type="datetime1">
              <a:rPr lang="ja-JP" altLang="en-US" smtClean="0"/>
              <a:pPr>
                <a:defRPr/>
              </a:pPr>
              <a:t>2025/8/5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29A675-E67B-4B29-86A3-5ACA98E69B30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208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FF1BBD-CBC7-4959-8351-5A736CE0938B}" type="datetime1">
              <a:rPr lang="ja-JP" altLang="en-US" smtClean="0"/>
              <a:pPr>
                <a:defRPr/>
              </a:pPr>
              <a:t>2025/8/5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0A148F-D910-440E-A062-BA2BA1E8A13C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74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992FBA-136A-4615-B42B-1BCBDE2F7E83}" type="datetime1">
              <a:rPr lang="ja-JP" altLang="en-US" smtClean="0"/>
              <a:pPr>
                <a:defRPr/>
              </a:pPr>
              <a:t>2025/8/5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E4DEFA-BC6D-47E7-A9BE-A61E139C1845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163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4CA1D40-5B34-4B97-9DA7-D2C4F69DF1E9}" type="datetime1">
              <a:rPr lang="ja-JP" altLang="en-US" smtClean="0"/>
              <a:pPr>
                <a:defRPr/>
              </a:pPr>
              <a:t>2025/8/5</a:t>
            </a:fld>
            <a:endParaRPr lang="ja-JP" altLang="en-US" sz="180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E078727-E0AB-4F16-9ECA-F98D7E720520}" type="slidenum">
              <a:rPr lang="ja-JP" altLang="en-US" smtClean="0"/>
              <a:pPr>
                <a:defRPr/>
              </a:pPr>
              <a:t>‹#›</a:t>
            </a:fld>
            <a:endParaRPr lang="ja-JP" altLang="en-US" sz="1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420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hf sldNum="0" hdr="0" ftr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https://bto.applied.ne.jp/img/feature/common/type_main-back.jpg" TargetMode="External"/><Relationship Id="rId11" Type="http://schemas.openxmlformats.org/officeDocument/2006/relationships/image" Target="../media/image8.png"/><Relationship Id="rId5" Type="http://schemas.openxmlformats.org/officeDocument/2006/relationships/image" Target="../media/image3.jpeg"/><Relationship Id="rId10" Type="http://schemas.openxmlformats.org/officeDocument/2006/relationships/image" Target="../media/image7.png"/><Relationship Id="rId4" Type="http://schemas.openxmlformats.org/officeDocument/2006/relationships/image" Target="https://qr.quel.jp/tmp/a522df6578971b176d6ea4d0392a1581a9d568cd.png" TargetMode="External"/><Relationship Id="rId9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1.png"/><Relationship Id="rId7" Type="http://schemas.openxmlformats.org/officeDocument/2006/relationships/image" Target="https://bto.applied.ne.jp/img/feature/common/type_main-back.jpg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11" Type="http://schemas.openxmlformats.org/officeDocument/2006/relationships/image" Target="../media/image8.png"/><Relationship Id="rId5" Type="http://schemas.openxmlformats.org/officeDocument/2006/relationships/image" Target="https://qr.quel.jp/tmp/a522df6578971b176d6ea4d0392a1581a9d568cd.png" TargetMode="External"/><Relationship Id="rId10" Type="http://schemas.openxmlformats.org/officeDocument/2006/relationships/image" Target="../media/image6.jpeg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5">
            <a:extLst>
              <a:ext uri="{FF2B5EF4-FFF2-40B4-BE49-F238E27FC236}">
                <a16:creationId xmlns:a16="http://schemas.microsoft.com/office/drawing/2014/main" id="{B7E3FED0-7FD2-46A5-9540-2082645F2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85860"/>
            <a:ext cx="7559675" cy="123728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2" name="WordArt 177">
            <a:extLst>
              <a:ext uri="{FF2B5EF4-FFF2-40B4-BE49-F238E27FC236}">
                <a16:creationId xmlns:a16="http://schemas.microsoft.com/office/drawing/2014/main" id="{EB8F218D-1E4C-4351-A89A-21FC7282CCD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395028" y="9916754"/>
            <a:ext cx="2272030" cy="15050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en-US" altLang="ja-JP" sz="3600" kern="10" spc="0">
                <a:ln>
                  <a:noFill/>
                </a:ln>
                <a:solidFill>
                  <a:srgbClr val="404040"/>
                </a:solidFill>
                <a:effectLst/>
                <a:latin typeface="ヒラギノ角ゴ5" panose="020B0500000000000000" pitchFamily="50" charset="-128"/>
                <a:ea typeface="ヒラギノ角ゴ5" panose="020B0500000000000000" pitchFamily="50" charset="-128"/>
              </a:rPr>
              <a:t>https://www.applied.ne.jp/rs/</a:t>
            </a:r>
            <a:endParaRPr lang="ja-JP" altLang="en-US" sz="3600" kern="10" spc="0">
              <a:ln>
                <a:noFill/>
              </a:ln>
              <a:solidFill>
                <a:srgbClr val="404040"/>
              </a:solidFill>
              <a:effectLst/>
              <a:latin typeface="ヒラギノ角ゴ5" panose="020B0500000000000000" pitchFamily="50" charset="-128"/>
              <a:ea typeface="ヒラギノ角ゴ5" panose="020B0500000000000000" pitchFamily="50" charset="-128"/>
            </a:endParaRPr>
          </a:p>
        </p:txBody>
      </p:sp>
      <p:sp>
        <p:nvSpPr>
          <p:cNvPr id="3" name="WordArt 178">
            <a:extLst>
              <a:ext uri="{FF2B5EF4-FFF2-40B4-BE49-F238E27FC236}">
                <a16:creationId xmlns:a16="http://schemas.microsoft.com/office/drawing/2014/main" id="{30F85EE9-A86B-41F2-9820-0E36FEF0056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395028" y="10132033"/>
            <a:ext cx="443865" cy="13907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76200">
                <a:solidFill>
                  <a:srgbClr val="FFFF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ja-JP" altLang="en-US" sz="1000" kern="10" spc="0">
                <a:ln>
                  <a:noFill/>
                </a:ln>
                <a:solidFill>
                  <a:srgbClr val="404040"/>
                </a:solidFill>
                <a:effectLst/>
                <a:latin typeface="ヒラギノ角ゴ5" panose="020B0500000000000000" pitchFamily="50" charset="-128"/>
                <a:ea typeface="ヒラギノ角ゴ5" panose="020B0500000000000000" pitchFamily="50" charset="-128"/>
              </a:rPr>
              <a:t>または</a:t>
            </a:r>
          </a:p>
        </p:txBody>
      </p:sp>
      <p:pic>
        <p:nvPicPr>
          <p:cNvPr id="4" name="Picture 179">
            <a:extLst>
              <a:ext uri="{FF2B5EF4-FFF2-40B4-BE49-F238E27FC236}">
                <a16:creationId xmlns:a16="http://schemas.microsoft.com/office/drawing/2014/main" id="{6BCF9073-6DBD-4BD7-89CE-838453D6EB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6838" y="10095200"/>
            <a:ext cx="1892300" cy="47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180">
            <a:extLst>
              <a:ext uri="{FF2B5EF4-FFF2-40B4-BE49-F238E27FC236}">
                <a16:creationId xmlns:a16="http://schemas.microsoft.com/office/drawing/2014/main" id="{2F5342A9-0830-482F-A044-863DB9F0594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282123" y="10165690"/>
            <a:ext cx="834390" cy="10859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76200">
                <a:solidFill>
                  <a:srgbClr val="FF0066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ja-JP" altLang="en-US" sz="1800" kern="10" spc="0">
                <a:ln>
                  <a:noFill/>
                </a:ln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アプライド </a:t>
            </a:r>
            <a:r>
              <a:rPr lang="en-US" altLang="ja-JP" sz="1800" kern="10" spc="0">
                <a:ln>
                  <a:noFill/>
                </a:ln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Biz</a:t>
            </a:r>
            <a:endParaRPr lang="ja-JP" altLang="en-US" sz="1800" kern="10" spc="0">
              <a:ln>
                <a:noFill/>
              </a:ln>
              <a:solidFill>
                <a:srgbClr val="333333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Picture 181">
            <a:extLst>
              <a:ext uri="{FF2B5EF4-FFF2-40B4-BE49-F238E27FC236}">
                <a16:creationId xmlns:a16="http://schemas.microsoft.com/office/drawing/2014/main" id="{3912E400-04C3-4442-BF06-5745FA1B27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683" y="9873571"/>
            <a:ext cx="499745" cy="499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182">
            <a:extLst>
              <a:ext uri="{FF2B5EF4-FFF2-40B4-BE49-F238E27FC236}">
                <a16:creationId xmlns:a16="http://schemas.microsoft.com/office/drawing/2014/main" id="{22602972-7967-449B-9CFC-7B5CE3CC9ECC}"/>
              </a:ext>
            </a:extLst>
          </p:cNvPr>
          <p:cNvGrpSpPr>
            <a:grpSpLocks/>
          </p:cNvGrpSpPr>
          <p:nvPr/>
        </p:nvGrpSpPr>
        <p:grpSpPr bwMode="auto">
          <a:xfrm>
            <a:off x="1276668" y="9936440"/>
            <a:ext cx="1924050" cy="370863"/>
            <a:chOff x="1415" y="3999"/>
            <a:chExt cx="8197" cy="1580"/>
          </a:xfrm>
        </p:grpSpPr>
        <p:sp>
          <p:nvSpPr>
            <p:cNvPr id="8" name="AutoShape 183">
              <a:extLst>
                <a:ext uri="{FF2B5EF4-FFF2-40B4-BE49-F238E27FC236}">
                  <a16:creationId xmlns:a16="http://schemas.microsoft.com/office/drawing/2014/main" id="{C79EFC9A-ADF1-408E-8A68-3954A7C542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5" y="3999"/>
              <a:ext cx="1749" cy="1553"/>
            </a:xfrm>
            <a:prstGeom prst="roundRect">
              <a:avLst>
                <a:gd name="adj" fmla="val 14167"/>
              </a:avLst>
            </a:prstGeom>
            <a:solidFill>
              <a:srgbClr val="002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grpSp>
          <p:nvGrpSpPr>
            <p:cNvPr id="9" name="Group 184">
              <a:extLst>
                <a:ext uri="{FF2B5EF4-FFF2-40B4-BE49-F238E27FC236}">
                  <a16:creationId xmlns:a16="http://schemas.microsoft.com/office/drawing/2014/main" id="{182386CA-494F-44B4-9C41-F8B07E95D2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84" y="4007"/>
              <a:ext cx="6028" cy="1179"/>
              <a:chOff x="3528" y="3992"/>
              <a:chExt cx="6256" cy="1224"/>
            </a:xfrm>
          </p:grpSpPr>
          <p:sp>
            <p:nvSpPr>
              <p:cNvPr id="28" name="Freeform 185">
                <a:extLst>
                  <a:ext uri="{FF2B5EF4-FFF2-40B4-BE49-F238E27FC236}">
                    <a16:creationId xmlns:a16="http://schemas.microsoft.com/office/drawing/2014/main" id="{079E0FE4-9732-4A0F-9DE1-1BE0326E014E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3528" y="4087"/>
                <a:ext cx="1166" cy="1117"/>
              </a:xfrm>
              <a:custGeom>
                <a:avLst/>
                <a:gdLst>
                  <a:gd name="T0" fmla="*/ 171 w 171"/>
                  <a:gd name="T1" fmla="*/ 0 h 164"/>
                  <a:gd name="T2" fmla="*/ 152 w 171"/>
                  <a:gd name="T3" fmla="*/ 0 h 164"/>
                  <a:gd name="T4" fmla="*/ 1 w 171"/>
                  <a:gd name="T5" fmla="*/ 0 h 164"/>
                  <a:gd name="T6" fmla="*/ 1 w 171"/>
                  <a:gd name="T7" fmla="*/ 38 h 164"/>
                  <a:gd name="T8" fmla="*/ 131 w 171"/>
                  <a:gd name="T9" fmla="*/ 38 h 164"/>
                  <a:gd name="T10" fmla="*/ 88 w 171"/>
                  <a:gd name="T11" fmla="*/ 80 h 164"/>
                  <a:gd name="T12" fmla="*/ 90 w 171"/>
                  <a:gd name="T13" fmla="*/ 50 h 164"/>
                  <a:gd name="T14" fmla="*/ 50 w 171"/>
                  <a:gd name="T15" fmla="*/ 50 h 164"/>
                  <a:gd name="T16" fmla="*/ 31 w 171"/>
                  <a:gd name="T17" fmla="*/ 112 h 164"/>
                  <a:gd name="T18" fmla="*/ 0 w 171"/>
                  <a:gd name="T19" fmla="*/ 124 h 164"/>
                  <a:gd name="T20" fmla="*/ 0 w 171"/>
                  <a:gd name="T21" fmla="*/ 164 h 164"/>
                  <a:gd name="T22" fmla="*/ 60 w 171"/>
                  <a:gd name="T23" fmla="*/ 140 h 164"/>
                  <a:gd name="T24" fmla="*/ 76 w 171"/>
                  <a:gd name="T25" fmla="*/ 117 h 164"/>
                  <a:gd name="T26" fmla="*/ 76 w 171"/>
                  <a:gd name="T27" fmla="*/ 119 h 164"/>
                  <a:gd name="T28" fmla="*/ 142 w 171"/>
                  <a:gd name="T29" fmla="*/ 93 h 164"/>
                  <a:gd name="T30" fmla="*/ 171 w 171"/>
                  <a:gd name="T31" fmla="*/ 18 h 164"/>
                  <a:gd name="T32" fmla="*/ 171 w 171"/>
                  <a:gd name="T33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1" h="164">
                    <a:moveTo>
                      <a:pt x="171" y="0"/>
                    </a:moveTo>
                    <a:cubicBezTo>
                      <a:pt x="152" y="0"/>
                      <a:pt x="152" y="0"/>
                      <a:pt x="15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38"/>
                      <a:pt x="1" y="38"/>
                      <a:pt x="1" y="38"/>
                    </a:cubicBezTo>
                    <a:cubicBezTo>
                      <a:pt x="1" y="38"/>
                      <a:pt x="99" y="38"/>
                      <a:pt x="131" y="38"/>
                    </a:cubicBezTo>
                    <a:cubicBezTo>
                      <a:pt x="127" y="54"/>
                      <a:pt x="116" y="75"/>
                      <a:pt x="88" y="80"/>
                    </a:cubicBezTo>
                    <a:cubicBezTo>
                      <a:pt x="90" y="63"/>
                      <a:pt x="90" y="51"/>
                      <a:pt x="90" y="50"/>
                    </a:cubicBezTo>
                    <a:cubicBezTo>
                      <a:pt x="50" y="50"/>
                      <a:pt x="50" y="50"/>
                      <a:pt x="50" y="50"/>
                    </a:cubicBezTo>
                    <a:cubicBezTo>
                      <a:pt x="50" y="61"/>
                      <a:pt x="47" y="95"/>
                      <a:pt x="31" y="112"/>
                    </a:cubicBezTo>
                    <a:cubicBezTo>
                      <a:pt x="23" y="120"/>
                      <a:pt x="13" y="124"/>
                      <a:pt x="0" y="124"/>
                    </a:cubicBezTo>
                    <a:cubicBezTo>
                      <a:pt x="0" y="164"/>
                      <a:pt x="0" y="164"/>
                      <a:pt x="0" y="164"/>
                    </a:cubicBezTo>
                    <a:cubicBezTo>
                      <a:pt x="24" y="164"/>
                      <a:pt x="45" y="156"/>
                      <a:pt x="60" y="140"/>
                    </a:cubicBezTo>
                    <a:cubicBezTo>
                      <a:pt x="67" y="133"/>
                      <a:pt x="72" y="125"/>
                      <a:pt x="76" y="117"/>
                    </a:cubicBezTo>
                    <a:cubicBezTo>
                      <a:pt x="76" y="119"/>
                      <a:pt x="76" y="119"/>
                      <a:pt x="76" y="119"/>
                    </a:cubicBezTo>
                    <a:cubicBezTo>
                      <a:pt x="103" y="119"/>
                      <a:pt x="125" y="110"/>
                      <a:pt x="142" y="93"/>
                    </a:cubicBezTo>
                    <a:cubicBezTo>
                      <a:pt x="171" y="64"/>
                      <a:pt x="171" y="20"/>
                      <a:pt x="171" y="18"/>
                    </a:cubicBez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9" name="Freeform 186">
                <a:extLst>
                  <a:ext uri="{FF2B5EF4-FFF2-40B4-BE49-F238E27FC236}">
                    <a16:creationId xmlns:a16="http://schemas.microsoft.com/office/drawing/2014/main" id="{117081D7-EDD8-472D-A092-C518714B20DC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809" y="4121"/>
                <a:ext cx="1139" cy="1076"/>
              </a:xfrm>
              <a:custGeom>
                <a:avLst/>
                <a:gdLst>
                  <a:gd name="T0" fmla="*/ 153 w 167"/>
                  <a:gd name="T1" fmla="*/ 38 h 158"/>
                  <a:gd name="T2" fmla="*/ 124 w 167"/>
                  <a:gd name="T3" fmla="*/ 8 h 158"/>
                  <a:gd name="T4" fmla="*/ 125 w 167"/>
                  <a:gd name="T5" fmla="*/ 0 h 158"/>
                  <a:gd name="T6" fmla="*/ 0 w 167"/>
                  <a:gd name="T7" fmla="*/ 0 h 158"/>
                  <a:gd name="T8" fmla="*/ 0 w 167"/>
                  <a:gd name="T9" fmla="*/ 38 h 158"/>
                  <a:gd name="T10" fmla="*/ 129 w 167"/>
                  <a:gd name="T11" fmla="*/ 38 h 158"/>
                  <a:gd name="T12" fmla="*/ 109 w 167"/>
                  <a:gd name="T13" fmla="*/ 86 h 158"/>
                  <a:gd name="T14" fmla="*/ 17 w 167"/>
                  <a:gd name="T15" fmla="*/ 120 h 158"/>
                  <a:gd name="T16" fmla="*/ 17 w 167"/>
                  <a:gd name="T17" fmla="*/ 158 h 158"/>
                  <a:gd name="T18" fmla="*/ 138 w 167"/>
                  <a:gd name="T19" fmla="*/ 110 h 158"/>
                  <a:gd name="T20" fmla="*/ 167 w 167"/>
                  <a:gd name="T21" fmla="*/ 34 h 158"/>
                  <a:gd name="T22" fmla="*/ 153 w 167"/>
                  <a:gd name="T23" fmla="*/ 38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67" h="158">
                    <a:moveTo>
                      <a:pt x="153" y="38"/>
                    </a:moveTo>
                    <a:cubicBezTo>
                      <a:pt x="137" y="38"/>
                      <a:pt x="124" y="24"/>
                      <a:pt x="124" y="8"/>
                    </a:cubicBezTo>
                    <a:cubicBezTo>
                      <a:pt x="124" y="5"/>
                      <a:pt x="124" y="3"/>
                      <a:pt x="12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38"/>
                      <a:pt x="0" y="38"/>
                      <a:pt x="0" y="38"/>
                    </a:cubicBezTo>
                    <a:cubicBezTo>
                      <a:pt x="0" y="38"/>
                      <a:pt x="99" y="38"/>
                      <a:pt x="129" y="38"/>
                    </a:cubicBezTo>
                    <a:cubicBezTo>
                      <a:pt x="127" y="51"/>
                      <a:pt x="122" y="70"/>
                      <a:pt x="109" y="86"/>
                    </a:cubicBezTo>
                    <a:cubicBezTo>
                      <a:pt x="91" y="108"/>
                      <a:pt x="59" y="120"/>
                      <a:pt x="17" y="120"/>
                    </a:cubicBezTo>
                    <a:cubicBezTo>
                      <a:pt x="17" y="158"/>
                      <a:pt x="17" y="158"/>
                      <a:pt x="17" y="158"/>
                    </a:cubicBezTo>
                    <a:cubicBezTo>
                      <a:pt x="70" y="158"/>
                      <a:pt x="113" y="141"/>
                      <a:pt x="138" y="110"/>
                    </a:cubicBezTo>
                    <a:cubicBezTo>
                      <a:pt x="160" y="84"/>
                      <a:pt x="166" y="53"/>
                      <a:pt x="167" y="34"/>
                    </a:cubicBezTo>
                    <a:cubicBezTo>
                      <a:pt x="163" y="36"/>
                      <a:pt x="158" y="38"/>
                      <a:pt x="153" y="38"/>
                    </a:cubicBez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0" name="Freeform 187">
                <a:extLst>
                  <a:ext uri="{FF2B5EF4-FFF2-40B4-BE49-F238E27FC236}">
                    <a16:creationId xmlns:a16="http://schemas.microsoft.com/office/drawing/2014/main" id="{18BA46A4-5CCF-4F11-88B8-6C6221441E19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5680" y="3992"/>
                <a:ext cx="364" cy="353"/>
              </a:xfrm>
              <a:custGeom>
                <a:avLst/>
                <a:gdLst>
                  <a:gd name="T0" fmla="*/ 27 w 53"/>
                  <a:gd name="T1" fmla="*/ 0 h 52"/>
                  <a:gd name="T2" fmla="*/ 0 w 53"/>
                  <a:gd name="T3" fmla="*/ 26 h 52"/>
                  <a:gd name="T4" fmla="*/ 27 w 53"/>
                  <a:gd name="T5" fmla="*/ 52 h 52"/>
                  <a:gd name="T6" fmla="*/ 53 w 53"/>
                  <a:gd name="T7" fmla="*/ 26 h 52"/>
                  <a:gd name="T8" fmla="*/ 27 w 53"/>
                  <a:gd name="T9" fmla="*/ 0 h 52"/>
                  <a:gd name="T10" fmla="*/ 27 w 53"/>
                  <a:gd name="T11" fmla="*/ 41 h 52"/>
                  <a:gd name="T12" fmla="*/ 11 w 53"/>
                  <a:gd name="T13" fmla="*/ 26 h 52"/>
                  <a:gd name="T14" fmla="*/ 27 w 53"/>
                  <a:gd name="T15" fmla="*/ 10 h 52"/>
                  <a:gd name="T16" fmla="*/ 42 w 53"/>
                  <a:gd name="T17" fmla="*/ 26 h 52"/>
                  <a:gd name="T18" fmla="*/ 27 w 53"/>
                  <a:gd name="T19" fmla="*/ 41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3" h="52">
                    <a:moveTo>
                      <a:pt x="27" y="0"/>
                    </a:moveTo>
                    <a:cubicBezTo>
                      <a:pt x="12" y="0"/>
                      <a:pt x="0" y="11"/>
                      <a:pt x="0" y="26"/>
                    </a:cubicBezTo>
                    <a:cubicBezTo>
                      <a:pt x="0" y="40"/>
                      <a:pt x="12" y="52"/>
                      <a:pt x="27" y="52"/>
                    </a:cubicBezTo>
                    <a:cubicBezTo>
                      <a:pt x="41" y="52"/>
                      <a:pt x="53" y="40"/>
                      <a:pt x="53" y="26"/>
                    </a:cubicBezTo>
                    <a:cubicBezTo>
                      <a:pt x="53" y="11"/>
                      <a:pt x="41" y="0"/>
                      <a:pt x="27" y="0"/>
                    </a:cubicBezTo>
                    <a:close/>
                    <a:moveTo>
                      <a:pt x="27" y="41"/>
                    </a:moveTo>
                    <a:cubicBezTo>
                      <a:pt x="18" y="41"/>
                      <a:pt x="11" y="34"/>
                      <a:pt x="11" y="26"/>
                    </a:cubicBezTo>
                    <a:cubicBezTo>
                      <a:pt x="11" y="17"/>
                      <a:pt x="18" y="10"/>
                      <a:pt x="27" y="10"/>
                    </a:cubicBezTo>
                    <a:cubicBezTo>
                      <a:pt x="35" y="10"/>
                      <a:pt x="42" y="17"/>
                      <a:pt x="42" y="26"/>
                    </a:cubicBezTo>
                    <a:cubicBezTo>
                      <a:pt x="42" y="34"/>
                      <a:pt x="35" y="41"/>
                      <a:pt x="27" y="41"/>
                    </a:cubicBez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1" name="Freeform 188">
                <a:extLst>
                  <a:ext uri="{FF2B5EF4-FFF2-40B4-BE49-F238E27FC236}">
                    <a16:creationId xmlns:a16="http://schemas.microsoft.com/office/drawing/2014/main" id="{78A1F823-ED3C-4B48-A5B1-683DB6FF95D1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7411" y="4093"/>
                <a:ext cx="1182" cy="1123"/>
              </a:xfrm>
              <a:custGeom>
                <a:avLst/>
                <a:gdLst>
                  <a:gd name="T0" fmla="*/ 134 w 173"/>
                  <a:gd name="T1" fmla="*/ 0 h 165"/>
                  <a:gd name="T2" fmla="*/ 75 w 173"/>
                  <a:gd name="T3" fmla="*/ 25 h 165"/>
                  <a:gd name="T4" fmla="*/ 34 w 173"/>
                  <a:gd name="T5" fmla="*/ 44 h 165"/>
                  <a:gd name="T6" fmla="*/ 0 w 173"/>
                  <a:gd name="T7" fmla="*/ 44 h 165"/>
                  <a:gd name="T8" fmla="*/ 0 w 173"/>
                  <a:gd name="T9" fmla="*/ 84 h 165"/>
                  <a:gd name="T10" fmla="*/ 39 w 173"/>
                  <a:gd name="T11" fmla="*/ 84 h 165"/>
                  <a:gd name="T12" fmla="*/ 72 w 173"/>
                  <a:gd name="T13" fmla="*/ 73 h 165"/>
                  <a:gd name="T14" fmla="*/ 72 w 173"/>
                  <a:gd name="T15" fmla="*/ 165 h 165"/>
                  <a:gd name="T16" fmla="*/ 112 w 173"/>
                  <a:gd name="T17" fmla="*/ 165 h 165"/>
                  <a:gd name="T18" fmla="*/ 112 w 173"/>
                  <a:gd name="T19" fmla="*/ 51 h 165"/>
                  <a:gd name="T20" fmla="*/ 140 w 173"/>
                  <a:gd name="T21" fmla="*/ 40 h 165"/>
                  <a:gd name="T22" fmla="*/ 173 w 173"/>
                  <a:gd name="T23" fmla="*/ 40 h 165"/>
                  <a:gd name="T24" fmla="*/ 173 w 173"/>
                  <a:gd name="T25" fmla="*/ 0 h 165"/>
                  <a:gd name="T26" fmla="*/ 134 w 173"/>
                  <a:gd name="T27" fmla="*/ 0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3" h="165">
                    <a:moveTo>
                      <a:pt x="134" y="0"/>
                    </a:moveTo>
                    <a:cubicBezTo>
                      <a:pt x="123" y="0"/>
                      <a:pt x="109" y="7"/>
                      <a:pt x="75" y="25"/>
                    </a:cubicBezTo>
                    <a:cubicBezTo>
                      <a:pt x="62" y="32"/>
                      <a:pt x="42" y="44"/>
                      <a:pt x="34" y="44"/>
                    </a:cubicBezTo>
                    <a:cubicBezTo>
                      <a:pt x="26" y="44"/>
                      <a:pt x="0" y="44"/>
                      <a:pt x="0" y="44"/>
                    </a:cubicBezTo>
                    <a:cubicBezTo>
                      <a:pt x="0" y="84"/>
                      <a:pt x="0" y="84"/>
                      <a:pt x="0" y="84"/>
                    </a:cubicBezTo>
                    <a:cubicBezTo>
                      <a:pt x="39" y="84"/>
                      <a:pt x="39" y="84"/>
                      <a:pt x="39" y="84"/>
                    </a:cubicBezTo>
                    <a:cubicBezTo>
                      <a:pt x="47" y="84"/>
                      <a:pt x="55" y="81"/>
                      <a:pt x="72" y="73"/>
                    </a:cubicBezTo>
                    <a:cubicBezTo>
                      <a:pt x="72" y="165"/>
                      <a:pt x="72" y="165"/>
                      <a:pt x="72" y="165"/>
                    </a:cubicBezTo>
                    <a:cubicBezTo>
                      <a:pt x="112" y="165"/>
                      <a:pt x="112" y="165"/>
                      <a:pt x="112" y="165"/>
                    </a:cubicBezTo>
                    <a:cubicBezTo>
                      <a:pt x="112" y="51"/>
                      <a:pt x="112" y="51"/>
                      <a:pt x="112" y="51"/>
                    </a:cubicBezTo>
                    <a:cubicBezTo>
                      <a:pt x="122" y="46"/>
                      <a:pt x="133" y="40"/>
                      <a:pt x="140" y="40"/>
                    </a:cubicBezTo>
                    <a:cubicBezTo>
                      <a:pt x="147" y="40"/>
                      <a:pt x="173" y="40"/>
                      <a:pt x="173" y="40"/>
                    </a:cubicBezTo>
                    <a:cubicBezTo>
                      <a:pt x="173" y="0"/>
                      <a:pt x="173" y="0"/>
                      <a:pt x="173" y="0"/>
                    </a:cubicBezTo>
                    <a:lnTo>
                      <a:pt x="134" y="0"/>
                    </a:ln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" name="Freeform 189">
                <a:extLst>
                  <a:ext uri="{FF2B5EF4-FFF2-40B4-BE49-F238E27FC236}">
                    <a16:creationId xmlns:a16="http://schemas.microsoft.com/office/drawing/2014/main" id="{549297AD-D108-4D4C-9B48-FD06F3ECD91E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8777" y="4059"/>
                <a:ext cx="906" cy="1157"/>
              </a:xfrm>
              <a:custGeom>
                <a:avLst/>
                <a:gdLst>
                  <a:gd name="T0" fmla="*/ 394 w 1278"/>
                  <a:gd name="T1" fmla="*/ 0 h 1635"/>
                  <a:gd name="T2" fmla="*/ 0 w 1278"/>
                  <a:gd name="T3" fmla="*/ 0 h 1635"/>
                  <a:gd name="T4" fmla="*/ 0 w 1278"/>
                  <a:gd name="T5" fmla="*/ 1635 h 1635"/>
                  <a:gd name="T6" fmla="*/ 394 w 1278"/>
                  <a:gd name="T7" fmla="*/ 1635 h 1635"/>
                  <a:gd name="T8" fmla="*/ 394 w 1278"/>
                  <a:gd name="T9" fmla="*/ 865 h 1635"/>
                  <a:gd name="T10" fmla="*/ 1278 w 1278"/>
                  <a:gd name="T11" fmla="*/ 981 h 1635"/>
                  <a:gd name="T12" fmla="*/ 1278 w 1278"/>
                  <a:gd name="T13" fmla="*/ 596 h 1635"/>
                  <a:gd name="T14" fmla="*/ 394 w 1278"/>
                  <a:gd name="T15" fmla="*/ 481 h 1635"/>
                  <a:gd name="T16" fmla="*/ 394 w 1278"/>
                  <a:gd name="T17" fmla="*/ 0 h 16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78" h="1635">
                    <a:moveTo>
                      <a:pt x="394" y="0"/>
                    </a:moveTo>
                    <a:lnTo>
                      <a:pt x="0" y="0"/>
                    </a:lnTo>
                    <a:lnTo>
                      <a:pt x="0" y="1635"/>
                    </a:lnTo>
                    <a:lnTo>
                      <a:pt x="394" y="1635"/>
                    </a:lnTo>
                    <a:lnTo>
                      <a:pt x="394" y="865"/>
                    </a:lnTo>
                    <a:lnTo>
                      <a:pt x="1278" y="981"/>
                    </a:lnTo>
                    <a:lnTo>
                      <a:pt x="1278" y="596"/>
                    </a:lnTo>
                    <a:lnTo>
                      <a:pt x="394" y="481"/>
                    </a:lnTo>
                    <a:lnTo>
                      <a:pt x="394" y="0"/>
                    </a:ln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" name="Rectangle 190">
                <a:extLst>
                  <a:ext uri="{FF2B5EF4-FFF2-40B4-BE49-F238E27FC236}">
                    <a16:creationId xmlns:a16="http://schemas.microsoft.com/office/drawing/2014/main" id="{913FB8DE-A897-49DD-A3B3-D8CBF73C949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9314" y="4039"/>
                <a:ext cx="218" cy="184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" name="Rectangle 191">
                <a:extLst>
                  <a:ext uri="{FF2B5EF4-FFF2-40B4-BE49-F238E27FC236}">
                    <a16:creationId xmlns:a16="http://schemas.microsoft.com/office/drawing/2014/main" id="{9CA380A6-A548-463E-83DC-90B32A29232D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9572" y="4039"/>
                <a:ext cx="212" cy="184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" name="Rectangle 192">
                <a:extLst>
                  <a:ext uri="{FF2B5EF4-FFF2-40B4-BE49-F238E27FC236}">
                    <a16:creationId xmlns:a16="http://schemas.microsoft.com/office/drawing/2014/main" id="{6F46113B-38EF-4B19-8317-2787C8B80A3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6194" y="4073"/>
                <a:ext cx="1014" cy="260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" name="Freeform 193">
                <a:extLst>
                  <a:ext uri="{FF2B5EF4-FFF2-40B4-BE49-F238E27FC236}">
                    <a16:creationId xmlns:a16="http://schemas.microsoft.com/office/drawing/2014/main" id="{6E0A7466-E633-4545-8AEB-3CF51655ED8B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6118" y="4447"/>
                <a:ext cx="1152" cy="736"/>
              </a:xfrm>
              <a:custGeom>
                <a:avLst/>
                <a:gdLst>
                  <a:gd name="T0" fmla="*/ 150 w 169"/>
                  <a:gd name="T1" fmla="*/ 0 h 108"/>
                  <a:gd name="T2" fmla="*/ 0 w 169"/>
                  <a:gd name="T3" fmla="*/ 0 h 108"/>
                  <a:gd name="T4" fmla="*/ 0 w 169"/>
                  <a:gd name="T5" fmla="*/ 38 h 108"/>
                  <a:gd name="T6" fmla="*/ 127 w 169"/>
                  <a:gd name="T7" fmla="*/ 38 h 108"/>
                  <a:gd name="T8" fmla="*/ 38 w 169"/>
                  <a:gd name="T9" fmla="*/ 71 h 108"/>
                  <a:gd name="T10" fmla="*/ 13 w 169"/>
                  <a:gd name="T11" fmla="*/ 71 h 108"/>
                  <a:gd name="T12" fmla="*/ 13 w 169"/>
                  <a:gd name="T13" fmla="*/ 108 h 108"/>
                  <a:gd name="T14" fmla="*/ 38 w 169"/>
                  <a:gd name="T15" fmla="*/ 108 h 108"/>
                  <a:gd name="T16" fmla="*/ 169 w 169"/>
                  <a:gd name="T17" fmla="*/ 19 h 108"/>
                  <a:gd name="T18" fmla="*/ 169 w 169"/>
                  <a:gd name="T19" fmla="*/ 0 h 108"/>
                  <a:gd name="T20" fmla="*/ 150 w 169"/>
                  <a:gd name="T21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69" h="108">
                    <a:moveTo>
                      <a:pt x="15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38"/>
                      <a:pt x="0" y="38"/>
                      <a:pt x="0" y="38"/>
                    </a:cubicBezTo>
                    <a:cubicBezTo>
                      <a:pt x="0" y="38"/>
                      <a:pt x="93" y="38"/>
                      <a:pt x="127" y="38"/>
                    </a:cubicBezTo>
                    <a:cubicBezTo>
                      <a:pt x="116" y="60"/>
                      <a:pt x="87" y="71"/>
                      <a:pt x="38" y="71"/>
                    </a:cubicBezTo>
                    <a:cubicBezTo>
                      <a:pt x="13" y="71"/>
                      <a:pt x="13" y="71"/>
                      <a:pt x="13" y="71"/>
                    </a:cubicBezTo>
                    <a:cubicBezTo>
                      <a:pt x="13" y="108"/>
                      <a:pt x="13" y="108"/>
                      <a:pt x="13" y="108"/>
                    </a:cubicBezTo>
                    <a:cubicBezTo>
                      <a:pt x="38" y="108"/>
                      <a:pt x="38" y="108"/>
                      <a:pt x="38" y="108"/>
                    </a:cubicBezTo>
                    <a:cubicBezTo>
                      <a:pt x="121" y="108"/>
                      <a:pt x="169" y="76"/>
                      <a:pt x="169" y="19"/>
                    </a:cubicBezTo>
                    <a:cubicBezTo>
                      <a:pt x="169" y="0"/>
                      <a:pt x="169" y="0"/>
                      <a:pt x="169" y="0"/>
                    </a:cubicBezTo>
                    <a:lnTo>
                      <a:pt x="150" y="0"/>
                    </a:ln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10" name="Group 194">
              <a:extLst>
                <a:ext uri="{FF2B5EF4-FFF2-40B4-BE49-F238E27FC236}">
                  <a16:creationId xmlns:a16="http://schemas.microsoft.com/office/drawing/2014/main" id="{3471CD07-B585-467E-B1F0-CF6F9BCEB9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53" y="5390"/>
              <a:ext cx="5996" cy="189"/>
              <a:chOff x="3553" y="5390"/>
              <a:chExt cx="5996" cy="189"/>
            </a:xfrm>
          </p:grpSpPr>
          <p:sp>
            <p:nvSpPr>
              <p:cNvPr id="13" name="Rectangle 195">
                <a:extLst>
                  <a:ext uri="{FF2B5EF4-FFF2-40B4-BE49-F238E27FC236}">
                    <a16:creationId xmlns:a16="http://schemas.microsoft.com/office/drawing/2014/main" id="{00F286B7-24CD-472B-8611-D72A819BA1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3" y="5467"/>
                <a:ext cx="1530" cy="35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" name="Rectangle 196">
                <a:extLst>
                  <a:ext uri="{FF2B5EF4-FFF2-40B4-BE49-F238E27FC236}">
                    <a16:creationId xmlns:a16="http://schemas.microsoft.com/office/drawing/2014/main" id="{213353A5-6097-4A8A-8FD7-5294FAA14E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19" y="5467"/>
                <a:ext cx="1530" cy="35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grpSp>
            <p:nvGrpSpPr>
              <p:cNvPr id="15" name="Group 197">
                <a:extLst>
                  <a:ext uri="{FF2B5EF4-FFF2-40B4-BE49-F238E27FC236}">
                    <a16:creationId xmlns:a16="http://schemas.microsoft.com/office/drawing/2014/main" id="{6424A046-69D1-48E3-9E00-60A9D901C9A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95" y="5390"/>
                <a:ext cx="2541" cy="189"/>
                <a:chOff x="5295" y="10251"/>
                <a:chExt cx="2541" cy="189"/>
              </a:xfrm>
            </p:grpSpPr>
            <p:sp>
              <p:nvSpPr>
                <p:cNvPr id="16" name="WordArt 198">
                  <a:extLst>
                    <a:ext uri="{FF2B5EF4-FFF2-40B4-BE49-F238E27FC236}">
                      <a16:creationId xmlns:a16="http://schemas.microsoft.com/office/drawing/2014/main" id="{6D624B8F-321F-4D61-AE00-231847D659A0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5295" y="10257"/>
                  <a:ext cx="170" cy="183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デ</a:t>
                  </a:r>
                </a:p>
              </p:txBody>
            </p:sp>
            <p:sp>
              <p:nvSpPr>
                <p:cNvPr id="17" name="WordArt 199">
                  <a:extLst>
                    <a:ext uri="{FF2B5EF4-FFF2-40B4-BE49-F238E27FC236}">
                      <a16:creationId xmlns:a16="http://schemas.microsoft.com/office/drawing/2014/main" id="{0FEDB2BA-A2C2-4098-A956-EF0D2669C878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5508" y="10257"/>
                  <a:ext cx="170" cy="183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ジ</a:t>
                  </a:r>
                </a:p>
              </p:txBody>
            </p:sp>
            <p:sp>
              <p:nvSpPr>
                <p:cNvPr id="18" name="WordArt 200">
                  <a:extLst>
                    <a:ext uri="{FF2B5EF4-FFF2-40B4-BE49-F238E27FC236}">
                      <a16:creationId xmlns:a16="http://schemas.microsoft.com/office/drawing/2014/main" id="{4025CD77-2B51-483A-9DA3-945B0116DA0C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5721" y="10257"/>
                  <a:ext cx="170" cy="183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タ</a:t>
                  </a:r>
                </a:p>
              </p:txBody>
            </p:sp>
            <p:sp>
              <p:nvSpPr>
                <p:cNvPr id="19" name="WordArt 201">
                  <a:extLst>
                    <a:ext uri="{FF2B5EF4-FFF2-40B4-BE49-F238E27FC236}">
                      <a16:creationId xmlns:a16="http://schemas.microsoft.com/office/drawing/2014/main" id="{4240F19C-0299-40D8-B2E8-7D3E2F4F0E90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5925" y="10257"/>
                  <a:ext cx="194" cy="183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ル</a:t>
                  </a:r>
                </a:p>
              </p:txBody>
            </p:sp>
            <p:sp>
              <p:nvSpPr>
                <p:cNvPr id="20" name="WordArt 202">
                  <a:extLst>
                    <a:ext uri="{FF2B5EF4-FFF2-40B4-BE49-F238E27FC236}">
                      <a16:creationId xmlns:a16="http://schemas.microsoft.com/office/drawing/2014/main" id="{EE8DAB11-58D4-4805-8D37-5C9493FFCC14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6147" y="10254"/>
                  <a:ext cx="195" cy="186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丸</a:t>
                  </a:r>
                </a:p>
              </p:txBody>
            </p:sp>
            <p:sp>
              <p:nvSpPr>
                <p:cNvPr id="21" name="WordArt 203">
                  <a:extLst>
                    <a:ext uri="{FF2B5EF4-FFF2-40B4-BE49-F238E27FC236}">
                      <a16:creationId xmlns:a16="http://schemas.microsoft.com/office/drawing/2014/main" id="{A79C674F-A2B1-4940-91C3-486CEEFDA550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6384" y="10266"/>
                  <a:ext cx="164" cy="174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ご</a:t>
                  </a:r>
                </a:p>
              </p:txBody>
            </p:sp>
            <p:sp>
              <p:nvSpPr>
                <p:cNvPr id="22" name="WordArt 204">
                  <a:extLst>
                    <a:ext uri="{FF2B5EF4-FFF2-40B4-BE49-F238E27FC236}">
                      <a16:creationId xmlns:a16="http://schemas.microsoft.com/office/drawing/2014/main" id="{C369A0D6-EAB9-4B33-A759-13C8F7920A93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6585" y="10257"/>
                  <a:ext cx="170" cy="183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と</a:t>
                  </a:r>
                </a:p>
              </p:txBody>
            </p:sp>
            <p:sp>
              <p:nvSpPr>
                <p:cNvPr id="23" name="WordArt 205">
                  <a:extLst>
                    <a:ext uri="{FF2B5EF4-FFF2-40B4-BE49-F238E27FC236}">
                      <a16:creationId xmlns:a16="http://schemas.microsoft.com/office/drawing/2014/main" id="{00BD321D-45A3-4389-AAF0-DEE609FE75C4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6798" y="10257"/>
                  <a:ext cx="179" cy="183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ア</a:t>
                  </a:r>
                </a:p>
              </p:txBody>
            </p:sp>
            <p:sp>
              <p:nvSpPr>
                <p:cNvPr id="24" name="WordArt 206">
                  <a:extLst>
                    <a:ext uri="{FF2B5EF4-FFF2-40B4-BE49-F238E27FC236}">
                      <a16:creationId xmlns:a16="http://schemas.microsoft.com/office/drawing/2014/main" id="{227AF7E3-B321-4936-85BA-80BE6B31B553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7020" y="10257"/>
                  <a:ext cx="170" cy="183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プ</a:t>
                  </a:r>
                </a:p>
              </p:txBody>
            </p:sp>
            <p:sp>
              <p:nvSpPr>
                <p:cNvPr id="25" name="WordArt 207">
                  <a:extLst>
                    <a:ext uri="{FF2B5EF4-FFF2-40B4-BE49-F238E27FC236}">
                      <a16:creationId xmlns:a16="http://schemas.microsoft.com/office/drawing/2014/main" id="{11B34EF5-2AFF-479B-8783-F836190CF9FA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7237" y="10257"/>
                  <a:ext cx="170" cy="183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ラ</a:t>
                  </a:r>
                </a:p>
              </p:txBody>
            </p:sp>
            <p:sp>
              <p:nvSpPr>
                <p:cNvPr id="26" name="WordArt 208">
                  <a:extLst>
                    <a:ext uri="{FF2B5EF4-FFF2-40B4-BE49-F238E27FC236}">
                      <a16:creationId xmlns:a16="http://schemas.microsoft.com/office/drawing/2014/main" id="{3E846782-9926-43C2-AFC4-F6A5F3F8A2ED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7450" y="10257"/>
                  <a:ext cx="170" cy="183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イ</a:t>
                  </a:r>
                </a:p>
              </p:txBody>
            </p:sp>
            <p:sp>
              <p:nvSpPr>
                <p:cNvPr id="27" name="WordArt 209">
                  <a:extLst>
                    <a:ext uri="{FF2B5EF4-FFF2-40B4-BE49-F238E27FC236}">
                      <a16:creationId xmlns:a16="http://schemas.microsoft.com/office/drawing/2014/main" id="{FE4314D0-8D0C-45ED-B3BB-A2999ABF154C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7711" y="10251"/>
                  <a:ext cx="125" cy="189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ド</a:t>
                  </a:r>
                </a:p>
              </p:txBody>
            </p:sp>
          </p:grpSp>
        </p:grpSp>
        <p:sp>
          <p:nvSpPr>
            <p:cNvPr id="11" name="Freeform 210">
              <a:extLst>
                <a:ext uri="{FF2B5EF4-FFF2-40B4-BE49-F238E27FC236}">
                  <a16:creationId xmlns:a16="http://schemas.microsoft.com/office/drawing/2014/main" id="{2AA91A89-8C3E-472C-BC19-483D9537EBF8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1784" y="4378"/>
              <a:ext cx="1213" cy="1012"/>
            </a:xfrm>
            <a:custGeom>
              <a:avLst/>
              <a:gdLst>
                <a:gd name="T0" fmla="*/ 856 w 1711"/>
                <a:gd name="T1" fmla="*/ 452 h 1336"/>
                <a:gd name="T2" fmla="*/ 1009 w 1711"/>
                <a:gd name="T3" fmla="*/ 798 h 1336"/>
                <a:gd name="T4" fmla="*/ 702 w 1711"/>
                <a:gd name="T5" fmla="*/ 798 h 1336"/>
                <a:gd name="T6" fmla="*/ 856 w 1711"/>
                <a:gd name="T7" fmla="*/ 452 h 1336"/>
                <a:gd name="T8" fmla="*/ 1240 w 1711"/>
                <a:gd name="T9" fmla="*/ 1336 h 1336"/>
                <a:gd name="T10" fmla="*/ 1711 w 1711"/>
                <a:gd name="T11" fmla="*/ 1336 h 1336"/>
                <a:gd name="T12" fmla="*/ 1077 w 1711"/>
                <a:gd name="T13" fmla="*/ 0 h 1336"/>
                <a:gd name="T14" fmla="*/ 634 w 1711"/>
                <a:gd name="T15" fmla="*/ 0 h 1336"/>
                <a:gd name="T16" fmla="*/ 0 w 1711"/>
                <a:gd name="T17" fmla="*/ 1336 h 1336"/>
                <a:gd name="T18" fmla="*/ 471 w 1711"/>
                <a:gd name="T19" fmla="*/ 1336 h 1336"/>
                <a:gd name="T20" fmla="*/ 596 w 1711"/>
                <a:gd name="T21" fmla="*/ 1105 h 1336"/>
                <a:gd name="T22" fmla="*/ 1105 w 1711"/>
                <a:gd name="T23" fmla="*/ 1105 h 1336"/>
                <a:gd name="T24" fmla="*/ 1240 w 1711"/>
                <a:gd name="T25" fmla="*/ 1336 h 1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711" h="1336">
                  <a:moveTo>
                    <a:pt x="856" y="452"/>
                  </a:moveTo>
                  <a:lnTo>
                    <a:pt x="1009" y="798"/>
                  </a:lnTo>
                  <a:lnTo>
                    <a:pt x="702" y="798"/>
                  </a:lnTo>
                  <a:lnTo>
                    <a:pt x="856" y="452"/>
                  </a:lnTo>
                  <a:close/>
                  <a:moveTo>
                    <a:pt x="1240" y="1336"/>
                  </a:moveTo>
                  <a:lnTo>
                    <a:pt x="1711" y="1336"/>
                  </a:lnTo>
                  <a:lnTo>
                    <a:pt x="1077" y="0"/>
                  </a:lnTo>
                  <a:lnTo>
                    <a:pt x="634" y="0"/>
                  </a:lnTo>
                  <a:lnTo>
                    <a:pt x="0" y="1336"/>
                  </a:lnTo>
                  <a:lnTo>
                    <a:pt x="471" y="1336"/>
                  </a:lnTo>
                  <a:lnTo>
                    <a:pt x="596" y="1105"/>
                  </a:lnTo>
                  <a:lnTo>
                    <a:pt x="1105" y="1105"/>
                  </a:lnTo>
                  <a:lnTo>
                    <a:pt x="1240" y="13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" name="Freeform 211">
              <a:extLst>
                <a:ext uri="{FF2B5EF4-FFF2-40B4-BE49-F238E27FC236}">
                  <a16:creationId xmlns:a16="http://schemas.microsoft.com/office/drawing/2014/main" id="{5F961573-E236-4D86-848D-1D9E14750C7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509" y="4021"/>
              <a:ext cx="704" cy="591"/>
            </a:xfrm>
            <a:custGeom>
              <a:avLst/>
              <a:gdLst>
                <a:gd name="T0" fmla="*/ 0 w 980"/>
                <a:gd name="T1" fmla="*/ 308 h 789"/>
                <a:gd name="T2" fmla="*/ 375 w 980"/>
                <a:gd name="T3" fmla="*/ 308 h 789"/>
                <a:gd name="T4" fmla="*/ 490 w 980"/>
                <a:gd name="T5" fmla="*/ 0 h 789"/>
                <a:gd name="T6" fmla="*/ 605 w 980"/>
                <a:gd name="T7" fmla="*/ 308 h 789"/>
                <a:gd name="T8" fmla="*/ 980 w 980"/>
                <a:gd name="T9" fmla="*/ 308 h 789"/>
                <a:gd name="T10" fmla="*/ 673 w 980"/>
                <a:gd name="T11" fmla="*/ 491 h 789"/>
                <a:gd name="T12" fmla="*/ 788 w 980"/>
                <a:gd name="T13" fmla="*/ 789 h 789"/>
                <a:gd name="T14" fmla="*/ 490 w 980"/>
                <a:gd name="T15" fmla="*/ 606 h 789"/>
                <a:gd name="T16" fmla="*/ 192 w 980"/>
                <a:gd name="T17" fmla="*/ 789 h 789"/>
                <a:gd name="T18" fmla="*/ 307 w 980"/>
                <a:gd name="T19" fmla="*/ 491 h 789"/>
                <a:gd name="T20" fmla="*/ 0 w 980"/>
                <a:gd name="T21" fmla="*/ 308 h 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80" h="789">
                  <a:moveTo>
                    <a:pt x="0" y="308"/>
                  </a:moveTo>
                  <a:lnTo>
                    <a:pt x="375" y="308"/>
                  </a:lnTo>
                  <a:lnTo>
                    <a:pt x="490" y="0"/>
                  </a:lnTo>
                  <a:lnTo>
                    <a:pt x="605" y="308"/>
                  </a:lnTo>
                  <a:lnTo>
                    <a:pt x="980" y="308"/>
                  </a:lnTo>
                  <a:lnTo>
                    <a:pt x="673" y="491"/>
                  </a:lnTo>
                  <a:lnTo>
                    <a:pt x="788" y="789"/>
                  </a:lnTo>
                  <a:lnTo>
                    <a:pt x="490" y="606"/>
                  </a:lnTo>
                  <a:lnTo>
                    <a:pt x="192" y="789"/>
                  </a:lnTo>
                  <a:lnTo>
                    <a:pt x="307" y="491"/>
                  </a:lnTo>
                  <a:lnTo>
                    <a:pt x="0" y="30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pic>
        <p:nvPicPr>
          <p:cNvPr id="38" name="Picture 23">
            <a:extLst>
              <a:ext uri="{FF2B5EF4-FFF2-40B4-BE49-F238E27FC236}">
                <a16:creationId xmlns:a16="http://schemas.microsoft.com/office/drawing/2014/main" id="{A5816F80-EB7F-4335-86FB-4BB37B21A5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7559675" cy="1599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CDBB10B0-7DE7-4B99-8E26-4FA251F58D9B}"/>
              </a:ext>
            </a:extLst>
          </p:cNvPr>
          <p:cNvSpPr txBox="1"/>
          <p:nvPr/>
        </p:nvSpPr>
        <p:spPr>
          <a:xfrm>
            <a:off x="0" y="456546"/>
            <a:ext cx="755967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i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HPC Solution</a:t>
            </a:r>
            <a:endParaRPr lang="en-US" altLang="ja-JP" sz="4000" b="1" i="1" dirty="0">
              <a:solidFill>
                <a:srgbClr val="00206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40" name="Rectangle 5">
            <a:extLst>
              <a:ext uri="{FF2B5EF4-FFF2-40B4-BE49-F238E27FC236}">
                <a16:creationId xmlns:a16="http://schemas.microsoft.com/office/drawing/2014/main" id="{54BB1CF7-D859-4538-8CCE-8FD5DE7087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75156"/>
            <a:ext cx="7559675" cy="69593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0D403B5B-4518-442E-99BA-1551A489F516}"/>
              </a:ext>
            </a:extLst>
          </p:cNvPr>
          <p:cNvSpPr txBox="1"/>
          <p:nvPr/>
        </p:nvSpPr>
        <p:spPr>
          <a:xfrm>
            <a:off x="0" y="979766"/>
            <a:ext cx="755967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i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High Performance Computing</a:t>
            </a:r>
            <a:endParaRPr lang="en-US" altLang="ja-JP" b="1" i="1" dirty="0">
              <a:solidFill>
                <a:srgbClr val="00206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42" name="AutoShape 13">
            <a:extLst>
              <a:ext uri="{FF2B5EF4-FFF2-40B4-BE49-F238E27FC236}">
                <a16:creationId xmlns:a16="http://schemas.microsoft.com/office/drawing/2014/main" id="{9CE171FA-D011-4943-BD40-10E13FB86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4549" y="1321603"/>
            <a:ext cx="1434362" cy="239910"/>
          </a:xfrm>
          <a:prstGeom prst="roundRect">
            <a:avLst>
              <a:gd name="adj" fmla="val 16667"/>
            </a:avLst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3" name="AutoShape 14">
            <a:extLst>
              <a:ext uri="{FF2B5EF4-FFF2-40B4-BE49-F238E27FC236}">
                <a16:creationId xmlns:a16="http://schemas.microsoft.com/office/drawing/2014/main" id="{E442B3E7-C8EC-4E83-81E1-432CCC62D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5422" y="1321603"/>
            <a:ext cx="1434997" cy="239910"/>
          </a:xfrm>
          <a:prstGeom prst="roundRect">
            <a:avLst>
              <a:gd name="adj" fmla="val 16667"/>
            </a:avLst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4" name="AutoShape 15">
            <a:extLst>
              <a:ext uri="{FF2B5EF4-FFF2-40B4-BE49-F238E27FC236}">
                <a16:creationId xmlns:a16="http://schemas.microsoft.com/office/drawing/2014/main" id="{BAD82A9E-C19F-44F6-827A-D3CB8326BE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1851" y="1321603"/>
            <a:ext cx="1434997" cy="239910"/>
          </a:xfrm>
          <a:prstGeom prst="roundRect">
            <a:avLst>
              <a:gd name="adj" fmla="val 16667"/>
            </a:avLst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0DA425C7-CFF7-4CF4-9DFE-E33472770AB9}"/>
              </a:ext>
            </a:extLst>
          </p:cNvPr>
          <p:cNvSpPr txBox="1"/>
          <p:nvPr/>
        </p:nvSpPr>
        <p:spPr>
          <a:xfrm>
            <a:off x="1563747" y="1311758"/>
            <a:ext cx="152426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ワークステーション</a:t>
            </a:r>
            <a:endParaRPr lang="en-US" altLang="ja-JP" sz="11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D1CE2AA7-75A6-4F3A-A113-A2D054C3CE7B}"/>
              </a:ext>
            </a:extLst>
          </p:cNvPr>
          <p:cNvSpPr txBox="1"/>
          <p:nvPr/>
        </p:nvSpPr>
        <p:spPr>
          <a:xfrm>
            <a:off x="3037444" y="1311758"/>
            <a:ext cx="152426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サーバー</a:t>
            </a:r>
            <a:endParaRPr lang="en-US" altLang="ja-JP" sz="11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66B8081D-A0EB-4732-81E9-A6F8EF6E269B}"/>
              </a:ext>
            </a:extLst>
          </p:cNvPr>
          <p:cNvSpPr txBox="1"/>
          <p:nvPr/>
        </p:nvSpPr>
        <p:spPr>
          <a:xfrm>
            <a:off x="4591849" y="1311758"/>
            <a:ext cx="152426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BTO</a:t>
            </a:r>
            <a:endParaRPr lang="en-US" altLang="ja-JP" sz="11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DBAB6E51-51D0-4E1D-BAF1-0F889D21CBFD}"/>
              </a:ext>
            </a:extLst>
          </p:cNvPr>
          <p:cNvSpPr txBox="1"/>
          <p:nvPr/>
        </p:nvSpPr>
        <p:spPr>
          <a:xfrm>
            <a:off x="357284" y="1993221"/>
            <a:ext cx="684510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光学設計ソフトウェア“</a:t>
            </a:r>
            <a:r>
              <a:rPr kumimoji="1" lang="en-US" altLang="ja-JP" sz="1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Ansys </a:t>
            </a:r>
            <a:r>
              <a:rPr kumimoji="1" lang="en-US" altLang="ja-JP" sz="1400" b="1" dirty="0" err="1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Zemax</a:t>
            </a:r>
            <a:r>
              <a:rPr kumimoji="1" lang="en-US" altLang="ja-JP" sz="1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</a:t>
            </a:r>
            <a:r>
              <a:rPr kumimoji="1" lang="en-US" altLang="ja-JP" sz="1400" b="1" dirty="0" err="1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OpticStudio</a:t>
            </a:r>
            <a:r>
              <a:rPr kumimoji="1" lang="en-US" altLang="ja-JP" sz="1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”</a:t>
            </a:r>
            <a:r>
              <a:rPr kumimoji="1" lang="ja-JP" altLang="en-US" sz="1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推奨</a:t>
            </a:r>
            <a:r>
              <a:rPr kumimoji="1" lang="en-US" altLang="ja-JP" sz="1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PC</a:t>
            </a:r>
            <a:endParaRPr lang="en-US" altLang="ja-JP" sz="14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pic>
        <p:nvPicPr>
          <p:cNvPr id="49" name="図 48">
            <a:extLst>
              <a:ext uri="{FF2B5EF4-FFF2-40B4-BE49-F238E27FC236}">
                <a16:creationId xmlns:a16="http://schemas.microsoft.com/office/drawing/2014/main" id="{825D34AC-159A-4F5B-B8B0-3F9D63ED1C2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933" y="3957246"/>
            <a:ext cx="1480700" cy="457414"/>
          </a:xfrm>
          <a:prstGeom prst="rect">
            <a:avLst/>
          </a:prstGeom>
        </p:spPr>
      </p:pic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8AE2A351-2552-4569-AA3D-F45DB839F132}"/>
              </a:ext>
            </a:extLst>
          </p:cNvPr>
          <p:cNvSpPr txBox="1"/>
          <p:nvPr/>
        </p:nvSpPr>
        <p:spPr>
          <a:xfrm>
            <a:off x="3616960" y="4918116"/>
            <a:ext cx="3357793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APPLIED HPC </a:t>
            </a:r>
          </a:p>
          <a:p>
            <a:pPr algn="ctr"/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WST-RT7980XAS3Q1TTNVM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6B827FA2-1D62-4C62-8E0C-450A23764832}"/>
              </a:ext>
            </a:extLst>
          </p:cNvPr>
          <p:cNvSpPr txBox="1"/>
          <p:nvPr/>
        </p:nvSpPr>
        <p:spPr>
          <a:xfrm>
            <a:off x="3583144" y="5688236"/>
            <a:ext cx="3988792" cy="249299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仕様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CPU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AMD Ryzen </a:t>
            </a:r>
            <a:r>
              <a:rPr kumimoji="1" lang="en-US" altLang="ja-JP" sz="1200" b="1" dirty="0" err="1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Threadripper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7980X</a:t>
            </a:r>
            <a:endParaRPr kumimoji="1" lang="ja-JP" altLang="en-US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　　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64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コア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/128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スレッド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/3.2-5.1GHz</a:t>
            </a:r>
            <a:endParaRPr kumimoji="1" lang="ja-JP" altLang="en-US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■メモリ：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128GB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（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32GB×4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）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DDR5-4800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　　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Registered ECC DIMM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SSD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1TB M.2 </a:t>
            </a:r>
            <a:r>
              <a:rPr kumimoji="1" lang="en-US" altLang="ja-JP" sz="1200" b="1" dirty="0" err="1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NVMe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-SSD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高耐久仕様　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■OS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Windows 11 Pro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光学ドライブ： 非搭載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■GPU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NVIDIA RTX2000 Ada 16GB-GDDR6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電源：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1,200W/100V  80 Plus Platinum 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認証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キーボード・マウス 付属 　有線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USB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接続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■サイズ：約 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235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x</a:t>
            </a:r>
            <a:r>
              <a:rPr kumimoji="1" lang="ja-JP" altLang="pl-PL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Ｈ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495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x</a:t>
            </a:r>
            <a:r>
              <a:rPr kumimoji="1" lang="ja-JP" altLang="pl-PL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Ｄ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470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mm 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標準保証：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年間センドバックハードウェア保証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CF12C34F-C9E4-4A5F-BC21-9F6C86B8AC1D}"/>
              </a:ext>
            </a:extLst>
          </p:cNvPr>
          <p:cNvSpPr txBox="1"/>
          <p:nvPr/>
        </p:nvSpPr>
        <p:spPr>
          <a:xfrm>
            <a:off x="2325880" y="8234651"/>
            <a:ext cx="1257264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800" dirty="0">
                <a:ea typeface="ヒラギノ角ゴ2" panose="020B0200000000000000"/>
              </a:rPr>
              <a:t>写真はイメージです。</a:t>
            </a:r>
          </a:p>
        </p:txBody>
      </p: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BE5353EF-EBD0-42E4-A65A-08E466EB1634}"/>
              </a:ext>
            </a:extLst>
          </p:cNvPr>
          <p:cNvCxnSpPr/>
          <p:nvPr/>
        </p:nvCxnSpPr>
        <p:spPr>
          <a:xfrm>
            <a:off x="282347" y="8552604"/>
            <a:ext cx="69200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43">
            <a:extLst>
              <a:ext uri="{FF2B5EF4-FFF2-40B4-BE49-F238E27FC236}">
                <a16:creationId xmlns:a16="http://schemas.microsoft.com/office/drawing/2014/main" id="{08F171FE-845C-4E48-8E6C-41B49F734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687" y="9215455"/>
            <a:ext cx="3402019" cy="217704"/>
          </a:xfrm>
          <a:prstGeom prst="rect">
            <a:avLst/>
          </a:prstGeom>
          <a:solidFill>
            <a:srgbClr val="FFFFFF"/>
          </a:solidFill>
          <a:ln w="9525">
            <a:solidFill>
              <a:srgbClr val="272727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6A1CEC88-0746-4808-9A08-0D864F54E4FB}"/>
              </a:ext>
            </a:extLst>
          </p:cNvPr>
          <p:cNvSpPr txBox="1"/>
          <p:nvPr/>
        </p:nvSpPr>
        <p:spPr>
          <a:xfrm>
            <a:off x="-73487" y="8849409"/>
            <a:ext cx="390564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APPLIED HPC </a:t>
            </a:r>
          </a:p>
          <a:p>
            <a:pPr algn="ctr"/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WST-RT7980XAS3Q1TTNVM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E870A10-0092-40F6-B1D0-5119608ACFC0}"/>
              </a:ext>
            </a:extLst>
          </p:cNvPr>
          <p:cNvSpPr txBox="1"/>
          <p:nvPr/>
        </p:nvSpPr>
        <p:spPr>
          <a:xfrm>
            <a:off x="3808530" y="8616860"/>
            <a:ext cx="2756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1,998,000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B2C7D9B5-FD81-4E81-9529-8EE984266BFB}"/>
              </a:ext>
            </a:extLst>
          </p:cNvPr>
          <p:cNvSpPr txBox="1"/>
          <p:nvPr/>
        </p:nvSpPr>
        <p:spPr>
          <a:xfrm>
            <a:off x="6243947" y="8783632"/>
            <a:ext cx="4216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円</a:t>
            </a:r>
            <a:endParaRPr kumimoji="1" lang="en-US" altLang="ja-JP" sz="24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ACBBC75C-1DF9-4D66-83B4-AE66F1B31E9D}"/>
              </a:ext>
            </a:extLst>
          </p:cNvPr>
          <p:cNvSpPr txBox="1"/>
          <p:nvPr/>
        </p:nvSpPr>
        <p:spPr>
          <a:xfrm>
            <a:off x="4122622" y="9209063"/>
            <a:ext cx="2660679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カスタマイズのご要望も承ります</a:t>
            </a:r>
            <a:endParaRPr kumimoji="1" lang="en-US" altLang="ja-JP" sz="1050" b="1" dirty="0"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757FB048-AA22-460F-A5DC-3DBB44B95A71}"/>
              </a:ext>
            </a:extLst>
          </p:cNvPr>
          <p:cNvCxnSpPr/>
          <p:nvPr/>
        </p:nvCxnSpPr>
        <p:spPr>
          <a:xfrm>
            <a:off x="319816" y="9592030"/>
            <a:ext cx="69200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3E1005EA-B31D-4779-A120-2D94939CBE58}"/>
              </a:ext>
            </a:extLst>
          </p:cNvPr>
          <p:cNvSpPr txBox="1"/>
          <p:nvPr/>
        </p:nvSpPr>
        <p:spPr>
          <a:xfrm>
            <a:off x="6185072" y="8700938"/>
            <a:ext cx="701021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（税別）</a:t>
            </a:r>
            <a:endParaRPr kumimoji="1" lang="en-US" altLang="ja-JP" sz="8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pic>
        <p:nvPicPr>
          <p:cNvPr id="84" name="Picture 3">
            <a:extLst>
              <a:ext uri="{FF2B5EF4-FFF2-40B4-BE49-F238E27FC236}">
                <a16:creationId xmlns:a16="http://schemas.microsoft.com/office/drawing/2014/main" id="{777BE84E-5BC6-4E76-A8D3-AC3D7DE5F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321" y="3856062"/>
            <a:ext cx="467280" cy="63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B186F2E8-C65E-4086-96A4-CD1E9BF808B4}"/>
              </a:ext>
            </a:extLst>
          </p:cNvPr>
          <p:cNvSpPr txBox="1"/>
          <p:nvPr/>
        </p:nvSpPr>
        <p:spPr>
          <a:xfrm>
            <a:off x="177161" y="2701940"/>
            <a:ext cx="72053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  <a:latin typeface="ヒラギノ角ゴ6" panose="020B0600000000000000" pitchFamily="50" charset="-128"/>
                <a:ea typeface="ヒラギノ角ゴ6" panose="020B0600000000000000" pitchFamily="50" charset="-128"/>
                <a:cs typeface="Segoe UI" panose="020B0502040204020203" pitchFamily="34" charset="0"/>
              </a:rPr>
              <a:t>光学設計、シミュレーション、最適化、公差解析など</a:t>
            </a:r>
            <a:r>
              <a:rPr lang="ja-JP" altLang="en-US" sz="2000" dirty="0">
                <a:solidFill>
                  <a:schemeClr val="bg1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  <a:cs typeface="Segoe UI" panose="020B0502040204020203" pitchFamily="34" charset="0"/>
              </a:rPr>
              <a:t>の様々な解析シーンにおいて、処理の効率を最大限に高める</a:t>
            </a:r>
            <a:r>
              <a:rPr lang="en-US" altLang="ja-JP" sz="2000" dirty="0">
                <a:solidFill>
                  <a:schemeClr val="bg1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  <a:cs typeface="Segoe UI" panose="020B0502040204020203" pitchFamily="34" charset="0"/>
              </a:rPr>
              <a:t>PC</a:t>
            </a:r>
            <a:r>
              <a:rPr lang="ja-JP" altLang="en-US" sz="2000" dirty="0">
                <a:solidFill>
                  <a:schemeClr val="bg1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  <a:cs typeface="Segoe UI" panose="020B0502040204020203" pitchFamily="34" charset="0"/>
              </a:rPr>
              <a:t>です。</a:t>
            </a:r>
            <a:endParaRPr lang="ja-JP" altLang="en-US" sz="2000" dirty="0">
              <a:solidFill>
                <a:schemeClr val="bg1"/>
              </a:solidFill>
            </a:endParaRPr>
          </a:p>
        </p:txBody>
      </p:sp>
      <p:pic>
        <p:nvPicPr>
          <p:cNvPr id="88" name="図 87">
            <a:extLst>
              <a:ext uri="{FF2B5EF4-FFF2-40B4-BE49-F238E27FC236}">
                <a16:creationId xmlns:a16="http://schemas.microsoft.com/office/drawing/2014/main" id="{BA200DF8-EE6D-D202-0DF3-DA346544C4B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129" y="3856062"/>
            <a:ext cx="642186" cy="643791"/>
          </a:xfrm>
          <a:prstGeom prst="rect">
            <a:avLst/>
          </a:prstGeom>
        </p:spPr>
      </p:pic>
      <p:pic>
        <p:nvPicPr>
          <p:cNvPr id="65" name="図 64">
            <a:extLst>
              <a:ext uri="{FF2B5EF4-FFF2-40B4-BE49-F238E27FC236}">
                <a16:creationId xmlns:a16="http://schemas.microsoft.com/office/drawing/2014/main" id="{D21ECC4C-742C-148F-C6F9-81F9C3F21E4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27252" y="4062518"/>
            <a:ext cx="3176717" cy="3895973"/>
          </a:xfrm>
          <a:prstGeom prst="rect">
            <a:avLst/>
          </a:prstGeom>
        </p:spPr>
      </p:pic>
      <p:pic>
        <p:nvPicPr>
          <p:cNvPr id="67" name="図 66">
            <a:extLst>
              <a:ext uri="{FF2B5EF4-FFF2-40B4-BE49-F238E27FC236}">
                <a16:creationId xmlns:a16="http://schemas.microsoft.com/office/drawing/2014/main" id="{A4AECF35-60B0-3C9C-133E-E1CF7E74084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85821" y="3839459"/>
            <a:ext cx="896301" cy="69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541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3A208-F9AD-5175-D80A-614351A63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図 36">
            <a:extLst>
              <a:ext uri="{FF2B5EF4-FFF2-40B4-BE49-F238E27FC236}">
                <a16:creationId xmlns:a16="http://schemas.microsoft.com/office/drawing/2014/main" id="{EBB64C4D-B1EF-9885-8567-16193A5D20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23" y="4199819"/>
            <a:ext cx="3743186" cy="3743186"/>
          </a:xfrm>
          <a:prstGeom prst="rect">
            <a:avLst/>
          </a:prstGeom>
        </p:spPr>
      </p:pic>
      <p:sp>
        <p:nvSpPr>
          <p:cNvPr id="94" name="Rectangle 5">
            <a:extLst>
              <a:ext uri="{FF2B5EF4-FFF2-40B4-BE49-F238E27FC236}">
                <a16:creationId xmlns:a16="http://schemas.microsoft.com/office/drawing/2014/main" id="{E110D8AC-7C7B-071A-6BA0-0911550FA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85860"/>
            <a:ext cx="7559675" cy="123728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2" name="WordArt 177">
            <a:extLst>
              <a:ext uri="{FF2B5EF4-FFF2-40B4-BE49-F238E27FC236}">
                <a16:creationId xmlns:a16="http://schemas.microsoft.com/office/drawing/2014/main" id="{E2F9CCDE-7B63-6912-2EB8-DAC30D789F1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395028" y="9916754"/>
            <a:ext cx="2272030" cy="15050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en-US" altLang="ja-JP" sz="3600" kern="10" spc="0">
                <a:ln>
                  <a:noFill/>
                </a:ln>
                <a:solidFill>
                  <a:srgbClr val="404040"/>
                </a:solidFill>
                <a:effectLst/>
                <a:latin typeface="ヒラギノ角ゴ5" panose="020B0500000000000000" pitchFamily="50" charset="-128"/>
                <a:ea typeface="ヒラギノ角ゴ5" panose="020B0500000000000000" pitchFamily="50" charset="-128"/>
              </a:rPr>
              <a:t>https://www.applied.ne.jp/rs/</a:t>
            </a:r>
            <a:endParaRPr lang="ja-JP" altLang="en-US" sz="3600" kern="10" spc="0">
              <a:ln>
                <a:noFill/>
              </a:ln>
              <a:solidFill>
                <a:srgbClr val="404040"/>
              </a:solidFill>
              <a:effectLst/>
              <a:latin typeface="ヒラギノ角ゴ5" panose="020B0500000000000000" pitchFamily="50" charset="-128"/>
              <a:ea typeface="ヒラギノ角ゴ5" panose="020B0500000000000000" pitchFamily="50" charset="-128"/>
            </a:endParaRPr>
          </a:p>
        </p:txBody>
      </p:sp>
      <p:sp>
        <p:nvSpPr>
          <p:cNvPr id="3" name="WordArt 178">
            <a:extLst>
              <a:ext uri="{FF2B5EF4-FFF2-40B4-BE49-F238E27FC236}">
                <a16:creationId xmlns:a16="http://schemas.microsoft.com/office/drawing/2014/main" id="{2D8EEB54-2D28-6A43-4776-406CA52603D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395028" y="10132033"/>
            <a:ext cx="443865" cy="13907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76200">
                <a:solidFill>
                  <a:srgbClr val="FFFF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ja-JP" altLang="en-US" sz="1000" kern="10" spc="0">
                <a:ln>
                  <a:noFill/>
                </a:ln>
                <a:solidFill>
                  <a:srgbClr val="404040"/>
                </a:solidFill>
                <a:effectLst/>
                <a:latin typeface="ヒラギノ角ゴ5" panose="020B0500000000000000" pitchFamily="50" charset="-128"/>
                <a:ea typeface="ヒラギノ角ゴ5" panose="020B0500000000000000" pitchFamily="50" charset="-128"/>
              </a:rPr>
              <a:t>または</a:t>
            </a:r>
          </a:p>
        </p:txBody>
      </p:sp>
      <p:pic>
        <p:nvPicPr>
          <p:cNvPr id="4" name="Picture 179">
            <a:extLst>
              <a:ext uri="{FF2B5EF4-FFF2-40B4-BE49-F238E27FC236}">
                <a16:creationId xmlns:a16="http://schemas.microsoft.com/office/drawing/2014/main" id="{3B9801E6-F7EF-178F-38D0-85B2F3DF69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6838" y="10095200"/>
            <a:ext cx="1892300" cy="47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180">
            <a:extLst>
              <a:ext uri="{FF2B5EF4-FFF2-40B4-BE49-F238E27FC236}">
                <a16:creationId xmlns:a16="http://schemas.microsoft.com/office/drawing/2014/main" id="{0B3980BB-D3ED-AF21-E3FE-D35A9303CD9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282123" y="10165690"/>
            <a:ext cx="834390" cy="10859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76200">
                <a:solidFill>
                  <a:srgbClr val="FF0066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l" rtl="0">
              <a:buNone/>
            </a:pPr>
            <a:r>
              <a:rPr lang="ja-JP" altLang="en-US" sz="1800" kern="10" spc="0">
                <a:ln>
                  <a:noFill/>
                </a:ln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アプライド </a:t>
            </a:r>
            <a:r>
              <a:rPr lang="en-US" altLang="ja-JP" sz="1800" kern="10" spc="0">
                <a:ln>
                  <a:noFill/>
                </a:ln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Biz</a:t>
            </a:r>
            <a:endParaRPr lang="ja-JP" altLang="en-US" sz="1800" kern="10" spc="0">
              <a:ln>
                <a:noFill/>
              </a:ln>
              <a:solidFill>
                <a:srgbClr val="333333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Picture 181">
            <a:extLst>
              <a:ext uri="{FF2B5EF4-FFF2-40B4-BE49-F238E27FC236}">
                <a16:creationId xmlns:a16="http://schemas.microsoft.com/office/drawing/2014/main" id="{00230E22-614F-80CE-C85B-107A5B932C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683" y="9873571"/>
            <a:ext cx="499745" cy="499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182">
            <a:extLst>
              <a:ext uri="{FF2B5EF4-FFF2-40B4-BE49-F238E27FC236}">
                <a16:creationId xmlns:a16="http://schemas.microsoft.com/office/drawing/2014/main" id="{F6EF3795-08D8-68E0-D590-C305E3319D1A}"/>
              </a:ext>
            </a:extLst>
          </p:cNvPr>
          <p:cNvGrpSpPr>
            <a:grpSpLocks/>
          </p:cNvGrpSpPr>
          <p:nvPr/>
        </p:nvGrpSpPr>
        <p:grpSpPr bwMode="auto">
          <a:xfrm>
            <a:off x="1276668" y="9936440"/>
            <a:ext cx="1924050" cy="370863"/>
            <a:chOff x="1415" y="3999"/>
            <a:chExt cx="8197" cy="1580"/>
          </a:xfrm>
        </p:grpSpPr>
        <p:sp>
          <p:nvSpPr>
            <p:cNvPr id="8" name="AutoShape 183">
              <a:extLst>
                <a:ext uri="{FF2B5EF4-FFF2-40B4-BE49-F238E27FC236}">
                  <a16:creationId xmlns:a16="http://schemas.microsoft.com/office/drawing/2014/main" id="{C50E4EE8-10F5-4205-1D34-0E3B97A06E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5" y="3999"/>
              <a:ext cx="1749" cy="1553"/>
            </a:xfrm>
            <a:prstGeom prst="roundRect">
              <a:avLst>
                <a:gd name="adj" fmla="val 14167"/>
              </a:avLst>
            </a:prstGeom>
            <a:solidFill>
              <a:srgbClr val="00206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grpSp>
          <p:nvGrpSpPr>
            <p:cNvPr id="9" name="Group 184">
              <a:extLst>
                <a:ext uri="{FF2B5EF4-FFF2-40B4-BE49-F238E27FC236}">
                  <a16:creationId xmlns:a16="http://schemas.microsoft.com/office/drawing/2014/main" id="{8FA5E000-9A66-D247-1433-6491C8B0E1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84" y="4007"/>
              <a:ext cx="6028" cy="1179"/>
              <a:chOff x="3528" y="3992"/>
              <a:chExt cx="6256" cy="1224"/>
            </a:xfrm>
          </p:grpSpPr>
          <p:sp>
            <p:nvSpPr>
              <p:cNvPr id="28" name="Freeform 185">
                <a:extLst>
                  <a:ext uri="{FF2B5EF4-FFF2-40B4-BE49-F238E27FC236}">
                    <a16:creationId xmlns:a16="http://schemas.microsoft.com/office/drawing/2014/main" id="{E29843D8-8FBB-A717-C6B4-68F640C4EB6D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3528" y="4087"/>
                <a:ext cx="1166" cy="1117"/>
              </a:xfrm>
              <a:custGeom>
                <a:avLst/>
                <a:gdLst>
                  <a:gd name="T0" fmla="*/ 171 w 171"/>
                  <a:gd name="T1" fmla="*/ 0 h 164"/>
                  <a:gd name="T2" fmla="*/ 152 w 171"/>
                  <a:gd name="T3" fmla="*/ 0 h 164"/>
                  <a:gd name="T4" fmla="*/ 1 w 171"/>
                  <a:gd name="T5" fmla="*/ 0 h 164"/>
                  <a:gd name="T6" fmla="*/ 1 w 171"/>
                  <a:gd name="T7" fmla="*/ 38 h 164"/>
                  <a:gd name="T8" fmla="*/ 131 w 171"/>
                  <a:gd name="T9" fmla="*/ 38 h 164"/>
                  <a:gd name="T10" fmla="*/ 88 w 171"/>
                  <a:gd name="T11" fmla="*/ 80 h 164"/>
                  <a:gd name="T12" fmla="*/ 90 w 171"/>
                  <a:gd name="T13" fmla="*/ 50 h 164"/>
                  <a:gd name="T14" fmla="*/ 50 w 171"/>
                  <a:gd name="T15" fmla="*/ 50 h 164"/>
                  <a:gd name="T16" fmla="*/ 31 w 171"/>
                  <a:gd name="T17" fmla="*/ 112 h 164"/>
                  <a:gd name="T18" fmla="*/ 0 w 171"/>
                  <a:gd name="T19" fmla="*/ 124 h 164"/>
                  <a:gd name="T20" fmla="*/ 0 w 171"/>
                  <a:gd name="T21" fmla="*/ 164 h 164"/>
                  <a:gd name="T22" fmla="*/ 60 w 171"/>
                  <a:gd name="T23" fmla="*/ 140 h 164"/>
                  <a:gd name="T24" fmla="*/ 76 w 171"/>
                  <a:gd name="T25" fmla="*/ 117 h 164"/>
                  <a:gd name="T26" fmla="*/ 76 w 171"/>
                  <a:gd name="T27" fmla="*/ 119 h 164"/>
                  <a:gd name="T28" fmla="*/ 142 w 171"/>
                  <a:gd name="T29" fmla="*/ 93 h 164"/>
                  <a:gd name="T30" fmla="*/ 171 w 171"/>
                  <a:gd name="T31" fmla="*/ 18 h 164"/>
                  <a:gd name="T32" fmla="*/ 171 w 171"/>
                  <a:gd name="T33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1" h="164">
                    <a:moveTo>
                      <a:pt x="171" y="0"/>
                    </a:moveTo>
                    <a:cubicBezTo>
                      <a:pt x="152" y="0"/>
                      <a:pt x="152" y="0"/>
                      <a:pt x="15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38"/>
                      <a:pt x="1" y="38"/>
                      <a:pt x="1" y="38"/>
                    </a:cubicBezTo>
                    <a:cubicBezTo>
                      <a:pt x="1" y="38"/>
                      <a:pt x="99" y="38"/>
                      <a:pt x="131" y="38"/>
                    </a:cubicBezTo>
                    <a:cubicBezTo>
                      <a:pt x="127" y="54"/>
                      <a:pt x="116" y="75"/>
                      <a:pt x="88" y="80"/>
                    </a:cubicBezTo>
                    <a:cubicBezTo>
                      <a:pt x="90" y="63"/>
                      <a:pt x="90" y="51"/>
                      <a:pt x="90" y="50"/>
                    </a:cubicBezTo>
                    <a:cubicBezTo>
                      <a:pt x="50" y="50"/>
                      <a:pt x="50" y="50"/>
                      <a:pt x="50" y="50"/>
                    </a:cubicBezTo>
                    <a:cubicBezTo>
                      <a:pt x="50" y="61"/>
                      <a:pt x="47" y="95"/>
                      <a:pt x="31" y="112"/>
                    </a:cubicBezTo>
                    <a:cubicBezTo>
                      <a:pt x="23" y="120"/>
                      <a:pt x="13" y="124"/>
                      <a:pt x="0" y="124"/>
                    </a:cubicBezTo>
                    <a:cubicBezTo>
                      <a:pt x="0" y="164"/>
                      <a:pt x="0" y="164"/>
                      <a:pt x="0" y="164"/>
                    </a:cubicBezTo>
                    <a:cubicBezTo>
                      <a:pt x="24" y="164"/>
                      <a:pt x="45" y="156"/>
                      <a:pt x="60" y="140"/>
                    </a:cubicBezTo>
                    <a:cubicBezTo>
                      <a:pt x="67" y="133"/>
                      <a:pt x="72" y="125"/>
                      <a:pt x="76" y="117"/>
                    </a:cubicBezTo>
                    <a:cubicBezTo>
                      <a:pt x="76" y="119"/>
                      <a:pt x="76" y="119"/>
                      <a:pt x="76" y="119"/>
                    </a:cubicBezTo>
                    <a:cubicBezTo>
                      <a:pt x="103" y="119"/>
                      <a:pt x="125" y="110"/>
                      <a:pt x="142" y="93"/>
                    </a:cubicBezTo>
                    <a:cubicBezTo>
                      <a:pt x="171" y="64"/>
                      <a:pt x="171" y="20"/>
                      <a:pt x="171" y="18"/>
                    </a:cubicBezTo>
                    <a:lnTo>
                      <a:pt x="171" y="0"/>
                    </a:ln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9" name="Freeform 186">
                <a:extLst>
                  <a:ext uri="{FF2B5EF4-FFF2-40B4-BE49-F238E27FC236}">
                    <a16:creationId xmlns:a16="http://schemas.microsoft.com/office/drawing/2014/main" id="{5B522908-94F2-9CDD-817C-27D2ECA35CDA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809" y="4121"/>
                <a:ext cx="1139" cy="1076"/>
              </a:xfrm>
              <a:custGeom>
                <a:avLst/>
                <a:gdLst>
                  <a:gd name="T0" fmla="*/ 153 w 167"/>
                  <a:gd name="T1" fmla="*/ 38 h 158"/>
                  <a:gd name="T2" fmla="*/ 124 w 167"/>
                  <a:gd name="T3" fmla="*/ 8 h 158"/>
                  <a:gd name="T4" fmla="*/ 125 w 167"/>
                  <a:gd name="T5" fmla="*/ 0 h 158"/>
                  <a:gd name="T6" fmla="*/ 0 w 167"/>
                  <a:gd name="T7" fmla="*/ 0 h 158"/>
                  <a:gd name="T8" fmla="*/ 0 w 167"/>
                  <a:gd name="T9" fmla="*/ 38 h 158"/>
                  <a:gd name="T10" fmla="*/ 129 w 167"/>
                  <a:gd name="T11" fmla="*/ 38 h 158"/>
                  <a:gd name="T12" fmla="*/ 109 w 167"/>
                  <a:gd name="T13" fmla="*/ 86 h 158"/>
                  <a:gd name="T14" fmla="*/ 17 w 167"/>
                  <a:gd name="T15" fmla="*/ 120 h 158"/>
                  <a:gd name="T16" fmla="*/ 17 w 167"/>
                  <a:gd name="T17" fmla="*/ 158 h 158"/>
                  <a:gd name="T18" fmla="*/ 138 w 167"/>
                  <a:gd name="T19" fmla="*/ 110 h 158"/>
                  <a:gd name="T20" fmla="*/ 167 w 167"/>
                  <a:gd name="T21" fmla="*/ 34 h 158"/>
                  <a:gd name="T22" fmla="*/ 153 w 167"/>
                  <a:gd name="T23" fmla="*/ 38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67" h="158">
                    <a:moveTo>
                      <a:pt x="153" y="38"/>
                    </a:moveTo>
                    <a:cubicBezTo>
                      <a:pt x="137" y="38"/>
                      <a:pt x="124" y="24"/>
                      <a:pt x="124" y="8"/>
                    </a:cubicBezTo>
                    <a:cubicBezTo>
                      <a:pt x="124" y="5"/>
                      <a:pt x="124" y="3"/>
                      <a:pt x="12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38"/>
                      <a:pt x="0" y="38"/>
                      <a:pt x="0" y="38"/>
                    </a:cubicBezTo>
                    <a:cubicBezTo>
                      <a:pt x="0" y="38"/>
                      <a:pt x="99" y="38"/>
                      <a:pt x="129" y="38"/>
                    </a:cubicBezTo>
                    <a:cubicBezTo>
                      <a:pt x="127" y="51"/>
                      <a:pt x="122" y="70"/>
                      <a:pt x="109" y="86"/>
                    </a:cubicBezTo>
                    <a:cubicBezTo>
                      <a:pt x="91" y="108"/>
                      <a:pt x="59" y="120"/>
                      <a:pt x="17" y="120"/>
                    </a:cubicBezTo>
                    <a:cubicBezTo>
                      <a:pt x="17" y="158"/>
                      <a:pt x="17" y="158"/>
                      <a:pt x="17" y="158"/>
                    </a:cubicBezTo>
                    <a:cubicBezTo>
                      <a:pt x="70" y="158"/>
                      <a:pt x="113" y="141"/>
                      <a:pt x="138" y="110"/>
                    </a:cubicBezTo>
                    <a:cubicBezTo>
                      <a:pt x="160" y="84"/>
                      <a:pt x="166" y="53"/>
                      <a:pt x="167" y="34"/>
                    </a:cubicBezTo>
                    <a:cubicBezTo>
                      <a:pt x="163" y="36"/>
                      <a:pt x="158" y="38"/>
                      <a:pt x="153" y="38"/>
                    </a:cubicBez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0" name="Freeform 187">
                <a:extLst>
                  <a:ext uri="{FF2B5EF4-FFF2-40B4-BE49-F238E27FC236}">
                    <a16:creationId xmlns:a16="http://schemas.microsoft.com/office/drawing/2014/main" id="{56099F6C-EBFA-08FB-627C-02FA71337626}"/>
                  </a:ext>
                </a:extLst>
              </p:cNvPr>
              <p:cNvSpPr>
                <a:spLocks noChangeAspect="1" noEditPoints="1"/>
              </p:cNvSpPr>
              <p:nvPr/>
            </p:nvSpPr>
            <p:spPr bwMode="auto">
              <a:xfrm>
                <a:off x="5680" y="3992"/>
                <a:ext cx="364" cy="353"/>
              </a:xfrm>
              <a:custGeom>
                <a:avLst/>
                <a:gdLst>
                  <a:gd name="T0" fmla="*/ 27 w 53"/>
                  <a:gd name="T1" fmla="*/ 0 h 52"/>
                  <a:gd name="T2" fmla="*/ 0 w 53"/>
                  <a:gd name="T3" fmla="*/ 26 h 52"/>
                  <a:gd name="T4" fmla="*/ 27 w 53"/>
                  <a:gd name="T5" fmla="*/ 52 h 52"/>
                  <a:gd name="T6" fmla="*/ 53 w 53"/>
                  <a:gd name="T7" fmla="*/ 26 h 52"/>
                  <a:gd name="T8" fmla="*/ 27 w 53"/>
                  <a:gd name="T9" fmla="*/ 0 h 52"/>
                  <a:gd name="T10" fmla="*/ 27 w 53"/>
                  <a:gd name="T11" fmla="*/ 41 h 52"/>
                  <a:gd name="T12" fmla="*/ 11 w 53"/>
                  <a:gd name="T13" fmla="*/ 26 h 52"/>
                  <a:gd name="T14" fmla="*/ 27 w 53"/>
                  <a:gd name="T15" fmla="*/ 10 h 52"/>
                  <a:gd name="T16" fmla="*/ 42 w 53"/>
                  <a:gd name="T17" fmla="*/ 26 h 52"/>
                  <a:gd name="T18" fmla="*/ 27 w 53"/>
                  <a:gd name="T19" fmla="*/ 41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3" h="52">
                    <a:moveTo>
                      <a:pt x="27" y="0"/>
                    </a:moveTo>
                    <a:cubicBezTo>
                      <a:pt x="12" y="0"/>
                      <a:pt x="0" y="11"/>
                      <a:pt x="0" y="26"/>
                    </a:cubicBezTo>
                    <a:cubicBezTo>
                      <a:pt x="0" y="40"/>
                      <a:pt x="12" y="52"/>
                      <a:pt x="27" y="52"/>
                    </a:cubicBezTo>
                    <a:cubicBezTo>
                      <a:pt x="41" y="52"/>
                      <a:pt x="53" y="40"/>
                      <a:pt x="53" y="26"/>
                    </a:cubicBezTo>
                    <a:cubicBezTo>
                      <a:pt x="53" y="11"/>
                      <a:pt x="41" y="0"/>
                      <a:pt x="27" y="0"/>
                    </a:cubicBezTo>
                    <a:close/>
                    <a:moveTo>
                      <a:pt x="27" y="41"/>
                    </a:moveTo>
                    <a:cubicBezTo>
                      <a:pt x="18" y="41"/>
                      <a:pt x="11" y="34"/>
                      <a:pt x="11" y="26"/>
                    </a:cubicBezTo>
                    <a:cubicBezTo>
                      <a:pt x="11" y="17"/>
                      <a:pt x="18" y="10"/>
                      <a:pt x="27" y="10"/>
                    </a:cubicBezTo>
                    <a:cubicBezTo>
                      <a:pt x="35" y="10"/>
                      <a:pt x="42" y="17"/>
                      <a:pt x="42" y="26"/>
                    </a:cubicBezTo>
                    <a:cubicBezTo>
                      <a:pt x="42" y="34"/>
                      <a:pt x="35" y="41"/>
                      <a:pt x="27" y="41"/>
                    </a:cubicBez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1" name="Freeform 188">
                <a:extLst>
                  <a:ext uri="{FF2B5EF4-FFF2-40B4-BE49-F238E27FC236}">
                    <a16:creationId xmlns:a16="http://schemas.microsoft.com/office/drawing/2014/main" id="{E27F812E-EFE0-7915-2A53-692932914DE4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7411" y="4093"/>
                <a:ext cx="1182" cy="1123"/>
              </a:xfrm>
              <a:custGeom>
                <a:avLst/>
                <a:gdLst>
                  <a:gd name="T0" fmla="*/ 134 w 173"/>
                  <a:gd name="T1" fmla="*/ 0 h 165"/>
                  <a:gd name="T2" fmla="*/ 75 w 173"/>
                  <a:gd name="T3" fmla="*/ 25 h 165"/>
                  <a:gd name="T4" fmla="*/ 34 w 173"/>
                  <a:gd name="T5" fmla="*/ 44 h 165"/>
                  <a:gd name="T6" fmla="*/ 0 w 173"/>
                  <a:gd name="T7" fmla="*/ 44 h 165"/>
                  <a:gd name="T8" fmla="*/ 0 w 173"/>
                  <a:gd name="T9" fmla="*/ 84 h 165"/>
                  <a:gd name="T10" fmla="*/ 39 w 173"/>
                  <a:gd name="T11" fmla="*/ 84 h 165"/>
                  <a:gd name="T12" fmla="*/ 72 w 173"/>
                  <a:gd name="T13" fmla="*/ 73 h 165"/>
                  <a:gd name="T14" fmla="*/ 72 w 173"/>
                  <a:gd name="T15" fmla="*/ 165 h 165"/>
                  <a:gd name="T16" fmla="*/ 112 w 173"/>
                  <a:gd name="T17" fmla="*/ 165 h 165"/>
                  <a:gd name="T18" fmla="*/ 112 w 173"/>
                  <a:gd name="T19" fmla="*/ 51 h 165"/>
                  <a:gd name="T20" fmla="*/ 140 w 173"/>
                  <a:gd name="T21" fmla="*/ 40 h 165"/>
                  <a:gd name="T22" fmla="*/ 173 w 173"/>
                  <a:gd name="T23" fmla="*/ 40 h 165"/>
                  <a:gd name="T24" fmla="*/ 173 w 173"/>
                  <a:gd name="T25" fmla="*/ 0 h 165"/>
                  <a:gd name="T26" fmla="*/ 134 w 173"/>
                  <a:gd name="T27" fmla="*/ 0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3" h="165">
                    <a:moveTo>
                      <a:pt x="134" y="0"/>
                    </a:moveTo>
                    <a:cubicBezTo>
                      <a:pt x="123" y="0"/>
                      <a:pt x="109" y="7"/>
                      <a:pt x="75" y="25"/>
                    </a:cubicBezTo>
                    <a:cubicBezTo>
                      <a:pt x="62" y="32"/>
                      <a:pt x="42" y="44"/>
                      <a:pt x="34" y="44"/>
                    </a:cubicBezTo>
                    <a:cubicBezTo>
                      <a:pt x="26" y="44"/>
                      <a:pt x="0" y="44"/>
                      <a:pt x="0" y="44"/>
                    </a:cubicBezTo>
                    <a:cubicBezTo>
                      <a:pt x="0" y="84"/>
                      <a:pt x="0" y="84"/>
                      <a:pt x="0" y="84"/>
                    </a:cubicBezTo>
                    <a:cubicBezTo>
                      <a:pt x="39" y="84"/>
                      <a:pt x="39" y="84"/>
                      <a:pt x="39" y="84"/>
                    </a:cubicBezTo>
                    <a:cubicBezTo>
                      <a:pt x="47" y="84"/>
                      <a:pt x="55" y="81"/>
                      <a:pt x="72" y="73"/>
                    </a:cubicBezTo>
                    <a:cubicBezTo>
                      <a:pt x="72" y="165"/>
                      <a:pt x="72" y="165"/>
                      <a:pt x="72" y="165"/>
                    </a:cubicBezTo>
                    <a:cubicBezTo>
                      <a:pt x="112" y="165"/>
                      <a:pt x="112" y="165"/>
                      <a:pt x="112" y="165"/>
                    </a:cubicBezTo>
                    <a:cubicBezTo>
                      <a:pt x="112" y="51"/>
                      <a:pt x="112" y="51"/>
                      <a:pt x="112" y="51"/>
                    </a:cubicBezTo>
                    <a:cubicBezTo>
                      <a:pt x="122" y="46"/>
                      <a:pt x="133" y="40"/>
                      <a:pt x="140" y="40"/>
                    </a:cubicBezTo>
                    <a:cubicBezTo>
                      <a:pt x="147" y="40"/>
                      <a:pt x="173" y="40"/>
                      <a:pt x="173" y="40"/>
                    </a:cubicBezTo>
                    <a:cubicBezTo>
                      <a:pt x="173" y="0"/>
                      <a:pt x="173" y="0"/>
                      <a:pt x="173" y="0"/>
                    </a:cubicBezTo>
                    <a:lnTo>
                      <a:pt x="134" y="0"/>
                    </a:ln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" name="Freeform 189">
                <a:extLst>
                  <a:ext uri="{FF2B5EF4-FFF2-40B4-BE49-F238E27FC236}">
                    <a16:creationId xmlns:a16="http://schemas.microsoft.com/office/drawing/2014/main" id="{FFB4327A-8A28-6144-6F64-6DA679BC2B97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8777" y="4059"/>
                <a:ext cx="906" cy="1157"/>
              </a:xfrm>
              <a:custGeom>
                <a:avLst/>
                <a:gdLst>
                  <a:gd name="T0" fmla="*/ 394 w 1278"/>
                  <a:gd name="T1" fmla="*/ 0 h 1635"/>
                  <a:gd name="T2" fmla="*/ 0 w 1278"/>
                  <a:gd name="T3" fmla="*/ 0 h 1635"/>
                  <a:gd name="T4" fmla="*/ 0 w 1278"/>
                  <a:gd name="T5" fmla="*/ 1635 h 1635"/>
                  <a:gd name="T6" fmla="*/ 394 w 1278"/>
                  <a:gd name="T7" fmla="*/ 1635 h 1635"/>
                  <a:gd name="T8" fmla="*/ 394 w 1278"/>
                  <a:gd name="T9" fmla="*/ 865 h 1635"/>
                  <a:gd name="T10" fmla="*/ 1278 w 1278"/>
                  <a:gd name="T11" fmla="*/ 981 h 1635"/>
                  <a:gd name="T12" fmla="*/ 1278 w 1278"/>
                  <a:gd name="T13" fmla="*/ 596 h 1635"/>
                  <a:gd name="T14" fmla="*/ 394 w 1278"/>
                  <a:gd name="T15" fmla="*/ 481 h 1635"/>
                  <a:gd name="T16" fmla="*/ 394 w 1278"/>
                  <a:gd name="T17" fmla="*/ 0 h 16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78" h="1635">
                    <a:moveTo>
                      <a:pt x="394" y="0"/>
                    </a:moveTo>
                    <a:lnTo>
                      <a:pt x="0" y="0"/>
                    </a:lnTo>
                    <a:lnTo>
                      <a:pt x="0" y="1635"/>
                    </a:lnTo>
                    <a:lnTo>
                      <a:pt x="394" y="1635"/>
                    </a:lnTo>
                    <a:lnTo>
                      <a:pt x="394" y="865"/>
                    </a:lnTo>
                    <a:lnTo>
                      <a:pt x="1278" y="981"/>
                    </a:lnTo>
                    <a:lnTo>
                      <a:pt x="1278" y="596"/>
                    </a:lnTo>
                    <a:lnTo>
                      <a:pt x="394" y="481"/>
                    </a:lnTo>
                    <a:lnTo>
                      <a:pt x="394" y="0"/>
                    </a:ln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" name="Rectangle 190">
                <a:extLst>
                  <a:ext uri="{FF2B5EF4-FFF2-40B4-BE49-F238E27FC236}">
                    <a16:creationId xmlns:a16="http://schemas.microsoft.com/office/drawing/2014/main" id="{ABFF509E-8F09-2491-BB27-895E648777EE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9314" y="4039"/>
                <a:ext cx="218" cy="184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" name="Rectangle 191">
                <a:extLst>
                  <a:ext uri="{FF2B5EF4-FFF2-40B4-BE49-F238E27FC236}">
                    <a16:creationId xmlns:a16="http://schemas.microsoft.com/office/drawing/2014/main" id="{5E3267EF-E9EA-481A-AFA6-517AFF2A89E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9572" y="4039"/>
                <a:ext cx="212" cy="184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" name="Rectangle 192">
                <a:extLst>
                  <a:ext uri="{FF2B5EF4-FFF2-40B4-BE49-F238E27FC236}">
                    <a16:creationId xmlns:a16="http://schemas.microsoft.com/office/drawing/2014/main" id="{730BE24E-F920-3D29-2D8B-8C4E3ACA343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6194" y="4073"/>
                <a:ext cx="1014" cy="260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" name="Freeform 193">
                <a:extLst>
                  <a:ext uri="{FF2B5EF4-FFF2-40B4-BE49-F238E27FC236}">
                    <a16:creationId xmlns:a16="http://schemas.microsoft.com/office/drawing/2014/main" id="{217E433F-757D-29E8-00AC-25B817357F98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6118" y="4447"/>
                <a:ext cx="1152" cy="736"/>
              </a:xfrm>
              <a:custGeom>
                <a:avLst/>
                <a:gdLst>
                  <a:gd name="T0" fmla="*/ 150 w 169"/>
                  <a:gd name="T1" fmla="*/ 0 h 108"/>
                  <a:gd name="T2" fmla="*/ 0 w 169"/>
                  <a:gd name="T3" fmla="*/ 0 h 108"/>
                  <a:gd name="T4" fmla="*/ 0 w 169"/>
                  <a:gd name="T5" fmla="*/ 38 h 108"/>
                  <a:gd name="T6" fmla="*/ 127 w 169"/>
                  <a:gd name="T7" fmla="*/ 38 h 108"/>
                  <a:gd name="T8" fmla="*/ 38 w 169"/>
                  <a:gd name="T9" fmla="*/ 71 h 108"/>
                  <a:gd name="T10" fmla="*/ 13 w 169"/>
                  <a:gd name="T11" fmla="*/ 71 h 108"/>
                  <a:gd name="T12" fmla="*/ 13 w 169"/>
                  <a:gd name="T13" fmla="*/ 108 h 108"/>
                  <a:gd name="T14" fmla="*/ 38 w 169"/>
                  <a:gd name="T15" fmla="*/ 108 h 108"/>
                  <a:gd name="T16" fmla="*/ 169 w 169"/>
                  <a:gd name="T17" fmla="*/ 19 h 108"/>
                  <a:gd name="T18" fmla="*/ 169 w 169"/>
                  <a:gd name="T19" fmla="*/ 0 h 108"/>
                  <a:gd name="T20" fmla="*/ 150 w 169"/>
                  <a:gd name="T21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69" h="108">
                    <a:moveTo>
                      <a:pt x="15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38"/>
                      <a:pt x="0" y="38"/>
                      <a:pt x="0" y="38"/>
                    </a:cubicBezTo>
                    <a:cubicBezTo>
                      <a:pt x="0" y="38"/>
                      <a:pt x="93" y="38"/>
                      <a:pt x="127" y="38"/>
                    </a:cubicBezTo>
                    <a:cubicBezTo>
                      <a:pt x="116" y="60"/>
                      <a:pt x="87" y="71"/>
                      <a:pt x="38" y="71"/>
                    </a:cubicBezTo>
                    <a:cubicBezTo>
                      <a:pt x="13" y="71"/>
                      <a:pt x="13" y="71"/>
                      <a:pt x="13" y="71"/>
                    </a:cubicBezTo>
                    <a:cubicBezTo>
                      <a:pt x="13" y="108"/>
                      <a:pt x="13" y="108"/>
                      <a:pt x="13" y="108"/>
                    </a:cubicBezTo>
                    <a:cubicBezTo>
                      <a:pt x="38" y="108"/>
                      <a:pt x="38" y="108"/>
                      <a:pt x="38" y="108"/>
                    </a:cubicBezTo>
                    <a:cubicBezTo>
                      <a:pt x="121" y="108"/>
                      <a:pt x="169" y="76"/>
                      <a:pt x="169" y="19"/>
                    </a:cubicBezTo>
                    <a:cubicBezTo>
                      <a:pt x="169" y="0"/>
                      <a:pt x="169" y="0"/>
                      <a:pt x="169" y="0"/>
                    </a:cubicBezTo>
                    <a:lnTo>
                      <a:pt x="150" y="0"/>
                    </a:ln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10" name="Group 194">
              <a:extLst>
                <a:ext uri="{FF2B5EF4-FFF2-40B4-BE49-F238E27FC236}">
                  <a16:creationId xmlns:a16="http://schemas.microsoft.com/office/drawing/2014/main" id="{7C5B7E85-D356-04B7-B6A2-05BFF7B056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53" y="5390"/>
              <a:ext cx="5996" cy="189"/>
              <a:chOff x="3553" y="5390"/>
              <a:chExt cx="5996" cy="189"/>
            </a:xfrm>
          </p:grpSpPr>
          <p:sp>
            <p:nvSpPr>
              <p:cNvPr id="13" name="Rectangle 195">
                <a:extLst>
                  <a:ext uri="{FF2B5EF4-FFF2-40B4-BE49-F238E27FC236}">
                    <a16:creationId xmlns:a16="http://schemas.microsoft.com/office/drawing/2014/main" id="{CFEC53D3-B327-FB43-E658-FE59BE3A01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3" y="5467"/>
                <a:ext cx="1530" cy="35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4" name="Rectangle 196">
                <a:extLst>
                  <a:ext uri="{FF2B5EF4-FFF2-40B4-BE49-F238E27FC236}">
                    <a16:creationId xmlns:a16="http://schemas.microsoft.com/office/drawing/2014/main" id="{DA236F87-C987-4CBE-EA23-4B9F58FC9E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19" y="5467"/>
                <a:ext cx="1530" cy="35"/>
              </a:xfrm>
              <a:prstGeom prst="rect">
                <a:avLst/>
              </a:prstGeom>
              <a:solidFill>
                <a:srgbClr val="00206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grpSp>
            <p:nvGrpSpPr>
              <p:cNvPr id="15" name="Group 197">
                <a:extLst>
                  <a:ext uri="{FF2B5EF4-FFF2-40B4-BE49-F238E27FC236}">
                    <a16:creationId xmlns:a16="http://schemas.microsoft.com/office/drawing/2014/main" id="{CB7A36C1-CFBC-44A5-D654-AD85640B1E6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95" y="5390"/>
                <a:ext cx="2541" cy="189"/>
                <a:chOff x="5295" y="10251"/>
                <a:chExt cx="2541" cy="189"/>
              </a:xfrm>
            </p:grpSpPr>
            <p:sp>
              <p:nvSpPr>
                <p:cNvPr id="16" name="WordArt 198">
                  <a:extLst>
                    <a:ext uri="{FF2B5EF4-FFF2-40B4-BE49-F238E27FC236}">
                      <a16:creationId xmlns:a16="http://schemas.microsoft.com/office/drawing/2014/main" id="{1B12D726-D69F-41AA-4824-E852364F035B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5295" y="10257"/>
                  <a:ext cx="170" cy="183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デ</a:t>
                  </a:r>
                </a:p>
              </p:txBody>
            </p:sp>
            <p:sp>
              <p:nvSpPr>
                <p:cNvPr id="17" name="WordArt 199">
                  <a:extLst>
                    <a:ext uri="{FF2B5EF4-FFF2-40B4-BE49-F238E27FC236}">
                      <a16:creationId xmlns:a16="http://schemas.microsoft.com/office/drawing/2014/main" id="{5CE9B290-0B8A-AE82-C4ED-3720A6DD69AF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5508" y="10257"/>
                  <a:ext cx="170" cy="183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ジ</a:t>
                  </a:r>
                </a:p>
              </p:txBody>
            </p:sp>
            <p:sp>
              <p:nvSpPr>
                <p:cNvPr id="18" name="WordArt 200">
                  <a:extLst>
                    <a:ext uri="{FF2B5EF4-FFF2-40B4-BE49-F238E27FC236}">
                      <a16:creationId xmlns:a16="http://schemas.microsoft.com/office/drawing/2014/main" id="{426796C0-AD3F-A6A0-1801-AF2F4E53C9B1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5721" y="10257"/>
                  <a:ext cx="170" cy="183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タ</a:t>
                  </a:r>
                </a:p>
              </p:txBody>
            </p:sp>
            <p:sp>
              <p:nvSpPr>
                <p:cNvPr id="19" name="WordArt 201">
                  <a:extLst>
                    <a:ext uri="{FF2B5EF4-FFF2-40B4-BE49-F238E27FC236}">
                      <a16:creationId xmlns:a16="http://schemas.microsoft.com/office/drawing/2014/main" id="{8B73ACD1-E051-4700-3CFC-B43AFF29AD78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5925" y="10257"/>
                  <a:ext cx="194" cy="183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ル</a:t>
                  </a:r>
                </a:p>
              </p:txBody>
            </p:sp>
            <p:sp>
              <p:nvSpPr>
                <p:cNvPr id="20" name="WordArt 202">
                  <a:extLst>
                    <a:ext uri="{FF2B5EF4-FFF2-40B4-BE49-F238E27FC236}">
                      <a16:creationId xmlns:a16="http://schemas.microsoft.com/office/drawing/2014/main" id="{8696E0C9-B19F-190F-C509-94B9A9A1E8A3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6147" y="10254"/>
                  <a:ext cx="195" cy="186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丸</a:t>
                  </a:r>
                </a:p>
              </p:txBody>
            </p:sp>
            <p:sp>
              <p:nvSpPr>
                <p:cNvPr id="21" name="WordArt 203">
                  <a:extLst>
                    <a:ext uri="{FF2B5EF4-FFF2-40B4-BE49-F238E27FC236}">
                      <a16:creationId xmlns:a16="http://schemas.microsoft.com/office/drawing/2014/main" id="{87F32CD4-E7A8-F408-8B5C-700A0E34ADFF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6384" y="10266"/>
                  <a:ext cx="164" cy="174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ご</a:t>
                  </a:r>
                </a:p>
              </p:txBody>
            </p:sp>
            <p:sp>
              <p:nvSpPr>
                <p:cNvPr id="22" name="WordArt 204">
                  <a:extLst>
                    <a:ext uri="{FF2B5EF4-FFF2-40B4-BE49-F238E27FC236}">
                      <a16:creationId xmlns:a16="http://schemas.microsoft.com/office/drawing/2014/main" id="{2FE21641-7D4E-50CE-031C-399080FA1CB5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6585" y="10257"/>
                  <a:ext cx="170" cy="183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と</a:t>
                  </a:r>
                </a:p>
              </p:txBody>
            </p:sp>
            <p:sp>
              <p:nvSpPr>
                <p:cNvPr id="23" name="WordArt 205">
                  <a:extLst>
                    <a:ext uri="{FF2B5EF4-FFF2-40B4-BE49-F238E27FC236}">
                      <a16:creationId xmlns:a16="http://schemas.microsoft.com/office/drawing/2014/main" id="{86D2505E-4506-2785-4945-DA03572CF22F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6798" y="10257"/>
                  <a:ext cx="179" cy="183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ア</a:t>
                  </a:r>
                </a:p>
              </p:txBody>
            </p:sp>
            <p:sp>
              <p:nvSpPr>
                <p:cNvPr id="24" name="WordArt 206">
                  <a:extLst>
                    <a:ext uri="{FF2B5EF4-FFF2-40B4-BE49-F238E27FC236}">
                      <a16:creationId xmlns:a16="http://schemas.microsoft.com/office/drawing/2014/main" id="{80FD5068-10AC-7447-C5B5-7BB7FCD059AF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7020" y="10257"/>
                  <a:ext cx="170" cy="183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プ</a:t>
                  </a:r>
                </a:p>
              </p:txBody>
            </p:sp>
            <p:sp>
              <p:nvSpPr>
                <p:cNvPr id="25" name="WordArt 207">
                  <a:extLst>
                    <a:ext uri="{FF2B5EF4-FFF2-40B4-BE49-F238E27FC236}">
                      <a16:creationId xmlns:a16="http://schemas.microsoft.com/office/drawing/2014/main" id="{BA6AF043-93EC-E961-E6FC-1038BF53FB41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7237" y="10257"/>
                  <a:ext cx="170" cy="183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ラ</a:t>
                  </a:r>
                </a:p>
              </p:txBody>
            </p:sp>
            <p:sp>
              <p:nvSpPr>
                <p:cNvPr id="26" name="WordArt 208">
                  <a:extLst>
                    <a:ext uri="{FF2B5EF4-FFF2-40B4-BE49-F238E27FC236}">
                      <a16:creationId xmlns:a16="http://schemas.microsoft.com/office/drawing/2014/main" id="{B2B23DE2-41B3-E9D3-74AF-41DB58E0D8BF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7450" y="10257"/>
                  <a:ext cx="170" cy="183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イ</a:t>
                  </a:r>
                </a:p>
              </p:txBody>
            </p:sp>
            <p:sp>
              <p:nvSpPr>
                <p:cNvPr id="27" name="WordArt 209">
                  <a:extLst>
                    <a:ext uri="{FF2B5EF4-FFF2-40B4-BE49-F238E27FC236}">
                      <a16:creationId xmlns:a16="http://schemas.microsoft.com/office/drawing/2014/main" id="{295E8408-7A6A-6B2E-9EC9-39E084F7D299}"/>
                    </a:ext>
                  </a:extLst>
                </p:cNvPr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7711" y="10251"/>
                  <a:ext cx="125" cy="189"/>
                </a:xfrm>
                <a:prstGeom prst="rect">
                  <a:avLst/>
                </a:prstGeom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l" rtl="0">
                    <a:buNone/>
                  </a:pPr>
                  <a:r>
                    <a:rPr lang="ja-JP" altLang="en-US" sz="1000" kern="10" spc="0">
                      <a:ln>
                        <a:noFill/>
                      </a:ln>
                      <a:solidFill>
                        <a:srgbClr val="002060"/>
                      </a:solidFill>
                      <a:effectLst/>
                      <a:latin typeface="ヒラギノ角ゴ7" panose="020B0700000000000000" pitchFamily="50" charset="-128"/>
                      <a:ea typeface="ヒラギノ角ゴ7" panose="020B0700000000000000" pitchFamily="50" charset="-128"/>
                    </a:rPr>
                    <a:t>ド</a:t>
                  </a:r>
                </a:p>
              </p:txBody>
            </p:sp>
          </p:grpSp>
        </p:grpSp>
        <p:sp>
          <p:nvSpPr>
            <p:cNvPr id="11" name="Freeform 210">
              <a:extLst>
                <a:ext uri="{FF2B5EF4-FFF2-40B4-BE49-F238E27FC236}">
                  <a16:creationId xmlns:a16="http://schemas.microsoft.com/office/drawing/2014/main" id="{BDCFCCD9-9268-2B4D-D9A3-7EED62CAE8CD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1784" y="4378"/>
              <a:ext cx="1213" cy="1012"/>
            </a:xfrm>
            <a:custGeom>
              <a:avLst/>
              <a:gdLst>
                <a:gd name="T0" fmla="*/ 856 w 1711"/>
                <a:gd name="T1" fmla="*/ 452 h 1336"/>
                <a:gd name="T2" fmla="*/ 1009 w 1711"/>
                <a:gd name="T3" fmla="*/ 798 h 1336"/>
                <a:gd name="T4" fmla="*/ 702 w 1711"/>
                <a:gd name="T5" fmla="*/ 798 h 1336"/>
                <a:gd name="T6" fmla="*/ 856 w 1711"/>
                <a:gd name="T7" fmla="*/ 452 h 1336"/>
                <a:gd name="T8" fmla="*/ 1240 w 1711"/>
                <a:gd name="T9" fmla="*/ 1336 h 1336"/>
                <a:gd name="T10" fmla="*/ 1711 w 1711"/>
                <a:gd name="T11" fmla="*/ 1336 h 1336"/>
                <a:gd name="T12" fmla="*/ 1077 w 1711"/>
                <a:gd name="T13" fmla="*/ 0 h 1336"/>
                <a:gd name="T14" fmla="*/ 634 w 1711"/>
                <a:gd name="T15" fmla="*/ 0 h 1336"/>
                <a:gd name="T16" fmla="*/ 0 w 1711"/>
                <a:gd name="T17" fmla="*/ 1336 h 1336"/>
                <a:gd name="T18" fmla="*/ 471 w 1711"/>
                <a:gd name="T19" fmla="*/ 1336 h 1336"/>
                <a:gd name="T20" fmla="*/ 596 w 1711"/>
                <a:gd name="T21" fmla="*/ 1105 h 1336"/>
                <a:gd name="T22" fmla="*/ 1105 w 1711"/>
                <a:gd name="T23" fmla="*/ 1105 h 1336"/>
                <a:gd name="T24" fmla="*/ 1240 w 1711"/>
                <a:gd name="T25" fmla="*/ 1336 h 1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711" h="1336">
                  <a:moveTo>
                    <a:pt x="856" y="452"/>
                  </a:moveTo>
                  <a:lnTo>
                    <a:pt x="1009" y="798"/>
                  </a:lnTo>
                  <a:lnTo>
                    <a:pt x="702" y="798"/>
                  </a:lnTo>
                  <a:lnTo>
                    <a:pt x="856" y="452"/>
                  </a:lnTo>
                  <a:close/>
                  <a:moveTo>
                    <a:pt x="1240" y="1336"/>
                  </a:moveTo>
                  <a:lnTo>
                    <a:pt x="1711" y="1336"/>
                  </a:lnTo>
                  <a:lnTo>
                    <a:pt x="1077" y="0"/>
                  </a:lnTo>
                  <a:lnTo>
                    <a:pt x="634" y="0"/>
                  </a:lnTo>
                  <a:lnTo>
                    <a:pt x="0" y="1336"/>
                  </a:lnTo>
                  <a:lnTo>
                    <a:pt x="471" y="1336"/>
                  </a:lnTo>
                  <a:lnTo>
                    <a:pt x="596" y="1105"/>
                  </a:lnTo>
                  <a:lnTo>
                    <a:pt x="1105" y="1105"/>
                  </a:lnTo>
                  <a:lnTo>
                    <a:pt x="1240" y="13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" name="Freeform 211">
              <a:extLst>
                <a:ext uri="{FF2B5EF4-FFF2-40B4-BE49-F238E27FC236}">
                  <a16:creationId xmlns:a16="http://schemas.microsoft.com/office/drawing/2014/main" id="{1F5A4BD2-EAF0-6838-A3F2-35A8DDE65D7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509" y="4021"/>
              <a:ext cx="704" cy="591"/>
            </a:xfrm>
            <a:custGeom>
              <a:avLst/>
              <a:gdLst>
                <a:gd name="T0" fmla="*/ 0 w 980"/>
                <a:gd name="T1" fmla="*/ 308 h 789"/>
                <a:gd name="T2" fmla="*/ 375 w 980"/>
                <a:gd name="T3" fmla="*/ 308 h 789"/>
                <a:gd name="T4" fmla="*/ 490 w 980"/>
                <a:gd name="T5" fmla="*/ 0 h 789"/>
                <a:gd name="T6" fmla="*/ 605 w 980"/>
                <a:gd name="T7" fmla="*/ 308 h 789"/>
                <a:gd name="T8" fmla="*/ 980 w 980"/>
                <a:gd name="T9" fmla="*/ 308 h 789"/>
                <a:gd name="T10" fmla="*/ 673 w 980"/>
                <a:gd name="T11" fmla="*/ 491 h 789"/>
                <a:gd name="T12" fmla="*/ 788 w 980"/>
                <a:gd name="T13" fmla="*/ 789 h 789"/>
                <a:gd name="T14" fmla="*/ 490 w 980"/>
                <a:gd name="T15" fmla="*/ 606 h 789"/>
                <a:gd name="T16" fmla="*/ 192 w 980"/>
                <a:gd name="T17" fmla="*/ 789 h 789"/>
                <a:gd name="T18" fmla="*/ 307 w 980"/>
                <a:gd name="T19" fmla="*/ 491 h 789"/>
                <a:gd name="T20" fmla="*/ 0 w 980"/>
                <a:gd name="T21" fmla="*/ 308 h 7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80" h="789">
                  <a:moveTo>
                    <a:pt x="0" y="308"/>
                  </a:moveTo>
                  <a:lnTo>
                    <a:pt x="375" y="308"/>
                  </a:lnTo>
                  <a:lnTo>
                    <a:pt x="490" y="0"/>
                  </a:lnTo>
                  <a:lnTo>
                    <a:pt x="605" y="308"/>
                  </a:lnTo>
                  <a:lnTo>
                    <a:pt x="980" y="308"/>
                  </a:lnTo>
                  <a:lnTo>
                    <a:pt x="673" y="491"/>
                  </a:lnTo>
                  <a:lnTo>
                    <a:pt x="788" y="789"/>
                  </a:lnTo>
                  <a:lnTo>
                    <a:pt x="490" y="606"/>
                  </a:lnTo>
                  <a:lnTo>
                    <a:pt x="192" y="789"/>
                  </a:lnTo>
                  <a:lnTo>
                    <a:pt x="307" y="491"/>
                  </a:lnTo>
                  <a:lnTo>
                    <a:pt x="0" y="30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pic>
        <p:nvPicPr>
          <p:cNvPr id="38" name="Picture 23">
            <a:extLst>
              <a:ext uri="{FF2B5EF4-FFF2-40B4-BE49-F238E27FC236}">
                <a16:creationId xmlns:a16="http://schemas.microsoft.com/office/drawing/2014/main" id="{5BA128A5-8BC8-52F7-8AE6-6BD23A9705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7559675" cy="1599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C4604185-24E9-C821-18EC-3DEC8F1FAC77}"/>
              </a:ext>
            </a:extLst>
          </p:cNvPr>
          <p:cNvSpPr txBox="1"/>
          <p:nvPr/>
        </p:nvSpPr>
        <p:spPr>
          <a:xfrm>
            <a:off x="0" y="456546"/>
            <a:ext cx="755967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b="1" i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HPC Solution</a:t>
            </a:r>
            <a:endParaRPr lang="en-US" altLang="ja-JP" sz="4000" b="1" i="1" dirty="0">
              <a:solidFill>
                <a:srgbClr val="00206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40" name="Rectangle 5">
            <a:extLst>
              <a:ext uri="{FF2B5EF4-FFF2-40B4-BE49-F238E27FC236}">
                <a16:creationId xmlns:a16="http://schemas.microsoft.com/office/drawing/2014/main" id="{2C15D5FF-9690-800D-0ADB-FEFDCB9CD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75156"/>
            <a:ext cx="7559675" cy="695937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182C221E-B082-09FF-900F-906A8343BDD0}"/>
              </a:ext>
            </a:extLst>
          </p:cNvPr>
          <p:cNvSpPr txBox="1"/>
          <p:nvPr/>
        </p:nvSpPr>
        <p:spPr>
          <a:xfrm>
            <a:off x="0" y="979766"/>
            <a:ext cx="755967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i="1" dirty="0">
                <a:solidFill>
                  <a:srgbClr val="00206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High Performance Computing</a:t>
            </a:r>
            <a:endParaRPr lang="en-US" altLang="ja-JP" b="1" i="1" dirty="0">
              <a:solidFill>
                <a:srgbClr val="00206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42" name="AutoShape 13">
            <a:extLst>
              <a:ext uri="{FF2B5EF4-FFF2-40B4-BE49-F238E27FC236}">
                <a16:creationId xmlns:a16="http://schemas.microsoft.com/office/drawing/2014/main" id="{9A6BC93A-7033-FEA7-8B54-ED6F53F15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4549" y="1321603"/>
            <a:ext cx="1434362" cy="239910"/>
          </a:xfrm>
          <a:prstGeom prst="roundRect">
            <a:avLst>
              <a:gd name="adj" fmla="val 16667"/>
            </a:avLst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3" name="AutoShape 14">
            <a:extLst>
              <a:ext uri="{FF2B5EF4-FFF2-40B4-BE49-F238E27FC236}">
                <a16:creationId xmlns:a16="http://schemas.microsoft.com/office/drawing/2014/main" id="{157C2F76-91CF-D87F-6B08-112C7E1DAE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5422" y="1321603"/>
            <a:ext cx="1434997" cy="239910"/>
          </a:xfrm>
          <a:prstGeom prst="roundRect">
            <a:avLst>
              <a:gd name="adj" fmla="val 16667"/>
            </a:avLst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4" name="AutoShape 15">
            <a:extLst>
              <a:ext uri="{FF2B5EF4-FFF2-40B4-BE49-F238E27FC236}">
                <a16:creationId xmlns:a16="http://schemas.microsoft.com/office/drawing/2014/main" id="{1530ADC2-2FF0-11C7-48C1-8B1A65D48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1851" y="1321603"/>
            <a:ext cx="1434997" cy="239910"/>
          </a:xfrm>
          <a:prstGeom prst="roundRect">
            <a:avLst>
              <a:gd name="adj" fmla="val 16667"/>
            </a:avLst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4972EE85-A580-4553-5E0E-ABDA40B336A5}"/>
              </a:ext>
            </a:extLst>
          </p:cNvPr>
          <p:cNvSpPr txBox="1"/>
          <p:nvPr/>
        </p:nvSpPr>
        <p:spPr>
          <a:xfrm>
            <a:off x="1563747" y="1311758"/>
            <a:ext cx="152426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ワークステーション</a:t>
            </a:r>
            <a:endParaRPr lang="en-US" altLang="ja-JP" sz="11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1761DE40-440B-B5AF-1E21-DF671A3E683C}"/>
              </a:ext>
            </a:extLst>
          </p:cNvPr>
          <p:cNvSpPr txBox="1"/>
          <p:nvPr/>
        </p:nvSpPr>
        <p:spPr>
          <a:xfrm>
            <a:off x="3037444" y="1311758"/>
            <a:ext cx="152426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サーバー</a:t>
            </a:r>
            <a:endParaRPr lang="en-US" altLang="ja-JP" sz="11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44A9A856-9BBA-72D0-6A0A-82FB46D156BA}"/>
              </a:ext>
            </a:extLst>
          </p:cNvPr>
          <p:cNvSpPr txBox="1"/>
          <p:nvPr/>
        </p:nvSpPr>
        <p:spPr>
          <a:xfrm>
            <a:off x="4591849" y="1311758"/>
            <a:ext cx="152426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BTO</a:t>
            </a:r>
            <a:endParaRPr lang="en-US" altLang="ja-JP" sz="11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C49D3C9F-D420-87E7-526A-3701DF7E8089}"/>
              </a:ext>
            </a:extLst>
          </p:cNvPr>
          <p:cNvSpPr txBox="1"/>
          <p:nvPr/>
        </p:nvSpPr>
        <p:spPr>
          <a:xfrm>
            <a:off x="357284" y="1993221"/>
            <a:ext cx="684510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光学設計ソフトウェア“</a:t>
            </a:r>
            <a:r>
              <a:rPr kumimoji="1" lang="en-US" altLang="ja-JP" sz="1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Ansys </a:t>
            </a:r>
            <a:r>
              <a:rPr kumimoji="1" lang="en-US" altLang="ja-JP" sz="1400" b="1" dirty="0" err="1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Zemax</a:t>
            </a:r>
            <a:r>
              <a:rPr kumimoji="1" lang="en-US" altLang="ja-JP" sz="1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</a:t>
            </a:r>
            <a:r>
              <a:rPr kumimoji="1" lang="en-US" altLang="ja-JP" sz="1400" b="1" dirty="0" err="1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OpticStudio</a:t>
            </a:r>
            <a:r>
              <a:rPr kumimoji="1" lang="en-US" altLang="ja-JP" sz="1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”</a:t>
            </a:r>
            <a:r>
              <a:rPr kumimoji="1" lang="ja-JP" altLang="en-US" sz="1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推奨</a:t>
            </a:r>
            <a:r>
              <a:rPr kumimoji="1" lang="en-US" altLang="ja-JP" sz="14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PC</a:t>
            </a:r>
            <a:endParaRPr lang="en-US" altLang="ja-JP" sz="14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pic>
        <p:nvPicPr>
          <p:cNvPr id="49" name="図 48">
            <a:extLst>
              <a:ext uri="{FF2B5EF4-FFF2-40B4-BE49-F238E27FC236}">
                <a16:creationId xmlns:a16="http://schemas.microsoft.com/office/drawing/2014/main" id="{B2025C0C-3B30-A321-CF0E-66C8AF1C9A2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933" y="3957246"/>
            <a:ext cx="1480700" cy="457414"/>
          </a:xfrm>
          <a:prstGeom prst="rect">
            <a:avLst/>
          </a:prstGeom>
        </p:spPr>
      </p:pic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8F33707B-C8A8-3283-5A74-BAFDF931F6F2}"/>
              </a:ext>
            </a:extLst>
          </p:cNvPr>
          <p:cNvSpPr txBox="1"/>
          <p:nvPr/>
        </p:nvSpPr>
        <p:spPr>
          <a:xfrm>
            <a:off x="3487325" y="4876726"/>
            <a:ext cx="3743185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APPLIED HPC </a:t>
            </a:r>
          </a:p>
          <a:p>
            <a:pPr algn="ctr"/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CERVO Ryzen Type-RT9PRO-9965WX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2A481CAC-3196-FC1F-2E8E-8A8DCEE2E570}"/>
              </a:ext>
            </a:extLst>
          </p:cNvPr>
          <p:cNvSpPr txBox="1"/>
          <p:nvPr/>
        </p:nvSpPr>
        <p:spPr>
          <a:xfrm>
            <a:off x="3583144" y="5688236"/>
            <a:ext cx="3988792" cy="249299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仕様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CPU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AMD Ryzen </a:t>
            </a:r>
            <a:r>
              <a:rPr kumimoji="1" lang="en-US" altLang="ja-JP" sz="1200" b="1" dirty="0" err="1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Threadripper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PRO 9965WX</a:t>
            </a:r>
            <a:endParaRPr kumimoji="1" lang="ja-JP" altLang="en-US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　　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24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コア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/48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スレッド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/4.2-5.4GHz</a:t>
            </a:r>
            <a:endParaRPr kumimoji="1" lang="ja-JP" altLang="en-US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■メモリ：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128GB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（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16GB×8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）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DDR5-5600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　　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Registered ECC DIMM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SSD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1TB M.2 </a:t>
            </a:r>
            <a:r>
              <a:rPr kumimoji="1" lang="en-US" altLang="ja-JP" sz="1200" b="1" dirty="0" err="1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NVMe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-SSD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高耐久仕様　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■OS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Windows 11 Pro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光学ドライブ： 非搭載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■GPU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NVIDIA RTX2000 Ada 16GB-GDDR6</a:t>
            </a: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電源：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1,200W/100V  80 Plus Platinum 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認証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キーボード・マウス 付属 　有線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USB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接続</a:t>
            </a:r>
          </a:p>
          <a:p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■サイズ：約 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W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175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x</a:t>
            </a:r>
            <a:r>
              <a:rPr kumimoji="1" lang="ja-JP" altLang="pl-PL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Ｈ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435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 x</a:t>
            </a:r>
            <a:r>
              <a:rPr kumimoji="1" lang="ja-JP" altLang="pl-PL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Ｄ 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630</a:t>
            </a:r>
            <a:r>
              <a:rPr kumimoji="1" lang="pl-PL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mm 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  <a:p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■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標準保証：</a:t>
            </a:r>
            <a:r>
              <a:rPr kumimoji="1" lang="en-US" altLang="ja-JP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3</a:t>
            </a:r>
            <a:r>
              <a:rPr kumimoji="1" lang="ja-JP" altLang="en-US" sz="12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年間センドバックハードウェア保証</a:t>
            </a:r>
            <a:endParaRPr kumimoji="1" lang="en-US" altLang="ja-JP" sz="12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B8FFE7F4-9A1D-FC06-958A-35D4706B5626}"/>
              </a:ext>
            </a:extLst>
          </p:cNvPr>
          <p:cNvSpPr txBox="1"/>
          <p:nvPr/>
        </p:nvSpPr>
        <p:spPr>
          <a:xfrm>
            <a:off x="2325880" y="8234651"/>
            <a:ext cx="1257264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800" dirty="0">
                <a:ea typeface="ヒラギノ角ゴ2" panose="020B0200000000000000"/>
              </a:rPr>
              <a:t>写真はイメージです。</a:t>
            </a:r>
          </a:p>
        </p:txBody>
      </p: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5987530B-E4F3-994A-B56B-23973FD1D079}"/>
              </a:ext>
            </a:extLst>
          </p:cNvPr>
          <p:cNvCxnSpPr/>
          <p:nvPr/>
        </p:nvCxnSpPr>
        <p:spPr>
          <a:xfrm>
            <a:off x="282347" y="8552604"/>
            <a:ext cx="69200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43">
            <a:extLst>
              <a:ext uri="{FF2B5EF4-FFF2-40B4-BE49-F238E27FC236}">
                <a16:creationId xmlns:a16="http://schemas.microsoft.com/office/drawing/2014/main" id="{6033B5A2-E4C6-26DC-5E11-99421B399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687" y="9215455"/>
            <a:ext cx="3402019" cy="217704"/>
          </a:xfrm>
          <a:prstGeom prst="rect">
            <a:avLst/>
          </a:prstGeom>
          <a:solidFill>
            <a:srgbClr val="FFFFFF"/>
          </a:solidFill>
          <a:ln w="9525">
            <a:solidFill>
              <a:srgbClr val="272727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13A3337B-23D6-BA67-8E0A-57BF388A269C}"/>
              </a:ext>
            </a:extLst>
          </p:cNvPr>
          <p:cNvSpPr txBox="1"/>
          <p:nvPr/>
        </p:nvSpPr>
        <p:spPr>
          <a:xfrm>
            <a:off x="-106064" y="8849409"/>
            <a:ext cx="390564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APPLIED HPC </a:t>
            </a:r>
          </a:p>
          <a:p>
            <a:pPr algn="ctr"/>
            <a:r>
              <a:rPr kumimoji="1" lang="en-US" altLang="ja-JP" sz="1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CERVO Ryzen Type-RT9PRO-9965WX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061E828C-38FF-1756-7AD1-FBD3AD92C00F}"/>
              </a:ext>
            </a:extLst>
          </p:cNvPr>
          <p:cNvSpPr txBox="1"/>
          <p:nvPr/>
        </p:nvSpPr>
        <p:spPr>
          <a:xfrm>
            <a:off x="3808530" y="8616860"/>
            <a:ext cx="275624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1,663,000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087E8EC7-5833-386F-3C71-F3F994DC8095}"/>
              </a:ext>
            </a:extLst>
          </p:cNvPr>
          <p:cNvSpPr txBox="1"/>
          <p:nvPr/>
        </p:nvSpPr>
        <p:spPr>
          <a:xfrm>
            <a:off x="6243947" y="8783632"/>
            <a:ext cx="42169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円</a:t>
            </a:r>
            <a:endParaRPr kumimoji="1" lang="en-US" altLang="ja-JP" sz="24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1047AB7E-CDF1-6ED9-3045-20CA1FDAC97B}"/>
              </a:ext>
            </a:extLst>
          </p:cNvPr>
          <p:cNvSpPr txBox="1"/>
          <p:nvPr/>
        </p:nvSpPr>
        <p:spPr>
          <a:xfrm>
            <a:off x="4122622" y="9209063"/>
            <a:ext cx="2660679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カスタマイズのご要望も承ります</a:t>
            </a:r>
            <a:endParaRPr kumimoji="1" lang="en-US" altLang="ja-JP" sz="1050" b="1" dirty="0"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4D660B8E-9EAB-422C-B65C-359C6ADCEACB}"/>
              </a:ext>
            </a:extLst>
          </p:cNvPr>
          <p:cNvCxnSpPr/>
          <p:nvPr/>
        </p:nvCxnSpPr>
        <p:spPr>
          <a:xfrm>
            <a:off x="319816" y="9592030"/>
            <a:ext cx="69200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BDF5C0F-69CB-75AA-9ACE-D8720CB5E22E}"/>
              </a:ext>
            </a:extLst>
          </p:cNvPr>
          <p:cNvSpPr txBox="1"/>
          <p:nvPr/>
        </p:nvSpPr>
        <p:spPr>
          <a:xfrm>
            <a:off x="6185072" y="8700938"/>
            <a:ext cx="701021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solidFill>
                  <a:srgbClr val="1C1C1C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Segoe UI" panose="020B0502040204020203" pitchFamily="34" charset="0"/>
              </a:rPr>
              <a:t>（税別）</a:t>
            </a:r>
            <a:endParaRPr kumimoji="1" lang="en-US" altLang="ja-JP" sz="800" b="1" dirty="0">
              <a:solidFill>
                <a:srgbClr val="1C1C1C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pic>
        <p:nvPicPr>
          <p:cNvPr id="84" name="Picture 3">
            <a:extLst>
              <a:ext uri="{FF2B5EF4-FFF2-40B4-BE49-F238E27FC236}">
                <a16:creationId xmlns:a16="http://schemas.microsoft.com/office/drawing/2014/main" id="{AF5D0EA3-2A5C-25B8-3756-5B22FE9068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321" y="3856062"/>
            <a:ext cx="467280" cy="63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43DA5B81-D64B-9808-A1A1-3F027F68A3C9}"/>
              </a:ext>
            </a:extLst>
          </p:cNvPr>
          <p:cNvSpPr txBox="1"/>
          <p:nvPr/>
        </p:nvSpPr>
        <p:spPr>
          <a:xfrm>
            <a:off x="177161" y="2701940"/>
            <a:ext cx="720534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  <a:latin typeface="ヒラギノ角ゴ6" panose="020B0600000000000000" pitchFamily="50" charset="-128"/>
                <a:ea typeface="ヒラギノ角ゴ6" panose="020B0600000000000000" pitchFamily="50" charset="-128"/>
                <a:cs typeface="Segoe UI" panose="020B0502040204020203" pitchFamily="34" charset="0"/>
              </a:rPr>
              <a:t>光学設計、シミュレーション、最適化、公差解析など</a:t>
            </a:r>
            <a:r>
              <a:rPr lang="ja-JP" altLang="en-US" sz="2000" dirty="0">
                <a:solidFill>
                  <a:schemeClr val="bg1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  <a:cs typeface="Segoe UI" panose="020B0502040204020203" pitchFamily="34" charset="0"/>
              </a:rPr>
              <a:t>の様々な解析シーンにおいて、処理の効率を最大限に高める</a:t>
            </a:r>
            <a:r>
              <a:rPr lang="en-US" altLang="ja-JP" sz="2000" dirty="0">
                <a:solidFill>
                  <a:schemeClr val="bg1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  <a:cs typeface="Segoe UI" panose="020B0502040204020203" pitchFamily="34" charset="0"/>
              </a:rPr>
              <a:t>PC</a:t>
            </a:r>
            <a:r>
              <a:rPr lang="ja-JP" altLang="en-US" sz="2000" dirty="0">
                <a:solidFill>
                  <a:schemeClr val="bg1"/>
                </a:solidFill>
                <a:effectLst/>
                <a:latin typeface="ヒラギノ角ゴ6" panose="020B0600000000000000" pitchFamily="50" charset="-128"/>
                <a:ea typeface="ヒラギノ角ゴ6" panose="020B0600000000000000" pitchFamily="50" charset="-128"/>
                <a:cs typeface="Segoe UI" panose="020B0502040204020203" pitchFamily="34" charset="0"/>
              </a:rPr>
              <a:t>です。</a:t>
            </a:r>
            <a:endParaRPr lang="ja-JP" altLang="en-US" sz="2000" dirty="0">
              <a:solidFill>
                <a:schemeClr val="bg1"/>
              </a:solidFill>
            </a:endParaRPr>
          </a:p>
        </p:txBody>
      </p:sp>
      <p:pic>
        <p:nvPicPr>
          <p:cNvPr id="88" name="図 87">
            <a:extLst>
              <a:ext uri="{FF2B5EF4-FFF2-40B4-BE49-F238E27FC236}">
                <a16:creationId xmlns:a16="http://schemas.microsoft.com/office/drawing/2014/main" id="{72FE0C25-BC59-40EE-081C-7E49C318F45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129" y="3856062"/>
            <a:ext cx="642186" cy="643791"/>
          </a:xfrm>
          <a:prstGeom prst="rect">
            <a:avLst/>
          </a:prstGeom>
        </p:spPr>
      </p:pic>
      <p:pic>
        <p:nvPicPr>
          <p:cNvPr id="67" name="図 66">
            <a:extLst>
              <a:ext uri="{FF2B5EF4-FFF2-40B4-BE49-F238E27FC236}">
                <a16:creationId xmlns:a16="http://schemas.microsoft.com/office/drawing/2014/main" id="{F576ED5F-7ACE-B360-6029-33EEA5C03A3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85821" y="3839459"/>
            <a:ext cx="896301" cy="698152"/>
          </a:xfrm>
          <a:prstGeom prst="rect">
            <a:avLst/>
          </a:prstGeom>
        </p:spPr>
      </p:pic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3A5C5405-DF6C-1C62-C7EF-BAC783A3DBC5}"/>
              </a:ext>
            </a:extLst>
          </p:cNvPr>
          <p:cNvSpPr txBox="1"/>
          <p:nvPr/>
        </p:nvSpPr>
        <p:spPr>
          <a:xfrm>
            <a:off x="2490202" y="9608821"/>
            <a:ext cx="228709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800" dirty="0"/>
              <a:t>https://bto.applied.ne.jp/c19-c216-pm1304.html</a:t>
            </a:r>
          </a:p>
        </p:txBody>
      </p:sp>
    </p:spTree>
    <p:extLst>
      <p:ext uri="{BB962C8B-B14F-4D97-AF65-F5344CB8AC3E}">
        <p14:creationId xmlns:p14="http://schemas.microsoft.com/office/powerpoint/2010/main" val="3984808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2060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4129</TotalTime>
  <Pages>0</Pages>
  <Words>410</Words>
  <Characters>0</Characters>
  <Application>Microsoft Office PowerPoint</Application>
  <DocSecurity>0</DocSecurity>
  <PresentationFormat>ユーザー設定</PresentationFormat>
  <Lines>0</Lines>
  <Paragraphs>89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ヒラギノ角ゴ2</vt:lpstr>
      <vt:lpstr>ヒラギノ角ゴ5</vt:lpstr>
      <vt:lpstr>ヒラギノ角ゴ6</vt:lpstr>
      <vt:lpstr>ヒラギノ角ゴ7</vt:lpstr>
      <vt:lpstr>メイリオ</vt:lpstr>
      <vt:lpstr>游ゴシック</vt:lpstr>
      <vt:lpstr>Arial</vt:lpstr>
      <vt:lpstr>Calibri</vt:lpstr>
      <vt:lpstr>Calibri Light</vt:lpstr>
      <vt:lpstr>Office Theme</vt:lpstr>
      <vt:lpstr>PowerPoint プレゼンテーション</vt:lpstr>
      <vt:lpstr>PowerPoint プレゼンテーション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Hayashi</dc:creator>
  <cp:lastModifiedBy>soejima-pc</cp:lastModifiedBy>
  <cp:revision>1450</cp:revision>
  <dcterms:created xsi:type="dcterms:W3CDTF">2015-08-26T04:11:00Z</dcterms:created>
  <dcterms:modified xsi:type="dcterms:W3CDTF">2025-08-05T06:14:47Z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1041-9.1.0.4256</vt:lpwstr>
  </property>
</Properties>
</file>