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"/>
  </p:notesMasterIdLst>
  <p:sldIdLst>
    <p:sldId id="299" r:id="rId2"/>
    <p:sldId id="300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B77C5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4660"/>
  </p:normalViewPr>
  <p:slideViewPr>
    <p:cSldViewPr>
      <p:cViewPr>
        <p:scale>
          <a:sx n="75" d="100"/>
          <a:sy n="75" d="100"/>
        </p:scale>
        <p:origin x="2972" y="-27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2025/8/6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2025/8/6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5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2025/8/6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3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2025/8/6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3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2025/8/6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9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2025/8/6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2025/8/6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3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2025/8/6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6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2025/8/6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2025/8/6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2025/8/6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2025/8/6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2025/8/6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https://bto.applied.ne.jp/img/feature/common/type_main-back.jpg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https://qr.quel.jp/tmp/a522df6578971b176d6ea4d0392a1581a9d568cd.pn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https://bto.applied.ne.jp/img/feature/common/type_main-back.jpg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.png"/><Relationship Id="rId5" Type="http://schemas.openxmlformats.org/officeDocument/2006/relationships/image" Target="https://qr.quel.jp/tmp/a522df6578971b176d6ea4d0392a1581a9d568cd.pn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>
            <a:extLst>
              <a:ext uri="{FF2B5EF4-FFF2-40B4-BE49-F238E27FC236}">
                <a16:creationId xmlns:a16="http://schemas.microsoft.com/office/drawing/2014/main" id="{CBFC992F-E065-18B6-D882-EA5D513AD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6" y="3924580"/>
            <a:ext cx="2964343" cy="1421326"/>
          </a:xfrm>
          <a:prstGeom prst="rect">
            <a:avLst/>
          </a:prstGeom>
        </p:spPr>
      </p:pic>
      <p:sp>
        <p:nvSpPr>
          <p:cNvPr id="94" name="Rectangle 5">
            <a:extLst>
              <a:ext uri="{FF2B5EF4-FFF2-40B4-BE49-F238E27FC236}">
                <a16:creationId xmlns:a16="http://schemas.microsoft.com/office/drawing/2014/main" id="{B7E3FED0-7FD2-46A5-9540-2082645F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85860"/>
            <a:ext cx="7559675" cy="12372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9916754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132033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095200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165690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873571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9936440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38" name="Picture 23">
            <a:extLst>
              <a:ext uri="{FF2B5EF4-FFF2-40B4-BE49-F238E27FC236}">
                <a16:creationId xmlns:a16="http://schemas.microsoft.com/office/drawing/2014/main" id="{A5816F80-EB7F-4335-86FB-4BB37B21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59675" cy="159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DBB10B0-7DE7-4B99-8E26-4FA251F58D9B}"/>
              </a:ext>
            </a:extLst>
          </p:cNvPr>
          <p:cNvSpPr txBox="1"/>
          <p:nvPr/>
        </p:nvSpPr>
        <p:spPr>
          <a:xfrm>
            <a:off x="0" y="456546"/>
            <a:ext cx="75596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i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Solution</a:t>
            </a:r>
            <a:endParaRPr lang="en-US" altLang="ja-JP" sz="4000" b="1" i="1" dirty="0">
              <a:solidFill>
                <a:srgbClr val="00206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54BB1CF7-D859-4538-8CCE-8FD5DE70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5156"/>
            <a:ext cx="7559675" cy="6959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D403B5B-4518-442E-99BA-1551A489F516}"/>
              </a:ext>
            </a:extLst>
          </p:cNvPr>
          <p:cNvSpPr txBox="1"/>
          <p:nvPr/>
        </p:nvSpPr>
        <p:spPr>
          <a:xfrm>
            <a:off x="0" y="979766"/>
            <a:ext cx="75596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High Performance Computing</a:t>
            </a:r>
            <a:endParaRPr lang="en-US" altLang="ja-JP" b="1" i="1" dirty="0">
              <a:solidFill>
                <a:srgbClr val="00206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2" name="AutoShape 13">
            <a:extLst>
              <a:ext uri="{FF2B5EF4-FFF2-40B4-BE49-F238E27FC236}">
                <a16:creationId xmlns:a16="http://schemas.microsoft.com/office/drawing/2014/main" id="{9CE171FA-D011-4943-BD40-10E13FB86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549" y="1321603"/>
            <a:ext cx="1434362" cy="23991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" name="AutoShape 14">
            <a:extLst>
              <a:ext uri="{FF2B5EF4-FFF2-40B4-BE49-F238E27FC236}">
                <a16:creationId xmlns:a16="http://schemas.microsoft.com/office/drawing/2014/main" id="{E442B3E7-C8EC-4E83-81E1-432CCC62D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422" y="1321603"/>
            <a:ext cx="1434997" cy="23991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" name="AutoShape 15">
            <a:extLst>
              <a:ext uri="{FF2B5EF4-FFF2-40B4-BE49-F238E27FC236}">
                <a16:creationId xmlns:a16="http://schemas.microsoft.com/office/drawing/2014/main" id="{BAD82A9E-C19F-44F6-827A-D3CB8326B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851" y="1321603"/>
            <a:ext cx="1434997" cy="23991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DA425C7-CFF7-4CF4-9DFE-E33472770AB9}"/>
              </a:ext>
            </a:extLst>
          </p:cNvPr>
          <p:cNvSpPr txBox="1"/>
          <p:nvPr/>
        </p:nvSpPr>
        <p:spPr>
          <a:xfrm>
            <a:off x="1563747" y="1311758"/>
            <a:ext cx="15242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1CE2AA7-75A6-4F3A-A113-A2D054C3CE7B}"/>
              </a:ext>
            </a:extLst>
          </p:cNvPr>
          <p:cNvSpPr txBox="1"/>
          <p:nvPr/>
        </p:nvSpPr>
        <p:spPr>
          <a:xfrm>
            <a:off x="3037444" y="1311758"/>
            <a:ext cx="15242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サーバー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6B8081D-A0EB-4732-81E9-A6F8EF6E269B}"/>
              </a:ext>
            </a:extLst>
          </p:cNvPr>
          <p:cNvSpPr txBox="1"/>
          <p:nvPr/>
        </p:nvSpPr>
        <p:spPr>
          <a:xfrm>
            <a:off x="4591849" y="1311758"/>
            <a:ext cx="15242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BTO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BAB6E51-51D0-4E1D-BAF1-0F889D21CBFD}"/>
              </a:ext>
            </a:extLst>
          </p:cNvPr>
          <p:cNvSpPr txBox="1"/>
          <p:nvPr/>
        </p:nvSpPr>
        <p:spPr>
          <a:xfrm>
            <a:off x="357284" y="1993221"/>
            <a:ext cx="68451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自動運転評価用“</a:t>
            </a:r>
            <a:r>
              <a:rPr kumimoji="1"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DIVP”</a:t>
            </a:r>
            <a:r>
              <a:rPr kumimoji="1"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推奨</a:t>
            </a:r>
            <a:r>
              <a:rPr kumimoji="1"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</a:t>
            </a:r>
            <a:endParaRPr lang="en-US" altLang="ja-JP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825D34AC-159A-4F5B-B8B0-3F9D63ED1C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33" y="3957246"/>
            <a:ext cx="1480700" cy="457414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AE2A351-2552-4569-AA3D-F45DB839F132}"/>
              </a:ext>
            </a:extLst>
          </p:cNvPr>
          <p:cNvSpPr txBox="1"/>
          <p:nvPr/>
        </p:nvSpPr>
        <p:spPr>
          <a:xfrm>
            <a:off x="3595876" y="4918116"/>
            <a:ext cx="33577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 HPC </a:t>
            </a:r>
          </a:p>
          <a:p>
            <a:pPr algn="ctr"/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CV-W32525AS3N960TNVM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B827FA2-1D62-4C62-8E0C-450A23764832}"/>
              </a:ext>
            </a:extLst>
          </p:cNvPr>
          <p:cNvSpPr txBox="1"/>
          <p:nvPr/>
        </p:nvSpPr>
        <p:spPr>
          <a:xfrm>
            <a:off x="3583144" y="5688236"/>
            <a:ext cx="398879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仕様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：インテル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Xeon w3-2525</a:t>
            </a:r>
            <a:endParaRPr kumimoji="1" lang="ja-JP" altLang="en-US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(P8+E0)/16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/P3.2-4.3GHz</a:t>
            </a:r>
            <a:endParaRPr kumimoji="1" lang="ja-JP" altLang="en-US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■メモリ：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128GB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32GB×4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DDR5-5600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Registered ECC DIMM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960GB M.2 </a:t>
            </a:r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-SSD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高耐久仕様　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 Pro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光学ドライブ： 非搭載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■GPU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PRO 6000 Blackwell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Workstation Edition Retail 96GB-GDDR7 ECC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(DisplayPort×4)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1,200W/100V  80 Plus Platinum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キーボード・マウス 付属 　有線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USB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接続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■サイズ：約 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235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</a:t>
            </a:r>
            <a:r>
              <a:rPr kumimoji="1" lang="ja-JP" altLang="pl-PL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Ｈ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495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</a:t>
            </a:r>
            <a:r>
              <a:rPr kumimoji="1" lang="ja-JP" altLang="pl-PL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Ｄ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470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mm 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標準保証：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年間センドバックハードウェア保証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F12C34F-C9E4-4A5F-BC21-9F6C86B8AC1D}"/>
              </a:ext>
            </a:extLst>
          </p:cNvPr>
          <p:cNvSpPr txBox="1"/>
          <p:nvPr/>
        </p:nvSpPr>
        <p:spPr>
          <a:xfrm>
            <a:off x="2325880" y="8234651"/>
            <a:ext cx="12572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800" dirty="0">
                <a:ea typeface="ヒラギノ角ゴ2" panose="020B0200000000000000"/>
              </a:rPr>
              <a:t>写真はイメージです。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BE5353EF-EBD0-42E4-A65A-08E466EB1634}"/>
              </a:ext>
            </a:extLst>
          </p:cNvPr>
          <p:cNvCxnSpPr/>
          <p:nvPr/>
        </p:nvCxnSpPr>
        <p:spPr>
          <a:xfrm>
            <a:off x="282347" y="8552604"/>
            <a:ext cx="69200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43">
            <a:extLst>
              <a:ext uri="{FF2B5EF4-FFF2-40B4-BE49-F238E27FC236}">
                <a16:creationId xmlns:a16="http://schemas.microsoft.com/office/drawing/2014/main" id="{08F171FE-845C-4E48-8E6C-41B49F73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87" y="9215455"/>
            <a:ext cx="3402019" cy="217704"/>
          </a:xfrm>
          <a:prstGeom prst="rect">
            <a:avLst/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A1CEC88-0746-4808-9A08-0D864F54E4FB}"/>
              </a:ext>
            </a:extLst>
          </p:cNvPr>
          <p:cNvSpPr txBox="1"/>
          <p:nvPr/>
        </p:nvSpPr>
        <p:spPr>
          <a:xfrm>
            <a:off x="-73487" y="8849409"/>
            <a:ext cx="39056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 HPC </a:t>
            </a:r>
          </a:p>
          <a:p>
            <a:pPr algn="ctr"/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CV-W32525AS3N960TNVM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E870A10-0092-40F6-B1D0-5119608ACFC0}"/>
              </a:ext>
            </a:extLst>
          </p:cNvPr>
          <p:cNvSpPr txBox="1"/>
          <p:nvPr/>
        </p:nvSpPr>
        <p:spPr>
          <a:xfrm>
            <a:off x="3808530" y="8616860"/>
            <a:ext cx="27562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2,727,400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2C7D9B5-FD81-4E81-9529-8EE984266BFB}"/>
              </a:ext>
            </a:extLst>
          </p:cNvPr>
          <p:cNvSpPr txBox="1"/>
          <p:nvPr/>
        </p:nvSpPr>
        <p:spPr>
          <a:xfrm>
            <a:off x="6243947" y="8783632"/>
            <a:ext cx="4216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kumimoji="1" lang="en-US" altLang="ja-JP" sz="2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BBC75C-1DF9-4D66-83B4-AE66F1B31E9D}"/>
              </a:ext>
            </a:extLst>
          </p:cNvPr>
          <p:cNvSpPr txBox="1"/>
          <p:nvPr/>
        </p:nvSpPr>
        <p:spPr>
          <a:xfrm>
            <a:off x="4122622" y="9209063"/>
            <a:ext cx="26606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カスタマイズのご要望も承ります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757FB048-AA22-460F-A5DC-3DBB44B95A71}"/>
              </a:ext>
            </a:extLst>
          </p:cNvPr>
          <p:cNvCxnSpPr/>
          <p:nvPr/>
        </p:nvCxnSpPr>
        <p:spPr>
          <a:xfrm>
            <a:off x="319816" y="9592030"/>
            <a:ext cx="69200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1005EA-B31D-4779-A120-2D94939CBE58}"/>
              </a:ext>
            </a:extLst>
          </p:cNvPr>
          <p:cNvSpPr txBox="1"/>
          <p:nvPr/>
        </p:nvSpPr>
        <p:spPr>
          <a:xfrm>
            <a:off x="6185072" y="8700938"/>
            <a:ext cx="70102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（税別）</a:t>
            </a:r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84" name="Picture 3">
            <a:extLst>
              <a:ext uri="{FF2B5EF4-FFF2-40B4-BE49-F238E27FC236}">
                <a16:creationId xmlns:a16="http://schemas.microsoft.com/office/drawing/2014/main" id="{777BE84E-5BC6-4E76-A8D3-AC3D7DE5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21" y="3856062"/>
            <a:ext cx="467280" cy="6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B186F2E8-C65E-4086-96A4-CD1E9BF808B4}"/>
              </a:ext>
            </a:extLst>
          </p:cNvPr>
          <p:cNvSpPr txBox="1"/>
          <p:nvPr/>
        </p:nvSpPr>
        <p:spPr>
          <a:xfrm>
            <a:off x="259814" y="2728547"/>
            <a:ext cx="7205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  <a:cs typeface="Segoe UI" panose="020B0502040204020203" pitchFamily="34" charset="0"/>
              </a:rPr>
              <a:t>自動運転シミュレーションプラットフォーム</a:t>
            </a:r>
            <a:r>
              <a:rPr lang="en-US" altLang="ja-JP" sz="2000" dirty="0">
                <a:solidFill>
                  <a:schemeClr val="bg1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  <a:cs typeface="Segoe UI" panose="020B0502040204020203" pitchFamily="34" charset="0"/>
              </a:rPr>
              <a:t>『DIVP』</a:t>
            </a:r>
            <a:r>
              <a:rPr lang="ja-JP" altLang="en-US" sz="2000" dirty="0">
                <a:solidFill>
                  <a:schemeClr val="bg1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  <a:cs typeface="Segoe UI" panose="020B0502040204020203" pitchFamily="34" charset="0"/>
              </a:rPr>
              <a:t>を</a:t>
            </a:r>
            <a:endParaRPr lang="en-US" altLang="ja-JP" sz="2000" dirty="0">
              <a:solidFill>
                <a:schemeClr val="bg1"/>
              </a:solidFill>
              <a:latin typeface="ヒラギノ角ゴ6" panose="020B0600000000000000" pitchFamily="50" charset="-128"/>
              <a:ea typeface="ヒラギノ角ゴ6" panose="020B06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lang="ja-JP" altLang="en-US" sz="2000" dirty="0">
                <a:solidFill>
                  <a:schemeClr val="bg1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  <a:cs typeface="Segoe UI" panose="020B0502040204020203" pitchFamily="34" charset="0"/>
              </a:rPr>
              <a:t>快適に扱うためのハイパフォーマンス</a:t>
            </a:r>
            <a:r>
              <a:rPr lang="en-US" altLang="ja-JP" sz="2000" dirty="0">
                <a:solidFill>
                  <a:schemeClr val="bg1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  <a:cs typeface="Segoe UI" panose="020B0502040204020203" pitchFamily="34" charset="0"/>
              </a:rPr>
              <a:t>PC</a:t>
            </a:r>
            <a:r>
              <a:rPr lang="ja-JP" altLang="en-US" sz="2000" dirty="0">
                <a:solidFill>
                  <a:schemeClr val="bg1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  <a:cs typeface="Segoe UI" panose="020B0502040204020203" pitchFamily="34" charset="0"/>
              </a:rPr>
              <a:t>をご用意！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88" name="図 87">
            <a:extLst>
              <a:ext uri="{FF2B5EF4-FFF2-40B4-BE49-F238E27FC236}">
                <a16:creationId xmlns:a16="http://schemas.microsoft.com/office/drawing/2014/main" id="{BA200DF8-EE6D-D202-0DF3-DA346544C4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29" y="3856062"/>
            <a:ext cx="642186" cy="643791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D21ECC4C-742C-148F-C6F9-81F9C3F21E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923" y="5393789"/>
            <a:ext cx="2321696" cy="2847362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C10F7454-02DA-ABD8-17D0-2A55FF6761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0443" y="3857528"/>
            <a:ext cx="642186" cy="64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4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3A208-F9AD-5175-D80A-614351A63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>
            <a:extLst>
              <a:ext uri="{FF2B5EF4-FFF2-40B4-BE49-F238E27FC236}">
                <a16:creationId xmlns:a16="http://schemas.microsoft.com/office/drawing/2014/main" id="{EBB64C4D-B1EF-9885-8567-16193A5D2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26" y="5408269"/>
            <a:ext cx="2757938" cy="2757938"/>
          </a:xfrm>
          <a:prstGeom prst="rect">
            <a:avLst/>
          </a:prstGeom>
        </p:spPr>
      </p:pic>
      <p:sp>
        <p:nvSpPr>
          <p:cNvPr id="94" name="Rectangle 5">
            <a:extLst>
              <a:ext uri="{FF2B5EF4-FFF2-40B4-BE49-F238E27FC236}">
                <a16:creationId xmlns:a16="http://schemas.microsoft.com/office/drawing/2014/main" id="{E110D8AC-7C7B-071A-6BA0-0911550FA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85860"/>
            <a:ext cx="7559675" cy="12372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" name="WordArt 177">
            <a:extLst>
              <a:ext uri="{FF2B5EF4-FFF2-40B4-BE49-F238E27FC236}">
                <a16:creationId xmlns:a16="http://schemas.microsoft.com/office/drawing/2014/main" id="{E2F9CCDE-7B63-6912-2EB8-DAC30D789F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9916754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2D8EEB54-2D28-6A43-4776-406CA52603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132033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3B9801E6-F7EF-178F-38D0-85B2F3DF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095200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0B3980BB-D3ED-AF21-E3FE-D35A9303CD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165690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00230E22-614F-80CE-C85B-107A5B93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873571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F6EF3795-08D8-68E0-D590-C305E3319D1A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9936440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50E4EE8-10F5-4205-1D34-0E3B97A06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8FA5E000-9A66-D247-1433-6491C8B0E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E29843D8-8FBB-A717-C6B4-68F640C4EB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5B522908-94F2-9CDD-817C-27D2ECA35C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56099F6C-EBFA-08FB-627C-02FA7133762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E27F812E-EFE0-7915-2A53-692932914D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FFB4327A-8A28-6144-6F64-6DA679BC2B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ABFF509E-8F09-2491-BB27-895E648777E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5E3267EF-E9EA-481A-AFA6-517AFF2A89E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730BE24E-F920-3D29-2D8B-8C4E3ACA343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217E433F-757D-29E8-00AC-25B817357F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7C5B7E85-D356-04B7-B6A2-05BFF7B056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CFEC53D3-B327-FB43-E658-FE59BE3A0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DA236F87-C987-4CBE-EA23-4B9F58FC9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CB7A36C1-CFBC-44A5-D654-AD85640B1E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1B12D726-D69F-41AA-4824-E852364F035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5CE9B290-0B8A-AE82-C4ED-3720A6DD69A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26796C0-AD3F-A6A0-1801-AF2F4E53C9B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8B73ACD1-E051-4700-3CFC-B43AFF29AD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8696E0C9-B19F-190F-C509-94B9A9A1E8A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87F32CD4-E7A8-F408-8B5C-700A0E34ADF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2FE21641-7D4E-50CE-031C-399080FA1CB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86D2505E-4506-2785-4945-DA03572CF22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80FD5068-10AC-7447-C5B5-7BB7FCD059A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BA6AF043-93EC-E961-E6FC-1038BF53FB4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B2B23DE2-41B3-E9D3-74AF-41DB58E0D8B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295E8408-7A6A-6B2E-9EC9-39E084F7D299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BDCFCCD9-9268-2B4D-D9A3-7EED62CAE8C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1F5A4BD2-EAF0-6838-A3F2-35A8DDE65D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38" name="Picture 23">
            <a:extLst>
              <a:ext uri="{FF2B5EF4-FFF2-40B4-BE49-F238E27FC236}">
                <a16:creationId xmlns:a16="http://schemas.microsoft.com/office/drawing/2014/main" id="{5BA128A5-8BC8-52F7-8AE6-6BD23A970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59675" cy="159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4604185-24E9-C821-18EC-3DEC8F1FAC77}"/>
              </a:ext>
            </a:extLst>
          </p:cNvPr>
          <p:cNvSpPr txBox="1"/>
          <p:nvPr/>
        </p:nvSpPr>
        <p:spPr>
          <a:xfrm>
            <a:off x="0" y="456546"/>
            <a:ext cx="75596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i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Solution</a:t>
            </a:r>
            <a:endParaRPr lang="en-US" altLang="ja-JP" sz="4000" b="1" i="1" dirty="0">
              <a:solidFill>
                <a:srgbClr val="00206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2C15D5FF-9690-800D-0ADB-FEFDCB9C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5156"/>
            <a:ext cx="7559675" cy="6959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82C221E-B082-09FF-900F-906A8343BDD0}"/>
              </a:ext>
            </a:extLst>
          </p:cNvPr>
          <p:cNvSpPr txBox="1"/>
          <p:nvPr/>
        </p:nvSpPr>
        <p:spPr>
          <a:xfrm>
            <a:off x="0" y="979766"/>
            <a:ext cx="75596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High Performance Computing</a:t>
            </a:r>
            <a:endParaRPr lang="en-US" altLang="ja-JP" b="1" i="1" dirty="0">
              <a:solidFill>
                <a:srgbClr val="00206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2" name="AutoShape 13">
            <a:extLst>
              <a:ext uri="{FF2B5EF4-FFF2-40B4-BE49-F238E27FC236}">
                <a16:creationId xmlns:a16="http://schemas.microsoft.com/office/drawing/2014/main" id="{9A6BC93A-7033-FEA7-8B54-ED6F53F15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549" y="1321603"/>
            <a:ext cx="1434362" cy="23991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" name="AutoShape 14">
            <a:extLst>
              <a:ext uri="{FF2B5EF4-FFF2-40B4-BE49-F238E27FC236}">
                <a16:creationId xmlns:a16="http://schemas.microsoft.com/office/drawing/2014/main" id="{157C2F76-91CF-D87F-6B08-112C7E1DA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422" y="1321603"/>
            <a:ext cx="1434997" cy="23991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" name="AutoShape 15">
            <a:extLst>
              <a:ext uri="{FF2B5EF4-FFF2-40B4-BE49-F238E27FC236}">
                <a16:creationId xmlns:a16="http://schemas.microsoft.com/office/drawing/2014/main" id="{1530ADC2-2FF0-11C7-48C1-8B1A65D48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851" y="1321603"/>
            <a:ext cx="1434997" cy="23991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972EE85-A580-4553-5E0E-ABDA40B336A5}"/>
              </a:ext>
            </a:extLst>
          </p:cNvPr>
          <p:cNvSpPr txBox="1"/>
          <p:nvPr/>
        </p:nvSpPr>
        <p:spPr>
          <a:xfrm>
            <a:off x="1563747" y="1311758"/>
            <a:ext cx="15242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761DE40-440B-B5AF-1E21-DF671A3E683C}"/>
              </a:ext>
            </a:extLst>
          </p:cNvPr>
          <p:cNvSpPr txBox="1"/>
          <p:nvPr/>
        </p:nvSpPr>
        <p:spPr>
          <a:xfrm>
            <a:off x="3037444" y="1311758"/>
            <a:ext cx="15242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サーバー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4A9A856-9BBA-72D0-6A0A-82FB46D156BA}"/>
              </a:ext>
            </a:extLst>
          </p:cNvPr>
          <p:cNvSpPr txBox="1"/>
          <p:nvPr/>
        </p:nvSpPr>
        <p:spPr>
          <a:xfrm>
            <a:off x="4591849" y="1311758"/>
            <a:ext cx="15242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BTO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49D3C9F-D420-87E7-526A-3701DF7E8089}"/>
              </a:ext>
            </a:extLst>
          </p:cNvPr>
          <p:cNvSpPr txBox="1"/>
          <p:nvPr/>
        </p:nvSpPr>
        <p:spPr>
          <a:xfrm>
            <a:off x="357284" y="1993221"/>
            <a:ext cx="68451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自動運転評価用“</a:t>
            </a:r>
            <a:r>
              <a:rPr kumimoji="1"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DIVP”</a:t>
            </a:r>
            <a:r>
              <a:rPr kumimoji="1"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推奨</a:t>
            </a:r>
            <a:r>
              <a:rPr kumimoji="1"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</a:t>
            </a:r>
            <a:endParaRPr lang="en-US" altLang="ja-JP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B2025C0C-3B30-A321-CF0E-66C8AF1C9A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33" y="3957246"/>
            <a:ext cx="1480700" cy="457414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F33707B-C8A8-3283-5A74-BAFDF931F6F2}"/>
              </a:ext>
            </a:extLst>
          </p:cNvPr>
          <p:cNvSpPr txBox="1"/>
          <p:nvPr/>
        </p:nvSpPr>
        <p:spPr>
          <a:xfrm>
            <a:off x="3487325" y="4876726"/>
            <a:ext cx="37431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 HPC </a:t>
            </a:r>
          </a:p>
          <a:p>
            <a:pPr algn="ctr"/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WST-W52545AS3Q960TNVM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8FFE7F4-9A1D-FC06-958A-35D4706B5626}"/>
              </a:ext>
            </a:extLst>
          </p:cNvPr>
          <p:cNvSpPr txBox="1"/>
          <p:nvPr/>
        </p:nvSpPr>
        <p:spPr>
          <a:xfrm>
            <a:off x="2325880" y="8234651"/>
            <a:ext cx="12572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800" dirty="0">
                <a:ea typeface="ヒラギノ角ゴ2" panose="020B0200000000000000"/>
              </a:rPr>
              <a:t>写真はイメージです。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5987530B-E4F3-994A-B56B-23973FD1D079}"/>
              </a:ext>
            </a:extLst>
          </p:cNvPr>
          <p:cNvCxnSpPr/>
          <p:nvPr/>
        </p:nvCxnSpPr>
        <p:spPr>
          <a:xfrm>
            <a:off x="282347" y="8552604"/>
            <a:ext cx="69200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43">
            <a:extLst>
              <a:ext uri="{FF2B5EF4-FFF2-40B4-BE49-F238E27FC236}">
                <a16:creationId xmlns:a16="http://schemas.microsoft.com/office/drawing/2014/main" id="{6033B5A2-E4C6-26DC-5E11-99421B39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87" y="9215455"/>
            <a:ext cx="3402019" cy="217704"/>
          </a:xfrm>
          <a:prstGeom prst="rect">
            <a:avLst/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3A3337B-23D6-BA67-8E0A-57BF388A269C}"/>
              </a:ext>
            </a:extLst>
          </p:cNvPr>
          <p:cNvSpPr txBox="1"/>
          <p:nvPr/>
        </p:nvSpPr>
        <p:spPr>
          <a:xfrm>
            <a:off x="-106064" y="8849409"/>
            <a:ext cx="39056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 HPC </a:t>
            </a:r>
          </a:p>
          <a:p>
            <a:pPr algn="ctr"/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WST-W52545AS3Q960TNVM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61E828C-38FF-1756-7AD1-FBD3AD92C00F}"/>
              </a:ext>
            </a:extLst>
          </p:cNvPr>
          <p:cNvSpPr txBox="1"/>
          <p:nvPr/>
        </p:nvSpPr>
        <p:spPr>
          <a:xfrm>
            <a:off x="3808530" y="8616860"/>
            <a:ext cx="27562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2,737,700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87E8EC7-5833-386F-3C71-F3F994DC8095}"/>
              </a:ext>
            </a:extLst>
          </p:cNvPr>
          <p:cNvSpPr txBox="1"/>
          <p:nvPr/>
        </p:nvSpPr>
        <p:spPr>
          <a:xfrm>
            <a:off x="6243947" y="8783632"/>
            <a:ext cx="4216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kumimoji="1" lang="en-US" altLang="ja-JP" sz="2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047AB7E-CDF1-6ED9-3045-20CA1FDAC97B}"/>
              </a:ext>
            </a:extLst>
          </p:cNvPr>
          <p:cNvSpPr txBox="1"/>
          <p:nvPr/>
        </p:nvSpPr>
        <p:spPr>
          <a:xfrm>
            <a:off x="4122622" y="9209063"/>
            <a:ext cx="26606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カスタマイズのご要望も承ります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4D660B8E-9EAB-422C-B65C-359C6ADCEACB}"/>
              </a:ext>
            </a:extLst>
          </p:cNvPr>
          <p:cNvCxnSpPr/>
          <p:nvPr/>
        </p:nvCxnSpPr>
        <p:spPr>
          <a:xfrm>
            <a:off x="319816" y="9592030"/>
            <a:ext cx="69200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BDF5C0F-69CB-75AA-9ACE-D8720CB5E22E}"/>
              </a:ext>
            </a:extLst>
          </p:cNvPr>
          <p:cNvSpPr txBox="1"/>
          <p:nvPr/>
        </p:nvSpPr>
        <p:spPr>
          <a:xfrm>
            <a:off x="6185072" y="8700938"/>
            <a:ext cx="70102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（税別）</a:t>
            </a:r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84" name="Picture 3">
            <a:extLst>
              <a:ext uri="{FF2B5EF4-FFF2-40B4-BE49-F238E27FC236}">
                <a16:creationId xmlns:a16="http://schemas.microsoft.com/office/drawing/2014/main" id="{AF5D0EA3-2A5C-25B8-3756-5B22FE90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21" y="3856062"/>
            <a:ext cx="467280" cy="6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3DA5B81-D64B-9808-A1A1-3F027F68A3C9}"/>
              </a:ext>
            </a:extLst>
          </p:cNvPr>
          <p:cNvSpPr txBox="1"/>
          <p:nvPr/>
        </p:nvSpPr>
        <p:spPr>
          <a:xfrm>
            <a:off x="220245" y="2783575"/>
            <a:ext cx="7205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  <a:cs typeface="Segoe UI" panose="020B0502040204020203" pitchFamily="34" charset="0"/>
              </a:rPr>
              <a:t>自動運転シミュレーションプラットフォーム</a:t>
            </a:r>
            <a:r>
              <a:rPr lang="en-US" altLang="ja-JP" sz="2000" dirty="0">
                <a:solidFill>
                  <a:schemeClr val="bg1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  <a:cs typeface="Segoe UI" panose="020B0502040204020203" pitchFamily="34" charset="0"/>
              </a:rPr>
              <a:t>『DIVP』</a:t>
            </a:r>
            <a:r>
              <a:rPr lang="ja-JP" altLang="en-US" sz="2000" dirty="0">
                <a:solidFill>
                  <a:schemeClr val="bg1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  <a:cs typeface="Segoe UI" panose="020B0502040204020203" pitchFamily="34" charset="0"/>
              </a:rPr>
              <a:t>を</a:t>
            </a:r>
            <a:endParaRPr lang="en-US" altLang="ja-JP" sz="2000" dirty="0">
              <a:solidFill>
                <a:schemeClr val="bg1"/>
              </a:solidFill>
              <a:latin typeface="ヒラギノ角ゴ6" panose="020B0600000000000000" pitchFamily="50" charset="-128"/>
              <a:ea typeface="ヒラギノ角ゴ6" panose="020B06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lang="ja-JP" altLang="en-US" sz="2000" dirty="0">
                <a:solidFill>
                  <a:schemeClr val="bg1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  <a:cs typeface="Segoe UI" panose="020B0502040204020203" pitchFamily="34" charset="0"/>
              </a:rPr>
              <a:t>快適に扱うためのハイパフォーマンス</a:t>
            </a:r>
            <a:r>
              <a:rPr lang="en-US" altLang="ja-JP" sz="2000" dirty="0">
                <a:solidFill>
                  <a:schemeClr val="bg1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  <a:cs typeface="Segoe UI" panose="020B0502040204020203" pitchFamily="34" charset="0"/>
              </a:rPr>
              <a:t>PC</a:t>
            </a:r>
            <a:r>
              <a:rPr lang="ja-JP" altLang="en-US" sz="2000" dirty="0">
                <a:solidFill>
                  <a:schemeClr val="bg1"/>
                </a:solidFill>
                <a:latin typeface="ヒラギノ角ゴ6" panose="020B0600000000000000" pitchFamily="50" charset="-128"/>
                <a:ea typeface="ヒラギノ角ゴ6" panose="020B0600000000000000" pitchFamily="50" charset="-128"/>
                <a:cs typeface="Segoe UI" panose="020B0502040204020203" pitchFamily="34" charset="0"/>
              </a:rPr>
              <a:t>をご用意！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88" name="図 87">
            <a:extLst>
              <a:ext uri="{FF2B5EF4-FFF2-40B4-BE49-F238E27FC236}">
                <a16:creationId xmlns:a16="http://schemas.microsoft.com/office/drawing/2014/main" id="{72FE0C25-BC59-40EE-081C-7E49C318F4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29" y="3856062"/>
            <a:ext cx="642186" cy="643791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DF9E3414-A63A-C67F-5BB1-B0E472442D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656" y="3924580"/>
            <a:ext cx="2964343" cy="1421326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A614168-233F-8C43-B5E1-B13E690EB871}"/>
              </a:ext>
            </a:extLst>
          </p:cNvPr>
          <p:cNvSpPr txBox="1"/>
          <p:nvPr/>
        </p:nvSpPr>
        <p:spPr>
          <a:xfrm>
            <a:off x="3583144" y="5492329"/>
            <a:ext cx="398879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仕様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：インテル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Xeon w5-2545</a:t>
            </a:r>
            <a:endParaRPr kumimoji="1" lang="ja-JP" altLang="en-US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(P12+E0)/24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/P3.5-4.5GHz</a:t>
            </a:r>
            <a:endParaRPr kumimoji="1" lang="ja-JP" altLang="en-US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■メモリ：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256GB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64GB×4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DDR5-5600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Registered ECC DIMM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960GB M.2 </a:t>
            </a:r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-SSD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高耐久仕様　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 Pro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光学ドライブ： 非搭載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■GPU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PRO 6000 Blackwell Max-Q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Workstation Edition Retail 96GB-GDDR7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(DisplayPort×4)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1,200W/100V  80 Plus Platinum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キーボード・マウス 付属 　有線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USB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接続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■サイズ：約 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235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</a:t>
            </a:r>
            <a:r>
              <a:rPr kumimoji="1" lang="ja-JP" altLang="pl-PL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Ｈ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495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</a:t>
            </a:r>
            <a:r>
              <a:rPr kumimoji="1" lang="ja-JP" altLang="pl-PL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Ｄ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470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mm 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標準保証：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年間センドバックハードウェア保証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2BF42B5-715A-6AB0-847F-4CF26446D770}"/>
              </a:ext>
            </a:extLst>
          </p:cNvPr>
          <p:cNvSpPr txBox="1"/>
          <p:nvPr/>
        </p:nvSpPr>
        <p:spPr>
          <a:xfrm>
            <a:off x="1849595" y="9631229"/>
            <a:ext cx="38370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/>
              <a:t>https://bto.applied.ne.jp/c19-c29-c39-c49-c59-pm1285-ps1305-customize.html</a:t>
            </a: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2B03CEB0-CD65-7E6A-6C03-B3945A1C67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5366" y="3854559"/>
            <a:ext cx="642186" cy="6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0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4155</TotalTime>
  <Pages>0</Pages>
  <Words>419</Words>
  <Characters>0</Characters>
  <Application>Microsoft Office PowerPoint</Application>
  <DocSecurity>0</DocSecurity>
  <PresentationFormat>ユーザー設定</PresentationFormat>
  <Lines>0</Lines>
  <Paragraphs>95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ヒラギノ角ゴ2</vt:lpstr>
      <vt:lpstr>ヒラギノ角ゴ5</vt:lpstr>
      <vt:lpstr>ヒラギノ角ゴ6</vt:lpstr>
      <vt:lpstr>ヒラギノ角ゴ7</vt:lpstr>
      <vt:lpstr>メイリオ</vt:lpstr>
      <vt:lpstr>游ゴシック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soejima-pc</cp:lastModifiedBy>
  <cp:revision>1451</cp:revision>
  <dcterms:created xsi:type="dcterms:W3CDTF">2015-08-26T04:11:00Z</dcterms:created>
  <dcterms:modified xsi:type="dcterms:W3CDTF">2025-08-06T02:39:48Z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