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"/>
  </p:notesMasterIdLst>
  <p:sldIdLst>
    <p:sldId id="300" r:id="rId2"/>
    <p:sldId id="301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8B41D"/>
    <a:srgbClr val="57840C"/>
    <a:srgbClr val="22211F"/>
    <a:srgbClr val="313131"/>
    <a:srgbClr val="FFFF99"/>
    <a:srgbClr val="FF0000"/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4660"/>
  </p:normalViewPr>
  <p:slideViewPr>
    <p:cSldViewPr>
      <p:cViewPr>
        <p:scale>
          <a:sx n="66" d="100"/>
          <a:sy n="66" d="100"/>
        </p:scale>
        <p:origin x="3684" y="28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2025/5/31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E088EA-BB32-456F-AEE8-263A86A34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560D42-EE07-42FE-8EE5-71E0C0C2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94EB8A-7FE0-4DF4-AA13-12ECB0BE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2025/5/31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281B4E-4B70-42CA-AE56-D342C9FD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F12442-3214-41BA-B97E-3ECA480C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3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4BC93D-B978-4C03-AB82-068934EF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1C2B55-42C0-4E04-A1C5-983C0445C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8C8E2E-7A94-4DC3-9EB4-B83CF5BF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2025/5/31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E570A0-7455-4938-9C53-E3B0BFB8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38645D-632F-4EA1-8380-3847E0A5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3AA39A9-CB7A-4E52-B91A-F0439847F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269C09-4640-496E-ACEE-1685F117E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0BD3E0-9CA2-4751-9D81-80658436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2025/5/31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F8FEDB-D264-4EC9-9B4B-B8121A1F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5008CA-DE8B-4D3A-9B84-B6EE152E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9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3DE92F-3B43-4080-A19D-75184B42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68BCC-D9ED-4C51-9AC1-5E373005C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F2F0C6-065C-4F87-B666-7F4ACB66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2025/5/31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CE2A00-BFB5-4DF3-AFF7-97F601CF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248BBB-8485-445D-820A-739F33DB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6BCDAD-AF3E-4A08-9CB2-5CC5299D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E6F1ED-8BB7-4ECB-9547-18D1F3FB7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0514B-D7E2-41A0-AC2F-347A9187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2025/5/31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95EDDD-63E9-483F-B586-E0D4061F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F486DF-1245-4C33-8F28-55C53229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9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5FF337-5CAB-4DB7-9AA2-4CC0F530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F215C9-65F3-4DDE-B10F-7083412DA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E42E64-AACF-43D7-AD20-A1628E106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DC1CAB-B61F-4D10-8560-4D49A60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2025/5/31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704CB2-7794-4D72-BA0F-BB1C7833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BB0636-0B87-4528-BD47-DF759107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7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0AABB-C804-47E2-B795-0E0670D1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2FB776-3A74-4636-A67C-65989EB7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286AEC-F43D-482A-AF58-56B28A76D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51E5526-8304-49D0-8699-90B8F8F1B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2D7F2-499C-439B-AD26-85C1ED540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CF98AA-F11F-47FE-9C9E-E915F47B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2025/5/31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8672E7-82ED-40C5-8FA1-8F15626E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5A03317-747F-48F2-986A-2C742282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2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A8925-0AEE-48EC-8324-80BB8AB1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4584DC0-DEF1-4597-A148-8EAA56E2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2025/5/31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EE6680-FC24-47C8-ADD9-5439E179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16BA82-589C-4504-90E9-F20D899F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0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8C46A2-1757-4F15-AEAA-7595C49E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2025/5/31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50BE5D-2126-4240-9384-5F512EFE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AD388D-248F-4991-BCA2-B427AAA8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964DFD-CB89-4D97-96C4-4FF9B846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96D20-5DA1-4631-B370-D8934E33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8D4201-B6A0-414A-ABCB-BE09716A0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3DF43F-2393-4F68-9D60-E85F26FB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2025/5/31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45307B-624E-4029-8246-EC548F13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CA2B0A-582B-4D30-BF33-B58DCB53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BCEA88-44B2-4AE8-B261-49D2CE5C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AF882A-CB60-4522-832F-B752A3D79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99A829-2487-4DF1-873F-731058CB3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ACA092-5ED2-40A0-9CBA-81529336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2025/5/31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8FAB49-4649-454B-B7BF-1E448D5A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076F5A-CA79-4C0D-B76D-4AF6256B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AE3B701-EBE2-468D-9FB9-35036AD2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8A0743-A733-4AE2-B7DF-C96A89675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6D82B8-8D05-46A8-BE26-CFC78B480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2025/5/31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F6B9E2-66F9-449F-B552-4CC17FD24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A823E2-B810-4F81-A847-DEEF45316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emf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https://www.ask-corp.jp/news/images_thumb/ask/2022/220804_nvidia_ogp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12" Type="http://schemas.openxmlformats.org/officeDocument/2006/relationships/image" Target="https://www.ask-corp.jp/news/images_thumb/ask/2022/220804_nvidia_ogp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0.jpeg"/><Relationship Id="rId5" Type="http://schemas.openxmlformats.org/officeDocument/2006/relationships/image" Target="../media/image14.jpeg"/><Relationship Id="rId10" Type="http://schemas.openxmlformats.org/officeDocument/2006/relationships/image" Target="../media/image11.emf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4" name="図 39">
            <a:extLst>
              <a:ext uri="{FF2B5EF4-FFF2-40B4-BE49-F238E27FC236}">
                <a16:creationId xmlns:a16="http://schemas.microsoft.com/office/drawing/2014/main" id="{ADD6CCD5-4226-47AB-0AE4-F889A116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8"/>
          <a:stretch>
            <a:fillRect/>
          </a:stretch>
        </p:blipFill>
        <p:spPr bwMode="auto">
          <a:xfrm>
            <a:off x="0" y="7592161"/>
            <a:ext cx="7575550" cy="31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7" name="Picture 193">
            <a:extLst>
              <a:ext uri="{FF2B5EF4-FFF2-40B4-BE49-F238E27FC236}">
                <a16:creationId xmlns:a16="http://schemas.microsoft.com/office/drawing/2014/main" id="{CE2E8F5D-F9B1-52EC-3E2F-3056071AE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3" b="34605"/>
          <a:stretch>
            <a:fillRect/>
          </a:stretch>
        </p:blipFill>
        <p:spPr bwMode="auto">
          <a:xfrm>
            <a:off x="0" y="2971074"/>
            <a:ext cx="7575550" cy="412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2" name="正方形/長方形 1201">
            <a:extLst>
              <a:ext uri="{FF2B5EF4-FFF2-40B4-BE49-F238E27FC236}">
                <a16:creationId xmlns:a16="http://schemas.microsoft.com/office/drawing/2014/main" id="{179AF8B3-32EE-C8DA-18B1-5E308DE1B1D4}"/>
              </a:ext>
            </a:extLst>
          </p:cNvPr>
          <p:cNvSpPr/>
          <p:nvPr/>
        </p:nvSpPr>
        <p:spPr>
          <a:xfrm>
            <a:off x="0" y="6956126"/>
            <a:ext cx="757555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89" name="図 39">
            <a:extLst>
              <a:ext uri="{FF2B5EF4-FFF2-40B4-BE49-F238E27FC236}">
                <a16:creationId xmlns:a16="http://schemas.microsoft.com/office/drawing/2014/main" id="{B315B846-4E74-E5B9-730D-181703D81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8" b="15546"/>
          <a:stretch/>
        </p:blipFill>
        <p:spPr bwMode="auto">
          <a:xfrm>
            <a:off x="0" y="1"/>
            <a:ext cx="7575550" cy="28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" name="Picture 194">
            <a:extLst>
              <a:ext uri="{FF2B5EF4-FFF2-40B4-BE49-F238E27FC236}">
                <a16:creationId xmlns:a16="http://schemas.microsoft.com/office/drawing/2014/main" id="{685EBC52-ABDF-DC7B-2FE4-ABF5B7F31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98" y="3112357"/>
            <a:ext cx="5492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45" name="Group 195">
            <a:extLst>
              <a:ext uri="{FF2B5EF4-FFF2-40B4-BE49-F238E27FC236}">
                <a16:creationId xmlns:a16="http://schemas.microsoft.com/office/drawing/2014/main" id="{86B88E60-49A8-AD40-9823-C081736CDD46}"/>
              </a:ext>
            </a:extLst>
          </p:cNvPr>
          <p:cNvGrpSpPr>
            <a:grpSpLocks/>
          </p:cNvGrpSpPr>
          <p:nvPr/>
        </p:nvGrpSpPr>
        <p:grpSpPr bwMode="auto">
          <a:xfrm>
            <a:off x="1081189" y="3112357"/>
            <a:ext cx="746125" cy="746125"/>
            <a:chOff x="1855" y="9885"/>
            <a:chExt cx="907" cy="907"/>
          </a:xfrm>
        </p:grpSpPr>
        <p:sp>
          <p:nvSpPr>
            <p:cNvPr id="1146" name="Rectangle 196">
              <a:extLst>
                <a:ext uri="{FF2B5EF4-FFF2-40B4-BE49-F238E27FC236}">
                  <a16:creationId xmlns:a16="http://schemas.microsoft.com/office/drawing/2014/main" id="{8053A23A-92A6-E5D9-BC69-ABD6AC75A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" y="9885"/>
              <a:ext cx="907" cy="907"/>
            </a:xfrm>
            <a:prstGeom prst="rect">
              <a:avLst/>
            </a:prstGeom>
            <a:solidFill>
              <a:srgbClr val="541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WordArt 197">
              <a:extLst>
                <a:ext uri="{FF2B5EF4-FFF2-40B4-BE49-F238E27FC236}">
                  <a16:creationId xmlns:a16="http://schemas.microsoft.com/office/drawing/2014/main" id="{AB854640-8B27-C348-8113-CD7192643F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86" y="10589"/>
              <a:ext cx="258" cy="11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900" b="1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rPr>
                <a:t>Pro</a:t>
              </a:r>
              <a:endParaRPr lang="ja-JP" altLang="en-US" sz="900" b="1" kern="10" spc="0">
                <a:ln>
                  <a:noFill/>
                </a:ln>
                <a:solidFill>
                  <a:srgbClr val="FFFFFF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  <p:grpSp>
          <p:nvGrpSpPr>
            <p:cNvPr id="1148" name="Group 198">
              <a:extLst>
                <a:ext uri="{FF2B5EF4-FFF2-40B4-BE49-F238E27FC236}">
                  <a16:creationId xmlns:a16="http://schemas.microsoft.com/office/drawing/2014/main" id="{15EE6A86-6BA8-2D0C-F2E1-67903BD341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6" y="9992"/>
              <a:ext cx="363" cy="367"/>
              <a:chOff x="8611" y="8722"/>
              <a:chExt cx="475" cy="480"/>
            </a:xfrm>
          </p:grpSpPr>
          <p:sp>
            <p:nvSpPr>
              <p:cNvPr id="1156" name="Rectangle 199">
                <a:extLst>
                  <a:ext uri="{FF2B5EF4-FFF2-40B4-BE49-F238E27FC236}">
                    <a16:creationId xmlns:a16="http://schemas.microsoft.com/office/drawing/2014/main" id="{04A405A0-4CCB-8402-98DD-BC0B87EDB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1" y="8722"/>
                <a:ext cx="224" cy="2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40404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7" name="Rectangle 200">
                <a:extLst>
                  <a:ext uri="{FF2B5EF4-FFF2-40B4-BE49-F238E27FC236}">
                    <a16:creationId xmlns:a16="http://schemas.microsoft.com/office/drawing/2014/main" id="{883FA35C-701D-1A48-37D0-6E3293A95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2" y="8722"/>
                <a:ext cx="224" cy="2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40404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8" name="Rectangle 201">
                <a:extLst>
                  <a:ext uri="{FF2B5EF4-FFF2-40B4-BE49-F238E27FC236}">
                    <a16:creationId xmlns:a16="http://schemas.microsoft.com/office/drawing/2014/main" id="{7D1D0BA2-4EC8-D304-9AA1-7B85A2FD1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1" y="8978"/>
                <a:ext cx="224" cy="2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40404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9" name="Rectangle 202">
                <a:extLst>
                  <a:ext uri="{FF2B5EF4-FFF2-40B4-BE49-F238E27FC236}">
                    <a16:creationId xmlns:a16="http://schemas.microsoft.com/office/drawing/2014/main" id="{54FB2258-6194-3772-4FDF-322F74303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2" y="8978"/>
                <a:ext cx="224" cy="2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40404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152" name="Group 203">
              <a:extLst>
                <a:ext uri="{FF2B5EF4-FFF2-40B4-BE49-F238E27FC236}">
                  <a16:creationId xmlns:a16="http://schemas.microsoft.com/office/drawing/2014/main" id="{88A67DA7-9175-53BB-5DA9-32FBC3672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1" y="10389"/>
              <a:ext cx="122" cy="159"/>
              <a:chOff x="5257" y="1253"/>
              <a:chExt cx="5458" cy="7140"/>
            </a:xfrm>
          </p:grpSpPr>
          <p:sp>
            <p:nvSpPr>
              <p:cNvPr id="1154" name="WordArt 204">
                <a:extLst>
                  <a:ext uri="{FF2B5EF4-FFF2-40B4-BE49-F238E27FC236}">
                    <a16:creationId xmlns:a16="http://schemas.microsoft.com/office/drawing/2014/main" id="{952C0E69-023E-D49F-B0E5-C2F5D9498A8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8399" y="1253"/>
                <a:ext cx="2316" cy="714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1</a:t>
                </a:r>
                <a:endParaRPr lang="ja-JP" altLang="en-US" sz="9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  <p:sp>
            <p:nvSpPr>
              <p:cNvPr id="1155" name="WordArt 205">
                <a:extLst>
                  <a:ext uri="{FF2B5EF4-FFF2-40B4-BE49-F238E27FC236}">
                    <a16:creationId xmlns:a16="http://schemas.microsoft.com/office/drawing/2014/main" id="{3709FDCF-6864-8C6D-AF1E-7C1109B4E4E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5257" y="1253"/>
                <a:ext cx="2316" cy="714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1</a:t>
                </a:r>
                <a:endParaRPr lang="ja-JP" altLang="en-US" sz="9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</p:grpSp>
        <p:sp>
          <p:nvSpPr>
            <p:cNvPr id="1153" name="WordArt 206">
              <a:extLst>
                <a:ext uri="{FF2B5EF4-FFF2-40B4-BE49-F238E27FC236}">
                  <a16:creationId xmlns:a16="http://schemas.microsoft.com/office/drawing/2014/main" id="{8863AB66-C20F-7F3D-A31F-F1EB75C7709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30" y="10433"/>
              <a:ext cx="634" cy="11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900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rPr>
                <a:t>Windows</a:t>
              </a:r>
              <a:endParaRPr lang="ja-JP" altLang="en-US" sz="900" kern="10" spc="0">
                <a:ln>
                  <a:noFill/>
                </a:ln>
                <a:solidFill>
                  <a:srgbClr val="FFFFFF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</p:grpSp>
      <p:pic>
        <p:nvPicPr>
          <p:cNvPr id="1231" name="図 155">
            <a:extLst>
              <a:ext uri="{FF2B5EF4-FFF2-40B4-BE49-F238E27FC236}">
                <a16:creationId xmlns:a16="http://schemas.microsoft.com/office/drawing/2014/main" id="{1E5A3CA2-23AD-756E-A26E-188A8DF4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9" y="3112357"/>
            <a:ext cx="7461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0" name="AutoShape 209">
            <a:extLst>
              <a:ext uri="{FF2B5EF4-FFF2-40B4-BE49-F238E27FC236}">
                <a16:creationId xmlns:a16="http://schemas.microsoft.com/office/drawing/2014/main" id="{61CD7AC6-BFCE-5B71-3749-48020E1ABB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03106" y="177154"/>
            <a:ext cx="2198687" cy="2049462"/>
          </a:xfrm>
          <a:prstGeom prst="rtTriangle">
            <a:avLst/>
          </a:prstGeom>
          <a:gradFill rotWithShape="1">
            <a:gsLst>
              <a:gs pos="0">
                <a:srgbClr val="FFFF66"/>
              </a:gs>
              <a:gs pos="24815">
                <a:srgbClr val="FFC000"/>
              </a:gs>
              <a:gs pos="48000">
                <a:srgbClr val="FFFF66"/>
              </a:gs>
              <a:gs pos="52000">
                <a:srgbClr val="FFFF00"/>
              </a:gs>
              <a:gs pos="75000">
                <a:srgbClr val="F2F2F2"/>
              </a:gs>
              <a:gs pos="100000">
                <a:srgbClr val="FFF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61" name="WordArt 210">
            <a:extLst>
              <a:ext uri="{FF2B5EF4-FFF2-40B4-BE49-F238E27FC236}">
                <a16:creationId xmlns:a16="http://schemas.microsoft.com/office/drawing/2014/main" id="{290FEFBE-4068-B153-3B7A-B093105717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230" y="431154"/>
            <a:ext cx="1368000" cy="36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kern="10" dirty="0">
                <a:solidFill>
                  <a:srgbClr val="000000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最新</a:t>
            </a:r>
            <a:r>
              <a:rPr lang="en-US" altLang="ja-JP" sz="1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GPU</a:t>
            </a:r>
            <a:endParaRPr lang="ja-JP" altLang="en-US" sz="1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1162" name="WordArt 211">
            <a:extLst>
              <a:ext uri="{FF2B5EF4-FFF2-40B4-BE49-F238E27FC236}">
                <a16:creationId xmlns:a16="http://schemas.microsoft.com/office/drawing/2014/main" id="{ED332969-C90B-4A38-E097-A29ED15778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230" y="897879"/>
            <a:ext cx="612000" cy="28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搭載</a:t>
            </a:r>
          </a:p>
        </p:txBody>
      </p:sp>
      <p:sp>
        <p:nvSpPr>
          <p:cNvPr id="1163" name="WordArt 212">
            <a:extLst>
              <a:ext uri="{FF2B5EF4-FFF2-40B4-BE49-F238E27FC236}">
                <a16:creationId xmlns:a16="http://schemas.microsoft.com/office/drawing/2014/main" id="{25D05667-91C0-8A81-BE4D-6D30CF6104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231" y="1282054"/>
            <a:ext cx="540000" cy="182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モデル</a:t>
            </a:r>
          </a:p>
        </p:txBody>
      </p:sp>
      <p:grpSp>
        <p:nvGrpSpPr>
          <p:cNvPr id="1172" name="グループ化 1171">
            <a:extLst>
              <a:ext uri="{FF2B5EF4-FFF2-40B4-BE49-F238E27FC236}">
                <a16:creationId xmlns:a16="http://schemas.microsoft.com/office/drawing/2014/main" id="{8DB88DE1-BE79-DE9A-A1B4-40DA03499ED7}"/>
              </a:ext>
            </a:extLst>
          </p:cNvPr>
          <p:cNvGrpSpPr>
            <a:grpSpLocks noChangeAspect="1"/>
          </p:cNvGrpSpPr>
          <p:nvPr/>
        </p:nvGrpSpPr>
        <p:grpSpPr>
          <a:xfrm>
            <a:off x="222998" y="7886658"/>
            <a:ext cx="7119012" cy="2628000"/>
            <a:chOff x="172385" y="686917"/>
            <a:chExt cx="6436419" cy="2376000"/>
          </a:xfrm>
        </p:grpSpPr>
        <p:grpSp>
          <p:nvGrpSpPr>
            <p:cNvPr id="1173" name="グループ化 1172">
              <a:extLst>
                <a:ext uri="{FF2B5EF4-FFF2-40B4-BE49-F238E27FC236}">
                  <a16:creationId xmlns:a16="http://schemas.microsoft.com/office/drawing/2014/main" id="{C3529AB5-AE19-78EC-D0FA-F5E4A6B7A2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2385" y="686917"/>
              <a:ext cx="6436419" cy="2376000"/>
              <a:chOff x="0" y="1178664"/>
              <a:chExt cx="12192000" cy="4500672"/>
            </a:xfrm>
          </p:grpSpPr>
          <p:pic>
            <p:nvPicPr>
              <p:cNvPr id="1177" name="図 1176">
                <a:extLst>
                  <a:ext uri="{FF2B5EF4-FFF2-40B4-BE49-F238E27FC236}">
                    <a16:creationId xmlns:a16="http://schemas.microsoft.com/office/drawing/2014/main" id="{8D3A0DFF-9349-A42A-318A-76E09D564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178664"/>
                <a:ext cx="12192000" cy="4500672"/>
              </a:xfrm>
              <a:prstGeom prst="rect">
                <a:avLst/>
              </a:prstGeom>
            </p:spPr>
          </p:pic>
          <p:sp>
            <p:nvSpPr>
              <p:cNvPr id="1178" name="正方形/長方形 1177">
                <a:extLst>
                  <a:ext uri="{FF2B5EF4-FFF2-40B4-BE49-F238E27FC236}">
                    <a16:creationId xmlns:a16="http://schemas.microsoft.com/office/drawing/2014/main" id="{E0382205-398F-CB78-E0DA-BD0AB5B878D8}"/>
                  </a:ext>
                </a:extLst>
              </p:cNvPr>
              <p:cNvSpPr/>
              <p:nvPr/>
            </p:nvSpPr>
            <p:spPr>
              <a:xfrm>
                <a:off x="174159" y="3562710"/>
                <a:ext cx="3526573" cy="19295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174" name="図 1173">
              <a:extLst>
                <a:ext uri="{FF2B5EF4-FFF2-40B4-BE49-F238E27FC236}">
                  <a16:creationId xmlns:a16="http://schemas.microsoft.com/office/drawing/2014/main" id="{0000D280-2250-D18E-CBBE-1936433CD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27" y="2102470"/>
              <a:ext cx="2643939" cy="655111"/>
            </a:xfrm>
            <a:prstGeom prst="rect">
              <a:avLst/>
            </a:prstGeom>
          </p:spPr>
        </p:pic>
        <p:pic>
          <p:nvPicPr>
            <p:cNvPr id="1175" name="図 1108">
              <a:extLst>
                <a:ext uri="{FF2B5EF4-FFF2-40B4-BE49-F238E27FC236}">
                  <a16:creationId xmlns:a16="http://schemas.microsoft.com/office/drawing/2014/main" id="{DE92BD65-5A84-A290-6F0A-D57677E79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378" y="686917"/>
              <a:ext cx="741426" cy="49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84" name="グループ化 1183">
            <a:extLst>
              <a:ext uri="{FF2B5EF4-FFF2-40B4-BE49-F238E27FC236}">
                <a16:creationId xmlns:a16="http://schemas.microsoft.com/office/drawing/2014/main" id="{F39A2B92-7AC5-1F15-0F35-0612432C42EE}"/>
              </a:ext>
            </a:extLst>
          </p:cNvPr>
          <p:cNvGrpSpPr>
            <a:grpSpLocks noChangeAspect="1"/>
          </p:cNvGrpSpPr>
          <p:nvPr/>
        </p:nvGrpSpPr>
        <p:grpSpPr>
          <a:xfrm>
            <a:off x="4550410" y="3068714"/>
            <a:ext cx="2651979" cy="3744000"/>
            <a:chOff x="4639049" y="2982134"/>
            <a:chExt cx="2814891" cy="3973993"/>
          </a:xfrm>
        </p:grpSpPr>
        <p:pic>
          <p:nvPicPr>
            <p:cNvPr id="1182" name="図 1181">
              <a:extLst>
                <a:ext uri="{FF2B5EF4-FFF2-40B4-BE49-F238E27FC236}">
                  <a16:creationId xmlns:a16="http://schemas.microsoft.com/office/drawing/2014/main" id="{915AFB8E-BD1D-D085-80BA-E6C802E66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6" r="14801"/>
            <a:stretch/>
          </p:blipFill>
          <p:spPr>
            <a:xfrm>
              <a:off x="4639049" y="2982134"/>
              <a:ext cx="2814891" cy="3973993"/>
            </a:xfrm>
            <a:prstGeom prst="rect">
              <a:avLst/>
            </a:prstGeom>
          </p:spPr>
        </p:pic>
        <p:sp>
          <p:nvSpPr>
            <p:cNvPr id="1183" name="正方形/長方形 1182">
              <a:extLst>
                <a:ext uri="{FF2B5EF4-FFF2-40B4-BE49-F238E27FC236}">
                  <a16:creationId xmlns:a16="http://schemas.microsoft.com/office/drawing/2014/main" id="{966144D3-F828-3221-6F45-DFEA8AD34A54}"/>
                </a:ext>
              </a:extLst>
            </p:cNvPr>
            <p:cNvSpPr/>
            <p:nvPr/>
          </p:nvSpPr>
          <p:spPr>
            <a:xfrm>
              <a:off x="4757709" y="3227661"/>
              <a:ext cx="958169" cy="3526256"/>
            </a:xfrm>
            <a:custGeom>
              <a:avLst/>
              <a:gdLst>
                <a:gd name="connsiteX0" fmla="*/ 0 w 878655"/>
                <a:gd name="connsiteY0" fmla="*/ 0 h 2810637"/>
                <a:gd name="connsiteX1" fmla="*/ 878655 w 878655"/>
                <a:gd name="connsiteY1" fmla="*/ 0 h 2810637"/>
                <a:gd name="connsiteX2" fmla="*/ 878655 w 878655"/>
                <a:gd name="connsiteY2" fmla="*/ 2810637 h 2810637"/>
                <a:gd name="connsiteX3" fmla="*/ 0 w 878655"/>
                <a:gd name="connsiteY3" fmla="*/ 2810637 h 2810637"/>
                <a:gd name="connsiteX4" fmla="*/ 0 w 878655"/>
                <a:gd name="connsiteY4" fmla="*/ 0 h 2810637"/>
                <a:gd name="connsiteX0" fmla="*/ 0 w 1037681"/>
                <a:gd name="connsiteY0" fmla="*/ 516835 h 3327472"/>
                <a:gd name="connsiteX1" fmla="*/ 1037681 w 1037681"/>
                <a:gd name="connsiteY1" fmla="*/ 0 h 3327472"/>
                <a:gd name="connsiteX2" fmla="*/ 878655 w 1037681"/>
                <a:gd name="connsiteY2" fmla="*/ 3327472 h 3327472"/>
                <a:gd name="connsiteX3" fmla="*/ 0 w 1037681"/>
                <a:gd name="connsiteY3" fmla="*/ 3327472 h 3327472"/>
                <a:gd name="connsiteX4" fmla="*/ 0 w 1037681"/>
                <a:gd name="connsiteY4" fmla="*/ 516835 h 3327472"/>
                <a:gd name="connsiteX0" fmla="*/ 0 w 1037681"/>
                <a:gd name="connsiteY0" fmla="*/ 516835 h 3579264"/>
                <a:gd name="connsiteX1" fmla="*/ 1037681 w 1037681"/>
                <a:gd name="connsiteY1" fmla="*/ 0 h 3579264"/>
                <a:gd name="connsiteX2" fmla="*/ 1011177 w 1037681"/>
                <a:gd name="connsiteY2" fmla="*/ 3579264 h 3579264"/>
                <a:gd name="connsiteX3" fmla="*/ 0 w 1037681"/>
                <a:gd name="connsiteY3" fmla="*/ 3327472 h 3579264"/>
                <a:gd name="connsiteX4" fmla="*/ 0 w 1037681"/>
                <a:gd name="connsiteY4" fmla="*/ 516835 h 3579264"/>
                <a:gd name="connsiteX0" fmla="*/ 0 w 1037681"/>
                <a:gd name="connsiteY0" fmla="*/ 516835 h 3579264"/>
                <a:gd name="connsiteX1" fmla="*/ 1037681 w 1037681"/>
                <a:gd name="connsiteY1" fmla="*/ 0 h 3579264"/>
                <a:gd name="connsiteX2" fmla="*/ 1011177 w 1037681"/>
                <a:gd name="connsiteY2" fmla="*/ 3579264 h 3579264"/>
                <a:gd name="connsiteX3" fmla="*/ 53009 w 1037681"/>
                <a:gd name="connsiteY3" fmla="*/ 3340724 h 3579264"/>
                <a:gd name="connsiteX4" fmla="*/ 0 w 1037681"/>
                <a:gd name="connsiteY4" fmla="*/ 516835 h 3579264"/>
                <a:gd name="connsiteX0" fmla="*/ 0 w 984673"/>
                <a:gd name="connsiteY0" fmla="*/ 530087 h 3579264"/>
                <a:gd name="connsiteX1" fmla="*/ 984673 w 984673"/>
                <a:gd name="connsiteY1" fmla="*/ 0 h 3579264"/>
                <a:gd name="connsiteX2" fmla="*/ 958169 w 984673"/>
                <a:gd name="connsiteY2" fmla="*/ 3579264 h 3579264"/>
                <a:gd name="connsiteX3" fmla="*/ 1 w 984673"/>
                <a:gd name="connsiteY3" fmla="*/ 3340724 h 3579264"/>
                <a:gd name="connsiteX4" fmla="*/ 0 w 984673"/>
                <a:gd name="connsiteY4" fmla="*/ 530087 h 3579264"/>
                <a:gd name="connsiteX0" fmla="*/ 0 w 958169"/>
                <a:gd name="connsiteY0" fmla="*/ 477079 h 3526256"/>
                <a:gd name="connsiteX1" fmla="*/ 958168 w 958169"/>
                <a:gd name="connsiteY1" fmla="*/ 0 h 3526256"/>
                <a:gd name="connsiteX2" fmla="*/ 958169 w 958169"/>
                <a:gd name="connsiteY2" fmla="*/ 3526256 h 3526256"/>
                <a:gd name="connsiteX3" fmla="*/ 1 w 958169"/>
                <a:gd name="connsiteY3" fmla="*/ 3287716 h 3526256"/>
                <a:gd name="connsiteX4" fmla="*/ 0 w 958169"/>
                <a:gd name="connsiteY4" fmla="*/ 477079 h 352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169" h="3526256">
                  <a:moveTo>
                    <a:pt x="0" y="477079"/>
                  </a:moveTo>
                  <a:lnTo>
                    <a:pt x="958168" y="0"/>
                  </a:lnTo>
                  <a:cubicBezTo>
                    <a:pt x="958168" y="1175419"/>
                    <a:pt x="958169" y="2350837"/>
                    <a:pt x="958169" y="3526256"/>
                  </a:cubicBezTo>
                  <a:lnTo>
                    <a:pt x="1" y="3287716"/>
                  </a:lnTo>
                  <a:cubicBezTo>
                    <a:pt x="1" y="2350837"/>
                    <a:pt x="0" y="1413958"/>
                    <a:pt x="0" y="477079"/>
                  </a:cubicBezTo>
                  <a:close/>
                </a:path>
              </a:pathLst>
            </a:custGeom>
            <a:solidFill>
              <a:srgbClr val="2221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85" name="テキスト ボックス 1184">
            <a:extLst>
              <a:ext uri="{FF2B5EF4-FFF2-40B4-BE49-F238E27FC236}">
                <a16:creationId xmlns:a16="http://schemas.microsoft.com/office/drawing/2014/main" id="{2B52B0D9-4FBA-9755-56F1-A8A97DECDD19}"/>
              </a:ext>
            </a:extLst>
          </p:cNvPr>
          <p:cNvSpPr txBox="1"/>
          <p:nvPr/>
        </p:nvSpPr>
        <p:spPr>
          <a:xfrm>
            <a:off x="156250" y="4694955"/>
            <a:ext cx="4199219" cy="20697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1" lang="en-US" altLang="ja-JP" sz="14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NVIDIA RTX PRO 6000 Blackwell </a:t>
            </a:r>
          </a:p>
          <a:p>
            <a:r>
              <a:rPr kumimoji="1" lang="en-US" altLang="ja-JP" sz="14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Max-Q Workstation Edition </a:t>
            </a:r>
            <a:r>
              <a:rPr kumimoji="1" lang="ja-JP" altLang="en-US" sz="14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搭載モデル</a:t>
            </a:r>
            <a:endParaRPr kumimoji="1" lang="en-US" altLang="ja-JP" sz="1400" b="1" dirty="0">
              <a:solidFill>
                <a:srgbClr val="1C1C1C"/>
              </a:solidFill>
              <a:latin typeface="+mn-ea"/>
              <a:cs typeface="Segoe UI" panose="020B0502040204020203" pitchFamily="34" charset="0"/>
            </a:endParaRPr>
          </a:p>
          <a:p>
            <a:endParaRPr kumimoji="1" lang="en-US" altLang="ja-JP" sz="900" b="1" dirty="0">
              <a:solidFill>
                <a:srgbClr val="1C1C1C"/>
              </a:solidFill>
              <a:latin typeface="+mn-ea"/>
              <a:cs typeface="Segoe UI" panose="020B0502040204020203" pitchFamily="34" charset="0"/>
            </a:endParaRPr>
          </a:p>
          <a:p>
            <a:r>
              <a:rPr kumimoji="1" lang="en-US" altLang="ja-JP" sz="11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Be-Clia  Workstation</a:t>
            </a:r>
            <a:r>
              <a:rPr kumimoji="1" lang="ja-JP" altLang="en-US" sz="11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　</a:t>
            </a:r>
            <a:r>
              <a:rPr kumimoji="1" lang="en-US" altLang="ja-JP" sz="11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Type-ZU2V2-9</a:t>
            </a:r>
          </a:p>
          <a:p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■ OS</a:t>
            </a:r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：</a:t>
            </a:r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Windows 11</a:t>
            </a:r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 </a:t>
            </a:r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Pro</a:t>
            </a:r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 </a:t>
            </a:r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64bit</a:t>
            </a:r>
          </a:p>
          <a:p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■ </a:t>
            </a:r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CPU</a:t>
            </a:r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：</a:t>
            </a:r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intel Core Ultra9 285K</a:t>
            </a:r>
          </a:p>
          <a:p>
            <a:r>
              <a:rPr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　</a:t>
            </a:r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（</a:t>
            </a:r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Pcore:3.7-5.5GHz/Ecore:3.2-4.6GHz/24C(P8+E16)/24T</a:t>
            </a:r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）</a:t>
            </a:r>
            <a:endParaRPr kumimoji="1" lang="en-US" altLang="ja-JP" sz="900" b="1" dirty="0">
              <a:solidFill>
                <a:srgbClr val="1C1C1C"/>
              </a:solidFill>
              <a:latin typeface="+mn-ea"/>
              <a:cs typeface="Segoe UI" panose="020B0502040204020203" pitchFamily="34" charset="0"/>
            </a:endParaRPr>
          </a:p>
          <a:p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■ メモリ：</a:t>
            </a:r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128</a:t>
            </a:r>
            <a:r>
              <a:rPr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GB</a:t>
            </a:r>
            <a:r>
              <a:rPr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64GB ×2</a:t>
            </a:r>
            <a:r>
              <a:rPr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）</a:t>
            </a:r>
            <a:r>
              <a:rPr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DDR5-6400</a:t>
            </a:r>
          </a:p>
          <a:p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■ </a:t>
            </a:r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SSD</a:t>
            </a:r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：</a:t>
            </a:r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2TB (M.2 NVMe) </a:t>
            </a:r>
          </a:p>
          <a:p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■ GPU</a:t>
            </a:r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：</a:t>
            </a:r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NVIDIA RTX PRO 6000 Blackwell Max-Q Workstation Edition </a:t>
            </a:r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　　</a:t>
            </a:r>
            <a:endParaRPr kumimoji="1" lang="en-US" altLang="ja-JP" sz="900" b="1" dirty="0">
              <a:solidFill>
                <a:srgbClr val="1C1C1C"/>
              </a:solidFill>
              <a:latin typeface="+mn-ea"/>
              <a:cs typeface="Segoe UI" panose="020B0502040204020203" pitchFamily="34" charset="0"/>
            </a:endParaRPr>
          </a:p>
          <a:p>
            <a:r>
              <a:rPr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　　　　  </a:t>
            </a:r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96GB GDDR7 ECC</a:t>
            </a:r>
          </a:p>
          <a:p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■ </a:t>
            </a:r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電源：</a:t>
            </a:r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1000W/100V    80PLUS</a:t>
            </a:r>
            <a:r>
              <a:rPr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 Gold</a:t>
            </a:r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認証 </a:t>
            </a:r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(ATX3.1)</a:t>
            </a:r>
          </a:p>
          <a:p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■ </a:t>
            </a:r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保証：</a:t>
            </a:r>
            <a:r>
              <a:rPr kumimoji="1" lang="en-US" altLang="ja-JP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1</a:t>
            </a:r>
            <a:r>
              <a:rPr kumimoji="1" lang="ja-JP" altLang="en-US" sz="900" b="1" dirty="0">
                <a:solidFill>
                  <a:srgbClr val="1C1C1C"/>
                </a:solidFill>
                <a:latin typeface="+mn-ea"/>
                <a:cs typeface="Segoe UI" panose="020B0502040204020203" pitchFamily="34" charset="0"/>
              </a:rPr>
              <a:t>年間センドバックハードウェア保証</a:t>
            </a:r>
            <a:endParaRPr kumimoji="1" lang="en-US" altLang="ja-JP" sz="900" b="1" dirty="0">
              <a:solidFill>
                <a:srgbClr val="1C1C1C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186" name="テキスト ボックス 1185">
            <a:extLst>
              <a:ext uri="{FF2B5EF4-FFF2-40B4-BE49-F238E27FC236}">
                <a16:creationId xmlns:a16="http://schemas.microsoft.com/office/drawing/2014/main" id="{FA4B5BDD-BAED-E4E8-73D9-FC5AA64817E5}"/>
              </a:ext>
            </a:extLst>
          </p:cNvPr>
          <p:cNvSpPr txBox="1"/>
          <p:nvPr/>
        </p:nvSpPr>
        <p:spPr>
          <a:xfrm>
            <a:off x="156249" y="3924501"/>
            <a:ext cx="386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NVIDIA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最新の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Blackwell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アーキテクチャを採用、プロフェッショナル向けに設計された高性能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GPU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！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</a:t>
            </a:r>
          </a:p>
          <a:p>
            <a:pPr algn="l" rtl="0">
              <a:buNone/>
            </a:pP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96GB 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の超高速 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GDDR7 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メモリを搭載し、</a:t>
            </a:r>
            <a:r>
              <a:rPr lang="en-US" altLang="ja-JP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AI </a:t>
            </a: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処理や大規模シミュレーション、リアルタイムレンダリングなど、要求の厳しいワークフローにおいて卓越したパフォーマンスを発揮！</a:t>
            </a:r>
          </a:p>
        </p:txBody>
      </p:sp>
      <p:pic>
        <p:nvPicPr>
          <p:cNvPr id="1246" name="図 1111">
            <a:extLst>
              <a:ext uri="{FF2B5EF4-FFF2-40B4-BE49-F238E27FC236}">
                <a16:creationId xmlns:a16="http://schemas.microsoft.com/office/drawing/2014/main" id="{E9C2137E-5D23-490B-2230-7FC8F86ED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09" y="3186686"/>
            <a:ext cx="773970" cy="5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4" name="グループ化 1203">
            <a:extLst>
              <a:ext uri="{FF2B5EF4-FFF2-40B4-BE49-F238E27FC236}">
                <a16:creationId xmlns:a16="http://schemas.microsoft.com/office/drawing/2014/main" id="{7859418C-BF84-0521-8A5F-A20145D419EB}"/>
              </a:ext>
            </a:extLst>
          </p:cNvPr>
          <p:cNvGrpSpPr/>
          <p:nvPr/>
        </p:nvGrpSpPr>
        <p:grpSpPr>
          <a:xfrm>
            <a:off x="2107539" y="945482"/>
            <a:ext cx="4675762" cy="1159472"/>
            <a:chOff x="2107539" y="733410"/>
            <a:chExt cx="4675762" cy="1159472"/>
          </a:xfrm>
        </p:grpSpPr>
        <p:sp>
          <p:nvSpPr>
            <p:cNvPr id="1165" name="WordArt 214">
              <a:extLst>
                <a:ext uri="{FF2B5EF4-FFF2-40B4-BE49-F238E27FC236}">
                  <a16:creationId xmlns:a16="http://schemas.microsoft.com/office/drawing/2014/main" id="{CA24D4DA-FC01-FE62-2BCF-F8F232D6ED1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9562" y="1591736"/>
              <a:ext cx="3084362" cy="24193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800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RTX</a:t>
              </a:r>
              <a:r>
                <a:rPr lang="ja-JP" altLang="en-US" sz="1800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 </a:t>
              </a:r>
              <a:r>
                <a:rPr lang="en-US" altLang="ja-JP" sz="1800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PRO 6000</a:t>
              </a:r>
              <a:r>
                <a:rPr lang="ja-JP" altLang="en-US" sz="1800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 搭載モデル</a:t>
              </a:r>
            </a:p>
          </p:txBody>
        </p:sp>
        <p:pic>
          <p:nvPicPr>
            <p:cNvPr id="1239" name="Picture 215" descr="米国NVIDIA社販売代理店契約締結のお知らせ | 株式会社アスク">
              <a:extLst>
                <a:ext uri="{FF2B5EF4-FFF2-40B4-BE49-F238E27FC236}">
                  <a16:creationId xmlns:a16="http://schemas.microsoft.com/office/drawing/2014/main" id="{522E4B10-4111-11DB-F791-7B6F5F76D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r:link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8" b="24416"/>
            <a:stretch>
              <a:fillRect/>
            </a:stretch>
          </p:blipFill>
          <p:spPr bwMode="auto">
            <a:xfrm>
              <a:off x="2107539" y="1532520"/>
              <a:ext cx="1454229" cy="360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6" name="WordArt 216">
              <a:extLst>
                <a:ext uri="{FF2B5EF4-FFF2-40B4-BE49-F238E27FC236}">
                  <a16:creationId xmlns:a16="http://schemas.microsoft.com/office/drawing/2014/main" id="{FF2FD0A4-5281-DBCD-A687-2C8BEB98DF6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07539" y="1111873"/>
              <a:ext cx="1943840" cy="25269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Workstation</a:t>
              </a:r>
              <a:endPara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  <p:grpSp>
          <p:nvGrpSpPr>
            <p:cNvPr id="1193" name="グループ化 1192">
              <a:extLst>
                <a:ext uri="{FF2B5EF4-FFF2-40B4-BE49-F238E27FC236}">
                  <a16:creationId xmlns:a16="http://schemas.microsoft.com/office/drawing/2014/main" id="{6614EF21-E7CD-6903-D39C-D77423C2C8F8}"/>
                </a:ext>
              </a:extLst>
            </p:cNvPr>
            <p:cNvGrpSpPr/>
            <p:nvPr/>
          </p:nvGrpSpPr>
          <p:grpSpPr>
            <a:xfrm>
              <a:off x="4419513" y="1159781"/>
              <a:ext cx="2363788" cy="274637"/>
              <a:chOff x="4978297" y="1192537"/>
              <a:chExt cx="2363788" cy="274637"/>
            </a:xfrm>
          </p:grpSpPr>
          <p:sp>
            <p:nvSpPr>
              <p:cNvPr id="1167" name="Rectangle 217">
                <a:extLst>
                  <a:ext uri="{FF2B5EF4-FFF2-40B4-BE49-F238E27FC236}">
                    <a16:creationId xmlns:a16="http://schemas.microsoft.com/office/drawing/2014/main" id="{770882B1-3FA8-04A4-4D3F-FFA8B6CA0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8297" y="1192537"/>
                <a:ext cx="2363788" cy="2746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8" name="WordArt 218">
                <a:extLst>
                  <a:ext uri="{FF2B5EF4-FFF2-40B4-BE49-F238E27FC236}">
                    <a16:creationId xmlns:a16="http://schemas.microsoft.com/office/drawing/2014/main" id="{91AE8A74-B783-8EC5-4ACA-69F9C7F3C63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5089422" y="1259212"/>
                <a:ext cx="2143125" cy="12858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8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rPr>
                  <a:t>インテル </a:t>
                </a:r>
                <a:r>
                  <a:rPr lang="en-US" altLang="ja-JP" sz="8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rPr>
                  <a:t>Core Ultra 9 285K</a:t>
                </a:r>
                <a:r>
                  <a:rPr lang="ja-JP" altLang="en-US" sz="8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rPr>
                  <a:t>搭載</a:t>
                </a:r>
              </a:p>
            </p:txBody>
          </p:sp>
        </p:grpSp>
        <p:sp>
          <p:nvSpPr>
            <p:cNvPr id="1191" name="WordArt 216">
              <a:extLst>
                <a:ext uri="{FF2B5EF4-FFF2-40B4-BE49-F238E27FC236}">
                  <a16:creationId xmlns:a16="http://schemas.microsoft.com/office/drawing/2014/main" id="{B67FA64F-D90B-FEC7-80A2-D897D9B7516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07539" y="733410"/>
              <a:ext cx="3767737" cy="36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Be-Clia Type-ZU2V2-9</a:t>
              </a:r>
              <a:endPara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</p:grpSp>
      <p:pic>
        <p:nvPicPr>
          <p:cNvPr id="1192" name="Picture 3">
            <a:extLst>
              <a:ext uri="{FF2B5EF4-FFF2-40B4-BE49-F238E27FC236}">
                <a16:creationId xmlns:a16="http://schemas.microsoft.com/office/drawing/2014/main" id="{A0B00363-3FB4-CDA8-9274-28FB2DDA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76" y="248849"/>
            <a:ext cx="172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4" name="Group 223">
            <a:extLst>
              <a:ext uri="{FF2B5EF4-FFF2-40B4-BE49-F238E27FC236}">
                <a16:creationId xmlns:a16="http://schemas.microsoft.com/office/drawing/2014/main" id="{D5A0CCC1-260E-2CAC-A9A4-AD5C84882678}"/>
              </a:ext>
            </a:extLst>
          </p:cNvPr>
          <p:cNvGrpSpPr>
            <a:grpSpLocks/>
          </p:cNvGrpSpPr>
          <p:nvPr/>
        </p:nvGrpSpPr>
        <p:grpSpPr bwMode="auto">
          <a:xfrm>
            <a:off x="420362" y="2472719"/>
            <a:ext cx="6921723" cy="288811"/>
            <a:chOff x="3584" y="11730"/>
            <a:chExt cx="6959" cy="439"/>
          </a:xfrm>
        </p:grpSpPr>
        <p:sp>
          <p:nvSpPr>
            <p:cNvPr id="1195" name="WordArt 224">
              <a:extLst>
                <a:ext uri="{FF2B5EF4-FFF2-40B4-BE49-F238E27FC236}">
                  <a16:creationId xmlns:a16="http://schemas.microsoft.com/office/drawing/2014/main" id="{88BBE23A-18EF-3B92-C09A-099DDE20E04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84" y="11750"/>
              <a:ext cx="6507" cy="3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NVIDIA</a:t>
              </a:r>
              <a:r>
                <a:rPr lang="ja-JP" altLang="en-US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  </a:t>
              </a:r>
              <a:r>
                <a:rPr lang="en-US" altLang="ja-JP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RTX PRO 6000 Blackwell</a:t>
              </a:r>
              <a:r>
                <a:rPr lang="ja-JP" altLang="en-US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 </a:t>
              </a:r>
              <a:r>
                <a:rPr lang="en-US" altLang="ja-JP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Max-Q Workstation Edition </a:t>
              </a:r>
              <a:endParaRPr lang="ja-JP" altLang="en-US" sz="800" kern="10" spc="0" dirty="0">
                <a:ln>
                  <a:noFill/>
                </a:ln>
                <a:solidFill>
                  <a:srgbClr val="FFE599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endParaRPr>
            </a:p>
          </p:txBody>
        </p:sp>
        <p:sp>
          <p:nvSpPr>
            <p:cNvPr id="1196" name="WordArt 225">
              <a:extLst>
                <a:ext uri="{FF2B5EF4-FFF2-40B4-BE49-F238E27FC236}">
                  <a16:creationId xmlns:a16="http://schemas.microsoft.com/office/drawing/2014/main" id="{AA73C276-48EA-0701-5894-C8D0C417594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181" y="11730"/>
              <a:ext cx="362" cy="43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搭載</a:t>
              </a:r>
            </a:p>
            <a:p>
              <a:pPr algn="l" rtl="0">
                <a:buNone/>
              </a:pPr>
              <a:r>
                <a:rPr lang="ja-JP" altLang="en-US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仕様</a:t>
              </a:r>
              <a:r>
                <a:rPr lang="en-US" altLang="ja-JP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!</a:t>
              </a:r>
              <a:endParaRPr lang="ja-JP" altLang="en-US" sz="800" kern="10" spc="0" dirty="0">
                <a:ln>
                  <a:noFill/>
                </a:ln>
                <a:solidFill>
                  <a:srgbClr val="FFE599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endParaRPr>
            </a:p>
          </p:txBody>
        </p:sp>
      </p:grpSp>
      <p:sp>
        <p:nvSpPr>
          <p:cNvPr id="1197" name="WordArt 226">
            <a:extLst>
              <a:ext uri="{FF2B5EF4-FFF2-40B4-BE49-F238E27FC236}">
                <a16:creationId xmlns:a16="http://schemas.microsoft.com/office/drawing/2014/main" id="{04F421AE-0512-DA0A-EC1C-66F1AAA31C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15728" y="7160557"/>
            <a:ext cx="2400300" cy="53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FFE599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2,280,000</a:t>
            </a:r>
            <a:endParaRPr lang="ja-JP" altLang="en-US" sz="3600" kern="10" spc="0" dirty="0">
              <a:ln>
                <a:noFill/>
              </a:ln>
              <a:solidFill>
                <a:srgbClr val="FFE599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198" name="WordArt 227">
            <a:extLst>
              <a:ext uri="{FF2B5EF4-FFF2-40B4-BE49-F238E27FC236}">
                <a16:creationId xmlns:a16="http://schemas.microsoft.com/office/drawing/2014/main" id="{BFFE726F-0BAA-BFFC-8528-473F13BB42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66828" y="7255807"/>
            <a:ext cx="234950" cy="111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03200">
                <a:solidFill>
                  <a:srgbClr val="00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3600" kern="10" spc="0" dirty="0">
                <a:ln>
                  <a:noFill/>
                </a:ln>
                <a:solidFill>
                  <a:srgbClr val="FFE599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税別</a:t>
            </a:r>
          </a:p>
        </p:txBody>
      </p:sp>
      <p:sp>
        <p:nvSpPr>
          <p:cNvPr id="1199" name="WordArt 228">
            <a:extLst>
              <a:ext uri="{FF2B5EF4-FFF2-40B4-BE49-F238E27FC236}">
                <a16:creationId xmlns:a16="http://schemas.microsoft.com/office/drawing/2014/main" id="{3E0EAB6C-79E1-92EB-6A19-3D7E124E61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65240" y="7374870"/>
            <a:ext cx="241300" cy="234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3600" kern="10" spc="0">
                <a:ln>
                  <a:noFill/>
                </a:ln>
                <a:solidFill>
                  <a:srgbClr val="FFE599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円</a:t>
            </a:r>
          </a:p>
        </p:txBody>
      </p:sp>
      <p:sp>
        <p:nvSpPr>
          <p:cNvPr id="1200" name="Rectangle 229">
            <a:extLst>
              <a:ext uri="{FF2B5EF4-FFF2-40B4-BE49-F238E27FC236}">
                <a16:creationId xmlns:a16="http://schemas.microsoft.com/office/drawing/2014/main" id="{B25EC6E1-9101-DE83-018F-C34998CFD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878" y="7136745"/>
            <a:ext cx="931862" cy="512762"/>
          </a:xfrm>
          <a:prstGeom prst="rect">
            <a:avLst/>
          </a:prstGeom>
          <a:noFill/>
          <a:ln w="9525">
            <a:solidFill>
              <a:srgbClr val="FFE5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01" name="WordArt 230">
            <a:extLst>
              <a:ext uri="{FF2B5EF4-FFF2-40B4-BE49-F238E27FC236}">
                <a16:creationId xmlns:a16="http://schemas.microsoft.com/office/drawing/2014/main" id="{87CBAC51-5FF7-5329-55A2-E5C1533440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4340" y="7236757"/>
            <a:ext cx="641350" cy="312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zh-TW" altLang="en-US" sz="3600" kern="10" spc="0" dirty="0">
                <a:ln>
                  <a:noFill/>
                </a:ln>
                <a:solidFill>
                  <a:srgbClr val="FFE599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特別限定</a:t>
            </a:r>
          </a:p>
          <a:p>
            <a:pPr algn="ctr" rtl="0">
              <a:buNone/>
            </a:pPr>
            <a:r>
              <a:rPr lang="zh-TW" altLang="en-US" sz="3600" kern="10" spc="0" dirty="0">
                <a:ln>
                  <a:noFill/>
                </a:ln>
                <a:solidFill>
                  <a:srgbClr val="FFE599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価格</a:t>
            </a:r>
            <a:endParaRPr lang="ja-JP" altLang="en-US" sz="3600" kern="10" spc="0" dirty="0">
              <a:ln>
                <a:noFill/>
              </a:ln>
              <a:solidFill>
                <a:srgbClr val="FFE599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1203" name="WordArt 231">
            <a:extLst>
              <a:ext uri="{FF2B5EF4-FFF2-40B4-BE49-F238E27FC236}">
                <a16:creationId xmlns:a16="http://schemas.microsoft.com/office/drawing/2014/main" id="{BB767861-33E1-316D-3832-272DDBFAB6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7437" y="7108738"/>
            <a:ext cx="2880000" cy="61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APPLEID Be-Clia Workstation</a:t>
            </a:r>
          </a:p>
          <a:p>
            <a:r>
              <a:rPr lang="en-US" altLang="ja-JP" sz="10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Type-ZU2V2-9  </a:t>
            </a:r>
            <a:r>
              <a:rPr lang="ja-JP" altLang="en-US" sz="10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高性能ワークステーション</a:t>
            </a:r>
            <a:endParaRPr lang="en-US" altLang="ja-JP" sz="1000" kern="10" spc="0" dirty="0">
              <a:ln>
                <a:noFill/>
              </a:ln>
              <a:solidFill>
                <a:srgbClr val="FFFFFF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10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NVIDIA RTX PRO 6000 Blackwell </a:t>
            </a:r>
          </a:p>
          <a:p>
            <a:pPr algn="l" rtl="0">
              <a:buNone/>
            </a:pPr>
            <a:r>
              <a:rPr lang="en-US" altLang="ja-JP" sz="10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Max-Q Workstation Edition</a:t>
            </a:r>
            <a:r>
              <a:rPr lang="ja-JP" altLang="en-US" sz="10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搭載モデル</a:t>
            </a:r>
          </a:p>
        </p:txBody>
      </p:sp>
      <p:pic>
        <p:nvPicPr>
          <p:cNvPr id="1205" name="Picture 3">
            <a:extLst>
              <a:ext uri="{FF2B5EF4-FFF2-40B4-BE49-F238E27FC236}">
                <a16:creationId xmlns:a16="http://schemas.microsoft.com/office/drawing/2014/main" id="{22A4D2F6-7A8A-88F3-C194-85D32EA8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09" y="10207861"/>
            <a:ext cx="1724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6" name="WordArt 233">
            <a:extLst>
              <a:ext uri="{FF2B5EF4-FFF2-40B4-BE49-F238E27FC236}">
                <a16:creationId xmlns:a16="http://schemas.microsoft.com/office/drawing/2014/main" id="{A89F6F84-A25C-8AF0-C450-26CD99858B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19884" y="10220561"/>
            <a:ext cx="1373187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アプライド株式会社</a:t>
            </a:r>
          </a:p>
          <a:p>
            <a:pPr algn="l" rtl="0">
              <a:buNone/>
            </a:pPr>
            <a:r>
              <a:rPr lang="ja-JP" altLang="en-US" sz="16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広域システム営業部</a:t>
            </a:r>
          </a:p>
        </p:txBody>
      </p:sp>
    </p:spTree>
    <p:extLst>
      <p:ext uri="{BB962C8B-B14F-4D97-AF65-F5344CB8AC3E}">
        <p14:creationId xmlns:p14="http://schemas.microsoft.com/office/powerpoint/2010/main" val="88839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図 2048">
            <a:extLst>
              <a:ext uri="{FF2B5EF4-FFF2-40B4-BE49-F238E27FC236}">
                <a16:creationId xmlns:a16="http://schemas.microsoft.com/office/drawing/2014/main" id="{45F1278E-88DF-2FEC-515F-EA36E267E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" y="2621834"/>
            <a:ext cx="7559675" cy="2937591"/>
          </a:xfrm>
          <a:prstGeom prst="rect">
            <a:avLst/>
          </a:prstGeom>
        </p:spPr>
      </p:pic>
      <p:pic>
        <p:nvPicPr>
          <p:cNvPr id="46" name="図 39">
            <a:extLst>
              <a:ext uri="{FF2B5EF4-FFF2-40B4-BE49-F238E27FC236}">
                <a16:creationId xmlns:a16="http://schemas.microsoft.com/office/drawing/2014/main" id="{F33FC36B-4600-FE84-EA8D-ACA8E848F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425"/>
          <a:stretch/>
        </p:blipFill>
        <p:spPr bwMode="auto">
          <a:xfrm>
            <a:off x="-82" y="5485603"/>
            <a:ext cx="7560000" cy="51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5">
            <a:extLst>
              <a:ext uri="{FF2B5EF4-FFF2-40B4-BE49-F238E27FC236}">
                <a16:creationId xmlns:a16="http://schemas.microsoft.com/office/drawing/2014/main" id="{413A2471-45F7-A3E7-E259-CA0BAC92519B}"/>
              </a:ext>
            </a:extLst>
          </p:cNvPr>
          <p:cNvGrpSpPr>
            <a:grpSpLocks/>
          </p:cNvGrpSpPr>
          <p:nvPr/>
        </p:nvGrpSpPr>
        <p:grpSpPr bwMode="auto">
          <a:xfrm>
            <a:off x="271012" y="6053059"/>
            <a:ext cx="6926263" cy="4376738"/>
            <a:chOff x="470" y="11287"/>
            <a:chExt cx="10907" cy="4996"/>
          </a:xfrm>
        </p:grpSpPr>
        <p:grpSp>
          <p:nvGrpSpPr>
            <p:cNvPr id="35" name="Group 36">
              <a:extLst>
                <a:ext uri="{FF2B5EF4-FFF2-40B4-BE49-F238E27FC236}">
                  <a16:creationId xmlns:a16="http://schemas.microsoft.com/office/drawing/2014/main" id="{BFDA4827-0EBE-006F-ADAA-09C36CD17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" y="11287"/>
              <a:ext cx="10907" cy="1510"/>
              <a:chOff x="462" y="8711"/>
              <a:chExt cx="7257" cy="2279"/>
            </a:xfrm>
          </p:grpSpPr>
          <p:sp>
            <p:nvSpPr>
              <p:cNvPr id="42" name="Rectangle 37">
                <a:extLst>
                  <a:ext uri="{FF2B5EF4-FFF2-40B4-BE49-F238E27FC236}">
                    <a16:creationId xmlns:a16="http://schemas.microsoft.com/office/drawing/2014/main" id="{DEBCAE34-8ADC-4619-C888-D1011A2C7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8711"/>
                <a:ext cx="3508" cy="22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" name="Rectangle 38">
                <a:extLst>
                  <a:ext uri="{FF2B5EF4-FFF2-40B4-BE49-F238E27FC236}">
                    <a16:creationId xmlns:a16="http://schemas.microsoft.com/office/drawing/2014/main" id="{060D5839-9BB0-7FA8-3F1B-E029D56D0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8711"/>
                <a:ext cx="3508" cy="22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36" name="Group 39">
              <a:extLst>
                <a:ext uri="{FF2B5EF4-FFF2-40B4-BE49-F238E27FC236}">
                  <a16:creationId xmlns:a16="http://schemas.microsoft.com/office/drawing/2014/main" id="{94F70755-C059-8850-844C-C62FFCCB15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" y="13016"/>
              <a:ext cx="10907" cy="1510"/>
              <a:chOff x="462" y="8711"/>
              <a:chExt cx="7257" cy="2279"/>
            </a:xfrm>
          </p:grpSpPr>
          <p:sp>
            <p:nvSpPr>
              <p:cNvPr id="40" name="Rectangle 40">
                <a:extLst>
                  <a:ext uri="{FF2B5EF4-FFF2-40B4-BE49-F238E27FC236}">
                    <a16:creationId xmlns:a16="http://schemas.microsoft.com/office/drawing/2014/main" id="{28A44392-BB30-D999-2E02-057523637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8711"/>
                <a:ext cx="3508" cy="22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" name="Rectangle 41">
                <a:extLst>
                  <a:ext uri="{FF2B5EF4-FFF2-40B4-BE49-F238E27FC236}">
                    <a16:creationId xmlns:a16="http://schemas.microsoft.com/office/drawing/2014/main" id="{AA7CEDFB-BCFD-D991-C118-F675C5B25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8711"/>
                <a:ext cx="3508" cy="22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37" name="Group 42">
              <a:extLst>
                <a:ext uri="{FF2B5EF4-FFF2-40B4-BE49-F238E27FC236}">
                  <a16:creationId xmlns:a16="http://schemas.microsoft.com/office/drawing/2014/main" id="{20B9D172-7605-0577-E8C5-C07197F3AA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" y="14773"/>
              <a:ext cx="10907" cy="1510"/>
              <a:chOff x="462" y="8711"/>
              <a:chExt cx="7257" cy="2279"/>
            </a:xfrm>
          </p:grpSpPr>
          <p:sp>
            <p:nvSpPr>
              <p:cNvPr id="38" name="Rectangle 43">
                <a:extLst>
                  <a:ext uri="{FF2B5EF4-FFF2-40B4-BE49-F238E27FC236}">
                    <a16:creationId xmlns:a16="http://schemas.microsoft.com/office/drawing/2014/main" id="{E190712A-774D-0236-7C86-41653BFA2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" y="8711"/>
                <a:ext cx="3508" cy="22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" name="Rectangle 44">
                <a:extLst>
                  <a:ext uri="{FF2B5EF4-FFF2-40B4-BE49-F238E27FC236}">
                    <a16:creationId xmlns:a16="http://schemas.microsoft.com/office/drawing/2014/main" id="{D0BFE3C9-6DB0-D6AA-8674-BE2C5A095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8711"/>
                <a:ext cx="3508" cy="22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5" name="WordArt 2">
            <a:extLst>
              <a:ext uri="{FF2B5EF4-FFF2-40B4-BE49-F238E27FC236}">
                <a16:creationId xmlns:a16="http://schemas.microsoft.com/office/drawing/2014/main" id="{4BFA9AF2-7251-CDD9-A46C-05BD82D438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227" y="5776040"/>
            <a:ext cx="6876000" cy="168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NVIDIA RTX PRO 6000 Blackwell Max-Q Workstation Edition</a:t>
            </a:r>
            <a:r>
              <a:rPr lang="ja-JP" altLang="en-US" sz="10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 によって真価を発揮する用途例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ED91E5B5-4691-5477-10FA-3EE363791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28188"/>
          <a:stretch>
            <a:fillRect/>
          </a:stretch>
        </p:blipFill>
        <p:spPr bwMode="auto">
          <a:xfrm>
            <a:off x="484139" y="6136403"/>
            <a:ext cx="12366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>
            <a:extLst>
              <a:ext uri="{FF2B5EF4-FFF2-40B4-BE49-F238E27FC236}">
                <a16:creationId xmlns:a16="http://schemas.microsoft.com/office/drawing/2014/main" id="{5BDE2D26-A9F3-8F2D-6274-FBE24FF78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9676" y="6107828"/>
            <a:ext cx="1692275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8K/12K</a:t>
            </a:r>
            <a:r>
              <a:rPr lang="ja-JP" altLang="en-US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映像編集・</a:t>
            </a:r>
          </a:p>
          <a:p>
            <a:pPr algn="l" rtl="0">
              <a:buNone/>
            </a:pPr>
            <a:r>
              <a:rPr lang="ja-JP" altLang="en-US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カラーグレーディング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171E7844-7E6C-AB28-F9C4-B6E9DC54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26" y="6136403"/>
            <a:ext cx="12303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6">
            <a:extLst>
              <a:ext uri="{FF2B5EF4-FFF2-40B4-BE49-F238E27FC236}">
                <a16:creationId xmlns:a16="http://schemas.microsoft.com/office/drawing/2014/main" id="{1D6A632A-1F4E-7A1C-7918-D8EEB872C4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46489" y="7060328"/>
            <a:ext cx="3024000" cy="20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に最適な構成で高クロックを維持し、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VRAM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と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CUDA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コア数が豊富で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RAW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コードを高速処理、静音設計は編集・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MA/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レコーディングでも快適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29E944-A74D-D5EB-4F2A-13F95E503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26" y="6496765"/>
            <a:ext cx="1754188" cy="463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id="{BF5CADB9-D949-0A00-BEDE-AE266AF36F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56189" y="6557090"/>
            <a:ext cx="1630362" cy="366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DaVinci Resolve Studio 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アクセラレート編集 ・複数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ストリームの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RAW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コード処理</a:t>
            </a:r>
          </a:p>
        </p:txBody>
      </p:sp>
      <p:pic>
        <p:nvPicPr>
          <p:cNvPr id="2057" name="図 6">
            <a:extLst>
              <a:ext uri="{FF2B5EF4-FFF2-40B4-BE49-F238E27FC236}">
                <a16:creationId xmlns:a16="http://schemas.microsoft.com/office/drawing/2014/main" id="{F2B6A882-8333-FAAA-0FC2-31BCA51B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r="15715"/>
          <a:stretch>
            <a:fillRect/>
          </a:stretch>
        </p:blipFill>
        <p:spPr bwMode="auto">
          <a:xfrm>
            <a:off x="476201" y="9173290"/>
            <a:ext cx="12271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図 10">
            <a:extLst>
              <a:ext uri="{FF2B5EF4-FFF2-40B4-BE49-F238E27FC236}">
                <a16:creationId xmlns:a16="http://schemas.microsoft.com/office/drawing/2014/main" id="{F4504D04-3284-6530-DC10-6F221FB34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9" y="7628653"/>
            <a:ext cx="12319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>
            <a:extLst>
              <a:ext uri="{FF2B5EF4-FFF2-40B4-BE49-F238E27FC236}">
                <a16:creationId xmlns:a16="http://schemas.microsoft.com/office/drawing/2014/main" id="{A5DC84F4-F670-E0F8-8203-59232CBE9B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4626" y="6107828"/>
            <a:ext cx="1692275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生成系</a:t>
            </a:r>
            <a:r>
              <a:rPr lang="en-US" altLang="ja-JP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AI</a:t>
            </a: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・深層学習</a:t>
            </a:r>
          </a:p>
          <a:p>
            <a:pPr algn="l" rtl="0">
              <a:buNone/>
            </a:pP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（ディープラーニング）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B9DB597-BDC6-44BD-BAA2-9C416F3FF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576" y="6496765"/>
            <a:ext cx="1754188" cy="463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WordArt 13">
            <a:extLst>
              <a:ext uri="{FF2B5EF4-FFF2-40B4-BE49-F238E27FC236}">
                <a16:creationId xmlns:a16="http://schemas.microsoft.com/office/drawing/2014/main" id="{AB058515-58C6-3B7E-428F-708C7D6E9A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1139" y="6557090"/>
            <a:ext cx="15811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大型</a:t>
            </a: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LLM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の事前学習／ファイン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チューニング ・画像／動画生成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モデルの学習・推論</a:t>
            </a:r>
          </a:p>
        </p:txBody>
      </p:sp>
      <p:sp>
        <p:nvSpPr>
          <p:cNvPr id="13" name="WordArt 14">
            <a:extLst>
              <a:ext uri="{FF2B5EF4-FFF2-40B4-BE49-F238E27FC236}">
                <a16:creationId xmlns:a16="http://schemas.microsoft.com/office/drawing/2014/main" id="{B76BAB0E-5E1F-B83A-4035-6BB0868562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6839" y="7015878"/>
            <a:ext cx="3024000" cy="279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dirty="0">
                <a:solidFill>
                  <a:srgbClr val="00000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96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 GB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級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RTX PRO6000 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は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FP8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／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FP4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対応で学習効率が高く、</a:t>
            </a:r>
            <a:endParaRPr lang="en-US" altLang="ja-JP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Core Ultra 9-285K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の高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IPC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と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PCIe5.0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帯域でデータ転送ボトルネック低減</a:t>
            </a:r>
            <a:endParaRPr lang="en-US" altLang="ja-JP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kern="10" dirty="0">
                <a:solidFill>
                  <a:srgbClr val="000000"/>
                </a:solidFill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スケーラブルな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連続学習でもサーマルスロットリングを防止</a:t>
            </a:r>
          </a:p>
        </p:txBody>
      </p:sp>
      <p:sp>
        <p:nvSpPr>
          <p:cNvPr id="14" name="WordArt 15">
            <a:extLst>
              <a:ext uri="{FF2B5EF4-FFF2-40B4-BE49-F238E27FC236}">
                <a16:creationId xmlns:a16="http://schemas.microsoft.com/office/drawing/2014/main" id="{C36D00D9-4FA3-EB49-CA65-A9B01634F3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46664" y="7636590"/>
            <a:ext cx="1082675" cy="158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CAE</a:t>
            </a:r>
            <a:r>
              <a:rPr lang="ja-JP" altLang="en-US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・</a:t>
            </a:r>
            <a:r>
              <a:rPr lang="en-US" altLang="ja-JP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CFD</a:t>
            </a:r>
            <a:endParaRPr lang="ja-JP" altLang="en-US" sz="900" kern="10" spc="0">
              <a:ln>
                <a:noFill/>
              </a:ln>
              <a:solidFill>
                <a:srgbClr val="000000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sp>
        <p:nvSpPr>
          <p:cNvPr id="15" name="WordArt 16">
            <a:extLst>
              <a:ext uri="{FF2B5EF4-FFF2-40B4-BE49-F238E27FC236}">
                <a16:creationId xmlns:a16="http://schemas.microsoft.com/office/drawing/2014/main" id="{606381AA-CFAD-0C4B-ECAF-156AA90BC6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28687" y="8534487"/>
            <a:ext cx="3024000" cy="28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第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5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世代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Tensor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コアは前世代比で最大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3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倍のパフォーマンスを実現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!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演算対応ソフトをフルに活用でき、並列計算速度を維持</a:t>
            </a:r>
            <a:endParaRPr lang="en-US" altLang="ja-JP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大容量のファン回転数を抑え、研究室の騒音を大幅カット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0EEC520-4DB0-E1F3-AF1F-E6FB71307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26" y="8009653"/>
            <a:ext cx="1754188" cy="463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WordArt 18">
            <a:extLst>
              <a:ext uri="{FF2B5EF4-FFF2-40B4-BE49-F238E27FC236}">
                <a16:creationId xmlns:a16="http://schemas.microsoft.com/office/drawing/2014/main" id="{873B1A5C-BEF4-B8C1-B840-FA4ED5D5B8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56189" y="8069978"/>
            <a:ext cx="1630362" cy="3667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ANSYS Mechanical/Fluent,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AUTODESK CFD 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など </a:t>
            </a:r>
            <a:endParaRPr lang="en-US" altLang="ja-JP" sz="800" kern="10" spc="0" dirty="0">
              <a:ln>
                <a:noFill/>
              </a:ln>
              <a:solidFill>
                <a:srgbClr val="000000"/>
              </a:solidFill>
              <a:effectLst/>
              <a:latin typeface="ヒラギノ角ゴ4" panose="020B0400000000000000" pitchFamily="50" charset="-128"/>
              <a:ea typeface="ヒラギノ角ゴ4" panose="020B0400000000000000" pitchFamily="50" charset="-128"/>
            </a:endParaRP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支援解析</a:t>
            </a:r>
          </a:p>
        </p:txBody>
      </p:sp>
      <p:sp>
        <p:nvSpPr>
          <p:cNvPr id="18" name="WordArt 19">
            <a:extLst>
              <a:ext uri="{FF2B5EF4-FFF2-40B4-BE49-F238E27FC236}">
                <a16:creationId xmlns:a16="http://schemas.microsoft.com/office/drawing/2014/main" id="{A80FE6D4-F6C9-FD5A-A443-3FC86D4EBD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4626" y="7620715"/>
            <a:ext cx="1692275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リアルタイムレンダ</a:t>
            </a:r>
          </a:p>
          <a:p>
            <a:pPr algn="l" rtl="0">
              <a:buNone/>
            </a:pP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リング・</a:t>
            </a:r>
            <a:r>
              <a:rPr lang="en-US" altLang="ja-JP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VR</a:t>
            </a: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・</a:t>
            </a:r>
            <a:r>
              <a:rPr lang="en-US" altLang="ja-JP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AR</a:t>
            </a:r>
            <a:r>
              <a:rPr lang="ja-JP" altLang="en-US" sz="9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開発</a:t>
            </a: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3B277124-0A22-26C2-2956-FD26593F2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576" y="8009653"/>
            <a:ext cx="1754188" cy="463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" name="WordArt 21">
            <a:extLst>
              <a:ext uri="{FF2B5EF4-FFF2-40B4-BE49-F238E27FC236}">
                <a16:creationId xmlns:a16="http://schemas.microsoft.com/office/drawing/2014/main" id="{947BEB26-290A-95D4-AC2E-D5BE0E3260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1139" y="8069978"/>
            <a:ext cx="15811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Unreal Engine/Unity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の負荷高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シーンプレビュー ・レイトレー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シングを用いた展示</a:t>
            </a:r>
          </a:p>
        </p:txBody>
      </p:sp>
      <p:sp>
        <p:nvSpPr>
          <p:cNvPr id="21" name="WordArt 22">
            <a:extLst>
              <a:ext uri="{FF2B5EF4-FFF2-40B4-BE49-F238E27FC236}">
                <a16:creationId xmlns:a16="http://schemas.microsoft.com/office/drawing/2014/main" id="{8E5D95C0-67A5-C959-20DA-9ACBA9B108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6839" y="8527178"/>
            <a:ext cx="3024000" cy="195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RTX PRO6000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の第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4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世代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RT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コアがレイト・トレーを高速化。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p-core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性能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でシーンの構築・仮想動作でも長時間イベント稼働に安心</a:t>
            </a:r>
          </a:p>
        </p:txBody>
      </p:sp>
      <p:pic>
        <p:nvPicPr>
          <p:cNvPr id="2071" name="図 8">
            <a:extLst>
              <a:ext uri="{FF2B5EF4-FFF2-40B4-BE49-F238E27FC236}">
                <a16:creationId xmlns:a16="http://schemas.microsoft.com/office/drawing/2014/main" id="{A82329D0-050C-EA37-F0B5-44BD527E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2"/>
          <a:stretch>
            <a:fillRect/>
          </a:stretch>
        </p:blipFill>
        <p:spPr bwMode="auto">
          <a:xfrm>
            <a:off x="4035376" y="7628653"/>
            <a:ext cx="123031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図 3">
            <a:extLst>
              <a:ext uri="{FF2B5EF4-FFF2-40B4-BE49-F238E27FC236}">
                <a16:creationId xmlns:a16="http://schemas.microsoft.com/office/drawing/2014/main" id="{75AE9374-A09A-8D8E-3144-A6FE8B61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32"/>
          <a:stretch>
            <a:fillRect/>
          </a:stretch>
        </p:blipFill>
        <p:spPr bwMode="auto">
          <a:xfrm>
            <a:off x="4041726" y="9182815"/>
            <a:ext cx="12271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5">
            <a:extLst>
              <a:ext uri="{FF2B5EF4-FFF2-40B4-BE49-F238E27FC236}">
                <a16:creationId xmlns:a16="http://schemas.microsoft.com/office/drawing/2014/main" id="{B087287B-1D51-4E2B-AB1C-B86F933B57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46664" y="7842965"/>
            <a:ext cx="1676400" cy="114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（数値流体力学・流体解析ソフト）</a:t>
            </a:r>
          </a:p>
        </p:txBody>
      </p:sp>
      <p:sp>
        <p:nvSpPr>
          <p:cNvPr id="23" name="WordArt 26">
            <a:extLst>
              <a:ext uri="{FF2B5EF4-FFF2-40B4-BE49-F238E27FC236}">
                <a16:creationId xmlns:a16="http://schemas.microsoft.com/office/drawing/2014/main" id="{E3DD4768-E52F-9DE1-EAFC-9E9C8C835E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9676" y="9166940"/>
            <a:ext cx="1370013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医療・ヘルスケア</a:t>
            </a:r>
          </a:p>
          <a:p>
            <a:pPr algn="l" rtl="0">
              <a:buNone/>
            </a:pPr>
            <a:r>
              <a:rPr lang="ja-JP" altLang="en-US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ライフサイエンス</a:t>
            </a:r>
          </a:p>
        </p:txBody>
      </p:sp>
      <p:sp>
        <p:nvSpPr>
          <p:cNvPr id="24" name="WordArt 27">
            <a:extLst>
              <a:ext uri="{FF2B5EF4-FFF2-40B4-BE49-F238E27FC236}">
                <a16:creationId xmlns:a16="http://schemas.microsoft.com/office/drawing/2014/main" id="{5F7FFE65-9A22-64C2-A4FB-5A7D23B8CD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46489" y="10119440"/>
            <a:ext cx="3024000" cy="198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長時間サンプリングが必要な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MD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解析でも温度安定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! 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静音性は医療環境や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共同研究室での使用に最適</a:t>
            </a: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0917D65A-1F21-DEFC-AFDC-9836B7E6B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26" y="9554290"/>
            <a:ext cx="1754188" cy="46513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" name="WordArt 29">
            <a:extLst>
              <a:ext uri="{FF2B5EF4-FFF2-40B4-BE49-F238E27FC236}">
                <a16:creationId xmlns:a16="http://schemas.microsoft.com/office/drawing/2014/main" id="{264DEF80-7E8A-832B-E1CE-BDF0D4BBF7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56189" y="9616203"/>
            <a:ext cx="1630362" cy="365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ディープラーニング</a:t>
            </a: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/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画像診断・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分子動力学（</a:t>
            </a: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版</a:t>
            </a: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GROMACS, </a:t>
            </a:r>
          </a:p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AMBER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）</a:t>
            </a:r>
          </a:p>
        </p:txBody>
      </p:sp>
      <p:sp>
        <p:nvSpPr>
          <p:cNvPr id="27" name="WordArt 30">
            <a:extLst>
              <a:ext uri="{FF2B5EF4-FFF2-40B4-BE49-F238E27FC236}">
                <a16:creationId xmlns:a16="http://schemas.microsoft.com/office/drawing/2014/main" id="{879EC909-5521-6EEE-9632-9E83E8DDD1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4626" y="9166940"/>
            <a:ext cx="1516063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フォトグラメトリ／</a:t>
            </a:r>
          </a:p>
          <a:p>
            <a:pPr algn="l" rtl="0">
              <a:buNone/>
            </a:pPr>
            <a:r>
              <a:rPr lang="ja-JP" altLang="en-US" sz="9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デジタルツイン</a:t>
            </a: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51CD7A33-0DAF-FD03-8DB3-33F6BDFA5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576" y="9554290"/>
            <a:ext cx="1754188" cy="46513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WordArt 32">
            <a:extLst>
              <a:ext uri="{FF2B5EF4-FFF2-40B4-BE49-F238E27FC236}">
                <a16:creationId xmlns:a16="http://schemas.microsoft.com/office/drawing/2014/main" id="{38E60693-A1D3-582A-C21C-1B37441F85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81139" y="9616203"/>
            <a:ext cx="15811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RealityCapture, Metashape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等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のメッシュ生成 ・</a:t>
            </a: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BIM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／</a:t>
            </a:r>
            <a:r>
              <a:rPr lang="en-US" altLang="ja-JP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CIM</a:t>
            </a: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大規模モデル可視化</a:t>
            </a:r>
          </a:p>
        </p:txBody>
      </p:sp>
      <p:sp>
        <p:nvSpPr>
          <p:cNvPr id="30" name="WordArt 33">
            <a:extLst>
              <a:ext uri="{FF2B5EF4-FFF2-40B4-BE49-F238E27FC236}">
                <a16:creationId xmlns:a16="http://schemas.microsoft.com/office/drawing/2014/main" id="{C0A41ED4-3AB1-26A0-91D2-BE0617CBE9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6839" y="10073403"/>
            <a:ext cx="2965450" cy="196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高速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メモリと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GPU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スライド性能で高解像度が高速</a:t>
            </a:r>
            <a:r>
              <a:rPr lang="en-US" altLang="ja-JP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! 2TB SSD </a:t>
            </a: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で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大量画像の一時データも安心</a:t>
            </a:r>
          </a:p>
        </p:txBody>
      </p:sp>
      <p:pic>
        <p:nvPicPr>
          <p:cNvPr id="45" name="図 39">
            <a:extLst>
              <a:ext uri="{FF2B5EF4-FFF2-40B4-BE49-F238E27FC236}">
                <a16:creationId xmlns:a16="http://schemas.microsoft.com/office/drawing/2014/main" id="{20043D1D-8082-7316-CB21-CBFBA8628DBC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8" b="15546"/>
          <a:stretch/>
        </p:blipFill>
        <p:spPr bwMode="auto">
          <a:xfrm>
            <a:off x="-82" y="1"/>
            <a:ext cx="7560000" cy="27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223">
            <a:extLst>
              <a:ext uri="{FF2B5EF4-FFF2-40B4-BE49-F238E27FC236}">
                <a16:creationId xmlns:a16="http://schemas.microsoft.com/office/drawing/2014/main" id="{2199720C-D3C5-F0F6-7B41-1451CE07935F}"/>
              </a:ext>
            </a:extLst>
          </p:cNvPr>
          <p:cNvGrpSpPr>
            <a:grpSpLocks/>
          </p:cNvGrpSpPr>
          <p:nvPr/>
        </p:nvGrpSpPr>
        <p:grpSpPr bwMode="auto">
          <a:xfrm>
            <a:off x="420362" y="2263175"/>
            <a:ext cx="6921723" cy="288811"/>
            <a:chOff x="3584" y="11730"/>
            <a:chExt cx="6959" cy="439"/>
          </a:xfrm>
        </p:grpSpPr>
        <p:sp>
          <p:nvSpPr>
            <p:cNvPr id="48" name="WordArt 224">
              <a:extLst>
                <a:ext uri="{FF2B5EF4-FFF2-40B4-BE49-F238E27FC236}">
                  <a16:creationId xmlns:a16="http://schemas.microsoft.com/office/drawing/2014/main" id="{11F8A00B-635C-5353-C854-4EC2A7F2C4E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84" y="11750"/>
              <a:ext cx="6507" cy="3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NVIDIA</a:t>
              </a:r>
              <a:r>
                <a:rPr lang="ja-JP" altLang="en-US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  </a:t>
              </a:r>
              <a:r>
                <a:rPr lang="en-US" altLang="ja-JP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RTX PRO 6000 Blackwell</a:t>
              </a:r>
              <a:r>
                <a:rPr lang="ja-JP" altLang="en-US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 </a:t>
              </a:r>
              <a:r>
                <a:rPr lang="en-US" altLang="ja-JP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Max-Q Workstation Edition </a:t>
              </a:r>
              <a:endParaRPr lang="ja-JP" altLang="en-US" sz="800" kern="10" spc="0" dirty="0">
                <a:ln>
                  <a:noFill/>
                </a:ln>
                <a:solidFill>
                  <a:srgbClr val="FFE599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endParaRPr>
            </a:p>
          </p:txBody>
        </p:sp>
        <p:sp>
          <p:nvSpPr>
            <p:cNvPr id="49" name="WordArt 225">
              <a:extLst>
                <a:ext uri="{FF2B5EF4-FFF2-40B4-BE49-F238E27FC236}">
                  <a16:creationId xmlns:a16="http://schemas.microsoft.com/office/drawing/2014/main" id="{7DC2ACB3-0696-E910-27B2-54A9AB4F370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181" y="11730"/>
              <a:ext cx="362" cy="43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搭載</a:t>
              </a:r>
            </a:p>
            <a:p>
              <a:pPr algn="l" rtl="0">
                <a:buNone/>
              </a:pPr>
              <a:r>
                <a:rPr lang="ja-JP" altLang="en-US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仕様</a:t>
              </a:r>
              <a:r>
                <a:rPr lang="en-US" altLang="ja-JP" sz="800" kern="10" spc="0" dirty="0">
                  <a:ln>
                    <a:noFill/>
                  </a:ln>
                  <a:solidFill>
                    <a:srgbClr val="FFE599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!</a:t>
              </a:r>
              <a:endParaRPr lang="ja-JP" altLang="en-US" sz="800" kern="10" spc="0" dirty="0">
                <a:ln>
                  <a:noFill/>
                </a:ln>
                <a:solidFill>
                  <a:srgbClr val="FFE599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endParaRPr>
            </a:p>
          </p:txBody>
        </p:sp>
      </p:grpSp>
      <p:pic>
        <p:nvPicPr>
          <p:cNvPr id="50" name="Picture 3">
            <a:extLst>
              <a:ext uri="{FF2B5EF4-FFF2-40B4-BE49-F238E27FC236}">
                <a16:creationId xmlns:a16="http://schemas.microsoft.com/office/drawing/2014/main" id="{8A622466-ADE1-0457-1ABD-6B41981B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76" y="248849"/>
            <a:ext cx="172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6BCADF04-4AB4-738A-9632-B1E957A8E6FC}"/>
              </a:ext>
            </a:extLst>
          </p:cNvPr>
          <p:cNvGrpSpPr/>
          <p:nvPr/>
        </p:nvGrpSpPr>
        <p:grpSpPr>
          <a:xfrm>
            <a:off x="2173333" y="805786"/>
            <a:ext cx="4675762" cy="1159472"/>
            <a:chOff x="2107539" y="733410"/>
            <a:chExt cx="4675762" cy="1159472"/>
          </a:xfrm>
        </p:grpSpPr>
        <p:sp>
          <p:nvSpPr>
            <p:cNvPr id="52" name="WordArt 214">
              <a:extLst>
                <a:ext uri="{FF2B5EF4-FFF2-40B4-BE49-F238E27FC236}">
                  <a16:creationId xmlns:a16="http://schemas.microsoft.com/office/drawing/2014/main" id="{A687DED2-914D-F29A-D59F-AC6FA6BBCF5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9562" y="1591736"/>
              <a:ext cx="3084362" cy="24193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800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RTX</a:t>
              </a:r>
              <a:r>
                <a:rPr lang="ja-JP" altLang="en-US" sz="1800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 </a:t>
              </a:r>
              <a:r>
                <a:rPr lang="en-US" altLang="ja-JP" sz="1800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PRO 6000</a:t>
              </a:r>
              <a:r>
                <a:rPr lang="ja-JP" altLang="en-US" sz="1800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 搭載モデル</a:t>
              </a:r>
            </a:p>
          </p:txBody>
        </p:sp>
        <p:pic>
          <p:nvPicPr>
            <p:cNvPr id="53" name="Picture 215" descr="米国NVIDIA社販売代理店契約締結のお知らせ | 株式会社アスク">
              <a:extLst>
                <a:ext uri="{FF2B5EF4-FFF2-40B4-BE49-F238E27FC236}">
                  <a16:creationId xmlns:a16="http://schemas.microsoft.com/office/drawing/2014/main" id="{BA53AA92-7AB5-E10F-EB66-3E06594C4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r:link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38" b="24416"/>
            <a:stretch>
              <a:fillRect/>
            </a:stretch>
          </p:blipFill>
          <p:spPr bwMode="auto">
            <a:xfrm>
              <a:off x="2107539" y="1532520"/>
              <a:ext cx="1454229" cy="360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WordArt 216">
              <a:extLst>
                <a:ext uri="{FF2B5EF4-FFF2-40B4-BE49-F238E27FC236}">
                  <a16:creationId xmlns:a16="http://schemas.microsoft.com/office/drawing/2014/main" id="{77FB0987-59B9-D74A-7C90-7CCD230A3CB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07539" y="1111873"/>
              <a:ext cx="1943840" cy="25269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Workstation</a:t>
              </a:r>
              <a:endPara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9D2F1289-0D1A-A2F2-74FB-EDEB2A8C5F0F}"/>
                </a:ext>
              </a:extLst>
            </p:cNvPr>
            <p:cNvGrpSpPr/>
            <p:nvPr/>
          </p:nvGrpSpPr>
          <p:grpSpPr>
            <a:xfrm>
              <a:off x="4419513" y="1159781"/>
              <a:ext cx="2363788" cy="274637"/>
              <a:chOff x="4978297" y="1192537"/>
              <a:chExt cx="2363788" cy="274637"/>
            </a:xfrm>
          </p:grpSpPr>
          <p:sp>
            <p:nvSpPr>
              <p:cNvPr id="57" name="Rectangle 217">
                <a:extLst>
                  <a:ext uri="{FF2B5EF4-FFF2-40B4-BE49-F238E27FC236}">
                    <a16:creationId xmlns:a16="http://schemas.microsoft.com/office/drawing/2014/main" id="{76701C29-30B6-1299-CEC8-4777D4EEA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8297" y="1192537"/>
                <a:ext cx="2363788" cy="2746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" name="WordArt 218">
                <a:extLst>
                  <a:ext uri="{FF2B5EF4-FFF2-40B4-BE49-F238E27FC236}">
                    <a16:creationId xmlns:a16="http://schemas.microsoft.com/office/drawing/2014/main" id="{BABE0D87-85A0-0ED5-2B11-55438DCD52D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5089422" y="1259212"/>
                <a:ext cx="2143125" cy="12858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8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rPr>
                  <a:t>インテル </a:t>
                </a:r>
                <a:r>
                  <a:rPr lang="en-US" altLang="ja-JP" sz="8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rPr>
                  <a:t>Core Ultra 9 285K</a:t>
                </a:r>
                <a:r>
                  <a:rPr lang="ja-JP" altLang="en-US" sz="800" kern="10" spc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6" panose="020B0600000000000000" pitchFamily="50" charset="-128"/>
                    <a:ea typeface="ヒラギノ角ゴ6" panose="020B0600000000000000" pitchFamily="50" charset="-128"/>
                  </a:rPr>
                  <a:t>搭載</a:t>
                </a:r>
              </a:p>
            </p:txBody>
          </p:sp>
        </p:grpSp>
        <p:sp>
          <p:nvSpPr>
            <p:cNvPr id="56" name="WordArt 216">
              <a:extLst>
                <a:ext uri="{FF2B5EF4-FFF2-40B4-BE49-F238E27FC236}">
                  <a16:creationId xmlns:a16="http://schemas.microsoft.com/office/drawing/2014/main" id="{75787734-D46C-8387-E962-0346DE251B3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07539" y="733410"/>
              <a:ext cx="3767737" cy="360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Be-Clia Type-ZU2V2-9</a:t>
              </a:r>
              <a:endPara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3AE238B1-726C-EBB5-F490-E2915D9FF3F3}"/>
              </a:ext>
            </a:extLst>
          </p:cNvPr>
          <p:cNvGrpSpPr>
            <a:grpSpLocks noChangeAspect="1"/>
          </p:cNvGrpSpPr>
          <p:nvPr/>
        </p:nvGrpSpPr>
        <p:grpSpPr>
          <a:xfrm>
            <a:off x="472399" y="223805"/>
            <a:ext cx="1287979" cy="1818337"/>
            <a:chOff x="4639049" y="2982134"/>
            <a:chExt cx="2814891" cy="3973993"/>
          </a:xfrm>
          <a:effectLst>
            <a:outerShdw blurRad="114300" dir="10800000" sx="106000" sy="106000" algn="r" rotWithShape="0">
              <a:schemeClr val="bg1">
                <a:alpha val="63000"/>
              </a:schemeClr>
            </a:outerShdw>
          </a:effectLst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8A7AF148-CD53-311C-BF96-F70E9EFE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6" r="14801"/>
            <a:stretch/>
          </p:blipFill>
          <p:spPr>
            <a:xfrm>
              <a:off x="4639049" y="2982134"/>
              <a:ext cx="2814891" cy="3973993"/>
            </a:xfrm>
            <a:prstGeom prst="rect">
              <a:avLst/>
            </a:prstGeom>
          </p:spPr>
        </p:pic>
        <p:sp>
          <p:nvSpPr>
            <p:cNvPr id="61" name="正方形/長方形 1182">
              <a:extLst>
                <a:ext uri="{FF2B5EF4-FFF2-40B4-BE49-F238E27FC236}">
                  <a16:creationId xmlns:a16="http://schemas.microsoft.com/office/drawing/2014/main" id="{01D3DD88-02C6-CA24-3D12-1FCFB457CBBB}"/>
                </a:ext>
              </a:extLst>
            </p:cNvPr>
            <p:cNvSpPr/>
            <p:nvPr/>
          </p:nvSpPr>
          <p:spPr>
            <a:xfrm>
              <a:off x="4757709" y="3227661"/>
              <a:ext cx="958169" cy="3526256"/>
            </a:xfrm>
            <a:custGeom>
              <a:avLst/>
              <a:gdLst>
                <a:gd name="connsiteX0" fmla="*/ 0 w 878655"/>
                <a:gd name="connsiteY0" fmla="*/ 0 h 2810637"/>
                <a:gd name="connsiteX1" fmla="*/ 878655 w 878655"/>
                <a:gd name="connsiteY1" fmla="*/ 0 h 2810637"/>
                <a:gd name="connsiteX2" fmla="*/ 878655 w 878655"/>
                <a:gd name="connsiteY2" fmla="*/ 2810637 h 2810637"/>
                <a:gd name="connsiteX3" fmla="*/ 0 w 878655"/>
                <a:gd name="connsiteY3" fmla="*/ 2810637 h 2810637"/>
                <a:gd name="connsiteX4" fmla="*/ 0 w 878655"/>
                <a:gd name="connsiteY4" fmla="*/ 0 h 2810637"/>
                <a:gd name="connsiteX0" fmla="*/ 0 w 1037681"/>
                <a:gd name="connsiteY0" fmla="*/ 516835 h 3327472"/>
                <a:gd name="connsiteX1" fmla="*/ 1037681 w 1037681"/>
                <a:gd name="connsiteY1" fmla="*/ 0 h 3327472"/>
                <a:gd name="connsiteX2" fmla="*/ 878655 w 1037681"/>
                <a:gd name="connsiteY2" fmla="*/ 3327472 h 3327472"/>
                <a:gd name="connsiteX3" fmla="*/ 0 w 1037681"/>
                <a:gd name="connsiteY3" fmla="*/ 3327472 h 3327472"/>
                <a:gd name="connsiteX4" fmla="*/ 0 w 1037681"/>
                <a:gd name="connsiteY4" fmla="*/ 516835 h 3327472"/>
                <a:gd name="connsiteX0" fmla="*/ 0 w 1037681"/>
                <a:gd name="connsiteY0" fmla="*/ 516835 h 3579264"/>
                <a:gd name="connsiteX1" fmla="*/ 1037681 w 1037681"/>
                <a:gd name="connsiteY1" fmla="*/ 0 h 3579264"/>
                <a:gd name="connsiteX2" fmla="*/ 1011177 w 1037681"/>
                <a:gd name="connsiteY2" fmla="*/ 3579264 h 3579264"/>
                <a:gd name="connsiteX3" fmla="*/ 0 w 1037681"/>
                <a:gd name="connsiteY3" fmla="*/ 3327472 h 3579264"/>
                <a:gd name="connsiteX4" fmla="*/ 0 w 1037681"/>
                <a:gd name="connsiteY4" fmla="*/ 516835 h 3579264"/>
                <a:gd name="connsiteX0" fmla="*/ 0 w 1037681"/>
                <a:gd name="connsiteY0" fmla="*/ 516835 h 3579264"/>
                <a:gd name="connsiteX1" fmla="*/ 1037681 w 1037681"/>
                <a:gd name="connsiteY1" fmla="*/ 0 h 3579264"/>
                <a:gd name="connsiteX2" fmla="*/ 1011177 w 1037681"/>
                <a:gd name="connsiteY2" fmla="*/ 3579264 h 3579264"/>
                <a:gd name="connsiteX3" fmla="*/ 53009 w 1037681"/>
                <a:gd name="connsiteY3" fmla="*/ 3340724 h 3579264"/>
                <a:gd name="connsiteX4" fmla="*/ 0 w 1037681"/>
                <a:gd name="connsiteY4" fmla="*/ 516835 h 3579264"/>
                <a:gd name="connsiteX0" fmla="*/ 0 w 984673"/>
                <a:gd name="connsiteY0" fmla="*/ 530087 h 3579264"/>
                <a:gd name="connsiteX1" fmla="*/ 984673 w 984673"/>
                <a:gd name="connsiteY1" fmla="*/ 0 h 3579264"/>
                <a:gd name="connsiteX2" fmla="*/ 958169 w 984673"/>
                <a:gd name="connsiteY2" fmla="*/ 3579264 h 3579264"/>
                <a:gd name="connsiteX3" fmla="*/ 1 w 984673"/>
                <a:gd name="connsiteY3" fmla="*/ 3340724 h 3579264"/>
                <a:gd name="connsiteX4" fmla="*/ 0 w 984673"/>
                <a:gd name="connsiteY4" fmla="*/ 530087 h 3579264"/>
                <a:gd name="connsiteX0" fmla="*/ 0 w 958169"/>
                <a:gd name="connsiteY0" fmla="*/ 477079 h 3526256"/>
                <a:gd name="connsiteX1" fmla="*/ 958168 w 958169"/>
                <a:gd name="connsiteY1" fmla="*/ 0 h 3526256"/>
                <a:gd name="connsiteX2" fmla="*/ 958169 w 958169"/>
                <a:gd name="connsiteY2" fmla="*/ 3526256 h 3526256"/>
                <a:gd name="connsiteX3" fmla="*/ 1 w 958169"/>
                <a:gd name="connsiteY3" fmla="*/ 3287716 h 3526256"/>
                <a:gd name="connsiteX4" fmla="*/ 0 w 958169"/>
                <a:gd name="connsiteY4" fmla="*/ 477079 h 352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169" h="3526256">
                  <a:moveTo>
                    <a:pt x="0" y="477079"/>
                  </a:moveTo>
                  <a:lnTo>
                    <a:pt x="958168" y="0"/>
                  </a:lnTo>
                  <a:cubicBezTo>
                    <a:pt x="958168" y="1175419"/>
                    <a:pt x="958169" y="2350837"/>
                    <a:pt x="958169" y="3526256"/>
                  </a:cubicBezTo>
                  <a:lnTo>
                    <a:pt x="1" y="3287716"/>
                  </a:lnTo>
                  <a:cubicBezTo>
                    <a:pt x="1" y="2350837"/>
                    <a:pt x="0" y="1413958"/>
                    <a:pt x="0" y="477079"/>
                  </a:cubicBezTo>
                  <a:close/>
                </a:path>
              </a:pathLst>
            </a:custGeom>
            <a:solidFill>
              <a:srgbClr val="2221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50" name="テキスト ボックス 2049">
            <a:extLst>
              <a:ext uri="{FF2B5EF4-FFF2-40B4-BE49-F238E27FC236}">
                <a16:creationId xmlns:a16="http://schemas.microsoft.com/office/drawing/2014/main" id="{280D059E-E746-AF99-EAA4-B4CF0D75D3AB}"/>
              </a:ext>
            </a:extLst>
          </p:cNvPr>
          <p:cNvSpPr txBox="1"/>
          <p:nvPr/>
        </p:nvSpPr>
        <p:spPr>
          <a:xfrm>
            <a:off x="4057201" y="5005961"/>
            <a:ext cx="32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88B41D"/>
                </a:solidFill>
              </a:rPr>
              <a:t>マルチワークロードの高速化</a:t>
            </a:r>
          </a:p>
        </p:txBody>
      </p:sp>
    </p:spTree>
    <p:extLst>
      <p:ext uri="{BB962C8B-B14F-4D97-AF65-F5344CB8AC3E}">
        <p14:creationId xmlns:p14="http://schemas.microsoft.com/office/powerpoint/2010/main" val="2998818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10067</TotalTime>
  <Pages>0</Pages>
  <Words>569</Words>
  <Characters>0</Characters>
  <Application>Microsoft Office PowerPoint</Application>
  <DocSecurity>0</DocSecurity>
  <PresentationFormat>ユーザー設定</PresentationFormat>
  <Lines>0</Lines>
  <Paragraphs>93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Yu Gothic UI</vt:lpstr>
      <vt:lpstr>ヒラギノ角ゴ4</vt:lpstr>
      <vt:lpstr>ヒラギノ角ゴ5</vt:lpstr>
      <vt:lpstr>ヒラギノ角ゴ6</vt:lpstr>
      <vt:lpstr>ヒラギノ角ゴ7</vt:lpstr>
      <vt:lpstr>ヒラギノ角ゴ8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圭祐 根尾</cp:lastModifiedBy>
  <cp:revision>1480</cp:revision>
  <dcterms:created xsi:type="dcterms:W3CDTF">2015-08-26T04:11:00Z</dcterms:created>
  <dcterms:modified xsi:type="dcterms:W3CDTF">2025-05-31T13:59:56Z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