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E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336" autoAdjust="0"/>
  </p:normalViewPr>
  <p:slideViewPr>
    <p:cSldViewPr snapToGrid="0">
      <p:cViewPr>
        <p:scale>
          <a:sx n="100" d="100"/>
          <a:sy n="100" d="100"/>
        </p:scale>
        <p:origin x="1728" y="-25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2025/5/8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12.png"/><Relationship Id="rId5" Type="http://schemas.openxmlformats.org/officeDocument/2006/relationships/image" Target="../media/image2.jp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5C974777-6109-6FB6-720A-EA53FBB92898}"/>
              </a:ext>
            </a:extLst>
          </p:cNvPr>
          <p:cNvSpPr/>
          <p:nvPr/>
        </p:nvSpPr>
        <p:spPr>
          <a:xfrm>
            <a:off x="3439242" y="2814387"/>
            <a:ext cx="3758273" cy="1256756"/>
          </a:xfrm>
          <a:prstGeom prst="rect">
            <a:avLst/>
          </a:prstGeom>
          <a:solidFill>
            <a:srgbClr val="E5E9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F44BDCA-1449-A7F4-67EC-84B2F27427E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9168" b="37721"/>
          <a:stretch/>
        </p:blipFill>
        <p:spPr>
          <a:xfrm>
            <a:off x="-1" y="0"/>
            <a:ext cx="7559675" cy="2444295"/>
          </a:xfrm>
          <a:prstGeom prst="rect">
            <a:avLst/>
          </a:prstGeom>
        </p:spPr>
      </p:pic>
      <p:sp>
        <p:nvSpPr>
          <p:cNvPr id="22" name="テキスト ボックス 21">
            <a:extLst>
              <a:ext uri="{FF2B5EF4-FFF2-40B4-BE49-F238E27FC236}">
                <a16:creationId xmlns:a16="http://schemas.microsoft.com/office/drawing/2014/main" id="{209C0567-68E7-399A-F8C6-6FF0309FE19F}"/>
              </a:ext>
            </a:extLst>
          </p:cNvPr>
          <p:cNvSpPr txBox="1"/>
          <p:nvPr/>
        </p:nvSpPr>
        <p:spPr>
          <a:xfrm>
            <a:off x="3658269" y="2507221"/>
            <a:ext cx="3320217" cy="276999"/>
          </a:xfrm>
          <a:prstGeom prst="rect">
            <a:avLst/>
          </a:prstGeom>
          <a:noFill/>
          <a:ln>
            <a:noFill/>
          </a:ln>
        </p:spPr>
        <p:txBody>
          <a:bodyPr wrap="square" rtlCol="0">
            <a:spAutoFit/>
          </a:bodyPr>
          <a:lstStyle/>
          <a:p>
            <a:pPr algn="ctr"/>
            <a:r>
              <a:rPr kumimoji="1" lang="en-US" altLang="zh-TW"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Simcenter 3D</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とは</a:t>
            </a:r>
            <a:endParaRPr lang="ja-JP" sz="1200" kern="100" dirty="0">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CD0B356E-6855-2A04-909F-DB7CFB84D394}"/>
              </a:ext>
            </a:extLst>
          </p:cNvPr>
          <p:cNvSpPr txBox="1"/>
          <p:nvPr/>
        </p:nvSpPr>
        <p:spPr>
          <a:xfrm>
            <a:off x="420228" y="543910"/>
            <a:ext cx="3576622" cy="261610"/>
          </a:xfrm>
          <a:prstGeom prst="rect">
            <a:avLst/>
          </a:prstGeom>
          <a:noFill/>
          <a:ln>
            <a:noFill/>
          </a:ln>
        </p:spPr>
        <p:txBody>
          <a:bodyPr wrap="square" rtlCol="0">
            <a:spAutoFit/>
          </a:bodyPr>
          <a:lstStyle/>
          <a:p>
            <a:r>
              <a:rPr kumimoji="1" lang="ja-JP" altLang="en-US" sz="105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構造解析ソリューション総合型</a:t>
            </a:r>
            <a:r>
              <a:rPr kumimoji="1" lang="en-US" altLang="ja-JP" sz="105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CAM/CAE</a:t>
            </a:r>
            <a:r>
              <a:rPr kumimoji="1" lang="ja-JP" altLang="en-US" sz="105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ソフト</a:t>
            </a:r>
            <a:endParaRPr lang="ja-JP" sz="105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FF16BA0-815F-46F6-F257-DE0A2A12BF8D}"/>
              </a:ext>
            </a:extLst>
          </p:cNvPr>
          <p:cNvSpPr txBox="1"/>
          <p:nvPr/>
        </p:nvSpPr>
        <p:spPr>
          <a:xfrm>
            <a:off x="488938" y="837409"/>
            <a:ext cx="3126139" cy="397813"/>
          </a:xfrm>
          <a:custGeom>
            <a:avLst/>
            <a:gdLst/>
            <a:ahLst/>
            <a:cxnLst/>
            <a:rect l="l" t="t" r="r" b="b"/>
            <a:pathLst>
              <a:path w="3126139" h="397813">
                <a:moveTo>
                  <a:pt x="2026886" y="158969"/>
                </a:moveTo>
                <a:cubicBezTo>
                  <a:pt x="2009558" y="159157"/>
                  <a:pt x="1996554" y="164689"/>
                  <a:pt x="1987873" y="175567"/>
                </a:cubicBezTo>
                <a:cubicBezTo>
                  <a:pt x="1979191" y="186444"/>
                  <a:pt x="1974201" y="201541"/>
                  <a:pt x="1972900" y="220857"/>
                </a:cubicBezTo>
                <a:lnTo>
                  <a:pt x="2080307" y="220857"/>
                </a:lnTo>
                <a:cubicBezTo>
                  <a:pt x="2079242" y="200310"/>
                  <a:pt x="2074345" y="184862"/>
                  <a:pt x="2065617" y="174512"/>
                </a:cubicBezTo>
                <a:cubicBezTo>
                  <a:pt x="2056889" y="164162"/>
                  <a:pt x="2043978" y="158981"/>
                  <a:pt x="2026886" y="158969"/>
                </a:cubicBezTo>
                <a:close/>
                <a:moveTo>
                  <a:pt x="1274411" y="158969"/>
                </a:moveTo>
                <a:cubicBezTo>
                  <a:pt x="1257083" y="159157"/>
                  <a:pt x="1244079" y="164689"/>
                  <a:pt x="1235398" y="175567"/>
                </a:cubicBezTo>
                <a:cubicBezTo>
                  <a:pt x="1226717" y="186444"/>
                  <a:pt x="1221726" y="201541"/>
                  <a:pt x="1220425" y="220857"/>
                </a:cubicBezTo>
                <a:lnTo>
                  <a:pt x="1327832" y="220857"/>
                </a:lnTo>
                <a:cubicBezTo>
                  <a:pt x="1326767" y="200310"/>
                  <a:pt x="1321870" y="184862"/>
                  <a:pt x="1313142" y="174512"/>
                </a:cubicBezTo>
                <a:cubicBezTo>
                  <a:pt x="1304414" y="164162"/>
                  <a:pt x="1291503" y="158981"/>
                  <a:pt x="1274411" y="158969"/>
                </a:cubicBezTo>
                <a:close/>
                <a:moveTo>
                  <a:pt x="342395" y="111834"/>
                </a:moveTo>
                <a:lnTo>
                  <a:pt x="402456" y="111834"/>
                </a:lnTo>
                <a:lnTo>
                  <a:pt x="402456" y="392751"/>
                </a:lnTo>
                <a:lnTo>
                  <a:pt x="342395" y="392751"/>
                </a:lnTo>
                <a:close/>
                <a:moveTo>
                  <a:pt x="2322744" y="106776"/>
                </a:moveTo>
                <a:cubicBezTo>
                  <a:pt x="2340645" y="106788"/>
                  <a:pt x="2355982" y="110272"/>
                  <a:pt x="2368755" y="117229"/>
                </a:cubicBezTo>
                <a:cubicBezTo>
                  <a:pt x="2381528" y="124186"/>
                  <a:pt x="2392230" y="134545"/>
                  <a:pt x="2400858" y="148307"/>
                </a:cubicBezTo>
                <a:lnTo>
                  <a:pt x="2353091" y="182010"/>
                </a:lnTo>
                <a:cubicBezTo>
                  <a:pt x="2348665" y="175442"/>
                  <a:pt x="2343185" y="170174"/>
                  <a:pt x="2336653" y="166205"/>
                </a:cubicBezTo>
                <a:cubicBezTo>
                  <a:pt x="2330120" y="162236"/>
                  <a:pt x="2322112" y="160199"/>
                  <a:pt x="2312628" y="160093"/>
                </a:cubicBezTo>
                <a:cubicBezTo>
                  <a:pt x="2297198" y="160186"/>
                  <a:pt x="2284787" y="165620"/>
                  <a:pt x="2275398" y="176396"/>
                </a:cubicBezTo>
                <a:cubicBezTo>
                  <a:pt x="2266008" y="187171"/>
                  <a:pt x="2261184" y="202731"/>
                  <a:pt x="2260927" y="223076"/>
                </a:cubicBezTo>
                <a:lnTo>
                  <a:pt x="2260927" y="392751"/>
                </a:lnTo>
                <a:lnTo>
                  <a:pt x="2200866" y="392751"/>
                </a:lnTo>
                <a:lnTo>
                  <a:pt x="2200866" y="111834"/>
                </a:lnTo>
                <a:lnTo>
                  <a:pt x="2259803" y="111834"/>
                </a:lnTo>
                <a:lnTo>
                  <a:pt x="2259803" y="137083"/>
                </a:lnTo>
                <a:cubicBezTo>
                  <a:pt x="2265025" y="128699"/>
                  <a:pt x="2272705" y="121614"/>
                  <a:pt x="2282844" y="115826"/>
                </a:cubicBezTo>
                <a:cubicBezTo>
                  <a:pt x="2292983" y="110038"/>
                  <a:pt x="2306282" y="107022"/>
                  <a:pt x="2322744" y="106776"/>
                </a:cubicBezTo>
                <a:close/>
                <a:moveTo>
                  <a:pt x="2026886" y="106776"/>
                </a:moveTo>
                <a:cubicBezTo>
                  <a:pt x="2065300" y="106959"/>
                  <a:pt x="2093839" y="118098"/>
                  <a:pt x="2112501" y="140190"/>
                </a:cubicBezTo>
                <a:cubicBezTo>
                  <a:pt x="2131164" y="162283"/>
                  <a:pt x="2140452" y="194230"/>
                  <a:pt x="2140369" y="236030"/>
                </a:cubicBezTo>
                <a:lnTo>
                  <a:pt x="2140369" y="266939"/>
                </a:lnTo>
                <a:lnTo>
                  <a:pt x="1972338" y="266939"/>
                </a:lnTo>
                <a:lnTo>
                  <a:pt x="1972338" y="268063"/>
                </a:lnTo>
                <a:cubicBezTo>
                  <a:pt x="1972116" y="290495"/>
                  <a:pt x="1976778" y="308993"/>
                  <a:pt x="1986326" y="323558"/>
                </a:cubicBezTo>
                <a:cubicBezTo>
                  <a:pt x="1995875" y="338122"/>
                  <a:pt x="2011643" y="345662"/>
                  <a:pt x="2033633" y="346177"/>
                </a:cubicBezTo>
                <a:cubicBezTo>
                  <a:pt x="2049860" y="346119"/>
                  <a:pt x="2062254" y="343707"/>
                  <a:pt x="2070815" y="338942"/>
                </a:cubicBezTo>
                <a:cubicBezTo>
                  <a:pt x="2079377" y="334177"/>
                  <a:pt x="2086283" y="327410"/>
                  <a:pt x="2091534" y="318641"/>
                </a:cubicBezTo>
                <a:lnTo>
                  <a:pt x="2136439" y="350106"/>
                </a:lnTo>
                <a:cubicBezTo>
                  <a:pt x="2126746" y="367071"/>
                  <a:pt x="2113716" y="379300"/>
                  <a:pt x="2097348" y="386795"/>
                </a:cubicBezTo>
                <a:cubicBezTo>
                  <a:pt x="2080979" y="394290"/>
                  <a:pt x="2060491" y="397961"/>
                  <a:pt x="2035883" y="397809"/>
                </a:cubicBezTo>
                <a:cubicBezTo>
                  <a:pt x="1995588" y="397191"/>
                  <a:pt x="1965033" y="385378"/>
                  <a:pt x="1944217" y="362369"/>
                </a:cubicBezTo>
                <a:cubicBezTo>
                  <a:pt x="1923401" y="339361"/>
                  <a:pt x="1912942" y="308862"/>
                  <a:pt x="1912839" y="270873"/>
                </a:cubicBezTo>
                <a:lnTo>
                  <a:pt x="1912839" y="232658"/>
                </a:lnTo>
                <a:cubicBezTo>
                  <a:pt x="1912989" y="191246"/>
                  <a:pt x="1922793" y="159932"/>
                  <a:pt x="1942250" y="138716"/>
                </a:cubicBezTo>
                <a:cubicBezTo>
                  <a:pt x="1961708" y="117501"/>
                  <a:pt x="1989920" y="106854"/>
                  <a:pt x="2026886" y="106776"/>
                </a:cubicBezTo>
                <a:close/>
                <a:moveTo>
                  <a:pt x="1577055" y="106776"/>
                </a:moveTo>
                <a:cubicBezTo>
                  <a:pt x="1606643" y="106307"/>
                  <a:pt x="1630920" y="114541"/>
                  <a:pt x="1649884" y="131480"/>
                </a:cubicBezTo>
                <a:cubicBezTo>
                  <a:pt x="1668848" y="148418"/>
                  <a:pt x="1678650" y="176876"/>
                  <a:pt x="1679292" y="216853"/>
                </a:cubicBezTo>
                <a:lnTo>
                  <a:pt x="1679292" y="392751"/>
                </a:lnTo>
                <a:lnTo>
                  <a:pt x="1619793" y="392751"/>
                </a:lnTo>
                <a:lnTo>
                  <a:pt x="1619793" y="223597"/>
                </a:lnTo>
                <a:cubicBezTo>
                  <a:pt x="1619500" y="199315"/>
                  <a:pt x="1614462" y="182549"/>
                  <a:pt x="1604680" y="173300"/>
                </a:cubicBezTo>
                <a:cubicBezTo>
                  <a:pt x="1594898" y="164051"/>
                  <a:pt x="1582128" y="159649"/>
                  <a:pt x="1566371" y="160093"/>
                </a:cubicBezTo>
                <a:cubicBezTo>
                  <a:pt x="1547721" y="160363"/>
                  <a:pt x="1533428" y="166146"/>
                  <a:pt x="1523494" y="177444"/>
                </a:cubicBezTo>
                <a:cubicBezTo>
                  <a:pt x="1513559" y="188742"/>
                  <a:pt x="1508545" y="203939"/>
                  <a:pt x="1508452" y="223035"/>
                </a:cubicBezTo>
                <a:lnTo>
                  <a:pt x="1508452" y="392751"/>
                </a:lnTo>
                <a:lnTo>
                  <a:pt x="1448391" y="392751"/>
                </a:lnTo>
                <a:lnTo>
                  <a:pt x="1448391" y="111834"/>
                </a:lnTo>
                <a:lnTo>
                  <a:pt x="1507328" y="111834"/>
                </a:lnTo>
                <a:lnTo>
                  <a:pt x="1507328" y="137083"/>
                </a:lnTo>
                <a:cubicBezTo>
                  <a:pt x="1513326" y="128454"/>
                  <a:pt x="1521854" y="121298"/>
                  <a:pt x="1532913" y="115615"/>
                </a:cubicBezTo>
                <a:cubicBezTo>
                  <a:pt x="1543972" y="109933"/>
                  <a:pt x="1558686" y="106986"/>
                  <a:pt x="1577055" y="106776"/>
                </a:cubicBezTo>
                <a:close/>
                <a:moveTo>
                  <a:pt x="1274411" y="106776"/>
                </a:moveTo>
                <a:cubicBezTo>
                  <a:pt x="1312825" y="106959"/>
                  <a:pt x="1341363" y="118098"/>
                  <a:pt x="1360026" y="140190"/>
                </a:cubicBezTo>
                <a:cubicBezTo>
                  <a:pt x="1378689" y="162283"/>
                  <a:pt x="1387977" y="194230"/>
                  <a:pt x="1387894" y="236030"/>
                </a:cubicBezTo>
                <a:lnTo>
                  <a:pt x="1387894" y="266939"/>
                </a:lnTo>
                <a:lnTo>
                  <a:pt x="1219863" y="266939"/>
                </a:lnTo>
                <a:lnTo>
                  <a:pt x="1219863" y="268063"/>
                </a:lnTo>
                <a:cubicBezTo>
                  <a:pt x="1219641" y="290495"/>
                  <a:pt x="1224303" y="308993"/>
                  <a:pt x="1233851" y="323558"/>
                </a:cubicBezTo>
                <a:cubicBezTo>
                  <a:pt x="1243400" y="338122"/>
                  <a:pt x="1259168" y="345662"/>
                  <a:pt x="1281158" y="346177"/>
                </a:cubicBezTo>
                <a:cubicBezTo>
                  <a:pt x="1297385" y="346119"/>
                  <a:pt x="1309779" y="343707"/>
                  <a:pt x="1318340" y="338942"/>
                </a:cubicBezTo>
                <a:cubicBezTo>
                  <a:pt x="1326903" y="334177"/>
                  <a:pt x="1333809" y="327410"/>
                  <a:pt x="1339059" y="318641"/>
                </a:cubicBezTo>
                <a:lnTo>
                  <a:pt x="1383964" y="350106"/>
                </a:lnTo>
                <a:cubicBezTo>
                  <a:pt x="1374271" y="367071"/>
                  <a:pt x="1361241" y="379300"/>
                  <a:pt x="1344873" y="386795"/>
                </a:cubicBezTo>
                <a:cubicBezTo>
                  <a:pt x="1328504" y="394290"/>
                  <a:pt x="1308017" y="397961"/>
                  <a:pt x="1283408" y="397809"/>
                </a:cubicBezTo>
                <a:cubicBezTo>
                  <a:pt x="1243113" y="397191"/>
                  <a:pt x="1212558" y="385378"/>
                  <a:pt x="1191742" y="362369"/>
                </a:cubicBezTo>
                <a:cubicBezTo>
                  <a:pt x="1170926" y="339361"/>
                  <a:pt x="1160467" y="308862"/>
                  <a:pt x="1160364" y="270873"/>
                </a:cubicBezTo>
                <a:lnTo>
                  <a:pt x="1160364" y="232658"/>
                </a:lnTo>
                <a:cubicBezTo>
                  <a:pt x="1160514" y="191246"/>
                  <a:pt x="1170318" y="159932"/>
                  <a:pt x="1189775" y="138716"/>
                </a:cubicBezTo>
                <a:cubicBezTo>
                  <a:pt x="1209233" y="117501"/>
                  <a:pt x="1237445" y="106854"/>
                  <a:pt x="1274411" y="106776"/>
                </a:cubicBezTo>
                <a:close/>
                <a:moveTo>
                  <a:pt x="1038526" y="106776"/>
                </a:moveTo>
                <a:cubicBezTo>
                  <a:pt x="1060057" y="106811"/>
                  <a:pt x="1079235" y="110669"/>
                  <a:pt x="1096059" y="118351"/>
                </a:cubicBezTo>
                <a:cubicBezTo>
                  <a:pt x="1112883" y="126033"/>
                  <a:pt x="1126300" y="137327"/>
                  <a:pt x="1136310" y="152235"/>
                </a:cubicBezTo>
                <a:lnTo>
                  <a:pt x="1090228" y="184267"/>
                </a:lnTo>
                <a:cubicBezTo>
                  <a:pt x="1084866" y="176572"/>
                  <a:pt x="1077748" y="170458"/>
                  <a:pt x="1068873" y="165926"/>
                </a:cubicBezTo>
                <a:cubicBezTo>
                  <a:pt x="1059998" y="161394"/>
                  <a:pt x="1049508" y="159075"/>
                  <a:pt x="1037402" y="158969"/>
                </a:cubicBezTo>
                <a:cubicBezTo>
                  <a:pt x="1015508" y="159133"/>
                  <a:pt x="999165" y="165833"/>
                  <a:pt x="988370" y="179067"/>
                </a:cubicBezTo>
                <a:cubicBezTo>
                  <a:pt x="977575" y="192302"/>
                  <a:pt x="972189" y="211088"/>
                  <a:pt x="972213" y="235426"/>
                </a:cubicBezTo>
                <a:lnTo>
                  <a:pt x="972213" y="268033"/>
                </a:lnTo>
                <a:cubicBezTo>
                  <a:pt x="971838" y="290474"/>
                  <a:pt x="976522" y="308979"/>
                  <a:pt x="986262" y="323549"/>
                </a:cubicBezTo>
                <a:cubicBezTo>
                  <a:pt x="996003" y="338119"/>
                  <a:pt x="1013050" y="345662"/>
                  <a:pt x="1037402" y="346177"/>
                </a:cubicBezTo>
                <a:cubicBezTo>
                  <a:pt x="1049285" y="346224"/>
                  <a:pt x="1059799" y="344022"/>
                  <a:pt x="1068943" y="339572"/>
                </a:cubicBezTo>
                <a:cubicBezTo>
                  <a:pt x="1078087" y="335121"/>
                  <a:pt x="1085369" y="328140"/>
                  <a:pt x="1090790" y="318630"/>
                </a:cubicBezTo>
                <a:lnTo>
                  <a:pt x="1136310" y="350106"/>
                </a:lnTo>
                <a:cubicBezTo>
                  <a:pt x="1127049" y="366580"/>
                  <a:pt x="1114100" y="378669"/>
                  <a:pt x="1097463" y="386374"/>
                </a:cubicBezTo>
                <a:cubicBezTo>
                  <a:pt x="1080826" y="394079"/>
                  <a:pt x="1060432" y="397891"/>
                  <a:pt x="1036278" y="397809"/>
                </a:cubicBezTo>
                <a:cubicBezTo>
                  <a:pt x="996716" y="397297"/>
                  <a:pt x="966290" y="385693"/>
                  <a:pt x="944999" y="362997"/>
                </a:cubicBezTo>
                <a:cubicBezTo>
                  <a:pt x="923708" y="340301"/>
                  <a:pt x="912947" y="309583"/>
                  <a:pt x="912715" y="270844"/>
                </a:cubicBezTo>
                <a:lnTo>
                  <a:pt x="912715" y="232615"/>
                </a:lnTo>
                <a:cubicBezTo>
                  <a:pt x="912934" y="191960"/>
                  <a:pt x="923860" y="160869"/>
                  <a:pt x="945491" y="139342"/>
                </a:cubicBezTo>
                <a:cubicBezTo>
                  <a:pt x="967121" y="117816"/>
                  <a:pt x="998133" y="106960"/>
                  <a:pt x="1038526" y="106776"/>
                </a:cubicBezTo>
                <a:close/>
                <a:moveTo>
                  <a:pt x="601573" y="106776"/>
                </a:moveTo>
                <a:cubicBezTo>
                  <a:pt x="619368" y="106811"/>
                  <a:pt x="635082" y="110249"/>
                  <a:pt x="648713" y="117089"/>
                </a:cubicBezTo>
                <a:cubicBezTo>
                  <a:pt x="662345" y="123929"/>
                  <a:pt x="673411" y="133961"/>
                  <a:pt x="681911" y="147185"/>
                </a:cubicBezTo>
                <a:cubicBezTo>
                  <a:pt x="691257" y="134452"/>
                  <a:pt x="702893" y="124560"/>
                  <a:pt x="716820" y="117509"/>
                </a:cubicBezTo>
                <a:cubicBezTo>
                  <a:pt x="730747" y="110459"/>
                  <a:pt x="746468" y="106881"/>
                  <a:pt x="763984" y="106776"/>
                </a:cubicBezTo>
                <a:cubicBezTo>
                  <a:pt x="794586" y="106798"/>
                  <a:pt x="818368" y="116015"/>
                  <a:pt x="835332" y="134426"/>
                </a:cubicBezTo>
                <a:cubicBezTo>
                  <a:pt x="852296" y="152838"/>
                  <a:pt x="860906" y="180313"/>
                  <a:pt x="861162" y="216853"/>
                </a:cubicBezTo>
                <a:lnTo>
                  <a:pt x="861162" y="392751"/>
                </a:lnTo>
                <a:lnTo>
                  <a:pt x="801100" y="392751"/>
                </a:lnTo>
                <a:lnTo>
                  <a:pt x="801100" y="223597"/>
                </a:lnTo>
                <a:cubicBezTo>
                  <a:pt x="800948" y="200790"/>
                  <a:pt x="796473" y="184446"/>
                  <a:pt x="787673" y="174564"/>
                </a:cubicBezTo>
                <a:cubicBezTo>
                  <a:pt x="778875" y="164683"/>
                  <a:pt x="766667" y="159859"/>
                  <a:pt x="751051" y="160093"/>
                </a:cubicBezTo>
                <a:cubicBezTo>
                  <a:pt x="735902" y="160246"/>
                  <a:pt x="723599" y="165561"/>
                  <a:pt x="714145" y="176039"/>
                </a:cubicBezTo>
                <a:cubicBezTo>
                  <a:pt x="704691" y="186518"/>
                  <a:pt x="699558" y="201246"/>
                  <a:pt x="698750" y="220225"/>
                </a:cubicBezTo>
                <a:lnTo>
                  <a:pt x="698750" y="392751"/>
                </a:lnTo>
                <a:lnTo>
                  <a:pt x="639251" y="392751"/>
                </a:lnTo>
                <a:lnTo>
                  <a:pt x="639251" y="223597"/>
                </a:lnTo>
                <a:cubicBezTo>
                  <a:pt x="638982" y="200052"/>
                  <a:pt x="634319" y="183497"/>
                  <a:pt x="625262" y="173932"/>
                </a:cubicBezTo>
                <a:cubicBezTo>
                  <a:pt x="616206" y="164367"/>
                  <a:pt x="604373" y="159754"/>
                  <a:pt x="589763" y="160093"/>
                </a:cubicBezTo>
                <a:cubicBezTo>
                  <a:pt x="574029" y="160257"/>
                  <a:pt x="561352" y="165830"/>
                  <a:pt x="551734" y="176812"/>
                </a:cubicBezTo>
                <a:cubicBezTo>
                  <a:pt x="542115" y="187794"/>
                  <a:pt x="537171" y="203202"/>
                  <a:pt x="536902" y="223035"/>
                </a:cubicBezTo>
                <a:lnTo>
                  <a:pt x="536902" y="392751"/>
                </a:lnTo>
                <a:lnTo>
                  <a:pt x="476841" y="392751"/>
                </a:lnTo>
                <a:lnTo>
                  <a:pt x="476841" y="111834"/>
                </a:lnTo>
                <a:lnTo>
                  <a:pt x="535778" y="111834"/>
                </a:lnTo>
                <a:lnTo>
                  <a:pt x="535778" y="137083"/>
                </a:lnTo>
                <a:cubicBezTo>
                  <a:pt x="541366" y="128454"/>
                  <a:pt x="549590" y="121298"/>
                  <a:pt x="560451" y="115615"/>
                </a:cubicBezTo>
                <a:cubicBezTo>
                  <a:pt x="571311" y="109933"/>
                  <a:pt x="585018" y="106986"/>
                  <a:pt x="601573" y="106776"/>
                </a:cubicBezTo>
                <a:close/>
                <a:moveTo>
                  <a:pt x="2914837" y="61748"/>
                </a:moveTo>
                <a:lnTo>
                  <a:pt x="2914837" y="336624"/>
                </a:lnTo>
                <a:lnTo>
                  <a:pt x="2980620" y="336624"/>
                </a:lnTo>
                <a:cubicBezTo>
                  <a:pt x="3008322" y="336835"/>
                  <a:pt x="3028680" y="327700"/>
                  <a:pt x="3041693" y="309220"/>
                </a:cubicBezTo>
                <a:cubicBezTo>
                  <a:pt x="3054707" y="290741"/>
                  <a:pt x="3061150" y="261651"/>
                  <a:pt x="3061021" y="221951"/>
                </a:cubicBezTo>
                <a:lnTo>
                  <a:pt x="3061021" y="175857"/>
                </a:lnTo>
                <a:cubicBezTo>
                  <a:pt x="3061149" y="136181"/>
                  <a:pt x="3054707" y="107185"/>
                  <a:pt x="3041693" y="88870"/>
                </a:cubicBezTo>
                <a:cubicBezTo>
                  <a:pt x="3028680" y="70554"/>
                  <a:pt x="3008323" y="61514"/>
                  <a:pt x="2980620" y="61748"/>
                </a:cubicBezTo>
                <a:close/>
                <a:moveTo>
                  <a:pt x="1757153" y="50017"/>
                </a:moveTo>
                <a:lnTo>
                  <a:pt x="1816652" y="50017"/>
                </a:lnTo>
                <a:lnTo>
                  <a:pt x="1816652" y="111834"/>
                </a:lnTo>
                <a:lnTo>
                  <a:pt x="1876222" y="111834"/>
                </a:lnTo>
                <a:lnTo>
                  <a:pt x="1876222" y="163465"/>
                </a:lnTo>
                <a:lnTo>
                  <a:pt x="1816652" y="163465"/>
                </a:lnTo>
                <a:lnTo>
                  <a:pt x="1816652" y="292209"/>
                </a:lnTo>
                <a:cubicBezTo>
                  <a:pt x="1816207" y="308419"/>
                  <a:pt x="1818361" y="320272"/>
                  <a:pt x="1823115" y="327768"/>
                </a:cubicBezTo>
                <a:cubicBezTo>
                  <a:pt x="1827868" y="335264"/>
                  <a:pt x="1837890" y="338965"/>
                  <a:pt x="1853180" y="338872"/>
                </a:cubicBezTo>
                <a:lnTo>
                  <a:pt x="1876222" y="338872"/>
                </a:lnTo>
                <a:lnTo>
                  <a:pt x="1876222" y="392751"/>
                </a:lnTo>
                <a:lnTo>
                  <a:pt x="1848685" y="392751"/>
                </a:lnTo>
                <a:cubicBezTo>
                  <a:pt x="1815385" y="393173"/>
                  <a:pt x="1791706" y="386576"/>
                  <a:pt x="1777646" y="372960"/>
                </a:cubicBezTo>
                <a:cubicBezTo>
                  <a:pt x="1763585" y="359343"/>
                  <a:pt x="1756754" y="336174"/>
                  <a:pt x="1757153" y="303453"/>
                </a:cubicBezTo>
                <a:lnTo>
                  <a:pt x="1757153" y="163465"/>
                </a:lnTo>
                <a:lnTo>
                  <a:pt x="1721187" y="163465"/>
                </a:lnTo>
                <a:lnTo>
                  <a:pt x="1721187" y="111834"/>
                </a:lnTo>
                <a:lnTo>
                  <a:pt x="1757153" y="111834"/>
                </a:lnTo>
                <a:close/>
                <a:moveTo>
                  <a:pt x="2849718" y="5059"/>
                </a:moveTo>
                <a:lnTo>
                  <a:pt x="2980620" y="5059"/>
                </a:lnTo>
                <a:cubicBezTo>
                  <a:pt x="3024805" y="4412"/>
                  <a:pt x="3059951" y="17352"/>
                  <a:pt x="3086056" y="43878"/>
                </a:cubicBezTo>
                <a:cubicBezTo>
                  <a:pt x="3112161" y="70405"/>
                  <a:pt x="3125522" y="114398"/>
                  <a:pt x="3126139" y="175857"/>
                </a:cubicBezTo>
                <a:lnTo>
                  <a:pt x="3126139" y="221951"/>
                </a:lnTo>
                <a:cubicBezTo>
                  <a:pt x="3125522" y="283412"/>
                  <a:pt x="3112161" y="327405"/>
                  <a:pt x="3086056" y="353931"/>
                </a:cubicBezTo>
                <a:cubicBezTo>
                  <a:pt x="3059951" y="380458"/>
                  <a:pt x="3024805" y="393398"/>
                  <a:pt x="2980620" y="392751"/>
                </a:cubicBezTo>
                <a:lnTo>
                  <a:pt x="2849718" y="392751"/>
                </a:lnTo>
                <a:close/>
                <a:moveTo>
                  <a:pt x="339585" y="5059"/>
                </a:moveTo>
                <a:lnTo>
                  <a:pt x="405266" y="5059"/>
                </a:lnTo>
                <a:lnTo>
                  <a:pt x="405266" y="66314"/>
                </a:lnTo>
                <a:lnTo>
                  <a:pt x="339585" y="66314"/>
                </a:lnTo>
                <a:close/>
                <a:moveTo>
                  <a:pt x="2655036" y="1"/>
                </a:moveTo>
                <a:cubicBezTo>
                  <a:pt x="2689672" y="724"/>
                  <a:pt x="2717736" y="10924"/>
                  <a:pt x="2739226" y="30602"/>
                </a:cubicBezTo>
                <a:cubicBezTo>
                  <a:pt x="2760717" y="50279"/>
                  <a:pt x="2771784" y="75096"/>
                  <a:pt x="2772426" y="105052"/>
                </a:cubicBezTo>
                <a:cubicBezTo>
                  <a:pt x="2772028" y="126163"/>
                  <a:pt x="2766648" y="143968"/>
                  <a:pt x="2756286" y="158469"/>
                </a:cubicBezTo>
                <a:cubicBezTo>
                  <a:pt x="2745924" y="172969"/>
                  <a:pt x="2732966" y="184024"/>
                  <a:pt x="2717411" y="191634"/>
                </a:cubicBezTo>
                <a:cubicBezTo>
                  <a:pt x="2735410" y="199443"/>
                  <a:pt x="2749936" y="211081"/>
                  <a:pt x="2760987" y="226547"/>
                </a:cubicBezTo>
                <a:cubicBezTo>
                  <a:pt x="2772040" y="242013"/>
                  <a:pt x="2777723" y="261659"/>
                  <a:pt x="2778039" y="285484"/>
                </a:cubicBezTo>
                <a:cubicBezTo>
                  <a:pt x="2777771" y="316960"/>
                  <a:pt x="2767360" y="343337"/>
                  <a:pt x="2746806" y="364615"/>
                </a:cubicBezTo>
                <a:cubicBezTo>
                  <a:pt x="2726251" y="385892"/>
                  <a:pt x="2697160" y="396957"/>
                  <a:pt x="2659532" y="397809"/>
                </a:cubicBezTo>
                <a:cubicBezTo>
                  <a:pt x="2620053" y="397214"/>
                  <a:pt x="2589566" y="387178"/>
                  <a:pt x="2568071" y="367703"/>
                </a:cubicBezTo>
                <a:cubicBezTo>
                  <a:pt x="2546575" y="348227"/>
                  <a:pt x="2534914" y="322881"/>
                  <a:pt x="2533088" y="291666"/>
                </a:cubicBezTo>
                <a:lnTo>
                  <a:pt x="2592657" y="291666"/>
                </a:lnTo>
                <a:cubicBezTo>
                  <a:pt x="2594800" y="306020"/>
                  <a:pt x="2601052" y="317774"/>
                  <a:pt x="2611413" y="326930"/>
                </a:cubicBezTo>
                <a:cubicBezTo>
                  <a:pt x="2621775" y="336085"/>
                  <a:pt x="2636877" y="340815"/>
                  <a:pt x="2656722" y="341120"/>
                </a:cubicBezTo>
                <a:cubicBezTo>
                  <a:pt x="2673839" y="340768"/>
                  <a:pt x="2687514" y="335289"/>
                  <a:pt x="2697746" y="324682"/>
                </a:cubicBezTo>
                <a:cubicBezTo>
                  <a:pt x="2707979" y="314075"/>
                  <a:pt x="2713224" y="300447"/>
                  <a:pt x="2713482" y="283798"/>
                </a:cubicBezTo>
                <a:cubicBezTo>
                  <a:pt x="2713459" y="263965"/>
                  <a:pt x="2707745" y="248558"/>
                  <a:pt x="2696342" y="237576"/>
                </a:cubicBezTo>
                <a:cubicBezTo>
                  <a:pt x="2684938" y="226594"/>
                  <a:pt x="2667985" y="221021"/>
                  <a:pt x="2645483" y="220857"/>
                </a:cubicBezTo>
                <a:lnTo>
                  <a:pt x="2618508" y="220857"/>
                </a:lnTo>
                <a:lnTo>
                  <a:pt x="2618508" y="164659"/>
                </a:lnTo>
                <a:lnTo>
                  <a:pt x="2645483" y="164659"/>
                </a:lnTo>
                <a:cubicBezTo>
                  <a:pt x="2665784" y="164531"/>
                  <a:pt x="2681239" y="159446"/>
                  <a:pt x="2691846" y="149406"/>
                </a:cubicBezTo>
                <a:cubicBezTo>
                  <a:pt x="2702453" y="139366"/>
                  <a:pt x="2707792" y="125144"/>
                  <a:pt x="2707862" y="106739"/>
                </a:cubicBezTo>
                <a:cubicBezTo>
                  <a:pt x="2707639" y="92306"/>
                  <a:pt x="2702605" y="80262"/>
                  <a:pt x="2692759" y="70609"/>
                </a:cubicBezTo>
                <a:cubicBezTo>
                  <a:pt x="2682912" y="60955"/>
                  <a:pt x="2669589" y="55941"/>
                  <a:pt x="2652789" y="55566"/>
                </a:cubicBezTo>
                <a:cubicBezTo>
                  <a:pt x="2636901" y="55871"/>
                  <a:pt x="2624140" y="60463"/>
                  <a:pt x="2614504" y="69343"/>
                </a:cubicBezTo>
                <a:cubicBezTo>
                  <a:pt x="2604868" y="78224"/>
                  <a:pt x="2599272" y="89564"/>
                  <a:pt x="2597715" y="103365"/>
                </a:cubicBezTo>
                <a:lnTo>
                  <a:pt x="2538146" y="103365"/>
                </a:lnTo>
                <a:cubicBezTo>
                  <a:pt x="2539855" y="71762"/>
                  <a:pt x="2551750" y="46735"/>
                  <a:pt x="2573831" y="28286"/>
                </a:cubicBezTo>
                <a:cubicBezTo>
                  <a:pt x="2595912" y="9837"/>
                  <a:pt x="2622981" y="408"/>
                  <a:pt x="2655036" y="1"/>
                </a:cubicBezTo>
                <a:close/>
                <a:moveTo>
                  <a:pt x="139333" y="1"/>
                </a:moveTo>
                <a:cubicBezTo>
                  <a:pt x="170198" y="-23"/>
                  <a:pt x="196590" y="5216"/>
                  <a:pt x="218511" y="15718"/>
                </a:cubicBezTo>
                <a:cubicBezTo>
                  <a:pt x="240431" y="26220"/>
                  <a:pt x="258237" y="42126"/>
                  <a:pt x="271931" y="63436"/>
                </a:cubicBezTo>
                <a:lnTo>
                  <a:pt x="222531" y="98849"/>
                </a:lnTo>
                <a:cubicBezTo>
                  <a:pt x="213426" y="85534"/>
                  <a:pt x="202560" y="75205"/>
                  <a:pt x="189935" y="67862"/>
                </a:cubicBezTo>
                <a:cubicBezTo>
                  <a:pt x="177309" y="60520"/>
                  <a:pt x="160254" y="56795"/>
                  <a:pt x="138771" y="56690"/>
                </a:cubicBezTo>
                <a:cubicBezTo>
                  <a:pt x="118658" y="56760"/>
                  <a:pt x="103078" y="61117"/>
                  <a:pt x="92032" y="69760"/>
                </a:cubicBezTo>
                <a:cubicBezTo>
                  <a:pt x="80986" y="78402"/>
                  <a:pt x="75387" y="90909"/>
                  <a:pt x="75234" y="107281"/>
                </a:cubicBezTo>
                <a:cubicBezTo>
                  <a:pt x="75328" y="125421"/>
                  <a:pt x="82451" y="139169"/>
                  <a:pt x="96600" y="148526"/>
                </a:cubicBezTo>
                <a:cubicBezTo>
                  <a:pt x="110751" y="157883"/>
                  <a:pt x="131367" y="165307"/>
                  <a:pt x="158450" y="170800"/>
                </a:cubicBezTo>
                <a:cubicBezTo>
                  <a:pt x="197564" y="178646"/>
                  <a:pt x="227084" y="191340"/>
                  <a:pt x="247010" y="208883"/>
                </a:cubicBezTo>
                <a:cubicBezTo>
                  <a:pt x="266935" y="226425"/>
                  <a:pt x="276927" y="252329"/>
                  <a:pt x="276984" y="286595"/>
                </a:cubicBezTo>
                <a:cubicBezTo>
                  <a:pt x="277081" y="306193"/>
                  <a:pt x="272582" y="324381"/>
                  <a:pt x="263486" y="341158"/>
                </a:cubicBezTo>
                <a:cubicBezTo>
                  <a:pt x="254390" y="357935"/>
                  <a:pt x="240111" y="371496"/>
                  <a:pt x="220649" y="381841"/>
                </a:cubicBezTo>
                <a:cubicBezTo>
                  <a:pt x="201187" y="392185"/>
                  <a:pt x="175956" y="397508"/>
                  <a:pt x="144955" y="397809"/>
                </a:cubicBezTo>
                <a:cubicBezTo>
                  <a:pt x="111889" y="397867"/>
                  <a:pt x="83438" y="392699"/>
                  <a:pt x="59601" y="382302"/>
                </a:cubicBezTo>
                <a:cubicBezTo>
                  <a:pt x="35764" y="371906"/>
                  <a:pt x="15897" y="355930"/>
                  <a:pt x="0" y="334374"/>
                </a:cubicBezTo>
                <a:lnTo>
                  <a:pt x="51095" y="298961"/>
                </a:lnTo>
                <a:cubicBezTo>
                  <a:pt x="62159" y="312768"/>
                  <a:pt x="74565" y="323237"/>
                  <a:pt x="88312" y="330369"/>
                </a:cubicBezTo>
                <a:cubicBezTo>
                  <a:pt x="102061" y="337501"/>
                  <a:pt x="119817" y="341084"/>
                  <a:pt x="141582" y="341120"/>
                </a:cubicBezTo>
                <a:cubicBezTo>
                  <a:pt x="167880" y="340721"/>
                  <a:pt x="186270" y="335616"/>
                  <a:pt x="196754" y="325802"/>
                </a:cubicBezTo>
                <a:cubicBezTo>
                  <a:pt x="207238" y="315988"/>
                  <a:pt x="212275" y="303856"/>
                  <a:pt x="211864" y="289405"/>
                </a:cubicBezTo>
                <a:cubicBezTo>
                  <a:pt x="212544" y="274099"/>
                  <a:pt x="206828" y="261288"/>
                  <a:pt x="194716" y="250971"/>
                </a:cubicBezTo>
                <a:cubicBezTo>
                  <a:pt x="182604" y="240654"/>
                  <a:pt x="160019" y="231918"/>
                  <a:pt x="126963" y="224762"/>
                </a:cubicBezTo>
                <a:cubicBezTo>
                  <a:pt x="89393" y="217092"/>
                  <a:pt x="60576" y="203765"/>
                  <a:pt x="40510" y="184782"/>
                </a:cubicBezTo>
                <a:cubicBezTo>
                  <a:pt x="20444" y="165799"/>
                  <a:pt x="10312" y="139965"/>
                  <a:pt x="10116" y="107281"/>
                </a:cubicBezTo>
                <a:cubicBezTo>
                  <a:pt x="9809" y="77240"/>
                  <a:pt x="19965" y="52053"/>
                  <a:pt x="40582" y="31723"/>
                </a:cubicBezTo>
                <a:cubicBezTo>
                  <a:pt x="61200" y="11392"/>
                  <a:pt x="94117" y="818"/>
                  <a:pt x="139333" y="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pic>
        <p:nvPicPr>
          <p:cNvPr id="19" name="図 18">
            <a:extLst>
              <a:ext uri="{FF2B5EF4-FFF2-40B4-BE49-F238E27FC236}">
                <a16:creationId xmlns:a16="http://schemas.microsoft.com/office/drawing/2014/main" id="{34343C2F-D8EF-10C3-3208-1A58A51ED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518" y="1249656"/>
            <a:ext cx="1464566" cy="823493"/>
          </a:xfrm>
          <a:prstGeom prst="rect">
            <a:avLst/>
          </a:prstGeom>
        </p:spPr>
      </p:pic>
      <p:pic>
        <p:nvPicPr>
          <p:cNvPr id="21" name="図 20">
            <a:extLst>
              <a:ext uri="{FF2B5EF4-FFF2-40B4-BE49-F238E27FC236}">
                <a16:creationId xmlns:a16="http://schemas.microsoft.com/office/drawing/2014/main" id="{4EC60491-7D6E-A7EB-C802-24931A769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157" y="370979"/>
            <a:ext cx="1464566" cy="823493"/>
          </a:xfrm>
          <a:prstGeom prst="rect">
            <a:avLst/>
          </a:prstGeom>
        </p:spPr>
      </p:pic>
      <p:pic>
        <p:nvPicPr>
          <p:cNvPr id="24" name="図 23">
            <a:extLst>
              <a:ext uri="{FF2B5EF4-FFF2-40B4-BE49-F238E27FC236}">
                <a16:creationId xmlns:a16="http://schemas.microsoft.com/office/drawing/2014/main" id="{FCA7C466-9A97-1147-3BB5-2BE7FD778A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518" y="370979"/>
            <a:ext cx="1464566" cy="823818"/>
          </a:xfrm>
          <a:prstGeom prst="rect">
            <a:avLst/>
          </a:prstGeom>
        </p:spPr>
      </p:pic>
      <p:pic>
        <p:nvPicPr>
          <p:cNvPr id="34" name="図 33">
            <a:extLst>
              <a:ext uri="{FF2B5EF4-FFF2-40B4-BE49-F238E27FC236}">
                <a16:creationId xmlns:a16="http://schemas.microsoft.com/office/drawing/2014/main" id="{2B9C2B99-7531-A9DB-8DBF-F7699B421D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9022" y="1248542"/>
            <a:ext cx="1466837" cy="824770"/>
          </a:xfrm>
          <a:prstGeom prst="rect">
            <a:avLst/>
          </a:prstGeom>
        </p:spPr>
      </p:pic>
      <p:sp>
        <p:nvSpPr>
          <p:cNvPr id="36" name="テキスト ボックス 35">
            <a:extLst>
              <a:ext uri="{FF2B5EF4-FFF2-40B4-BE49-F238E27FC236}">
                <a16:creationId xmlns:a16="http://schemas.microsoft.com/office/drawing/2014/main" id="{A4B223FD-D72F-58D4-1882-8B2014B94DFC}"/>
              </a:ext>
            </a:extLst>
          </p:cNvPr>
          <p:cNvSpPr txBox="1"/>
          <p:nvPr/>
        </p:nvSpPr>
        <p:spPr>
          <a:xfrm>
            <a:off x="420228" y="1349430"/>
            <a:ext cx="3576622" cy="646331"/>
          </a:xfrm>
          <a:prstGeom prst="rect">
            <a:avLst/>
          </a:prstGeom>
          <a:noFill/>
          <a:ln>
            <a:noFill/>
          </a:ln>
        </p:spPr>
        <p:txBody>
          <a:bodyPr wrap="square" rtlCol="0">
            <a:spAutoFit/>
          </a:bodyPr>
          <a:lstStyle/>
          <a:p>
            <a:r>
              <a:rPr kumimoji="1" lang="ja-JP" altLang="en-US"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線形静解析 </a:t>
            </a:r>
            <a:r>
              <a:rPr kumimoji="1" lang="en-US" altLang="ja-JP"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 </a:t>
            </a:r>
            <a:r>
              <a:rPr kumimoji="1" lang="ja-JP" altLang="en-US"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固有値解析 </a:t>
            </a:r>
            <a:r>
              <a:rPr kumimoji="1" lang="en-US" altLang="ja-JP"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 </a:t>
            </a:r>
            <a:r>
              <a:rPr kumimoji="1" lang="ja-JP" altLang="en-US"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線形座屈解析 </a:t>
            </a:r>
            <a:r>
              <a:rPr kumimoji="1" lang="en-US" altLang="ja-JP"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a:t>
            </a:r>
          </a:p>
          <a:p>
            <a:r>
              <a:rPr kumimoji="1" lang="ja-JP" altLang="en-US"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応答解析（直接法、モーダル法）</a:t>
            </a:r>
            <a:r>
              <a:rPr kumimoji="1" lang="ja-JP" altLang="en-US" sz="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など</a:t>
            </a:r>
            <a:endParaRPr kumimoji="1" lang="en-US" altLang="ja-JP" sz="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a:p>
            <a:r>
              <a:rPr kumimoji="1" lang="ja-JP" altLang="en-US" sz="12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rPr>
              <a:t>幅広いソリューションタイプに対応</a:t>
            </a:r>
            <a:endParaRPr lang="ja-JP" sz="12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02B1A977-B502-C003-DD7C-CFD6CE8AA03B}"/>
              </a:ext>
            </a:extLst>
          </p:cNvPr>
          <p:cNvPicPr>
            <a:picLocks noChangeAspect="1"/>
          </p:cNvPicPr>
          <p:nvPr/>
        </p:nvPicPr>
        <p:blipFill>
          <a:blip r:embed="rId8">
            <a:extLst>
              <a:ext uri="{28A0092B-C50C-407E-A947-70E740481C1C}">
                <a14:useLocalDpi xmlns:a14="http://schemas.microsoft.com/office/drawing/2010/main" val="0"/>
              </a:ext>
            </a:extLst>
          </a:blip>
          <a:srcRect t="2706" b="8208"/>
          <a:stretch/>
        </p:blipFill>
        <p:spPr>
          <a:xfrm>
            <a:off x="420228" y="2556012"/>
            <a:ext cx="3019014" cy="1515131"/>
          </a:xfrm>
          <a:prstGeom prst="rect">
            <a:avLst/>
          </a:prstGeom>
        </p:spPr>
      </p:pic>
      <p:sp>
        <p:nvSpPr>
          <p:cNvPr id="40" name="テキスト ボックス 39">
            <a:extLst>
              <a:ext uri="{FF2B5EF4-FFF2-40B4-BE49-F238E27FC236}">
                <a16:creationId xmlns:a16="http://schemas.microsoft.com/office/drawing/2014/main" id="{88E96232-C6C8-0A63-A5C8-74066239288C}"/>
              </a:ext>
            </a:extLst>
          </p:cNvPr>
          <p:cNvSpPr txBox="1"/>
          <p:nvPr/>
        </p:nvSpPr>
        <p:spPr>
          <a:xfrm>
            <a:off x="3506552" y="2893303"/>
            <a:ext cx="3656977" cy="1077218"/>
          </a:xfrm>
          <a:prstGeom prst="rect">
            <a:avLst/>
          </a:prstGeom>
          <a:noFill/>
          <a:ln>
            <a:noFill/>
          </a:ln>
        </p:spPr>
        <p:txBody>
          <a:bodyPr wrap="square" rtlCol="0">
            <a:spAutoFit/>
          </a:bodyPr>
          <a:lstStyle/>
          <a:p>
            <a:r>
              <a:rPr kumimoji="1" lang="en-US" altLang="ja-JP"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Simcenter 3D</a:t>
            </a:r>
            <a:r>
              <a:rPr kumimoji="1" lang="ja-JP" altLang="en-US"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とは、線形静解析、疲労解析、非線形解析などさまざまな構造解析ソリューションがオールインワンとなっている総合型</a:t>
            </a:r>
            <a:r>
              <a:rPr kumimoji="1" lang="en-US" altLang="ja-JP"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CAM/CAE</a:t>
            </a:r>
            <a:r>
              <a:rPr kumimoji="1" lang="ja-JP" altLang="en-US"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ソフトです。ソフト一つでさまざまな現場に対応でき、解析の際にツールごとに変化する</a:t>
            </a:r>
            <a:r>
              <a:rPr kumimoji="1" lang="en-US" altLang="ja-JP"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UI</a:t>
            </a:r>
            <a:r>
              <a:rPr kumimoji="1" lang="ja-JP" altLang="en-US"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を覚える必要がありません。</a:t>
            </a:r>
          </a:p>
          <a:p>
            <a:r>
              <a:rPr kumimoji="1" lang="ja-JP" altLang="en-US"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また、複雑な形状の作成や簡易化、さらに</a:t>
            </a:r>
            <a:r>
              <a:rPr kumimoji="1" lang="en-US" altLang="ja-JP"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FEM</a:t>
            </a:r>
            <a:r>
              <a:rPr kumimoji="1" lang="ja-JP" altLang="en-US" sz="8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メッシュのコントロールなどの機能も搭載されており、製造過程においてミスが発生した場合にもスムーズに対処できます。意図しないミスが発生した際にも労力をかけずに実際の構造に近いモデルを作る事ができます。</a:t>
            </a:r>
            <a:endParaRPr lang="ja-JP" sz="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2" name="正方形/長方形 41">
            <a:extLst>
              <a:ext uri="{FF2B5EF4-FFF2-40B4-BE49-F238E27FC236}">
                <a16:creationId xmlns:a16="http://schemas.microsoft.com/office/drawing/2014/main" id="{27806908-5786-7CB6-85FF-D19FD5840004}"/>
              </a:ext>
            </a:extLst>
          </p:cNvPr>
          <p:cNvSpPr/>
          <p:nvPr/>
        </p:nvSpPr>
        <p:spPr>
          <a:xfrm>
            <a:off x="2137802" y="4464746"/>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FF164F4C-4D90-82FD-7F45-CC1635A08C2C}"/>
              </a:ext>
            </a:extLst>
          </p:cNvPr>
          <p:cNvSpPr/>
          <p:nvPr/>
        </p:nvSpPr>
        <p:spPr>
          <a:xfrm>
            <a:off x="420228" y="4466083"/>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0" name="テキスト ボックス 49">
            <a:extLst>
              <a:ext uri="{FF2B5EF4-FFF2-40B4-BE49-F238E27FC236}">
                <a16:creationId xmlns:a16="http://schemas.microsoft.com/office/drawing/2014/main" id="{55F4E243-65DC-025C-6C3D-55555ABB7016}"/>
              </a:ext>
            </a:extLst>
          </p:cNvPr>
          <p:cNvSpPr txBox="1"/>
          <p:nvPr/>
        </p:nvSpPr>
        <p:spPr>
          <a:xfrm>
            <a:off x="495258" y="4500318"/>
            <a:ext cx="1594426" cy="234501"/>
          </a:xfrm>
          <a:prstGeom prst="rect">
            <a:avLst/>
          </a:prstGeom>
          <a:noFill/>
          <a:ln>
            <a:noFill/>
          </a:ln>
        </p:spPr>
        <p:txBody>
          <a:bodyPr wrap="square" rtlCol="0">
            <a:spAutoFit/>
          </a:bodyPr>
          <a:lstStyle/>
          <a:p>
            <a:pPr algn="ctr"/>
            <a:r>
              <a:rPr kumimoji="1" lang="ja-JP" altLang="en-US" sz="1050" kern="120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自動車業界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51" name="正方形/長方形 50">
            <a:extLst>
              <a:ext uri="{FF2B5EF4-FFF2-40B4-BE49-F238E27FC236}">
                <a16:creationId xmlns:a16="http://schemas.microsoft.com/office/drawing/2014/main" id="{4A5D14C6-A202-6D21-3738-8744C29C2FB6}"/>
              </a:ext>
            </a:extLst>
          </p:cNvPr>
          <p:cNvSpPr/>
          <p:nvPr/>
        </p:nvSpPr>
        <p:spPr>
          <a:xfrm>
            <a:off x="2137802" y="4852117"/>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5E8BD0AA-1C91-5735-EBB6-3D0DED0128BA}"/>
              </a:ext>
            </a:extLst>
          </p:cNvPr>
          <p:cNvSpPr/>
          <p:nvPr/>
        </p:nvSpPr>
        <p:spPr>
          <a:xfrm>
            <a:off x="420228" y="4853454"/>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3" name="テキスト ボックス 52">
            <a:extLst>
              <a:ext uri="{FF2B5EF4-FFF2-40B4-BE49-F238E27FC236}">
                <a16:creationId xmlns:a16="http://schemas.microsoft.com/office/drawing/2014/main" id="{67F6E459-D8D6-AC88-020C-29E37A29295C}"/>
              </a:ext>
            </a:extLst>
          </p:cNvPr>
          <p:cNvSpPr txBox="1"/>
          <p:nvPr/>
        </p:nvSpPr>
        <p:spPr>
          <a:xfrm>
            <a:off x="495258" y="4887689"/>
            <a:ext cx="1594426" cy="234501"/>
          </a:xfrm>
          <a:prstGeom prst="rect">
            <a:avLst/>
          </a:prstGeom>
          <a:noFill/>
          <a:ln>
            <a:noFill/>
          </a:ln>
        </p:spPr>
        <p:txBody>
          <a:bodyPr wrap="square" rtlCol="0">
            <a:spAutoFit/>
          </a:bodyPr>
          <a:lstStyle/>
          <a:p>
            <a:pPr algn="ctr"/>
            <a:r>
              <a:rPr kumimoji="1" lang="ja-JP" altLang="en-US" sz="1050" kern="120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航空宇宙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480F13ED-9B62-3066-E316-CD41FE1FBE0E}"/>
              </a:ext>
            </a:extLst>
          </p:cNvPr>
          <p:cNvSpPr txBox="1"/>
          <p:nvPr/>
        </p:nvSpPr>
        <p:spPr>
          <a:xfrm>
            <a:off x="2185919" y="4512046"/>
            <a:ext cx="4902290" cy="243372"/>
          </a:xfrm>
          <a:prstGeom prst="rect">
            <a:avLst/>
          </a:prstGeom>
          <a:noFill/>
          <a:ln>
            <a:noFill/>
          </a:ln>
        </p:spPr>
        <p:txBody>
          <a:bodyPr wrap="square" rtlCol="0">
            <a:spAutoFit/>
          </a:bodyPr>
          <a:lstStyle/>
          <a:p>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車体の衝突解析、振動・騒音解析（</a:t>
            </a:r>
            <a:r>
              <a:rPr kumimoji="1" lang="en-US" altLang="ja-JP"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NVH</a:t>
            </a:r>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）、熱マネジメント、空力評価</a:t>
            </a:r>
            <a:endParaRPr lang="ja-JP" sz="1050"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A7596842-E61F-A020-F196-3DB9D2F261DF}"/>
              </a:ext>
            </a:extLst>
          </p:cNvPr>
          <p:cNvSpPr txBox="1"/>
          <p:nvPr/>
        </p:nvSpPr>
        <p:spPr>
          <a:xfrm>
            <a:off x="2185919" y="4895331"/>
            <a:ext cx="4902290" cy="243372"/>
          </a:xfrm>
          <a:prstGeom prst="rect">
            <a:avLst/>
          </a:prstGeom>
          <a:noFill/>
          <a:ln>
            <a:noFill/>
          </a:ln>
        </p:spPr>
        <p:txBody>
          <a:bodyPr wrap="square" rtlCol="0">
            <a:spAutoFit/>
          </a:bodyPr>
          <a:lstStyle/>
          <a:p>
            <a:r>
              <a:rPr kumimoji="1" lang="zh-TW"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構造強度解析、軽量化設計、複合材評価、疲労耐久解析</a:t>
            </a:r>
          </a:p>
        </p:txBody>
      </p:sp>
      <p:sp>
        <p:nvSpPr>
          <p:cNvPr id="62" name="正方形/長方形 61">
            <a:extLst>
              <a:ext uri="{FF2B5EF4-FFF2-40B4-BE49-F238E27FC236}">
                <a16:creationId xmlns:a16="http://schemas.microsoft.com/office/drawing/2014/main" id="{966E60F9-D07E-4637-8955-7DBFAD47B6B5}"/>
              </a:ext>
            </a:extLst>
          </p:cNvPr>
          <p:cNvSpPr/>
          <p:nvPr/>
        </p:nvSpPr>
        <p:spPr>
          <a:xfrm>
            <a:off x="2137802" y="5245650"/>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749F384D-5893-C5FD-C123-ABBC74B7F8F2}"/>
              </a:ext>
            </a:extLst>
          </p:cNvPr>
          <p:cNvSpPr/>
          <p:nvPr/>
        </p:nvSpPr>
        <p:spPr>
          <a:xfrm>
            <a:off x="420228" y="5246989"/>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4" name="テキスト ボックス 63">
            <a:extLst>
              <a:ext uri="{FF2B5EF4-FFF2-40B4-BE49-F238E27FC236}">
                <a16:creationId xmlns:a16="http://schemas.microsoft.com/office/drawing/2014/main" id="{25C7D02C-B1B8-B3C2-A029-0F32D50CBE68}"/>
              </a:ext>
            </a:extLst>
          </p:cNvPr>
          <p:cNvSpPr txBox="1"/>
          <p:nvPr/>
        </p:nvSpPr>
        <p:spPr>
          <a:xfrm>
            <a:off x="495258" y="5281223"/>
            <a:ext cx="1594426" cy="234501"/>
          </a:xfrm>
          <a:prstGeom prst="rect">
            <a:avLst/>
          </a:prstGeom>
          <a:noFill/>
          <a:ln>
            <a:noFill/>
          </a:ln>
        </p:spPr>
        <p:txBody>
          <a:bodyPr wrap="square" rtlCol="0">
            <a:spAutoFit/>
          </a:bodyPr>
          <a:lstStyle/>
          <a:p>
            <a:pPr algn="ctr"/>
            <a:r>
              <a:rPr kumimoji="1" lang="ja-JP" altLang="en-US" sz="1050" kern="1200" dirty="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重工業・建設機械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5" name="正方形/長方形 64">
            <a:extLst>
              <a:ext uri="{FF2B5EF4-FFF2-40B4-BE49-F238E27FC236}">
                <a16:creationId xmlns:a16="http://schemas.microsoft.com/office/drawing/2014/main" id="{CDD5FCA2-6191-654E-D873-A0A7EF65397D}"/>
              </a:ext>
            </a:extLst>
          </p:cNvPr>
          <p:cNvSpPr/>
          <p:nvPr/>
        </p:nvSpPr>
        <p:spPr>
          <a:xfrm>
            <a:off x="2137802" y="5633021"/>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D8BBCDAD-C57F-1AF7-D618-CA1727EBDEAB}"/>
              </a:ext>
            </a:extLst>
          </p:cNvPr>
          <p:cNvSpPr/>
          <p:nvPr/>
        </p:nvSpPr>
        <p:spPr>
          <a:xfrm>
            <a:off x="420228" y="5634360"/>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7" name="テキスト ボックス 66">
            <a:extLst>
              <a:ext uri="{FF2B5EF4-FFF2-40B4-BE49-F238E27FC236}">
                <a16:creationId xmlns:a16="http://schemas.microsoft.com/office/drawing/2014/main" id="{C2977C04-BF6E-3A18-9238-4F36220D8D28}"/>
              </a:ext>
            </a:extLst>
          </p:cNvPr>
          <p:cNvSpPr txBox="1"/>
          <p:nvPr/>
        </p:nvSpPr>
        <p:spPr>
          <a:xfrm>
            <a:off x="495258" y="5668594"/>
            <a:ext cx="1594426" cy="234501"/>
          </a:xfrm>
          <a:prstGeom prst="rect">
            <a:avLst/>
          </a:prstGeom>
          <a:noFill/>
          <a:ln>
            <a:noFill/>
          </a:ln>
        </p:spPr>
        <p:txBody>
          <a:bodyPr wrap="square" rtlCol="0">
            <a:spAutoFit/>
          </a:bodyPr>
          <a:lstStyle/>
          <a:p>
            <a:pPr algn="ctr"/>
            <a:r>
              <a:rPr kumimoji="1" lang="ja-JP" altLang="en-US" sz="1050" kern="1200" dirty="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精密機器・医療機器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B5B0E168-0208-E528-9AFF-EF8963A3E14E}"/>
              </a:ext>
            </a:extLst>
          </p:cNvPr>
          <p:cNvSpPr txBox="1"/>
          <p:nvPr/>
        </p:nvSpPr>
        <p:spPr>
          <a:xfrm>
            <a:off x="2185919" y="5292952"/>
            <a:ext cx="4902290" cy="243372"/>
          </a:xfrm>
          <a:prstGeom prst="rect">
            <a:avLst/>
          </a:prstGeom>
          <a:noFill/>
          <a:ln>
            <a:noFill/>
          </a:ln>
        </p:spPr>
        <p:txBody>
          <a:bodyPr wrap="square" rtlCol="0">
            <a:spAutoFit/>
          </a:bodyPr>
          <a:lstStyle/>
          <a:p>
            <a:r>
              <a:rPr kumimoji="1" lang="ja-JP" altLang="en-US" sz="1050" kern="1200">
                <a:effectLst/>
                <a:latin typeface="ヒラギノ角ゴ6" panose="020B0600000000000000" pitchFamily="50" charset="-128"/>
                <a:ea typeface="ヒラギノ角ゴ6" panose="020B0600000000000000" pitchFamily="50" charset="-128"/>
                <a:cs typeface="LINE Seed Sans ExtraBold" panose="020B0803020203020204" pitchFamily="34" charset="0"/>
              </a:rPr>
              <a:t>シャーシ強度、油圧装置の運動解析、騒音制御、熱設計</a:t>
            </a:r>
            <a:endPar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endParaRPr>
          </a:p>
        </p:txBody>
      </p:sp>
      <p:sp>
        <p:nvSpPr>
          <p:cNvPr id="69" name="テキスト ボックス 68">
            <a:extLst>
              <a:ext uri="{FF2B5EF4-FFF2-40B4-BE49-F238E27FC236}">
                <a16:creationId xmlns:a16="http://schemas.microsoft.com/office/drawing/2014/main" id="{D79FE293-EDA2-4C4C-0D36-E36E256BBB01}"/>
              </a:ext>
            </a:extLst>
          </p:cNvPr>
          <p:cNvSpPr txBox="1"/>
          <p:nvPr/>
        </p:nvSpPr>
        <p:spPr>
          <a:xfrm>
            <a:off x="2185919" y="5676236"/>
            <a:ext cx="4902290" cy="243372"/>
          </a:xfrm>
          <a:prstGeom prst="rect">
            <a:avLst/>
          </a:prstGeom>
          <a:noFill/>
          <a:ln>
            <a:noFill/>
          </a:ln>
        </p:spPr>
        <p:txBody>
          <a:bodyPr wrap="square" rtlCol="0">
            <a:spAutoFit/>
          </a:bodyPr>
          <a:lstStyle/>
          <a:p>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落下テスト、熱変形シミュレーション、部品の機構解析</a:t>
            </a:r>
            <a:endParaRPr lang="ja-JP" sz="1050"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70" name="正方形/長方形 69">
            <a:extLst>
              <a:ext uri="{FF2B5EF4-FFF2-40B4-BE49-F238E27FC236}">
                <a16:creationId xmlns:a16="http://schemas.microsoft.com/office/drawing/2014/main" id="{89246115-9E1A-C4A9-8D30-50B64B0AAE6D}"/>
              </a:ext>
            </a:extLst>
          </p:cNvPr>
          <p:cNvSpPr/>
          <p:nvPr/>
        </p:nvSpPr>
        <p:spPr>
          <a:xfrm>
            <a:off x="2137802" y="6018555"/>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図形 70">
            <a:extLst>
              <a:ext uri="{FF2B5EF4-FFF2-40B4-BE49-F238E27FC236}">
                <a16:creationId xmlns:a16="http://schemas.microsoft.com/office/drawing/2014/main" id="{B163E25B-2EBF-FD37-BF21-12B2489D8B60}"/>
              </a:ext>
            </a:extLst>
          </p:cNvPr>
          <p:cNvSpPr/>
          <p:nvPr/>
        </p:nvSpPr>
        <p:spPr>
          <a:xfrm>
            <a:off x="420228" y="6019893"/>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2" name="テキスト ボックス 71">
            <a:extLst>
              <a:ext uri="{FF2B5EF4-FFF2-40B4-BE49-F238E27FC236}">
                <a16:creationId xmlns:a16="http://schemas.microsoft.com/office/drawing/2014/main" id="{CF620983-8F79-8BCC-409D-79DD930F1F07}"/>
              </a:ext>
            </a:extLst>
          </p:cNvPr>
          <p:cNvSpPr txBox="1"/>
          <p:nvPr/>
        </p:nvSpPr>
        <p:spPr>
          <a:xfrm>
            <a:off x="495258" y="6054128"/>
            <a:ext cx="1594426" cy="234501"/>
          </a:xfrm>
          <a:prstGeom prst="rect">
            <a:avLst/>
          </a:prstGeom>
          <a:noFill/>
          <a:ln>
            <a:noFill/>
          </a:ln>
        </p:spPr>
        <p:txBody>
          <a:bodyPr wrap="square" rtlCol="0">
            <a:spAutoFit/>
          </a:bodyPr>
          <a:lstStyle/>
          <a:p>
            <a:pPr algn="ctr"/>
            <a:r>
              <a:rPr kumimoji="1" lang="ja-JP" altLang="en-US" sz="1050" kern="120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家電・電子機器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03D1582C-57A2-602C-E8B7-DC5B719616A2}"/>
              </a:ext>
            </a:extLst>
          </p:cNvPr>
          <p:cNvSpPr txBox="1"/>
          <p:nvPr/>
        </p:nvSpPr>
        <p:spPr>
          <a:xfrm>
            <a:off x="2185919" y="6061769"/>
            <a:ext cx="4902290" cy="243372"/>
          </a:xfrm>
          <a:prstGeom prst="rect">
            <a:avLst/>
          </a:prstGeom>
          <a:noFill/>
          <a:ln>
            <a:noFill/>
          </a:ln>
        </p:spPr>
        <p:txBody>
          <a:bodyPr wrap="square" rtlCol="0">
            <a:spAutoFit/>
          </a:bodyPr>
          <a:lstStyle/>
          <a:p>
            <a:r>
              <a:rPr kumimoji="1" lang="ja-JP" altLang="en-US" sz="1050" kern="1200">
                <a:effectLst/>
                <a:latin typeface="ヒラギノ角ゴ6" panose="020B0600000000000000" pitchFamily="50" charset="-128"/>
                <a:ea typeface="ヒラギノ角ゴ6" panose="020B0600000000000000" pitchFamily="50" charset="-128"/>
                <a:cs typeface="LINE Seed Sans ExtraBold" panose="020B0803020203020204" pitchFamily="34" charset="0"/>
              </a:rPr>
              <a:t>ファン冷却設計、熱解析、筐体の剛性解析、音響性能</a:t>
            </a:r>
            <a:endPar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endParaRPr>
          </a:p>
        </p:txBody>
      </p:sp>
      <p:sp>
        <p:nvSpPr>
          <p:cNvPr id="74" name="正方形/長方形 73">
            <a:extLst>
              <a:ext uri="{FF2B5EF4-FFF2-40B4-BE49-F238E27FC236}">
                <a16:creationId xmlns:a16="http://schemas.microsoft.com/office/drawing/2014/main" id="{FEFD3202-60C2-5B25-B380-92E5569374EE}"/>
              </a:ext>
            </a:extLst>
          </p:cNvPr>
          <p:cNvSpPr/>
          <p:nvPr/>
        </p:nvSpPr>
        <p:spPr>
          <a:xfrm>
            <a:off x="2137802" y="6412089"/>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図形 74">
            <a:extLst>
              <a:ext uri="{FF2B5EF4-FFF2-40B4-BE49-F238E27FC236}">
                <a16:creationId xmlns:a16="http://schemas.microsoft.com/office/drawing/2014/main" id="{AD50FF36-A1BB-90B2-CF61-DB819D8BFAC9}"/>
              </a:ext>
            </a:extLst>
          </p:cNvPr>
          <p:cNvSpPr/>
          <p:nvPr/>
        </p:nvSpPr>
        <p:spPr>
          <a:xfrm>
            <a:off x="420228" y="6413427"/>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6" name="テキスト ボックス 75">
            <a:extLst>
              <a:ext uri="{FF2B5EF4-FFF2-40B4-BE49-F238E27FC236}">
                <a16:creationId xmlns:a16="http://schemas.microsoft.com/office/drawing/2014/main" id="{C21659F6-1971-9FB5-A166-6E95F161CE66}"/>
              </a:ext>
            </a:extLst>
          </p:cNvPr>
          <p:cNvSpPr txBox="1"/>
          <p:nvPr/>
        </p:nvSpPr>
        <p:spPr>
          <a:xfrm>
            <a:off x="495258" y="6447662"/>
            <a:ext cx="1594426" cy="234501"/>
          </a:xfrm>
          <a:prstGeom prst="rect">
            <a:avLst/>
          </a:prstGeom>
          <a:noFill/>
          <a:ln>
            <a:noFill/>
          </a:ln>
        </p:spPr>
        <p:txBody>
          <a:bodyPr wrap="square" rtlCol="0">
            <a:spAutoFit/>
          </a:bodyPr>
          <a:lstStyle/>
          <a:p>
            <a:pPr algn="ctr"/>
            <a:r>
              <a:rPr kumimoji="1" lang="ja-JP" altLang="en-US" sz="1050" kern="120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海洋・エネルギー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77" name="正方形/長方形 76">
            <a:extLst>
              <a:ext uri="{FF2B5EF4-FFF2-40B4-BE49-F238E27FC236}">
                <a16:creationId xmlns:a16="http://schemas.microsoft.com/office/drawing/2014/main" id="{C9578F23-7E9B-9969-7989-F4EC2CF592B7}"/>
              </a:ext>
            </a:extLst>
          </p:cNvPr>
          <p:cNvSpPr/>
          <p:nvPr/>
        </p:nvSpPr>
        <p:spPr>
          <a:xfrm>
            <a:off x="2137802" y="6799461"/>
            <a:ext cx="5037899" cy="303669"/>
          </a:xfrm>
          <a:prstGeom prst="rect">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D1F987F4-6C96-38E1-411D-7B4A82C01A6D}"/>
              </a:ext>
            </a:extLst>
          </p:cNvPr>
          <p:cNvSpPr/>
          <p:nvPr/>
        </p:nvSpPr>
        <p:spPr>
          <a:xfrm>
            <a:off x="420228" y="6800798"/>
            <a:ext cx="1717574" cy="303669"/>
          </a:xfrm>
          <a:custGeom>
            <a:avLst/>
            <a:gdLst>
              <a:gd name="connsiteX0" fmla="*/ 158413 w 1654962"/>
              <a:gd name="connsiteY0" fmla="*/ 0 h 316825"/>
              <a:gd name="connsiteX1" fmla="*/ 1654962 w 1654962"/>
              <a:gd name="connsiteY1" fmla="*/ 0 h 316825"/>
              <a:gd name="connsiteX2" fmla="*/ 1654962 w 1654962"/>
              <a:gd name="connsiteY2" fmla="*/ 316825 h 316825"/>
              <a:gd name="connsiteX3" fmla="*/ 158413 w 1654962"/>
              <a:gd name="connsiteY3" fmla="*/ 316825 h 316825"/>
              <a:gd name="connsiteX4" fmla="*/ 12449 w 1654962"/>
              <a:gd name="connsiteY4" fmla="*/ 220073 h 316825"/>
              <a:gd name="connsiteX5" fmla="*/ 0 w 1654962"/>
              <a:gd name="connsiteY5" fmla="*/ 158413 h 316825"/>
              <a:gd name="connsiteX6" fmla="*/ 12449 w 1654962"/>
              <a:gd name="connsiteY6" fmla="*/ 96752 h 316825"/>
              <a:gd name="connsiteX7" fmla="*/ 158413 w 1654962"/>
              <a:gd name="connsiteY7" fmla="*/ 0 h 31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962" h="316825">
                <a:moveTo>
                  <a:pt x="158413" y="0"/>
                </a:moveTo>
                <a:lnTo>
                  <a:pt x="1654962" y="0"/>
                </a:lnTo>
                <a:lnTo>
                  <a:pt x="1654962" y="316825"/>
                </a:lnTo>
                <a:lnTo>
                  <a:pt x="158413" y="316825"/>
                </a:lnTo>
                <a:cubicBezTo>
                  <a:pt x="92796" y="316825"/>
                  <a:pt x="36497" y="276930"/>
                  <a:pt x="12449" y="220073"/>
                </a:cubicBezTo>
                <a:lnTo>
                  <a:pt x="0" y="158413"/>
                </a:lnTo>
                <a:lnTo>
                  <a:pt x="12449" y="96752"/>
                </a:lnTo>
                <a:cubicBezTo>
                  <a:pt x="36497" y="39895"/>
                  <a:pt x="92796" y="0"/>
                  <a:pt x="158413" y="0"/>
                </a:cubicBezTo>
                <a:close/>
              </a:path>
            </a:pathLst>
          </a:cu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9" name="テキスト ボックス 78">
            <a:extLst>
              <a:ext uri="{FF2B5EF4-FFF2-40B4-BE49-F238E27FC236}">
                <a16:creationId xmlns:a16="http://schemas.microsoft.com/office/drawing/2014/main" id="{03C026A0-1EFF-3065-00C1-E82C1E9E5F22}"/>
              </a:ext>
            </a:extLst>
          </p:cNvPr>
          <p:cNvSpPr txBox="1"/>
          <p:nvPr/>
        </p:nvSpPr>
        <p:spPr>
          <a:xfrm>
            <a:off x="495258" y="6835033"/>
            <a:ext cx="1594426" cy="234501"/>
          </a:xfrm>
          <a:prstGeom prst="rect">
            <a:avLst/>
          </a:prstGeom>
          <a:noFill/>
          <a:ln>
            <a:noFill/>
          </a:ln>
        </p:spPr>
        <p:txBody>
          <a:bodyPr wrap="square" rtlCol="0">
            <a:spAutoFit/>
          </a:bodyPr>
          <a:lstStyle/>
          <a:p>
            <a:pPr algn="ctr"/>
            <a:r>
              <a:rPr kumimoji="1" lang="ja-JP" altLang="en-US" sz="1050" kern="1200" dirty="0">
                <a:solidFill>
                  <a:schemeClr val="bg1"/>
                </a:solidFill>
                <a:effectLst/>
                <a:latin typeface="ヒラギノ角ゴ8" panose="020B0800000000000000" pitchFamily="50" charset="-128"/>
                <a:ea typeface="ヒラギノ角ゴ8" panose="020B0800000000000000" pitchFamily="50" charset="-128"/>
                <a:cs typeface="LINE Seed Sans ExtraBold" panose="020B0803020203020204" pitchFamily="34" charset="0"/>
              </a:rPr>
              <a:t>鉄道・輸送機器 </a:t>
            </a:r>
            <a:endParaRPr lang="ja-JP" sz="1050" kern="100" dirty="0">
              <a:solidFill>
                <a:schemeClr val="bg1"/>
              </a:solidFill>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46218FE9-55F6-30B5-3C23-DC8431F2334A}"/>
              </a:ext>
            </a:extLst>
          </p:cNvPr>
          <p:cNvSpPr txBox="1"/>
          <p:nvPr/>
        </p:nvSpPr>
        <p:spPr>
          <a:xfrm>
            <a:off x="2185919" y="6459391"/>
            <a:ext cx="4902290" cy="243372"/>
          </a:xfrm>
          <a:prstGeom prst="rect">
            <a:avLst/>
          </a:prstGeom>
          <a:noFill/>
          <a:ln>
            <a:noFill/>
          </a:ln>
        </p:spPr>
        <p:txBody>
          <a:bodyPr wrap="square" rtlCol="0">
            <a:spAutoFit/>
          </a:bodyPr>
          <a:lstStyle/>
          <a:p>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タービンやポンプの構造解析、流体振動、腐食・疲労予測</a:t>
            </a:r>
            <a:endParaRPr lang="ja-JP" sz="1050"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81" name="テキスト ボックス 80">
            <a:extLst>
              <a:ext uri="{FF2B5EF4-FFF2-40B4-BE49-F238E27FC236}">
                <a16:creationId xmlns:a16="http://schemas.microsoft.com/office/drawing/2014/main" id="{A380A884-252A-6E55-62C5-9E684AB4ACE4}"/>
              </a:ext>
            </a:extLst>
          </p:cNvPr>
          <p:cNvSpPr txBox="1"/>
          <p:nvPr/>
        </p:nvSpPr>
        <p:spPr>
          <a:xfrm>
            <a:off x="2185919" y="6842675"/>
            <a:ext cx="4902290" cy="243372"/>
          </a:xfrm>
          <a:prstGeom prst="rect">
            <a:avLst/>
          </a:prstGeom>
          <a:noFill/>
          <a:ln>
            <a:noFill/>
          </a:ln>
        </p:spPr>
        <p:txBody>
          <a:bodyPr wrap="square" rtlCol="0">
            <a:spAutoFit/>
          </a:bodyPr>
          <a:lstStyle/>
          <a:p>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車体構造の振動・応力解析、騒音対策、部品寿命評価</a:t>
            </a:r>
            <a:endParaRPr lang="ja-JP" sz="1050" kern="100" dirty="0">
              <a:effectLst/>
              <a:latin typeface="ヒラギノ角ゴ6" panose="020B0600000000000000" pitchFamily="50" charset="-128"/>
              <a:ea typeface="ヒラギノ角ゴ6" panose="020B0600000000000000" pitchFamily="50" charset="-128"/>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9BE50F0F-F1C9-0B3D-2E1F-A37D4547DA8C}"/>
              </a:ext>
            </a:extLst>
          </p:cNvPr>
          <p:cNvSpPr txBox="1"/>
          <p:nvPr/>
        </p:nvSpPr>
        <p:spPr>
          <a:xfrm>
            <a:off x="420229" y="4125256"/>
            <a:ext cx="6755472" cy="276999"/>
          </a:xfrm>
          <a:prstGeom prst="rect">
            <a:avLst/>
          </a:prstGeom>
          <a:noFill/>
          <a:ln>
            <a:noFill/>
          </a:ln>
        </p:spPr>
        <p:txBody>
          <a:bodyPr wrap="square" rtlCol="0">
            <a:spAutoFit/>
          </a:bodyPr>
          <a:lstStyle/>
          <a:p>
            <a:pPr algn="ctr"/>
            <a:r>
              <a:rPr kumimoji="1" lang="en-US" altLang="ja-JP"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Simcenter 3D</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が活用されている主な</a:t>
            </a:r>
            <a:r>
              <a:rPr kumimoji="1" lang="ja-JP" altLang="en-US" sz="1200" dirty="0">
                <a:latin typeface="ヒラギノ角ゴ8" panose="020B0800000000000000" pitchFamily="50" charset="-128"/>
                <a:ea typeface="ヒラギノ角ゴ8" panose="020B0800000000000000" pitchFamily="50" charset="-128"/>
                <a:cs typeface="Times New Roman" panose="02020603050405020304" pitchFamily="18" charset="0"/>
              </a:rPr>
              <a:t>業界</a:t>
            </a:r>
            <a:endParaRPr lang="ja-JP" sz="1200" kern="100" dirty="0">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pic>
        <p:nvPicPr>
          <p:cNvPr id="94" name="図 93">
            <a:extLst>
              <a:ext uri="{FF2B5EF4-FFF2-40B4-BE49-F238E27FC236}">
                <a16:creationId xmlns:a16="http://schemas.microsoft.com/office/drawing/2014/main" id="{FDED2B0D-1826-937B-55D5-F4306D97CDB7}"/>
              </a:ext>
            </a:extLst>
          </p:cNvPr>
          <p:cNvPicPr>
            <a:picLocks noChangeAspect="1"/>
          </p:cNvPicPr>
          <p:nvPr/>
        </p:nvPicPr>
        <p:blipFill>
          <a:blip r:embed="rId9">
            <a:extLst>
              <a:ext uri="{28A0092B-C50C-407E-A947-70E740481C1C}">
                <a14:useLocalDpi xmlns:a14="http://schemas.microsoft.com/office/drawing/2010/main" val="0"/>
              </a:ext>
            </a:extLst>
          </a:blip>
          <a:srcRect t="9526" b="68746"/>
          <a:stretch/>
        </p:blipFill>
        <p:spPr>
          <a:xfrm>
            <a:off x="420227" y="7789737"/>
            <a:ext cx="6777287" cy="696120"/>
          </a:xfrm>
          <a:prstGeom prst="rect">
            <a:avLst/>
          </a:prstGeom>
        </p:spPr>
      </p:pic>
      <p:pic>
        <p:nvPicPr>
          <p:cNvPr id="96" name="図 95">
            <a:extLst>
              <a:ext uri="{FF2B5EF4-FFF2-40B4-BE49-F238E27FC236}">
                <a16:creationId xmlns:a16="http://schemas.microsoft.com/office/drawing/2014/main" id="{EE7228B3-DC10-E106-1088-B05BA6CF9482}"/>
              </a:ext>
            </a:extLst>
          </p:cNvPr>
          <p:cNvPicPr>
            <a:picLocks noChangeAspect="1"/>
          </p:cNvPicPr>
          <p:nvPr/>
        </p:nvPicPr>
        <p:blipFill>
          <a:blip r:embed="rId9">
            <a:extLst>
              <a:ext uri="{28A0092B-C50C-407E-A947-70E740481C1C}">
                <a14:useLocalDpi xmlns:a14="http://schemas.microsoft.com/office/drawing/2010/main" val="0"/>
              </a:ext>
            </a:extLst>
          </a:blip>
          <a:srcRect t="39300" b="38004"/>
          <a:stretch/>
        </p:blipFill>
        <p:spPr>
          <a:xfrm>
            <a:off x="420227" y="8798719"/>
            <a:ext cx="6777287" cy="727162"/>
          </a:xfrm>
          <a:prstGeom prst="rect">
            <a:avLst/>
          </a:prstGeom>
        </p:spPr>
      </p:pic>
      <p:pic>
        <p:nvPicPr>
          <p:cNvPr id="97" name="図 96">
            <a:extLst>
              <a:ext uri="{FF2B5EF4-FFF2-40B4-BE49-F238E27FC236}">
                <a16:creationId xmlns:a16="http://schemas.microsoft.com/office/drawing/2014/main" id="{81470B1F-2D2D-000D-C12A-FA677D255C88}"/>
              </a:ext>
            </a:extLst>
          </p:cNvPr>
          <p:cNvPicPr>
            <a:picLocks noChangeAspect="1"/>
          </p:cNvPicPr>
          <p:nvPr/>
        </p:nvPicPr>
        <p:blipFill>
          <a:blip r:embed="rId9">
            <a:extLst>
              <a:ext uri="{28A0092B-C50C-407E-A947-70E740481C1C}">
                <a14:useLocalDpi xmlns:a14="http://schemas.microsoft.com/office/drawing/2010/main" val="0"/>
              </a:ext>
            </a:extLst>
          </a:blip>
          <a:srcRect t="69843" b="6175"/>
          <a:stretch/>
        </p:blipFill>
        <p:spPr>
          <a:xfrm>
            <a:off x="420227" y="9784452"/>
            <a:ext cx="6777287" cy="768350"/>
          </a:xfrm>
          <a:prstGeom prst="rect">
            <a:avLst/>
          </a:prstGeom>
        </p:spPr>
      </p:pic>
      <p:sp>
        <p:nvSpPr>
          <p:cNvPr id="99" name="正方形/長方形 98">
            <a:extLst>
              <a:ext uri="{FF2B5EF4-FFF2-40B4-BE49-F238E27FC236}">
                <a16:creationId xmlns:a16="http://schemas.microsoft.com/office/drawing/2014/main" id="{69E6BE62-2C3B-7F23-8981-E35B89C9AE98}"/>
              </a:ext>
            </a:extLst>
          </p:cNvPr>
          <p:cNvSpPr/>
          <p:nvPr/>
        </p:nvSpPr>
        <p:spPr>
          <a:xfrm>
            <a:off x="420227" y="7581579"/>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構造解析</a:t>
            </a:r>
          </a:p>
        </p:txBody>
      </p:sp>
      <p:sp>
        <p:nvSpPr>
          <p:cNvPr id="106" name="正方形/長方形 105">
            <a:extLst>
              <a:ext uri="{FF2B5EF4-FFF2-40B4-BE49-F238E27FC236}">
                <a16:creationId xmlns:a16="http://schemas.microsoft.com/office/drawing/2014/main" id="{9EDD60FF-CBBF-3D28-FC68-1C87FFD6CC9C}"/>
              </a:ext>
            </a:extLst>
          </p:cNvPr>
          <p:cNvSpPr/>
          <p:nvPr/>
        </p:nvSpPr>
        <p:spPr>
          <a:xfrm>
            <a:off x="1788213" y="7581579"/>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振動解析</a:t>
            </a:r>
          </a:p>
        </p:txBody>
      </p:sp>
      <p:sp>
        <p:nvSpPr>
          <p:cNvPr id="107" name="正方形/長方形 106">
            <a:extLst>
              <a:ext uri="{FF2B5EF4-FFF2-40B4-BE49-F238E27FC236}">
                <a16:creationId xmlns:a16="http://schemas.microsoft.com/office/drawing/2014/main" id="{1593509D-E474-EF8E-2D9B-34CEB5D458DA}"/>
              </a:ext>
            </a:extLst>
          </p:cNvPr>
          <p:cNvSpPr/>
          <p:nvPr/>
        </p:nvSpPr>
        <p:spPr>
          <a:xfrm>
            <a:off x="3156199" y="7581579"/>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音響解析</a:t>
            </a:r>
          </a:p>
        </p:txBody>
      </p:sp>
      <p:sp>
        <p:nvSpPr>
          <p:cNvPr id="108" name="正方形/長方形 107">
            <a:extLst>
              <a:ext uri="{FF2B5EF4-FFF2-40B4-BE49-F238E27FC236}">
                <a16:creationId xmlns:a16="http://schemas.microsoft.com/office/drawing/2014/main" id="{059A633E-47DB-0C22-2692-5FA5F0980A8C}"/>
              </a:ext>
            </a:extLst>
          </p:cNvPr>
          <p:cNvSpPr/>
          <p:nvPr/>
        </p:nvSpPr>
        <p:spPr>
          <a:xfrm>
            <a:off x="4524185" y="7581579"/>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疲労耐久</a:t>
            </a:r>
          </a:p>
        </p:txBody>
      </p:sp>
      <p:sp>
        <p:nvSpPr>
          <p:cNvPr id="109" name="正方形/長方形 108">
            <a:extLst>
              <a:ext uri="{FF2B5EF4-FFF2-40B4-BE49-F238E27FC236}">
                <a16:creationId xmlns:a16="http://schemas.microsoft.com/office/drawing/2014/main" id="{199F8735-CB97-FEAE-E30A-E25EBE7B562F}"/>
              </a:ext>
            </a:extLst>
          </p:cNvPr>
          <p:cNvSpPr/>
          <p:nvPr/>
        </p:nvSpPr>
        <p:spPr>
          <a:xfrm>
            <a:off x="5892171" y="7581579"/>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材料解析</a:t>
            </a:r>
          </a:p>
        </p:txBody>
      </p:sp>
      <p:sp>
        <p:nvSpPr>
          <p:cNvPr id="116" name="正方形/長方形 115">
            <a:extLst>
              <a:ext uri="{FF2B5EF4-FFF2-40B4-BE49-F238E27FC236}">
                <a16:creationId xmlns:a16="http://schemas.microsoft.com/office/drawing/2014/main" id="{F1E850A0-7117-1868-AF4C-B023681D489E}"/>
              </a:ext>
            </a:extLst>
          </p:cNvPr>
          <p:cNvSpPr/>
          <p:nvPr/>
        </p:nvSpPr>
        <p:spPr>
          <a:xfrm>
            <a:off x="420227" y="8597574"/>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機構解析</a:t>
            </a:r>
          </a:p>
        </p:txBody>
      </p:sp>
      <p:sp>
        <p:nvSpPr>
          <p:cNvPr id="117" name="正方形/長方形 116">
            <a:extLst>
              <a:ext uri="{FF2B5EF4-FFF2-40B4-BE49-F238E27FC236}">
                <a16:creationId xmlns:a16="http://schemas.microsoft.com/office/drawing/2014/main" id="{3CEEF77C-005D-26AE-AB89-84112DDFD34D}"/>
              </a:ext>
            </a:extLst>
          </p:cNvPr>
          <p:cNvSpPr/>
          <p:nvPr/>
        </p:nvSpPr>
        <p:spPr>
          <a:xfrm>
            <a:off x="1788213" y="8597574"/>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熱解析</a:t>
            </a:r>
          </a:p>
        </p:txBody>
      </p:sp>
      <p:sp>
        <p:nvSpPr>
          <p:cNvPr id="118" name="正方形/長方形 117">
            <a:extLst>
              <a:ext uri="{FF2B5EF4-FFF2-40B4-BE49-F238E27FC236}">
                <a16:creationId xmlns:a16="http://schemas.microsoft.com/office/drawing/2014/main" id="{9AC6FF23-DAFE-1B30-B4C8-4158B1012592}"/>
              </a:ext>
            </a:extLst>
          </p:cNvPr>
          <p:cNvSpPr/>
          <p:nvPr/>
        </p:nvSpPr>
        <p:spPr>
          <a:xfrm>
            <a:off x="3156199" y="8597574"/>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流体解析</a:t>
            </a:r>
          </a:p>
        </p:txBody>
      </p:sp>
      <p:sp>
        <p:nvSpPr>
          <p:cNvPr id="119" name="正方形/長方形 118">
            <a:extLst>
              <a:ext uri="{FF2B5EF4-FFF2-40B4-BE49-F238E27FC236}">
                <a16:creationId xmlns:a16="http://schemas.microsoft.com/office/drawing/2014/main" id="{BF61C3D5-CE40-FF26-B24D-3C1F2C1F0A46}"/>
              </a:ext>
            </a:extLst>
          </p:cNvPr>
          <p:cNvSpPr/>
          <p:nvPr/>
        </p:nvSpPr>
        <p:spPr>
          <a:xfrm>
            <a:off x="4524185" y="8597574"/>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電磁場耐久</a:t>
            </a:r>
          </a:p>
        </p:txBody>
      </p:sp>
      <p:sp>
        <p:nvSpPr>
          <p:cNvPr id="120" name="正方形/長方形 119">
            <a:extLst>
              <a:ext uri="{FF2B5EF4-FFF2-40B4-BE49-F238E27FC236}">
                <a16:creationId xmlns:a16="http://schemas.microsoft.com/office/drawing/2014/main" id="{F7D8C48C-E079-48F9-67DB-DBDB86FE24AD}"/>
              </a:ext>
            </a:extLst>
          </p:cNvPr>
          <p:cNvSpPr/>
          <p:nvPr/>
        </p:nvSpPr>
        <p:spPr>
          <a:xfrm>
            <a:off x="5892171" y="8597574"/>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ローターダイナミクス</a:t>
            </a:r>
          </a:p>
        </p:txBody>
      </p:sp>
      <p:sp>
        <p:nvSpPr>
          <p:cNvPr id="121" name="正方形/長方形 120">
            <a:extLst>
              <a:ext uri="{FF2B5EF4-FFF2-40B4-BE49-F238E27FC236}">
                <a16:creationId xmlns:a16="http://schemas.microsoft.com/office/drawing/2014/main" id="{1CC5B9A7-4864-F8D0-E078-4436E75A9A99}"/>
              </a:ext>
            </a:extLst>
          </p:cNvPr>
          <p:cNvSpPr/>
          <p:nvPr/>
        </p:nvSpPr>
        <p:spPr>
          <a:xfrm>
            <a:off x="420227" y="9609977"/>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積層複合材料</a:t>
            </a:r>
          </a:p>
        </p:txBody>
      </p:sp>
      <p:sp>
        <p:nvSpPr>
          <p:cNvPr id="122" name="正方形/長方形 121">
            <a:extLst>
              <a:ext uri="{FF2B5EF4-FFF2-40B4-BE49-F238E27FC236}">
                <a16:creationId xmlns:a16="http://schemas.microsoft.com/office/drawing/2014/main" id="{040E02B5-0815-DEE5-AA5D-5C1CFE37C2DA}"/>
              </a:ext>
            </a:extLst>
          </p:cNvPr>
          <p:cNvSpPr/>
          <p:nvPr/>
        </p:nvSpPr>
        <p:spPr>
          <a:xfrm>
            <a:off x="1788213" y="9609977"/>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アディティブ</a:t>
            </a:r>
          </a:p>
        </p:txBody>
      </p:sp>
      <p:sp>
        <p:nvSpPr>
          <p:cNvPr id="123" name="正方形/長方形 122">
            <a:extLst>
              <a:ext uri="{FF2B5EF4-FFF2-40B4-BE49-F238E27FC236}">
                <a16:creationId xmlns:a16="http://schemas.microsoft.com/office/drawing/2014/main" id="{A8BFDF80-520E-9FEB-B4AA-6689A8D37550}"/>
              </a:ext>
            </a:extLst>
          </p:cNvPr>
          <p:cNvSpPr/>
          <p:nvPr/>
        </p:nvSpPr>
        <p:spPr>
          <a:xfrm>
            <a:off x="3156199" y="9609977"/>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フレキシブルパイプ</a:t>
            </a:r>
          </a:p>
        </p:txBody>
      </p:sp>
      <p:sp>
        <p:nvSpPr>
          <p:cNvPr id="124" name="正方形/長方形 123">
            <a:extLst>
              <a:ext uri="{FF2B5EF4-FFF2-40B4-BE49-F238E27FC236}">
                <a16:creationId xmlns:a16="http://schemas.microsoft.com/office/drawing/2014/main" id="{5EF5B212-5FB8-12FE-0E09-1EAE52A3DE93}"/>
              </a:ext>
            </a:extLst>
          </p:cNvPr>
          <p:cNvSpPr/>
          <p:nvPr/>
        </p:nvSpPr>
        <p:spPr>
          <a:xfrm>
            <a:off x="4524185" y="9609977"/>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トポロジー最適化</a:t>
            </a:r>
          </a:p>
        </p:txBody>
      </p:sp>
      <p:sp>
        <p:nvSpPr>
          <p:cNvPr id="125" name="正方形/長方形 124">
            <a:extLst>
              <a:ext uri="{FF2B5EF4-FFF2-40B4-BE49-F238E27FC236}">
                <a16:creationId xmlns:a16="http://schemas.microsoft.com/office/drawing/2014/main" id="{FAD62E6C-D011-13F5-F80B-D6E9A20D174E}"/>
              </a:ext>
            </a:extLst>
          </p:cNvPr>
          <p:cNvSpPr/>
          <p:nvPr/>
        </p:nvSpPr>
        <p:spPr>
          <a:xfrm>
            <a:off x="5892171" y="9609977"/>
            <a:ext cx="1305343" cy="20632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コリレーション</a:t>
            </a:r>
          </a:p>
        </p:txBody>
      </p:sp>
      <p:sp>
        <p:nvSpPr>
          <p:cNvPr id="126" name="テキスト ボックス 125">
            <a:extLst>
              <a:ext uri="{FF2B5EF4-FFF2-40B4-BE49-F238E27FC236}">
                <a16:creationId xmlns:a16="http://schemas.microsoft.com/office/drawing/2014/main" id="{33EA036F-FB4B-6AD9-418B-83E21BF10FD2}"/>
              </a:ext>
            </a:extLst>
          </p:cNvPr>
          <p:cNvSpPr txBox="1"/>
          <p:nvPr/>
        </p:nvSpPr>
        <p:spPr>
          <a:xfrm>
            <a:off x="420229" y="7250467"/>
            <a:ext cx="6755472" cy="276999"/>
          </a:xfrm>
          <a:prstGeom prst="rect">
            <a:avLst/>
          </a:prstGeom>
          <a:noFill/>
          <a:ln>
            <a:noFill/>
          </a:ln>
        </p:spPr>
        <p:txBody>
          <a:bodyPr wrap="square" rtlCol="0">
            <a:spAutoFit/>
          </a:bodyPr>
          <a:lstStyle/>
          <a:p>
            <a:pPr algn="ctr"/>
            <a:r>
              <a:rPr kumimoji="1" lang="en-US" altLang="ja-JP"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Simcenter 3D</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ができること</a:t>
            </a:r>
            <a:endParaRPr lang="ja-JP" sz="1200" kern="100" dirty="0">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E372842F-D949-4FFF-9E66-999D16C6062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9168" b="37721"/>
          <a:stretch/>
        </p:blipFill>
        <p:spPr>
          <a:xfrm>
            <a:off x="-1" y="0"/>
            <a:ext cx="7559675" cy="2444295"/>
          </a:xfrm>
          <a:prstGeom prst="rect">
            <a:avLst/>
          </a:prstGeom>
        </p:spPr>
      </p:pic>
      <p:sp>
        <p:nvSpPr>
          <p:cNvPr id="4" name="テキスト ボックス 3">
            <a:extLst>
              <a:ext uri="{FF2B5EF4-FFF2-40B4-BE49-F238E27FC236}">
                <a16:creationId xmlns:a16="http://schemas.microsoft.com/office/drawing/2014/main" id="{700CB5AA-7843-A5AD-4188-CF5F11ED38F5}"/>
              </a:ext>
            </a:extLst>
          </p:cNvPr>
          <p:cNvSpPr txBox="1"/>
          <p:nvPr/>
        </p:nvSpPr>
        <p:spPr>
          <a:xfrm>
            <a:off x="507137" y="1074760"/>
            <a:ext cx="3126139" cy="397813"/>
          </a:xfrm>
          <a:custGeom>
            <a:avLst/>
            <a:gdLst/>
            <a:ahLst/>
            <a:cxnLst/>
            <a:rect l="l" t="t" r="r" b="b"/>
            <a:pathLst>
              <a:path w="3126139" h="397813">
                <a:moveTo>
                  <a:pt x="2026886" y="158969"/>
                </a:moveTo>
                <a:cubicBezTo>
                  <a:pt x="2009558" y="159157"/>
                  <a:pt x="1996554" y="164689"/>
                  <a:pt x="1987873" y="175567"/>
                </a:cubicBezTo>
                <a:cubicBezTo>
                  <a:pt x="1979191" y="186444"/>
                  <a:pt x="1974201" y="201541"/>
                  <a:pt x="1972900" y="220857"/>
                </a:cubicBezTo>
                <a:lnTo>
                  <a:pt x="2080307" y="220857"/>
                </a:lnTo>
                <a:cubicBezTo>
                  <a:pt x="2079242" y="200310"/>
                  <a:pt x="2074345" y="184862"/>
                  <a:pt x="2065617" y="174512"/>
                </a:cubicBezTo>
                <a:cubicBezTo>
                  <a:pt x="2056889" y="164162"/>
                  <a:pt x="2043978" y="158981"/>
                  <a:pt x="2026886" y="158969"/>
                </a:cubicBezTo>
                <a:close/>
                <a:moveTo>
                  <a:pt x="1274411" y="158969"/>
                </a:moveTo>
                <a:cubicBezTo>
                  <a:pt x="1257083" y="159157"/>
                  <a:pt x="1244079" y="164689"/>
                  <a:pt x="1235398" y="175567"/>
                </a:cubicBezTo>
                <a:cubicBezTo>
                  <a:pt x="1226717" y="186444"/>
                  <a:pt x="1221726" y="201541"/>
                  <a:pt x="1220425" y="220857"/>
                </a:cubicBezTo>
                <a:lnTo>
                  <a:pt x="1327832" y="220857"/>
                </a:lnTo>
                <a:cubicBezTo>
                  <a:pt x="1326767" y="200310"/>
                  <a:pt x="1321870" y="184862"/>
                  <a:pt x="1313142" y="174512"/>
                </a:cubicBezTo>
                <a:cubicBezTo>
                  <a:pt x="1304414" y="164162"/>
                  <a:pt x="1291503" y="158981"/>
                  <a:pt x="1274411" y="158969"/>
                </a:cubicBezTo>
                <a:close/>
                <a:moveTo>
                  <a:pt x="342395" y="111834"/>
                </a:moveTo>
                <a:lnTo>
                  <a:pt x="402456" y="111834"/>
                </a:lnTo>
                <a:lnTo>
                  <a:pt x="402456" y="392751"/>
                </a:lnTo>
                <a:lnTo>
                  <a:pt x="342395" y="392751"/>
                </a:lnTo>
                <a:close/>
                <a:moveTo>
                  <a:pt x="2322744" y="106776"/>
                </a:moveTo>
                <a:cubicBezTo>
                  <a:pt x="2340645" y="106788"/>
                  <a:pt x="2355982" y="110272"/>
                  <a:pt x="2368755" y="117229"/>
                </a:cubicBezTo>
                <a:cubicBezTo>
                  <a:pt x="2381528" y="124186"/>
                  <a:pt x="2392230" y="134545"/>
                  <a:pt x="2400858" y="148307"/>
                </a:cubicBezTo>
                <a:lnTo>
                  <a:pt x="2353091" y="182010"/>
                </a:lnTo>
                <a:cubicBezTo>
                  <a:pt x="2348665" y="175442"/>
                  <a:pt x="2343185" y="170174"/>
                  <a:pt x="2336653" y="166205"/>
                </a:cubicBezTo>
                <a:cubicBezTo>
                  <a:pt x="2330120" y="162236"/>
                  <a:pt x="2322112" y="160199"/>
                  <a:pt x="2312628" y="160093"/>
                </a:cubicBezTo>
                <a:cubicBezTo>
                  <a:pt x="2297198" y="160186"/>
                  <a:pt x="2284787" y="165620"/>
                  <a:pt x="2275398" y="176396"/>
                </a:cubicBezTo>
                <a:cubicBezTo>
                  <a:pt x="2266008" y="187171"/>
                  <a:pt x="2261184" y="202731"/>
                  <a:pt x="2260927" y="223076"/>
                </a:cubicBezTo>
                <a:lnTo>
                  <a:pt x="2260927" y="392751"/>
                </a:lnTo>
                <a:lnTo>
                  <a:pt x="2200866" y="392751"/>
                </a:lnTo>
                <a:lnTo>
                  <a:pt x="2200866" y="111834"/>
                </a:lnTo>
                <a:lnTo>
                  <a:pt x="2259803" y="111834"/>
                </a:lnTo>
                <a:lnTo>
                  <a:pt x="2259803" y="137083"/>
                </a:lnTo>
                <a:cubicBezTo>
                  <a:pt x="2265025" y="128699"/>
                  <a:pt x="2272705" y="121614"/>
                  <a:pt x="2282844" y="115826"/>
                </a:cubicBezTo>
                <a:cubicBezTo>
                  <a:pt x="2292983" y="110038"/>
                  <a:pt x="2306282" y="107022"/>
                  <a:pt x="2322744" y="106776"/>
                </a:cubicBezTo>
                <a:close/>
                <a:moveTo>
                  <a:pt x="2026886" y="106776"/>
                </a:moveTo>
                <a:cubicBezTo>
                  <a:pt x="2065300" y="106959"/>
                  <a:pt x="2093839" y="118098"/>
                  <a:pt x="2112501" y="140190"/>
                </a:cubicBezTo>
                <a:cubicBezTo>
                  <a:pt x="2131164" y="162283"/>
                  <a:pt x="2140452" y="194230"/>
                  <a:pt x="2140369" y="236030"/>
                </a:cubicBezTo>
                <a:lnTo>
                  <a:pt x="2140369" y="266939"/>
                </a:lnTo>
                <a:lnTo>
                  <a:pt x="1972338" y="266939"/>
                </a:lnTo>
                <a:lnTo>
                  <a:pt x="1972338" y="268063"/>
                </a:lnTo>
                <a:cubicBezTo>
                  <a:pt x="1972116" y="290495"/>
                  <a:pt x="1976778" y="308993"/>
                  <a:pt x="1986326" y="323558"/>
                </a:cubicBezTo>
                <a:cubicBezTo>
                  <a:pt x="1995875" y="338122"/>
                  <a:pt x="2011643" y="345662"/>
                  <a:pt x="2033633" y="346177"/>
                </a:cubicBezTo>
                <a:cubicBezTo>
                  <a:pt x="2049860" y="346119"/>
                  <a:pt x="2062254" y="343707"/>
                  <a:pt x="2070815" y="338942"/>
                </a:cubicBezTo>
                <a:cubicBezTo>
                  <a:pt x="2079377" y="334177"/>
                  <a:pt x="2086283" y="327410"/>
                  <a:pt x="2091534" y="318641"/>
                </a:cubicBezTo>
                <a:lnTo>
                  <a:pt x="2136439" y="350106"/>
                </a:lnTo>
                <a:cubicBezTo>
                  <a:pt x="2126746" y="367071"/>
                  <a:pt x="2113716" y="379300"/>
                  <a:pt x="2097348" y="386795"/>
                </a:cubicBezTo>
                <a:cubicBezTo>
                  <a:pt x="2080979" y="394290"/>
                  <a:pt x="2060491" y="397961"/>
                  <a:pt x="2035883" y="397809"/>
                </a:cubicBezTo>
                <a:cubicBezTo>
                  <a:pt x="1995588" y="397191"/>
                  <a:pt x="1965033" y="385378"/>
                  <a:pt x="1944217" y="362369"/>
                </a:cubicBezTo>
                <a:cubicBezTo>
                  <a:pt x="1923401" y="339361"/>
                  <a:pt x="1912942" y="308862"/>
                  <a:pt x="1912839" y="270873"/>
                </a:cubicBezTo>
                <a:lnTo>
                  <a:pt x="1912839" y="232658"/>
                </a:lnTo>
                <a:cubicBezTo>
                  <a:pt x="1912989" y="191246"/>
                  <a:pt x="1922793" y="159932"/>
                  <a:pt x="1942250" y="138716"/>
                </a:cubicBezTo>
                <a:cubicBezTo>
                  <a:pt x="1961708" y="117501"/>
                  <a:pt x="1989920" y="106854"/>
                  <a:pt x="2026886" y="106776"/>
                </a:cubicBezTo>
                <a:close/>
                <a:moveTo>
                  <a:pt x="1577055" y="106776"/>
                </a:moveTo>
                <a:cubicBezTo>
                  <a:pt x="1606643" y="106307"/>
                  <a:pt x="1630920" y="114541"/>
                  <a:pt x="1649884" y="131480"/>
                </a:cubicBezTo>
                <a:cubicBezTo>
                  <a:pt x="1668848" y="148418"/>
                  <a:pt x="1678650" y="176876"/>
                  <a:pt x="1679292" y="216853"/>
                </a:cubicBezTo>
                <a:lnTo>
                  <a:pt x="1679292" y="392751"/>
                </a:lnTo>
                <a:lnTo>
                  <a:pt x="1619793" y="392751"/>
                </a:lnTo>
                <a:lnTo>
                  <a:pt x="1619793" y="223597"/>
                </a:lnTo>
                <a:cubicBezTo>
                  <a:pt x="1619500" y="199315"/>
                  <a:pt x="1614462" y="182549"/>
                  <a:pt x="1604680" y="173300"/>
                </a:cubicBezTo>
                <a:cubicBezTo>
                  <a:pt x="1594898" y="164051"/>
                  <a:pt x="1582128" y="159649"/>
                  <a:pt x="1566371" y="160093"/>
                </a:cubicBezTo>
                <a:cubicBezTo>
                  <a:pt x="1547721" y="160363"/>
                  <a:pt x="1533428" y="166146"/>
                  <a:pt x="1523494" y="177444"/>
                </a:cubicBezTo>
                <a:cubicBezTo>
                  <a:pt x="1513559" y="188742"/>
                  <a:pt x="1508545" y="203939"/>
                  <a:pt x="1508452" y="223035"/>
                </a:cubicBezTo>
                <a:lnTo>
                  <a:pt x="1508452" y="392751"/>
                </a:lnTo>
                <a:lnTo>
                  <a:pt x="1448391" y="392751"/>
                </a:lnTo>
                <a:lnTo>
                  <a:pt x="1448391" y="111834"/>
                </a:lnTo>
                <a:lnTo>
                  <a:pt x="1507328" y="111834"/>
                </a:lnTo>
                <a:lnTo>
                  <a:pt x="1507328" y="137083"/>
                </a:lnTo>
                <a:cubicBezTo>
                  <a:pt x="1513326" y="128454"/>
                  <a:pt x="1521854" y="121298"/>
                  <a:pt x="1532913" y="115615"/>
                </a:cubicBezTo>
                <a:cubicBezTo>
                  <a:pt x="1543972" y="109933"/>
                  <a:pt x="1558686" y="106986"/>
                  <a:pt x="1577055" y="106776"/>
                </a:cubicBezTo>
                <a:close/>
                <a:moveTo>
                  <a:pt x="1274411" y="106776"/>
                </a:moveTo>
                <a:cubicBezTo>
                  <a:pt x="1312825" y="106959"/>
                  <a:pt x="1341363" y="118098"/>
                  <a:pt x="1360026" y="140190"/>
                </a:cubicBezTo>
                <a:cubicBezTo>
                  <a:pt x="1378689" y="162283"/>
                  <a:pt x="1387977" y="194230"/>
                  <a:pt x="1387894" y="236030"/>
                </a:cubicBezTo>
                <a:lnTo>
                  <a:pt x="1387894" y="266939"/>
                </a:lnTo>
                <a:lnTo>
                  <a:pt x="1219863" y="266939"/>
                </a:lnTo>
                <a:lnTo>
                  <a:pt x="1219863" y="268063"/>
                </a:lnTo>
                <a:cubicBezTo>
                  <a:pt x="1219641" y="290495"/>
                  <a:pt x="1224303" y="308993"/>
                  <a:pt x="1233851" y="323558"/>
                </a:cubicBezTo>
                <a:cubicBezTo>
                  <a:pt x="1243400" y="338122"/>
                  <a:pt x="1259168" y="345662"/>
                  <a:pt x="1281158" y="346177"/>
                </a:cubicBezTo>
                <a:cubicBezTo>
                  <a:pt x="1297385" y="346119"/>
                  <a:pt x="1309779" y="343707"/>
                  <a:pt x="1318340" y="338942"/>
                </a:cubicBezTo>
                <a:cubicBezTo>
                  <a:pt x="1326903" y="334177"/>
                  <a:pt x="1333809" y="327410"/>
                  <a:pt x="1339059" y="318641"/>
                </a:cubicBezTo>
                <a:lnTo>
                  <a:pt x="1383964" y="350106"/>
                </a:lnTo>
                <a:cubicBezTo>
                  <a:pt x="1374271" y="367071"/>
                  <a:pt x="1361241" y="379300"/>
                  <a:pt x="1344873" y="386795"/>
                </a:cubicBezTo>
                <a:cubicBezTo>
                  <a:pt x="1328504" y="394290"/>
                  <a:pt x="1308017" y="397961"/>
                  <a:pt x="1283408" y="397809"/>
                </a:cubicBezTo>
                <a:cubicBezTo>
                  <a:pt x="1243113" y="397191"/>
                  <a:pt x="1212558" y="385378"/>
                  <a:pt x="1191742" y="362369"/>
                </a:cubicBezTo>
                <a:cubicBezTo>
                  <a:pt x="1170926" y="339361"/>
                  <a:pt x="1160467" y="308862"/>
                  <a:pt x="1160364" y="270873"/>
                </a:cubicBezTo>
                <a:lnTo>
                  <a:pt x="1160364" y="232658"/>
                </a:lnTo>
                <a:cubicBezTo>
                  <a:pt x="1160514" y="191246"/>
                  <a:pt x="1170318" y="159932"/>
                  <a:pt x="1189775" y="138716"/>
                </a:cubicBezTo>
                <a:cubicBezTo>
                  <a:pt x="1209233" y="117501"/>
                  <a:pt x="1237445" y="106854"/>
                  <a:pt x="1274411" y="106776"/>
                </a:cubicBezTo>
                <a:close/>
                <a:moveTo>
                  <a:pt x="1038526" y="106776"/>
                </a:moveTo>
                <a:cubicBezTo>
                  <a:pt x="1060057" y="106811"/>
                  <a:pt x="1079235" y="110669"/>
                  <a:pt x="1096059" y="118351"/>
                </a:cubicBezTo>
                <a:cubicBezTo>
                  <a:pt x="1112883" y="126033"/>
                  <a:pt x="1126300" y="137327"/>
                  <a:pt x="1136310" y="152235"/>
                </a:cubicBezTo>
                <a:lnTo>
                  <a:pt x="1090228" y="184267"/>
                </a:lnTo>
                <a:cubicBezTo>
                  <a:pt x="1084866" y="176572"/>
                  <a:pt x="1077748" y="170458"/>
                  <a:pt x="1068873" y="165926"/>
                </a:cubicBezTo>
                <a:cubicBezTo>
                  <a:pt x="1059998" y="161394"/>
                  <a:pt x="1049508" y="159075"/>
                  <a:pt x="1037402" y="158969"/>
                </a:cubicBezTo>
                <a:cubicBezTo>
                  <a:pt x="1015508" y="159133"/>
                  <a:pt x="999165" y="165833"/>
                  <a:pt x="988370" y="179067"/>
                </a:cubicBezTo>
                <a:cubicBezTo>
                  <a:pt x="977575" y="192302"/>
                  <a:pt x="972189" y="211088"/>
                  <a:pt x="972213" y="235426"/>
                </a:cubicBezTo>
                <a:lnTo>
                  <a:pt x="972213" y="268033"/>
                </a:lnTo>
                <a:cubicBezTo>
                  <a:pt x="971838" y="290474"/>
                  <a:pt x="976522" y="308979"/>
                  <a:pt x="986262" y="323549"/>
                </a:cubicBezTo>
                <a:cubicBezTo>
                  <a:pt x="996003" y="338119"/>
                  <a:pt x="1013050" y="345662"/>
                  <a:pt x="1037402" y="346177"/>
                </a:cubicBezTo>
                <a:cubicBezTo>
                  <a:pt x="1049285" y="346224"/>
                  <a:pt x="1059799" y="344022"/>
                  <a:pt x="1068943" y="339572"/>
                </a:cubicBezTo>
                <a:cubicBezTo>
                  <a:pt x="1078087" y="335121"/>
                  <a:pt x="1085369" y="328140"/>
                  <a:pt x="1090790" y="318630"/>
                </a:cubicBezTo>
                <a:lnTo>
                  <a:pt x="1136310" y="350106"/>
                </a:lnTo>
                <a:cubicBezTo>
                  <a:pt x="1127049" y="366580"/>
                  <a:pt x="1114100" y="378669"/>
                  <a:pt x="1097463" y="386374"/>
                </a:cubicBezTo>
                <a:cubicBezTo>
                  <a:pt x="1080826" y="394079"/>
                  <a:pt x="1060432" y="397891"/>
                  <a:pt x="1036278" y="397809"/>
                </a:cubicBezTo>
                <a:cubicBezTo>
                  <a:pt x="996716" y="397297"/>
                  <a:pt x="966290" y="385693"/>
                  <a:pt x="944999" y="362997"/>
                </a:cubicBezTo>
                <a:cubicBezTo>
                  <a:pt x="923708" y="340301"/>
                  <a:pt x="912947" y="309583"/>
                  <a:pt x="912715" y="270844"/>
                </a:cubicBezTo>
                <a:lnTo>
                  <a:pt x="912715" y="232615"/>
                </a:lnTo>
                <a:cubicBezTo>
                  <a:pt x="912934" y="191960"/>
                  <a:pt x="923860" y="160869"/>
                  <a:pt x="945491" y="139342"/>
                </a:cubicBezTo>
                <a:cubicBezTo>
                  <a:pt x="967121" y="117816"/>
                  <a:pt x="998133" y="106960"/>
                  <a:pt x="1038526" y="106776"/>
                </a:cubicBezTo>
                <a:close/>
                <a:moveTo>
                  <a:pt x="601573" y="106776"/>
                </a:moveTo>
                <a:cubicBezTo>
                  <a:pt x="619368" y="106811"/>
                  <a:pt x="635082" y="110249"/>
                  <a:pt x="648713" y="117089"/>
                </a:cubicBezTo>
                <a:cubicBezTo>
                  <a:pt x="662345" y="123929"/>
                  <a:pt x="673411" y="133961"/>
                  <a:pt x="681911" y="147185"/>
                </a:cubicBezTo>
                <a:cubicBezTo>
                  <a:pt x="691257" y="134452"/>
                  <a:pt x="702893" y="124560"/>
                  <a:pt x="716820" y="117509"/>
                </a:cubicBezTo>
                <a:cubicBezTo>
                  <a:pt x="730747" y="110459"/>
                  <a:pt x="746468" y="106881"/>
                  <a:pt x="763984" y="106776"/>
                </a:cubicBezTo>
                <a:cubicBezTo>
                  <a:pt x="794586" y="106798"/>
                  <a:pt x="818368" y="116015"/>
                  <a:pt x="835332" y="134426"/>
                </a:cubicBezTo>
                <a:cubicBezTo>
                  <a:pt x="852296" y="152838"/>
                  <a:pt x="860906" y="180313"/>
                  <a:pt x="861162" y="216853"/>
                </a:cubicBezTo>
                <a:lnTo>
                  <a:pt x="861162" y="392751"/>
                </a:lnTo>
                <a:lnTo>
                  <a:pt x="801100" y="392751"/>
                </a:lnTo>
                <a:lnTo>
                  <a:pt x="801100" y="223597"/>
                </a:lnTo>
                <a:cubicBezTo>
                  <a:pt x="800948" y="200790"/>
                  <a:pt x="796473" y="184446"/>
                  <a:pt x="787673" y="174564"/>
                </a:cubicBezTo>
                <a:cubicBezTo>
                  <a:pt x="778875" y="164683"/>
                  <a:pt x="766667" y="159859"/>
                  <a:pt x="751051" y="160093"/>
                </a:cubicBezTo>
                <a:cubicBezTo>
                  <a:pt x="735902" y="160246"/>
                  <a:pt x="723599" y="165561"/>
                  <a:pt x="714145" y="176039"/>
                </a:cubicBezTo>
                <a:cubicBezTo>
                  <a:pt x="704691" y="186518"/>
                  <a:pt x="699558" y="201246"/>
                  <a:pt x="698750" y="220225"/>
                </a:cubicBezTo>
                <a:lnTo>
                  <a:pt x="698750" y="392751"/>
                </a:lnTo>
                <a:lnTo>
                  <a:pt x="639251" y="392751"/>
                </a:lnTo>
                <a:lnTo>
                  <a:pt x="639251" y="223597"/>
                </a:lnTo>
                <a:cubicBezTo>
                  <a:pt x="638982" y="200052"/>
                  <a:pt x="634319" y="183497"/>
                  <a:pt x="625262" y="173932"/>
                </a:cubicBezTo>
                <a:cubicBezTo>
                  <a:pt x="616206" y="164367"/>
                  <a:pt x="604373" y="159754"/>
                  <a:pt x="589763" y="160093"/>
                </a:cubicBezTo>
                <a:cubicBezTo>
                  <a:pt x="574029" y="160257"/>
                  <a:pt x="561352" y="165830"/>
                  <a:pt x="551734" y="176812"/>
                </a:cubicBezTo>
                <a:cubicBezTo>
                  <a:pt x="542115" y="187794"/>
                  <a:pt x="537171" y="203202"/>
                  <a:pt x="536902" y="223035"/>
                </a:cubicBezTo>
                <a:lnTo>
                  <a:pt x="536902" y="392751"/>
                </a:lnTo>
                <a:lnTo>
                  <a:pt x="476841" y="392751"/>
                </a:lnTo>
                <a:lnTo>
                  <a:pt x="476841" y="111834"/>
                </a:lnTo>
                <a:lnTo>
                  <a:pt x="535778" y="111834"/>
                </a:lnTo>
                <a:lnTo>
                  <a:pt x="535778" y="137083"/>
                </a:lnTo>
                <a:cubicBezTo>
                  <a:pt x="541366" y="128454"/>
                  <a:pt x="549590" y="121298"/>
                  <a:pt x="560451" y="115615"/>
                </a:cubicBezTo>
                <a:cubicBezTo>
                  <a:pt x="571311" y="109933"/>
                  <a:pt x="585018" y="106986"/>
                  <a:pt x="601573" y="106776"/>
                </a:cubicBezTo>
                <a:close/>
                <a:moveTo>
                  <a:pt x="2914837" y="61748"/>
                </a:moveTo>
                <a:lnTo>
                  <a:pt x="2914837" y="336624"/>
                </a:lnTo>
                <a:lnTo>
                  <a:pt x="2980620" y="336624"/>
                </a:lnTo>
                <a:cubicBezTo>
                  <a:pt x="3008322" y="336835"/>
                  <a:pt x="3028680" y="327700"/>
                  <a:pt x="3041693" y="309220"/>
                </a:cubicBezTo>
                <a:cubicBezTo>
                  <a:pt x="3054707" y="290741"/>
                  <a:pt x="3061150" y="261651"/>
                  <a:pt x="3061021" y="221951"/>
                </a:cubicBezTo>
                <a:lnTo>
                  <a:pt x="3061021" y="175857"/>
                </a:lnTo>
                <a:cubicBezTo>
                  <a:pt x="3061149" y="136181"/>
                  <a:pt x="3054707" y="107185"/>
                  <a:pt x="3041693" y="88870"/>
                </a:cubicBezTo>
                <a:cubicBezTo>
                  <a:pt x="3028680" y="70554"/>
                  <a:pt x="3008323" y="61514"/>
                  <a:pt x="2980620" y="61748"/>
                </a:cubicBezTo>
                <a:close/>
                <a:moveTo>
                  <a:pt x="1757153" y="50017"/>
                </a:moveTo>
                <a:lnTo>
                  <a:pt x="1816652" y="50017"/>
                </a:lnTo>
                <a:lnTo>
                  <a:pt x="1816652" y="111834"/>
                </a:lnTo>
                <a:lnTo>
                  <a:pt x="1876222" y="111834"/>
                </a:lnTo>
                <a:lnTo>
                  <a:pt x="1876222" y="163465"/>
                </a:lnTo>
                <a:lnTo>
                  <a:pt x="1816652" y="163465"/>
                </a:lnTo>
                <a:lnTo>
                  <a:pt x="1816652" y="292209"/>
                </a:lnTo>
                <a:cubicBezTo>
                  <a:pt x="1816207" y="308419"/>
                  <a:pt x="1818361" y="320272"/>
                  <a:pt x="1823115" y="327768"/>
                </a:cubicBezTo>
                <a:cubicBezTo>
                  <a:pt x="1827868" y="335264"/>
                  <a:pt x="1837890" y="338965"/>
                  <a:pt x="1853180" y="338872"/>
                </a:cubicBezTo>
                <a:lnTo>
                  <a:pt x="1876222" y="338872"/>
                </a:lnTo>
                <a:lnTo>
                  <a:pt x="1876222" y="392751"/>
                </a:lnTo>
                <a:lnTo>
                  <a:pt x="1848685" y="392751"/>
                </a:lnTo>
                <a:cubicBezTo>
                  <a:pt x="1815385" y="393173"/>
                  <a:pt x="1791706" y="386576"/>
                  <a:pt x="1777646" y="372960"/>
                </a:cubicBezTo>
                <a:cubicBezTo>
                  <a:pt x="1763585" y="359343"/>
                  <a:pt x="1756754" y="336174"/>
                  <a:pt x="1757153" y="303453"/>
                </a:cubicBezTo>
                <a:lnTo>
                  <a:pt x="1757153" y="163465"/>
                </a:lnTo>
                <a:lnTo>
                  <a:pt x="1721187" y="163465"/>
                </a:lnTo>
                <a:lnTo>
                  <a:pt x="1721187" y="111834"/>
                </a:lnTo>
                <a:lnTo>
                  <a:pt x="1757153" y="111834"/>
                </a:lnTo>
                <a:close/>
                <a:moveTo>
                  <a:pt x="2849718" y="5059"/>
                </a:moveTo>
                <a:lnTo>
                  <a:pt x="2980620" y="5059"/>
                </a:lnTo>
                <a:cubicBezTo>
                  <a:pt x="3024805" y="4412"/>
                  <a:pt x="3059951" y="17352"/>
                  <a:pt x="3086056" y="43878"/>
                </a:cubicBezTo>
                <a:cubicBezTo>
                  <a:pt x="3112161" y="70405"/>
                  <a:pt x="3125522" y="114398"/>
                  <a:pt x="3126139" y="175857"/>
                </a:cubicBezTo>
                <a:lnTo>
                  <a:pt x="3126139" y="221951"/>
                </a:lnTo>
                <a:cubicBezTo>
                  <a:pt x="3125522" y="283412"/>
                  <a:pt x="3112161" y="327405"/>
                  <a:pt x="3086056" y="353931"/>
                </a:cubicBezTo>
                <a:cubicBezTo>
                  <a:pt x="3059951" y="380458"/>
                  <a:pt x="3024805" y="393398"/>
                  <a:pt x="2980620" y="392751"/>
                </a:cubicBezTo>
                <a:lnTo>
                  <a:pt x="2849718" y="392751"/>
                </a:lnTo>
                <a:close/>
                <a:moveTo>
                  <a:pt x="339585" y="5059"/>
                </a:moveTo>
                <a:lnTo>
                  <a:pt x="405266" y="5059"/>
                </a:lnTo>
                <a:lnTo>
                  <a:pt x="405266" y="66314"/>
                </a:lnTo>
                <a:lnTo>
                  <a:pt x="339585" y="66314"/>
                </a:lnTo>
                <a:close/>
                <a:moveTo>
                  <a:pt x="2655036" y="1"/>
                </a:moveTo>
                <a:cubicBezTo>
                  <a:pt x="2689672" y="724"/>
                  <a:pt x="2717736" y="10924"/>
                  <a:pt x="2739226" y="30602"/>
                </a:cubicBezTo>
                <a:cubicBezTo>
                  <a:pt x="2760717" y="50279"/>
                  <a:pt x="2771784" y="75096"/>
                  <a:pt x="2772426" y="105052"/>
                </a:cubicBezTo>
                <a:cubicBezTo>
                  <a:pt x="2772028" y="126163"/>
                  <a:pt x="2766648" y="143968"/>
                  <a:pt x="2756286" y="158469"/>
                </a:cubicBezTo>
                <a:cubicBezTo>
                  <a:pt x="2745924" y="172969"/>
                  <a:pt x="2732966" y="184024"/>
                  <a:pt x="2717411" y="191634"/>
                </a:cubicBezTo>
                <a:cubicBezTo>
                  <a:pt x="2735410" y="199443"/>
                  <a:pt x="2749936" y="211081"/>
                  <a:pt x="2760987" y="226547"/>
                </a:cubicBezTo>
                <a:cubicBezTo>
                  <a:pt x="2772040" y="242013"/>
                  <a:pt x="2777723" y="261659"/>
                  <a:pt x="2778039" y="285484"/>
                </a:cubicBezTo>
                <a:cubicBezTo>
                  <a:pt x="2777771" y="316960"/>
                  <a:pt x="2767360" y="343337"/>
                  <a:pt x="2746806" y="364615"/>
                </a:cubicBezTo>
                <a:cubicBezTo>
                  <a:pt x="2726251" y="385892"/>
                  <a:pt x="2697160" y="396957"/>
                  <a:pt x="2659532" y="397809"/>
                </a:cubicBezTo>
                <a:cubicBezTo>
                  <a:pt x="2620053" y="397214"/>
                  <a:pt x="2589566" y="387178"/>
                  <a:pt x="2568071" y="367703"/>
                </a:cubicBezTo>
                <a:cubicBezTo>
                  <a:pt x="2546575" y="348227"/>
                  <a:pt x="2534914" y="322881"/>
                  <a:pt x="2533088" y="291666"/>
                </a:cubicBezTo>
                <a:lnTo>
                  <a:pt x="2592657" y="291666"/>
                </a:lnTo>
                <a:cubicBezTo>
                  <a:pt x="2594800" y="306020"/>
                  <a:pt x="2601052" y="317774"/>
                  <a:pt x="2611413" y="326930"/>
                </a:cubicBezTo>
                <a:cubicBezTo>
                  <a:pt x="2621775" y="336085"/>
                  <a:pt x="2636877" y="340815"/>
                  <a:pt x="2656722" y="341120"/>
                </a:cubicBezTo>
                <a:cubicBezTo>
                  <a:pt x="2673839" y="340768"/>
                  <a:pt x="2687514" y="335289"/>
                  <a:pt x="2697746" y="324682"/>
                </a:cubicBezTo>
                <a:cubicBezTo>
                  <a:pt x="2707979" y="314075"/>
                  <a:pt x="2713224" y="300447"/>
                  <a:pt x="2713482" y="283798"/>
                </a:cubicBezTo>
                <a:cubicBezTo>
                  <a:pt x="2713459" y="263965"/>
                  <a:pt x="2707745" y="248558"/>
                  <a:pt x="2696342" y="237576"/>
                </a:cubicBezTo>
                <a:cubicBezTo>
                  <a:pt x="2684938" y="226594"/>
                  <a:pt x="2667985" y="221021"/>
                  <a:pt x="2645483" y="220857"/>
                </a:cubicBezTo>
                <a:lnTo>
                  <a:pt x="2618508" y="220857"/>
                </a:lnTo>
                <a:lnTo>
                  <a:pt x="2618508" y="164659"/>
                </a:lnTo>
                <a:lnTo>
                  <a:pt x="2645483" y="164659"/>
                </a:lnTo>
                <a:cubicBezTo>
                  <a:pt x="2665784" y="164531"/>
                  <a:pt x="2681239" y="159446"/>
                  <a:pt x="2691846" y="149406"/>
                </a:cubicBezTo>
                <a:cubicBezTo>
                  <a:pt x="2702453" y="139366"/>
                  <a:pt x="2707792" y="125144"/>
                  <a:pt x="2707862" y="106739"/>
                </a:cubicBezTo>
                <a:cubicBezTo>
                  <a:pt x="2707639" y="92306"/>
                  <a:pt x="2702605" y="80262"/>
                  <a:pt x="2692759" y="70609"/>
                </a:cubicBezTo>
                <a:cubicBezTo>
                  <a:pt x="2682912" y="60955"/>
                  <a:pt x="2669589" y="55941"/>
                  <a:pt x="2652789" y="55566"/>
                </a:cubicBezTo>
                <a:cubicBezTo>
                  <a:pt x="2636901" y="55871"/>
                  <a:pt x="2624140" y="60463"/>
                  <a:pt x="2614504" y="69343"/>
                </a:cubicBezTo>
                <a:cubicBezTo>
                  <a:pt x="2604868" y="78224"/>
                  <a:pt x="2599272" y="89564"/>
                  <a:pt x="2597715" y="103365"/>
                </a:cubicBezTo>
                <a:lnTo>
                  <a:pt x="2538146" y="103365"/>
                </a:lnTo>
                <a:cubicBezTo>
                  <a:pt x="2539855" y="71762"/>
                  <a:pt x="2551750" y="46735"/>
                  <a:pt x="2573831" y="28286"/>
                </a:cubicBezTo>
                <a:cubicBezTo>
                  <a:pt x="2595912" y="9837"/>
                  <a:pt x="2622981" y="408"/>
                  <a:pt x="2655036" y="1"/>
                </a:cubicBezTo>
                <a:close/>
                <a:moveTo>
                  <a:pt x="139333" y="1"/>
                </a:moveTo>
                <a:cubicBezTo>
                  <a:pt x="170198" y="-23"/>
                  <a:pt x="196590" y="5216"/>
                  <a:pt x="218511" y="15718"/>
                </a:cubicBezTo>
                <a:cubicBezTo>
                  <a:pt x="240431" y="26220"/>
                  <a:pt x="258237" y="42126"/>
                  <a:pt x="271931" y="63436"/>
                </a:cubicBezTo>
                <a:lnTo>
                  <a:pt x="222531" y="98849"/>
                </a:lnTo>
                <a:cubicBezTo>
                  <a:pt x="213426" y="85534"/>
                  <a:pt x="202560" y="75205"/>
                  <a:pt x="189935" y="67862"/>
                </a:cubicBezTo>
                <a:cubicBezTo>
                  <a:pt x="177309" y="60520"/>
                  <a:pt x="160254" y="56795"/>
                  <a:pt x="138771" y="56690"/>
                </a:cubicBezTo>
                <a:cubicBezTo>
                  <a:pt x="118658" y="56760"/>
                  <a:pt x="103078" y="61117"/>
                  <a:pt x="92032" y="69760"/>
                </a:cubicBezTo>
                <a:cubicBezTo>
                  <a:pt x="80986" y="78402"/>
                  <a:pt x="75387" y="90909"/>
                  <a:pt x="75234" y="107281"/>
                </a:cubicBezTo>
                <a:cubicBezTo>
                  <a:pt x="75328" y="125421"/>
                  <a:pt x="82451" y="139169"/>
                  <a:pt x="96600" y="148526"/>
                </a:cubicBezTo>
                <a:cubicBezTo>
                  <a:pt x="110751" y="157883"/>
                  <a:pt x="131367" y="165307"/>
                  <a:pt x="158450" y="170800"/>
                </a:cubicBezTo>
                <a:cubicBezTo>
                  <a:pt x="197564" y="178646"/>
                  <a:pt x="227084" y="191340"/>
                  <a:pt x="247010" y="208883"/>
                </a:cubicBezTo>
                <a:cubicBezTo>
                  <a:pt x="266935" y="226425"/>
                  <a:pt x="276927" y="252329"/>
                  <a:pt x="276984" y="286595"/>
                </a:cubicBezTo>
                <a:cubicBezTo>
                  <a:pt x="277081" y="306193"/>
                  <a:pt x="272582" y="324381"/>
                  <a:pt x="263486" y="341158"/>
                </a:cubicBezTo>
                <a:cubicBezTo>
                  <a:pt x="254390" y="357935"/>
                  <a:pt x="240111" y="371496"/>
                  <a:pt x="220649" y="381841"/>
                </a:cubicBezTo>
                <a:cubicBezTo>
                  <a:pt x="201187" y="392185"/>
                  <a:pt x="175956" y="397508"/>
                  <a:pt x="144955" y="397809"/>
                </a:cubicBezTo>
                <a:cubicBezTo>
                  <a:pt x="111889" y="397867"/>
                  <a:pt x="83438" y="392699"/>
                  <a:pt x="59601" y="382302"/>
                </a:cubicBezTo>
                <a:cubicBezTo>
                  <a:pt x="35764" y="371906"/>
                  <a:pt x="15897" y="355930"/>
                  <a:pt x="0" y="334374"/>
                </a:cubicBezTo>
                <a:lnTo>
                  <a:pt x="51095" y="298961"/>
                </a:lnTo>
                <a:cubicBezTo>
                  <a:pt x="62159" y="312768"/>
                  <a:pt x="74565" y="323237"/>
                  <a:pt x="88312" y="330369"/>
                </a:cubicBezTo>
                <a:cubicBezTo>
                  <a:pt x="102061" y="337501"/>
                  <a:pt x="119817" y="341084"/>
                  <a:pt x="141582" y="341120"/>
                </a:cubicBezTo>
                <a:cubicBezTo>
                  <a:pt x="167880" y="340721"/>
                  <a:pt x="186270" y="335616"/>
                  <a:pt x="196754" y="325802"/>
                </a:cubicBezTo>
                <a:cubicBezTo>
                  <a:pt x="207238" y="315988"/>
                  <a:pt x="212275" y="303856"/>
                  <a:pt x="211864" y="289405"/>
                </a:cubicBezTo>
                <a:cubicBezTo>
                  <a:pt x="212544" y="274099"/>
                  <a:pt x="206828" y="261288"/>
                  <a:pt x="194716" y="250971"/>
                </a:cubicBezTo>
                <a:cubicBezTo>
                  <a:pt x="182604" y="240654"/>
                  <a:pt x="160019" y="231918"/>
                  <a:pt x="126963" y="224762"/>
                </a:cubicBezTo>
                <a:cubicBezTo>
                  <a:pt x="89393" y="217092"/>
                  <a:pt x="60576" y="203765"/>
                  <a:pt x="40510" y="184782"/>
                </a:cubicBezTo>
                <a:cubicBezTo>
                  <a:pt x="20444" y="165799"/>
                  <a:pt x="10312" y="139965"/>
                  <a:pt x="10116" y="107281"/>
                </a:cubicBezTo>
                <a:cubicBezTo>
                  <a:pt x="9809" y="77240"/>
                  <a:pt x="19965" y="52053"/>
                  <a:pt x="40582" y="31723"/>
                </a:cubicBezTo>
                <a:cubicBezTo>
                  <a:pt x="61200" y="11392"/>
                  <a:pt x="94117" y="818"/>
                  <a:pt x="139333" y="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907BDB34-83B0-6068-3A1F-3C3DD7C6E59F}"/>
              </a:ext>
            </a:extLst>
          </p:cNvPr>
          <p:cNvSpPr txBox="1"/>
          <p:nvPr/>
        </p:nvSpPr>
        <p:spPr>
          <a:xfrm>
            <a:off x="420228" y="1563196"/>
            <a:ext cx="3576622" cy="461665"/>
          </a:xfrm>
          <a:prstGeom prst="rect">
            <a:avLst/>
          </a:prstGeom>
          <a:noFill/>
          <a:ln>
            <a:noFill/>
          </a:ln>
        </p:spPr>
        <p:txBody>
          <a:bodyPr wrap="square" rtlCol="0">
            <a:spAutoFit/>
          </a:bodyPr>
          <a:lstStyle/>
          <a:p>
            <a:r>
              <a:rPr kumimoji="1" lang="ja-JP" altLang="en-US"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rPr>
              <a:t>構造解析ソフトウェアの快適なご利用のために</a:t>
            </a:r>
            <a:endParaRPr kumimoji="1" lang="en-US" altLang="ja-JP" sz="1200" kern="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a:p>
            <a:r>
              <a:rPr kumimoji="1" lang="ja-JP" altLang="en-US" sz="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rPr>
              <a:t>お勧めのワークステーション </a:t>
            </a:r>
            <a:r>
              <a:rPr kumimoji="1" lang="en-US" altLang="ja-JP" sz="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rPr>
              <a:t>/ HPC</a:t>
            </a:r>
            <a:r>
              <a:rPr kumimoji="1" lang="ja-JP" altLang="en-US" sz="12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rPr>
              <a:t>のご案内</a:t>
            </a:r>
            <a:endParaRPr lang="ja-JP" sz="1200" kern="1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7D71058C-577B-0762-092D-C88E60F24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064" y="242531"/>
            <a:ext cx="2143274" cy="1985381"/>
          </a:xfrm>
          <a:prstGeom prst="rect">
            <a:avLst/>
          </a:prstGeom>
        </p:spPr>
      </p:pic>
      <p:grpSp>
        <p:nvGrpSpPr>
          <p:cNvPr id="15" name="グループ化 14">
            <a:extLst>
              <a:ext uri="{FF2B5EF4-FFF2-40B4-BE49-F238E27FC236}">
                <a16:creationId xmlns:a16="http://schemas.microsoft.com/office/drawing/2014/main" id="{335C60FA-0B35-4C1F-6E6D-21434BCDA9B1}"/>
              </a:ext>
            </a:extLst>
          </p:cNvPr>
          <p:cNvGrpSpPr/>
          <p:nvPr/>
        </p:nvGrpSpPr>
        <p:grpSpPr>
          <a:xfrm>
            <a:off x="6220583" y="294650"/>
            <a:ext cx="961268" cy="1701111"/>
            <a:chOff x="6220583" y="366356"/>
            <a:chExt cx="961268" cy="1701111"/>
          </a:xfrm>
          <a:effectLst>
            <a:glow rad="101600">
              <a:schemeClr val="tx1">
                <a:alpha val="60000"/>
              </a:schemeClr>
            </a:glow>
          </a:effectLst>
        </p:grpSpPr>
        <p:pic>
          <p:nvPicPr>
            <p:cNvPr id="9" name="図 8">
              <a:extLst>
                <a:ext uri="{FF2B5EF4-FFF2-40B4-BE49-F238E27FC236}">
                  <a16:creationId xmlns:a16="http://schemas.microsoft.com/office/drawing/2014/main" id="{D8ABEB7A-8EA1-3A66-A0E6-3A5D0B9A0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583" y="366356"/>
              <a:ext cx="961268" cy="540500"/>
            </a:xfrm>
            <a:prstGeom prst="rect">
              <a:avLst/>
            </a:prstGeom>
          </p:spPr>
        </p:pic>
        <p:pic>
          <p:nvPicPr>
            <p:cNvPr id="10" name="図 9">
              <a:extLst>
                <a:ext uri="{FF2B5EF4-FFF2-40B4-BE49-F238E27FC236}">
                  <a16:creationId xmlns:a16="http://schemas.microsoft.com/office/drawing/2014/main" id="{CF5F5A99-D0C9-BB34-D64B-12F8172C49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583" y="942862"/>
              <a:ext cx="961268" cy="540500"/>
            </a:xfrm>
            <a:prstGeom prst="rect">
              <a:avLst/>
            </a:prstGeom>
          </p:spPr>
        </p:pic>
        <p:pic>
          <p:nvPicPr>
            <p:cNvPr id="14" name="図 13">
              <a:extLst>
                <a:ext uri="{FF2B5EF4-FFF2-40B4-BE49-F238E27FC236}">
                  <a16:creationId xmlns:a16="http://schemas.microsoft.com/office/drawing/2014/main" id="{F683A9F4-6CB0-A41F-92E8-A96170242E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0583" y="1526967"/>
              <a:ext cx="961268" cy="540500"/>
            </a:xfrm>
            <a:prstGeom prst="rect">
              <a:avLst/>
            </a:prstGeom>
          </p:spPr>
        </p:pic>
      </p:grpSp>
      <p:pic>
        <p:nvPicPr>
          <p:cNvPr id="1026" name="図 1453">
            <a:extLst>
              <a:ext uri="{FF2B5EF4-FFF2-40B4-BE49-F238E27FC236}">
                <a16:creationId xmlns:a16="http://schemas.microsoft.com/office/drawing/2014/main" id="{DE818426-FFE6-6026-5B69-CC250CF2AE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38" y="560352"/>
            <a:ext cx="1068400" cy="318410"/>
          </a:xfrm>
          <a:prstGeom prst="rect">
            <a:avLst/>
          </a:prstGeom>
          <a:noFill/>
          <a:ln>
            <a:noFill/>
          </a:ln>
          <a:effectLst>
            <a:glow rad="101600">
              <a:schemeClr val="tx1">
                <a:alpha val="6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64A56C1C-E70E-E08D-5E28-7F0251EB36AB}"/>
              </a:ext>
            </a:extLst>
          </p:cNvPr>
          <p:cNvSpPr txBox="1"/>
          <p:nvPr/>
        </p:nvSpPr>
        <p:spPr>
          <a:xfrm>
            <a:off x="1975117" y="606176"/>
            <a:ext cx="143143" cy="142765"/>
          </a:xfrm>
          <a:custGeom>
            <a:avLst/>
            <a:gdLst/>
            <a:ahLst/>
            <a:cxnLst/>
            <a:rect l="l" t="t" r="r" b="b"/>
            <a:pathLst>
              <a:path w="415993" h="414896">
                <a:moveTo>
                  <a:pt x="56527" y="0"/>
                </a:moveTo>
                <a:lnTo>
                  <a:pt x="207997" y="153665"/>
                </a:lnTo>
                <a:lnTo>
                  <a:pt x="359466" y="0"/>
                </a:lnTo>
                <a:lnTo>
                  <a:pt x="411054" y="51039"/>
                </a:lnTo>
                <a:lnTo>
                  <a:pt x="258486" y="204704"/>
                </a:lnTo>
                <a:lnTo>
                  <a:pt x="415993" y="363857"/>
                </a:lnTo>
                <a:lnTo>
                  <a:pt x="363857" y="414896"/>
                </a:lnTo>
                <a:lnTo>
                  <a:pt x="206899" y="256292"/>
                </a:lnTo>
                <a:lnTo>
                  <a:pt x="51587" y="414896"/>
                </a:lnTo>
                <a:lnTo>
                  <a:pt x="0" y="363857"/>
                </a:lnTo>
                <a:lnTo>
                  <a:pt x="156409" y="205253"/>
                </a:lnTo>
                <a:lnTo>
                  <a:pt x="4390" y="51039"/>
                </a:ln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4400">
                <a:solidFill>
                  <a:srgbClr val="FFFF00"/>
                </a:solidFill>
                <a:latin typeface="DIN 2014 Demi" panose="020B0604020202020204" pitchFamily="34" charset="0"/>
                <a:ea typeface="DIN 2014 Demi" panose="020B0604020202020204" pitchFamily="34" charset="0"/>
                <a:cs typeface="Segoe UI" panose="020B0502040204020203" pitchFamily="34" charset="0"/>
              </a:defRPr>
            </a:lvl1pPr>
          </a:lstStyle>
          <a:p>
            <a:endParaRPr lang="en-US" altLang="ja-JP" dirty="0"/>
          </a:p>
        </p:txBody>
      </p:sp>
      <p:sp>
        <p:nvSpPr>
          <p:cNvPr id="19" name="グラフィックス 17">
            <a:extLst>
              <a:ext uri="{FF2B5EF4-FFF2-40B4-BE49-F238E27FC236}">
                <a16:creationId xmlns:a16="http://schemas.microsoft.com/office/drawing/2014/main" id="{43C2118E-C3CD-9BE4-0573-12CFE6475E3E}"/>
              </a:ext>
            </a:extLst>
          </p:cNvPr>
          <p:cNvSpPr/>
          <p:nvPr/>
        </p:nvSpPr>
        <p:spPr>
          <a:xfrm>
            <a:off x="2294739" y="581777"/>
            <a:ext cx="1068400" cy="167164"/>
          </a:xfrm>
          <a:custGeom>
            <a:avLst/>
            <a:gdLst>
              <a:gd name="connsiteX0" fmla="*/ 5747139 w 5815134"/>
              <a:gd name="connsiteY0" fmla="*/ 117728 h 3355040"/>
              <a:gd name="connsiteX1" fmla="*/ 5747139 w 5815134"/>
              <a:gd name="connsiteY1" fmla="*/ 745719 h 3355040"/>
              <a:gd name="connsiteX2" fmla="*/ 5507625 w 5815134"/>
              <a:gd name="connsiteY2" fmla="*/ 560787 h 3355040"/>
              <a:gd name="connsiteX3" fmla="*/ 5408442 w 5815134"/>
              <a:gd name="connsiteY3" fmla="*/ 642372 h 3355040"/>
              <a:gd name="connsiteX4" fmla="*/ 5370992 w 5815134"/>
              <a:gd name="connsiteY4" fmla="*/ 842129 h 3355040"/>
              <a:gd name="connsiteX5" fmla="*/ 5455347 w 5815134"/>
              <a:gd name="connsiteY5" fmla="*/ 1123450 h 3355040"/>
              <a:gd name="connsiteX6" fmla="*/ 5618176 w 5815134"/>
              <a:gd name="connsiteY6" fmla="*/ 1410802 h 3355040"/>
              <a:gd name="connsiteX7" fmla="*/ 5815135 w 5815134"/>
              <a:gd name="connsiteY7" fmla="*/ 2320135 h 3355040"/>
              <a:gd name="connsiteX8" fmla="*/ 5710585 w 5815134"/>
              <a:gd name="connsiteY8" fmla="*/ 3073741 h 3355040"/>
              <a:gd name="connsiteX9" fmla="*/ 5431446 w 5815134"/>
              <a:gd name="connsiteY9" fmla="*/ 3355041 h 3355040"/>
              <a:gd name="connsiteX10" fmla="*/ 5286766 w 5815134"/>
              <a:gd name="connsiteY10" fmla="*/ 3329104 h 3355040"/>
              <a:gd name="connsiteX11" fmla="*/ 5140166 w 5815134"/>
              <a:gd name="connsiteY11" fmla="*/ 3229004 h 3355040"/>
              <a:gd name="connsiteX12" fmla="*/ 5140166 w 5815134"/>
              <a:gd name="connsiteY12" fmla="*/ 2571808 h 3355040"/>
              <a:gd name="connsiteX13" fmla="*/ 5413420 w 5815134"/>
              <a:gd name="connsiteY13" fmla="*/ 2756740 h 3355040"/>
              <a:gd name="connsiteX14" fmla="*/ 5560019 w 5815134"/>
              <a:gd name="connsiteY14" fmla="*/ 2446193 h 3355040"/>
              <a:gd name="connsiteX15" fmla="*/ 5499571 w 5815134"/>
              <a:gd name="connsiteY15" fmla="*/ 2194056 h 3355040"/>
              <a:gd name="connsiteX16" fmla="*/ 5318720 w 5815134"/>
              <a:gd name="connsiteY16" fmla="*/ 1914590 h 3355040"/>
              <a:gd name="connsiteX17" fmla="*/ 5169946 w 5815134"/>
              <a:gd name="connsiteY17" fmla="*/ 1515541 h 3355040"/>
              <a:gd name="connsiteX18" fmla="*/ 5121761 w 5815134"/>
              <a:gd name="connsiteY18" fmla="*/ 967723 h 3355040"/>
              <a:gd name="connsiteX19" fmla="*/ 5222218 w 5815134"/>
              <a:gd name="connsiteY19" fmla="*/ 265105 h 3355040"/>
              <a:gd name="connsiteX20" fmla="*/ 5489604 w 5815134"/>
              <a:gd name="connsiteY20" fmla="*/ 0 h 3355040"/>
              <a:gd name="connsiteX21" fmla="*/ 5613198 w 5815134"/>
              <a:gd name="connsiteY21" fmla="*/ 32896 h 3355040"/>
              <a:gd name="connsiteX22" fmla="*/ 5747144 w 5815134"/>
              <a:gd name="connsiteY22" fmla="*/ 117728 h 3355040"/>
              <a:gd name="connsiteX23" fmla="*/ 624993 w 5815134"/>
              <a:gd name="connsiteY23" fmla="*/ 117728 h 3355040"/>
              <a:gd name="connsiteX24" fmla="*/ 624993 w 5815134"/>
              <a:gd name="connsiteY24" fmla="*/ 745719 h 3355040"/>
              <a:gd name="connsiteX25" fmla="*/ 385602 w 5815134"/>
              <a:gd name="connsiteY25" fmla="*/ 560787 h 3355040"/>
              <a:gd name="connsiteX26" fmla="*/ 286424 w 5815134"/>
              <a:gd name="connsiteY26" fmla="*/ 642372 h 3355040"/>
              <a:gd name="connsiteX27" fmla="*/ 248975 w 5815134"/>
              <a:gd name="connsiteY27" fmla="*/ 842129 h 3355040"/>
              <a:gd name="connsiteX28" fmla="*/ 333713 w 5815134"/>
              <a:gd name="connsiteY28" fmla="*/ 1123450 h 3355040"/>
              <a:gd name="connsiteX29" fmla="*/ 496543 w 5815134"/>
              <a:gd name="connsiteY29" fmla="*/ 1410802 h 3355040"/>
              <a:gd name="connsiteX30" fmla="*/ 693118 w 5815134"/>
              <a:gd name="connsiteY30" fmla="*/ 2320135 h 3355040"/>
              <a:gd name="connsiteX31" fmla="*/ 588951 w 5815134"/>
              <a:gd name="connsiteY31" fmla="*/ 3073741 h 3355040"/>
              <a:gd name="connsiteX32" fmla="*/ 309429 w 5815134"/>
              <a:gd name="connsiteY32" fmla="*/ 3355041 h 3355040"/>
              <a:gd name="connsiteX33" fmla="*/ 164621 w 5815134"/>
              <a:gd name="connsiteY33" fmla="*/ 3329104 h 3355040"/>
              <a:gd name="connsiteX34" fmla="*/ 18149 w 5815134"/>
              <a:gd name="connsiteY34" fmla="*/ 3229004 h 3355040"/>
              <a:gd name="connsiteX35" fmla="*/ 18149 w 5815134"/>
              <a:gd name="connsiteY35" fmla="*/ 2571808 h 3355040"/>
              <a:gd name="connsiteX36" fmla="*/ 291286 w 5815134"/>
              <a:gd name="connsiteY36" fmla="*/ 2756740 h 3355040"/>
              <a:gd name="connsiteX37" fmla="*/ 437885 w 5815134"/>
              <a:gd name="connsiteY37" fmla="*/ 2446193 h 3355040"/>
              <a:gd name="connsiteX38" fmla="*/ 377931 w 5815134"/>
              <a:gd name="connsiteY38" fmla="*/ 2194056 h 3355040"/>
              <a:gd name="connsiteX39" fmla="*/ 197081 w 5815134"/>
              <a:gd name="connsiteY39" fmla="*/ 1914590 h 3355040"/>
              <a:gd name="connsiteX40" fmla="*/ 48312 w 5815134"/>
              <a:gd name="connsiteY40" fmla="*/ 1515541 h 3355040"/>
              <a:gd name="connsiteX41" fmla="*/ 0 w 5815134"/>
              <a:gd name="connsiteY41" fmla="*/ 967723 h 3355040"/>
              <a:gd name="connsiteX42" fmla="*/ 100584 w 5815134"/>
              <a:gd name="connsiteY42" fmla="*/ 265105 h 3355040"/>
              <a:gd name="connsiteX43" fmla="*/ 367586 w 5815134"/>
              <a:gd name="connsiteY43" fmla="*/ 0 h 3355040"/>
              <a:gd name="connsiteX44" fmla="*/ 491565 w 5815134"/>
              <a:gd name="connsiteY44" fmla="*/ 32896 h 3355040"/>
              <a:gd name="connsiteX45" fmla="*/ 624993 w 5815134"/>
              <a:gd name="connsiteY45" fmla="*/ 117728 h 3355040"/>
              <a:gd name="connsiteX46" fmla="*/ 811595 w 5815134"/>
              <a:gd name="connsiteY46" fmla="*/ 3296208 h 3355040"/>
              <a:gd name="connsiteX47" fmla="*/ 811595 w 5815134"/>
              <a:gd name="connsiteY47" fmla="*/ 58833 h 3355040"/>
              <a:gd name="connsiteX48" fmla="*/ 1076806 w 5815134"/>
              <a:gd name="connsiteY48" fmla="*/ 58833 h 3355040"/>
              <a:gd name="connsiteX49" fmla="*/ 1076806 w 5815134"/>
              <a:gd name="connsiteY49" fmla="*/ 3296187 h 3355040"/>
              <a:gd name="connsiteX50" fmla="*/ 1281946 w 5815134"/>
              <a:gd name="connsiteY50" fmla="*/ 58854 h 3355040"/>
              <a:gd name="connsiteX51" fmla="*/ 1931224 w 5815134"/>
              <a:gd name="connsiteY51" fmla="*/ 58854 h 3355040"/>
              <a:gd name="connsiteX52" fmla="*/ 1931224 w 5815134"/>
              <a:gd name="connsiteY52" fmla="*/ 657196 h 3355040"/>
              <a:gd name="connsiteX53" fmla="*/ 1537173 w 5815134"/>
              <a:gd name="connsiteY53" fmla="*/ 657196 h 3355040"/>
              <a:gd name="connsiteX54" fmla="*/ 1537173 w 5815134"/>
              <a:gd name="connsiteY54" fmla="*/ 1375102 h 3355040"/>
              <a:gd name="connsiteX55" fmla="*/ 1878940 w 5815134"/>
              <a:gd name="connsiteY55" fmla="*/ 1375102 h 3355040"/>
              <a:gd name="connsiteX56" fmla="*/ 1878940 w 5815134"/>
              <a:gd name="connsiteY56" fmla="*/ 1914590 h 3355040"/>
              <a:gd name="connsiteX57" fmla="*/ 1537173 w 5815134"/>
              <a:gd name="connsiteY57" fmla="*/ 1914590 h 3355040"/>
              <a:gd name="connsiteX58" fmla="*/ 1537173 w 5815134"/>
              <a:gd name="connsiteY58" fmla="*/ 2668196 h 3355040"/>
              <a:gd name="connsiteX59" fmla="*/ 1939266 w 5815134"/>
              <a:gd name="connsiteY59" fmla="*/ 2668196 h 3355040"/>
              <a:gd name="connsiteX60" fmla="*/ 1939266 w 5815134"/>
              <a:gd name="connsiteY60" fmla="*/ 3296208 h 3355040"/>
              <a:gd name="connsiteX61" fmla="*/ 1281946 w 5815134"/>
              <a:gd name="connsiteY61" fmla="*/ 3296208 h 3355040"/>
              <a:gd name="connsiteX62" fmla="*/ 2409617 w 5815134"/>
              <a:gd name="connsiteY62" fmla="*/ 58854 h 3355040"/>
              <a:gd name="connsiteX63" fmla="*/ 2630598 w 5815134"/>
              <a:gd name="connsiteY63" fmla="*/ 2040648 h 3355040"/>
              <a:gd name="connsiteX64" fmla="*/ 2861808 w 5815134"/>
              <a:gd name="connsiteY64" fmla="*/ 58854 h 3355040"/>
              <a:gd name="connsiteX65" fmla="*/ 3169324 w 5815134"/>
              <a:gd name="connsiteY65" fmla="*/ 58854 h 3355040"/>
              <a:gd name="connsiteX66" fmla="*/ 3169324 w 5815134"/>
              <a:gd name="connsiteY66" fmla="*/ 3296208 h 3355040"/>
              <a:gd name="connsiteX67" fmla="*/ 2921739 w 5815134"/>
              <a:gd name="connsiteY67" fmla="*/ 3296208 h 3355040"/>
              <a:gd name="connsiteX68" fmla="*/ 2921739 w 5815134"/>
              <a:gd name="connsiteY68" fmla="*/ 1160985 h 3355040"/>
              <a:gd name="connsiteX69" fmla="*/ 2664855 w 5815134"/>
              <a:gd name="connsiteY69" fmla="*/ 3325856 h 3355040"/>
              <a:gd name="connsiteX70" fmla="*/ 2511993 w 5815134"/>
              <a:gd name="connsiteY70" fmla="*/ 3325856 h 3355040"/>
              <a:gd name="connsiteX71" fmla="*/ 2264937 w 5815134"/>
              <a:gd name="connsiteY71" fmla="*/ 1160985 h 3355040"/>
              <a:gd name="connsiteX72" fmla="*/ 2264937 w 5815134"/>
              <a:gd name="connsiteY72" fmla="*/ 3296208 h 3355040"/>
              <a:gd name="connsiteX73" fmla="*/ 2085871 w 5815134"/>
              <a:gd name="connsiteY73" fmla="*/ 3296208 h 3355040"/>
              <a:gd name="connsiteX74" fmla="*/ 2085871 w 5815134"/>
              <a:gd name="connsiteY74" fmla="*/ 58833 h 3355040"/>
              <a:gd name="connsiteX75" fmla="*/ 3374092 w 5815134"/>
              <a:gd name="connsiteY75" fmla="*/ 58854 h 3355040"/>
              <a:gd name="connsiteX76" fmla="*/ 4023364 w 5815134"/>
              <a:gd name="connsiteY76" fmla="*/ 58854 h 3355040"/>
              <a:gd name="connsiteX77" fmla="*/ 4023364 w 5815134"/>
              <a:gd name="connsiteY77" fmla="*/ 657196 h 3355040"/>
              <a:gd name="connsiteX78" fmla="*/ 3631476 w 5815134"/>
              <a:gd name="connsiteY78" fmla="*/ 657196 h 3355040"/>
              <a:gd name="connsiteX79" fmla="*/ 3631476 w 5815134"/>
              <a:gd name="connsiteY79" fmla="*/ 1375102 h 3355040"/>
              <a:gd name="connsiteX80" fmla="*/ 3973243 w 5815134"/>
              <a:gd name="connsiteY80" fmla="*/ 1375102 h 3355040"/>
              <a:gd name="connsiteX81" fmla="*/ 3973243 w 5815134"/>
              <a:gd name="connsiteY81" fmla="*/ 1914590 h 3355040"/>
              <a:gd name="connsiteX82" fmla="*/ 3631476 w 5815134"/>
              <a:gd name="connsiteY82" fmla="*/ 1914590 h 3355040"/>
              <a:gd name="connsiteX83" fmla="*/ 3631476 w 5815134"/>
              <a:gd name="connsiteY83" fmla="*/ 2668196 h 3355040"/>
              <a:gd name="connsiteX84" fmla="*/ 4031418 w 5815134"/>
              <a:gd name="connsiteY84" fmla="*/ 2668196 h 3355040"/>
              <a:gd name="connsiteX85" fmla="*/ 4031418 w 5815134"/>
              <a:gd name="connsiteY85" fmla="*/ 3296208 h 3355040"/>
              <a:gd name="connsiteX86" fmla="*/ 3374092 w 5815134"/>
              <a:gd name="connsiteY86" fmla="*/ 3296208 h 3355040"/>
              <a:gd name="connsiteX87" fmla="*/ 4356961 w 5815134"/>
              <a:gd name="connsiteY87" fmla="*/ 1219859 h 3355040"/>
              <a:gd name="connsiteX88" fmla="*/ 4356961 w 5815134"/>
              <a:gd name="connsiteY88" fmla="*/ 3296208 h 3355040"/>
              <a:gd name="connsiteX89" fmla="*/ 4178011 w 5815134"/>
              <a:gd name="connsiteY89" fmla="*/ 3296208 h 3355040"/>
              <a:gd name="connsiteX90" fmla="*/ 4178011 w 5815134"/>
              <a:gd name="connsiteY90" fmla="*/ 58833 h 3355040"/>
              <a:gd name="connsiteX91" fmla="*/ 4467512 w 5815134"/>
              <a:gd name="connsiteY91" fmla="*/ 58833 h 3355040"/>
              <a:gd name="connsiteX92" fmla="*/ 4775023 w 5815134"/>
              <a:gd name="connsiteY92" fmla="*/ 2099502 h 3355040"/>
              <a:gd name="connsiteX93" fmla="*/ 4775023 w 5815134"/>
              <a:gd name="connsiteY93" fmla="*/ 58854 h 3355040"/>
              <a:gd name="connsiteX94" fmla="*/ 4953943 w 5815134"/>
              <a:gd name="connsiteY94" fmla="*/ 58854 h 3355040"/>
              <a:gd name="connsiteX95" fmla="*/ 4953943 w 5815134"/>
              <a:gd name="connsiteY95" fmla="*/ 3296208 h 3355040"/>
              <a:gd name="connsiteX96" fmla="*/ 4672641 w 5815134"/>
              <a:gd name="connsiteY96" fmla="*/ 3296208 h 335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15134" h="3355040">
                <a:moveTo>
                  <a:pt x="5747139" y="117728"/>
                </a:moveTo>
                <a:lnTo>
                  <a:pt x="5747139" y="745719"/>
                </a:lnTo>
                <a:cubicBezTo>
                  <a:pt x="5657417" y="622909"/>
                  <a:pt x="5577534" y="560787"/>
                  <a:pt x="5507625" y="560787"/>
                </a:cubicBezTo>
                <a:cubicBezTo>
                  <a:pt x="5466209" y="560787"/>
                  <a:pt x="5433238" y="588621"/>
                  <a:pt x="5408442" y="642372"/>
                </a:cubicBezTo>
                <a:cubicBezTo>
                  <a:pt x="5383646" y="696587"/>
                  <a:pt x="5370992" y="763348"/>
                  <a:pt x="5370992" y="842129"/>
                </a:cubicBezTo>
                <a:cubicBezTo>
                  <a:pt x="5370992" y="946868"/>
                  <a:pt x="5398980" y="1040030"/>
                  <a:pt x="5455347" y="1123450"/>
                </a:cubicBezTo>
                <a:lnTo>
                  <a:pt x="5618176" y="1410802"/>
                </a:lnTo>
                <a:cubicBezTo>
                  <a:pt x="5749831" y="1638372"/>
                  <a:pt x="5815135" y="1940548"/>
                  <a:pt x="5815135" y="2320135"/>
                </a:cubicBezTo>
                <a:cubicBezTo>
                  <a:pt x="5815135" y="2635743"/>
                  <a:pt x="5780500" y="2887416"/>
                  <a:pt x="5710585" y="3073741"/>
                </a:cubicBezTo>
                <a:cubicBezTo>
                  <a:pt x="5641181" y="3261900"/>
                  <a:pt x="5547755" y="3355041"/>
                  <a:pt x="5431446" y="3355041"/>
                </a:cubicBezTo>
                <a:cubicBezTo>
                  <a:pt x="5377767" y="3355041"/>
                  <a:pt x="5329583" y="3346711"/>
                  <a:pt x="5286766" y="3329104"/>
                </a:cubicBezTo>
                <a:cubicBezTo>
                  <a:pt x="5243949" y="3312445"/>
                  <a:pt x="5194742" y="3278115"/>
                  <a:pt x="5140166" y="3229004"/>
                </a:cubicBezTo>
                <a:lnTo>
                  <a:pt x="5140166" y="2571808"/>
                </a:lnTo>
                <a:cubicBezTo>
                  <a:pt x="5240245" y="2694618"/>
                  <a:pt x="5331368" y="2756740"/>
                  <a:pt x="5413420" y="2756740"/>
                </a:cubicBezTo>
                <a:cubicBezTo>
                  <a:pt x="5511329" y="2756740"/>
                  <a:pt x="5560019" y="2653836"/>
                  <a:pt x="5560019" y="2446193"/>
                </a:cubicBezTo>
                <a:cubicBezTo>
                  <a:pt x="5560019" y="2342845"/>
                  <a:pt x="5540085" y="2259426"/>
                  <a:pt x="5499571" y="2194056"/>
                </a:cubicBezTo>
                <a:lnTo>
                  <a:pt x="5318720" y="1914590"/>
                </a:lnTo>
                <a:cubicBezTo>
                  <a:pt x="5252003" y="1805212"/>
                  <a:pt x="5202412" y="1672660"/>
                  <a:pt x="5169946" y="1515541"/>
                </a:cubicBezTo>
                <a:cubicBezTo>
                  <a:pt x="5137991" y="1357051"/>
                  <a:pt x="5121761" y="1175366"/>
                  <a:pt x="5121761" y="967723"/>
                </a:cubicBezTo>
                <a:cubicBezTo>
                  <a:pt x="5121761" y="677144"/>
                  <a:pt x="5155501" y="443079"/>
                  <a:pt x="5222218" y="265105"/>
                </a:cubicBezTo>
                <a:cubicBezTo>
                  <a:pt x="5289447" y="88523"/>
                  <a:pt x="5378663" y="0"/>
                  <a:pt x="5489604" y="0"/>
                </a:cubicBezTo>
                <a:cubicBezTo>
                  <a:pt x="5525646" y="0"/>
                  <a:pt x="5567189" y="11598"/>
                  <a:pt x="5613198" y="32896"/>
                </a:cubicBezTo>
                <a:cubicBezTo>
                  <a:pt x="5659592" y="55606"/>
                  <a:pt x="5704199" y="83420"/>
                  <a:pt x="5747144" y="117728"/>
                </a:cubicBezTo>
                <a:close/>
                <a:moveTo>
                  <a:pt x="624993" y="117728"/>
                </a:moveTo>
                <a:lnTo>
                  <a:pt x="624993" y="745719"/>
                </a:lnTo>
                <a:cubicBezTo>
                  <a:pt x="535266" y="622909"/>
                  <a:pt x="455517" y="560787"/>
                  <a:pt x="385602" y="560787"/>
                </a:cubicBezTo>
                <a:cubicBezTo>
                  <a:pt x="344064" y="560787"/>
                  <a:pt x="311220" y="588621"/>
                  <a:pt x="286424" y="642372"/>
                </a:cubicBezTo>
                <a:cubicBezTo>
                  <a:pt x="261629" y="696587"/>
                  <a:pt x="248975" y="763348"/>
                  <a:pt x="248975" y="842129"/>
                </a:cubicBezTo>
                <a:cubicBezTo>
                  <a:pt x="248975" y="946868"/>
                  <a:pt x="277353" y="1040030"/>
                  <a:pt x="333713" y="1123450"/>
                </a:cubicBezTo>
                <a:lnTo>
                  <a:pt x="496543" y="1410802"/>
                </a:lnTo>
                <a:cubicBezTo>
                  <a:pt x="627674" y="1638372"/>
                  <a:pt x="693118" y="1940548"/>
                  <a:pt x="693118" y="2320135"/>
                </a:cubicBezTo>
                <a:cubicBezTo>
                  <a:pt x="693118" y="2635743"/>
                  <a:pt x="658355" y="2887416"/>
                  <a:pt x="588951" y="3073741"/>
                </a:cubicBezTo>
                <a:cubicBezTo>
                  <a:pt x="519042" y="3261900"/>
                  <a:pt x="426121" y="3355041"/>
                  <a:pt x="309429" y="3355041"/>
                </a:cubicBezTo>
                <a:cubicBezTo>
                  <a:pt x="255750" y="3355041"/>
                  <a:pt x="207432" y="3346711"/>
                  <a:pt x="164621" y="3329104"/>
                </a:cubicBezTo>
                <a:cubicBezTo>
                  <a:pt x="121804" y="3312445"/>
                  <a:pt x="73108" y="3278115"/>
                  <a:pt x="18149" y="3229004"/>
                </a:cubicBezTo>
                <a:lnTo>
                  <a:pt x="18149" y="2571808"/>
                </a:lnTo>
                <a:cubicBezTo>
                  <a:pt x="118611" y="2694618"/>
                  <a:pt x="209740" y="2756740"/>
                  <a:pt x="291286" y="2756740"/>
                </a:cubicBezTo>
                <a:cubicBezTo>
                  <a:pt x="389184" y="2756740"/>
                  <a:pt x="437885" y="2653836"/>
                  <a:pt x="437885" y="2446193"/>
                </a:cubicBezTo>
                <a:cubicBezTo>
                  <a:pt x="437885" y="2342845"/>
                  <a:pt x="418067" y="2259426"/>
                  <a:pt x="377931" y="2194056"/>
                </a:cubicBezTo>
                <a:lnTo>
                  <a:pt x="197081" y="1914590"/>
                </a:lnTo>
                <a:cubicBezTo>
                  <a:pt x="129858" y="1805212"/>
                  <a:pt x="80266" y="1672660"/>
                  <a:pt x="48312" y="1515541"/>
                </a:cubicBezTo>
                <a:cubicBezTo>
                  <a:pt x="15846" y="1357051"/>
                  <a:pt x="0" y="1175387"/>
                  <a:pt x="0" y="967723"/>
                </a:cubicBezTo>
                <a:cubicBezTo>
                  <a:pt x="0" y="677144"/>
                  <a:pt x="33489" y="443079"/>
                  <a:pt x="100584" y="265105"/>
                </a:cubicBezTo>
                <a:cubicBezTo>
                  <a:pt x="167307" y="88523"/>
                  <a:pt x="256645" y="0"/>
                  <a:pt x="367586" y="0"/>
                </a:cubicBezTo>
                <a:cubicBezTo>
                  <a:pt x="404012" y="0"/>
                  <a:pt x="445038" y="11598"/>
                  <a:pt x="491565" y="32896"/>
                </a:cubicBezTo>
                <a:cubicBezTo>
                  <a:pt x="537574" y="55606"/>
                  <a:pt x="582176" y="83420"/>
                  <a:pt x="624993" y="117728"/>
                </a:cubicBezTo>
                <a:close/>
                <a:moveTo>
                  <a:pt x="811595" y="3296208"/>
                </a:moveTo>
                <a:lnTo>
                  <a:pt x="811595" y="58833"/>
                </a:lnTo>
                <a:lnTo>
                  <a:pt x="1076806" y="58833"/>
                </a:lnTo>
                <a:lnTo>
                  <a:pt x="1076806" y="3296187"/>
                </a:lnTo>
                <a:close/>
                <a:moveTo>
                  <a:pt x="1281946" y="58854"/>
                </a:moveTo>
                <a:lnTo>
                  <a:pt x="1931224" y="58854"/>
                </a:lnTo>
                <a:lnTo>
                  <a:pt x="1931224" y="657196"/>
                </a:lnTo>
                <a:lnTo>
                  <a:pt x="1537173" y="657196"/>
                </a:lnTo>
                <a:lnTo>
                  <a:pt x="1537173" y="1375102"/>
                </a:lnTo>
                <a:lnTo>
                  <a:pt x="1878940" y="1375102"/>
                </a:lnTo>
                <a:lnTo>
                  <a:pt x="1878940" y="1914590"/>
                </a:lnTo>
                <a:lnTo>
                  <a:pt x="1537173" y="1914590"/>
                </a:lnTo>
                <a:lnTo>
                  <a:pt x="1537173" y="2668196"/>
                </a:lnTo>
                <a:lnTo>
                  <a:pt x="1939266" y="2668196"/>
                </a:lnTo>
                <a:lnTo>
                  <a:pt x="1939266" y="3296208"/>
                </a:lnTo>
                <a:lnTo>
                  <a:pt x="1281946" y="3296208"/>
                </a:lnTo>
                <a:close/>
                <a:moveTo>
                  <a:pt x="2409617" y="58854"/>
                </a:moveTo>
                <a:lnTo>
                  <a:pt x="2630598" y="2040648"/>
                </a:lnTo>
                <a:lnTo>
                  <a:pt x="2861808" y="58854"/>
                </a:lnTo>
                <a:lnTo>
                  <a:pt x="3169324" y="58854"/>
                </a:lnTo>
                <a:lnTo>
                  <a:pt x="3169324" y="3296208"/>
                </a:lnTo>
                <a:lnTo>
                  <a:pt x="2921739" y="3296208"/>
                </a:lnTo>
                <a:lnTo>
                  <a:pt x="2921739" y="1160985"/>
                </a:lnTo>
                <a:lnTo>
                  <a:pt x="2664855" y="3325856"/>
                </a:lnTo>
                <a:lnTo>
                  <a:pt x="2511993" y="3325856"/>
                </a:lnTo>
                <a:lnTo>
                  <a:pt x="2264937" y="1160985"/>
                </a:lnTo>
                <a:lnTo>
                  <a:pt x="2264937" y="3296208"/>
                </a:lnTo>
                <a:lnTo>
                  <a:pt x="2085871" y="3296208"/>
                </a:lnTo>
                <a:lnTo>
                  <a:pt x="2085871" y="58833"/>
                </a:lnTo>
                <a:close/>
                <a:moveTo>
                  <a:pt x="3374092" y="58854"/>
                </a:moveTo>
                <a:lnTo>
                  <a:pt x="4023364" y="58854"/>
                </a:lnTo>
                <a:lnTo>
                  <a:pt x="4023364" y="657196"/>
                </a:lnTo>
                <a:lnTo>
                  <a:pt x="3631476" y="657196"/>
                </a:lnTo>
                <a:lnTo>
                  <a:pt x="3631476" y="1375102"/>
                </a:lnTo>
                <a:lnTo>
                  <a:pt x="3973243" y="1375102"/>
                </a:lnTo>
                <a:lnTo>
                  <a:pt x="3973243" y="1914590"/>
                </a:lnTo>
                <a:lnTo>
                  <a:pt x="3631476" y="1914590"/>
                </a:lnTo>
                <a:lnTo>
                  <a:pt x="3631476" y="2668196"/>
                </a:lnTo>
                <a:lnTo>
                  <a:pt x="4031418" y="2668196"/>
                </a:lnTo>
                <a:lnTo>
                  <a:pt x="4031418" y="3296208"/>
                </a:lnTo>
                <a:lnTo>
                  <a:pt x="3374092" y="3296208"/>
                </a:lnTo>
                <a:close/>
                <a:moveTo>
                  <a:pt x="4356961" y="1219859"/>
                </a:moveTo>
                <a:lnTo>
                  <a:pt x="4356961" y="3296208"/>
                </a:lnTo>
                <a:lnTo>
                  <a:pt x="4178011" y="3296208"/>
                </a:lnTo>
                <a:lnTo>
                  <a:pt x="4178011" y="58833"/>
                </a:lnTo>
                <a:lnTo>
                  <a:pt x="4467512" y="58833"/>
                </a:lnTo>
                <a:lnTo>
                  <a:pt x="4775023" y="2099502"/>
                </a:lnTo>
                <a:lnTo>
                  <a:pt x="4775023" y="58854"/>
                </a:lnTo>
                <a:lnTo>
                  <a:pt x="4953943" y="58854"/>
                </a:lnTo>
                <a:lnTo>
                  <a:pt x="4953943" y="3296208"/>
                </a:lnTo>
                <a:lnTo>
                  <a:pt x="4672641" y="3296208"/>
                </a:lnTo>
                <a:close/>
              </a:path>
            </a:pathLst>
          </a:custGeom>
          <a:solidFill>
            <a:schemeClr val="bg1"/>
          </a:solidFill>
          <a:ln w="5810" cap="flat">
            <a:noFill/>
            <a:prstDash val="solid"/>
            <a:miter/>
          </a:ln>
          <a:effectLst>
            <a:glow rad="101600">
              <a:schemeClr val="tx1">
                <a:alpha val="60000"/>
              </a:schemeClr>
            </a:glow>
          </a:effectLst>
        </p:spPr>
        <p:txBody>
          <a:bodyPr rtlCol="0" anchor="ctr"/>
          <a:lstStyle/>
          <a:p>
            <a:endParaRPr lang="ja-JP" altLang="en-US"/>
          </a:p>
        </p:txBody>
      </p:sp>
      <p:sp>
        <p:nvSpPr>
          <p:cNvPr id="21" name="テキスト ボックス 20">
            <a:extLst>
              <a:ext uri="{FF2B5EF4-FFF2-40B4-BE49-F238E27FC236}">
                <a16:creationId xmlns:a16="http://schemas.microsoft.com/office/drawing/2014/main" id="{68FC3F6B-7CAA-83FF-45AD-B14F415F19B0}"/>
              </a:ext>
            </a:extLst>
          </p:cNvPr>
          <p:cNvSpPr txBox="1"/>
          <p:nvPr/>
        </p:nvSpPr>
        <p:spPr>
          <a:xfrm>
            <a:off x="932104" y="369570"/>
            <a:ext cx="647267" cy="111893"/>
          </a:xfrm>
          <a:custGeom>
            <a:avLst/>
            <a:gdLst/>
            <a:ahLst/>
            <a:cxnLst/>
            <a:rect l="l" t="t" r="r" b="b"/>
            <a:pathLst>
              <a:path w="2271976" h="392754">
                <a:moveTo>
                  <a:pt x="1646359" y="268035"/>
                </a:moveTo>
                <a:cubicBezTo>
                  <a:pt x="1628774" y="268035"/>
                  <a:pt x="1616004" y="271127"/>
                  <a:pt x="1608049" y="277311"/>
                </a:cubicBezTo>
                <a:cubicBezTo>
                  <a:pt x="1600094" y="283495"/>
                  <a:pt x="1596182" y="292771"/>
                  <a:pt x="1596310" y="305139"/>
                </a:cubicBezTo>
                <a:cubicBezTo>
                  <a:pt x="1596509" y="317975"/>
                  <a:pt x="1600891" y="327298"/>
                  <a:pt x="1609455" y="333107"/>
                </a:cubicBezTo>
                <a:cubicBezTo>
                  <a:pt x="1618019" y="338916"/>
                  <a:pt x="1629571" y="341774"/>
                  <a:pt x="1644109" y="341680"/>
                </a:cubicBezTo>
                <a:cubicBezTo>
                  <a:pt x="1662538" y="342232"/>
                  <a:pt x="1676855" y="338318"/>
                  <a:pt x="1687059" y="329939"/>
                </a:cubicBezTo>
                <a:cubicBezTo>
                  <a:pt x="1697263" y="321560"/>
                  <a:pt x="1702441" y="305406"/>
                  <a:pt x="1702594" y="281479"/>
                </a:cubicBezTo>
                <a:lnTo>
                  <a:pt x="1702594" y="268035"/>
                </a:lnTo>
                <a:close/>
                <a:moveTo>
                  <a:pt x="446209" y="268035"/>
                </a:moveTo>
                <a:cubicBezTo>
                  <a:pt x="428624" y="268035"/>
                  <a:pt x="415854" y="271127"/>
                  <a:pt x="407899" y="277311"/>
                </a:cubicBezTo>
                <a:cubicBezTo>
                  <a:pt x="399944" y="283495"/>
                  <a:pt x="396032" y="292771"/>
                  <a:pt x="396160" y="305139"/>
                </a:cubicBezTo>
                <a:cubicBezTo>
                  <a:pt x="396359" y="317975"/>
                  <a:pt x="400741" y="327298"/>
                  <a:pt x="409305" y="333107"/>
                </a:cubicBezTo>
                <a:cubicBezTo>
                  <a:pt x="417869" y="338916"/>
                  <a:pt x="429421" y="341774"/>
                  <a:pt x="443960" y="341680"/>
                </a:cubicBezTo>
                <a:cubicBezTo>
                  <a:pt x="462388" y="342232"/>
                  <a:pt x="476705" y="338318"/>
                  <a:pt x="486909" y="329939"/>
                </a:cubicBezTo>
                <a:cubicBezTo>
                  <a:pt x="497113" y="321560"/>
                  <a:pt x="502292" y="305406"/>
                  <a:pt x="502444" y="281479"/>
                </a:cubicBezTo>
                <a:lnTo>
                  <a:pt x="502444" y="268035"/>
                </a:lnTo>
                <a:close/>
                <a:moveTo>
                  <a:pt x="2158493" y="153910"/>
                </a:moveTo>
                <a:cubicBezTo>
                  <a:pt x="2141165" y="154098"/>
                  <a:pt x="2128161" y="159630"/>
                  <a:pt x="2119480" y="170508"/>
                </a:cubicBezTo>
                <a:cubicBezTo>
                  <a:pt x="2110798" y="181385"/>
                  <a:pt x="2105808" y="196482"/>
                  <a:pt x="2104507" y="215798"/>
                </a:cubicBezTo>
                <a:lnTo>
                  <a:pt x="2211914" y="215798"/>
                </a:lnTo>
                <a:cubicBezTo>
                  <a:pt x="2210849" y="195251"/>
                  <a:pt x="2205952" y="179803"/>
                  <a:pt x="2197224" y="169453"/>
                </a:cubicBezTo>
                <a:cubicBezTo>
                  <a:pt x="2188496" y="159103"/>
                  <a:pt x="2175585" y="153922"/>
                  <a:pt x="2158493" y="153910"/>
                </a:cubicBezTo>
                <a:close/>
                <a:moveTo>
                  <a:pt x="963961" y="153910"/>
                </a:moveTo>
                <a:cubicBezTo>
                  <a:pt x="943742" y="154039"/>
                  <a:pt x="928654" y="160668"/>
                  <a:pt x="918697" y="173797"/>
                </a:cubicBezTo>
                <a:cubicBezTo>
                  <a:pt x="908739" y="186926"/>
                  <a:pt x="903771" y="205783"/>
                  <a:pt x="903795" y="230367"/>
                </a:cubicBezTo>
                <a:lnTo>
                  <a:pt x="903795" y="262974"/>
                </a:lnTo>
                <a:cubicBezTo>
                  <a:pt x="903596" y="285415"/>
                  <a:pt x="908212" y="303920"/>
                  <a:pt x="917642" y="318490"/>
                </a:cubicBezTo>
                <a:cubicBezTo>
                  <a:pt x="927072" y="333060"/>
                  <a:pt x="942512" y="340603"/>
                  <a:pt x="963961" y="341118"/>
                </a:cubicBezTo>
                <a:cubicBezTo>
                  <a:pt x="986125" y="340603"/>
                  <a:pt x="1001682" y="333060"/>
                  <a:pt x="1010632" y="318490"/>
                </a:cubicBezTo>
                <a:cubicBezTo>
                  <a:pt x="1019583" y="303920"/>
                  <a:pt x="1023894" y="285415"/>
                  <a:pt x="1023566" y="262974"/>
                </a:cubicBezTo>
                <a:lnTo>
                  <a:pt x="1023566" y="226994"/>
                </a:lnTo>
                <a:cubicBezTo>
                  <a:pt x="1023507" y="203780"/>
                  <a:pt x="1018423" y="185837"/>
                  <a:pt x="1008313" y="173165"/>
                </a:cubicBezTo>
                <a:cubicBezTo>
                  <a:pt x="998203" y="160493"/>
                  <a:pt x="983419" y="154074"/>
                  <a:pt x="963961" y="153910"/>
                </a:cubicBezTo>
                <a:close/>
                <a:moveTo>
                  <a:pt x="1122677" y="106775"/>
                </a:moveTo>
                <a:lnTo>
                  <a:pt x="1185056" y="106775"/>
                </a:lnTo>
                <a:lnTo>
                  <a:pt x="1232262" y="283752"/>
                </a:lnTo>
                <a:lnTo>
                  <a:pt x="1295203" y="106775"/>
                </a:lnTo>
                <a:lnTo>
                  <a:pt x="1341285" y="106775"/>
                </a:lnTo>
                <a:lnTo>
                  <a:pt x="1408160" y="284876"/>
                </a:lnTo>
                <a:lnTo>
                  <a:pt x="1455366" y="106775"/>
                </a:lnTo>
                <a:lnTo>
                  <a:pt x="1518307" y="106775"/>
                </a:lnTo>
                <a:lnTo>
                  <a:pt x="1438507" y="387692"/>
                </a:lnTo>
                <a:lnTo>
                  <a:pt x="1389053" y="387692"/>
                </a:lnTo>
                <a:lnTo>
                  <a:pt x="1320492" y="196667"/>
                </a:lnTo>
                <a:lnTo>
                  <a:pt x="1251931" y="387692"/>
                </a:lnTo>
                <a:lnTo>
                  <a:pt x="1201915" y="387692"/>
                </a:lnTo>
                <a:close/>
                <a:moveTo>
                  <a:pt x="2158493" y="101717"/>
                </a:moveTo>
                <a:cubicBezTo>
                  <a:pt x="2196907" y="101900"/>
                  <a:pt x="2225446" y="113039"/>
                  <a:pt x="2244108" y="135131"/>
                </a:cubicBezTo>
                <a:cubicBezTo>
                  <a:pt x="2262771" y="157224"/>
                  <a:pt x="2272059" y="189171"/>
                  <a:pt x="2271976" y="230971"/>
                </a:cubicBezTo>
                <a:lnTo>
                  <a:pt x="2271976" y="261880"/>
                </a:lnTo>
                <a:lnTo>
                  <a:pt x="2103945" y="261880"/>
                </a:lnTo>
                <a:lnTo>
                  <a:pt x="2103945" y="263004"/>
                </a:lnTo>
                <a:cubicBezTo>
                  <a:pt x="2103723" y="285436"/>
                  <a:pt x="2108385" y="303934"/>
                  <a:pt x="2117933" y="318499"/>
                </a:cubicBezTo>
                <a:cubicBezTo>
                  <a:pt x="2127482" y="333063"/>
                  <a:pt x="2143250" y="340603"/>
                  <a:pt x="2165240" y="341118"/>
                </a:cubicBezTo>
                <a:cubicBezTo>
                  <a:pt x="2181467" y="341060"/>
                  <a:pt x="2193861" y="338648"/>
                  <a:pt x="2202422" y="333883"/>
                </a:cubicBezTo>
                <a:cubicBezTo>
                  <a:pt x="2210985" y="329118"/>
                  <a:pt x="2217891" y="322351"/>
                  <a:pt x="2223141" y="313582"/>
                </a:cubicBezTo>
                <a:lnTo>
                  <a:pt x="2268046" y="345047"/>
                </a:lnTo>
                <a:cubicBezTo>
                  <a:pt x="2258353" y="362012"/>
                  <a:pt x="2245323" y="374242"/>
                  <a:pt x="2228955" y="381736"/>
                </a:cubicBezTo>
                <a:cubicBezTo>
                  <a:pt x="2212586" y="389231"/>
                  <a:pt x="2192098" y="392902"/>
                  <a:pt x="2167490" y="392750"/>
                </a:cubicBezTo>
                <a:cubicBezTo>
                  <a:pt x="2127195" y="392132"/>
                  <a:pt x="2096640" y="380319"/>
                  <a:pt x="2075824" y="357310"/>
                </a:cubicBezTo>
                <a:cubicBezTo>
                  <a:pt x="2055008" y="334302"/>
                  <a:pt x="2044549" y="303803"/>
                  <a:pt x="2044446" y="265814"/>
                </a:cubicBezTo>
                <a:lnTo>
                  <a:pt x="2044446" y="227599"/>
                </a:lnTo>
                <a:cubicBezTo>
                  <a:pt x="2044596" y="186187"/>
                  <a:pt x="2054400" y="154873"/>
                  <a:pt x="2073857" y="133657"/>
                </a:cubicBezTo>
                <a:cubicBezTo>
                  <a:pt x="2093315" y="112442"/>
                  <a:pt x="2121527" y="101795"/>
                  <a:pt x="2158493" y="101717"/>
                </a:cubicBezTo>
                <a:close/>
                <a:moveTo>
                  <a:pt x="1949526" y="101717"/>
                </a:moveTo>
                <a:cubicBezTo>
                  <a:pt x="1967427" y="101729"/>
                  <a:pt x="1982764" y="105213"/>
                  <a:pt x="1995537" y="112170"/>
                </a:cubicBezTo>
                <a:cubicBezTo>
                  <a:pt x="2008310" y="119127"/>
                  <a:pt x="2019012" y="129486"/>
                  <a:pt x="2027640" y="143248"/>
                </a:cubicBezTo>
                <a:lnTo>
                  <a:pt x="1979873" y="176951"/>
                </a:lnTo>
                <a:cubicBezTo>
                  <a:pt x="1975447" y="170383"/>
                  <a:pt x="1969967" y="165115"/>
                  <a:pt x="1963435" y="161146"/>
                </a:cubicBezTo>
                <a:cubicBezTo>
                  <a:pt x="1956902" y="157177"/>
                  <a:pt x="1948894" y="155140"/>
                  <a:pt x="1939410" y="155034"/>
                </a:cubicBezTo>
                <a:cubicBezTo>
                  <a:pt x="1923980" y="155127"/>
                  <a:pt x="1911569" y="160561"/>
                  <a:pt x="1902180" y="171337"/>
                </a:cubicBezTo>
                <a:cubicBezTo>
                  <a:pt x="1892790" y="182112"/>
                  <a:pt x="1887966" y="197672"/>
                  <a:pt x="1887709" y="218017"/>
                </a:cubicBezTo>
                <a:lnTo>
                  <a:pt x="1887709" y="387692"/>
                </a:lnTo>
                <a:lnTo>
                  <a:pt x="1827648" y="387692"/>
                </a:lnTo>
                <a:lnTo>
                  <a:pt x="1827648" y="106775"/>
                </a:lnTo>
                <a:lnTo>
                  <a:pt x="1886585" y="106775"/>
                </a:lnTo>
                <a:lnTo>
                  <a:pt x="1886585" y="132024"/>
                </a:lnTo>
                <a:cubicBezTo>
                  <a:pt x="1891807" y="123640"/>
                  <a:pt x="1899487" y="116555"/>
                  <a:pt x="1909626" y="110767"/>
                </a:cubicBezTo>
                <a:cubicBezTo>
                  <a:pt x="1919765" y="104979"/>
                  <a:pt x="1933064" y="101963"/>
                  <a:pt x="1949526" y="101717"/>
                </a:cubicBezTo>
                <a:close/>
                <a:moveTo>
                  <a:pt x="1650857" y="101717"/>
                </a:moveTo>
                <a:cubicBezTo>
                  <a:pt x="1686944" y="101096"/>
                  <a:pt x="1714382" y="107950"/>
                  <a:pt x="1733173" y="122279"/>
                </a:cubicBezTo>
                <a:cubicBezTo>
                  <a:pt x="1751963" y="136608"/>
                  <a:pt x="1761416" y="162138"/>
                  <a:pt x="1761531" y="198868"/>
                </a:cubicBezTo>
                <a:lnTo>
                  <a:pt x="1761531" y="387692"/>
                </a:lnTo>
                <a:lnTo>
                  <a:pt x="1702594" y="387692"/>
                </a:lnTo>
                <a:lnTo>
                  <a:pt x="1702594" y="361884"/>
                </a:lnTo>
                <a:cubicBezTo>
                  <a:pt x="1696115" y="372745"/>
                  <a:pt x="1687843" y="380625"/>
                  <a:pt x="1677780" y="385524"/>
                </a:cubicBezTo>
                <a:cubicBezTo>
                  <a:pt x="1667716" y="390423"/>
                  <a:pt x="1654243" y="392832"/>
                  <a:pt x="1637362" y="392750"/>
                </a:cubicBezTo>
                <a:cubicBezTo>
                  <a:pt x="1606149" y="392611"/>
                  <a:pt x="1581757" y="385032"/>
                  <a:pt x="1564185" y="370013"/>
                </a:cubicBezTo>
                <a:cubicBezTo>
                  <a:pt x="1546613" y="354994"/>
                  <a:pt x="1537676" y="333370"/>
                  <a:pt x="1537373" y="305139"/>
                </a:cubicBezTo>
                <a:lnTo>
                  <a:pt x="1537373" y="305082"/>
                </a:lnTo>
                <a:cubicBezTo>
                  <a:pt x="1537968" y="275309"/>
                  <a:pt x="1547864" y="253930"/>
                  <a:pt x="1567062" y="240946"/>
                </a:cubicBezTo>
                <a:cubicBezTo>
                  <a:pt x="1586261" y="227962"/>
                  <a:pt x="1611193" y="221617"/>
                  <a:pt x="1641860" y="221909"/>
                </a:cubicBezTo>
                <a:lnTo>
                  <a:pt x="1702594" y="221909"/>
                </a:lnTo>
                <a:lnTo>
                  <a:pt x="1702594" y="198306"/>
                </a:lnTo>
                <a:cubicBezTo>
                  <a:pt x="1702910" y="180944"/>
                  <a:pt x="1698903" y="169025"/>
                  <a:pt x="1690573" y="162551"/>
                </a:cubicBezTo>
                <a:cubicBezTo>
                  <a:pt x="1682244" y="156076"/>
                  <a:pt x="1667693" y="153009"/>
                  <a:pt x="1646921" y="153348"/>
                </a:cubicBezTo>
                <a:cubicBezTo>
                  <a:pt x="1632019" y="153032"/>
                  <a:pt x="1620070" y="154508"/>
                  <a:pt x="1611074" y="157774"/>
                </a:cubicBezTo>
                <a:cubicBezTo>
                  <a:pt x="1602078" y="161040"/>
                  <a:pt x="1594350" y="167995"/>
                  <a:pt x="1587891" y="178637"/>
                </a:cubicBezTo>
                <a:lnTo>
                  <a:pt x="1544670" y="148298"/>
                </a:lnTo>
                <a:cubicBezTo>
                  <a:pt x="1554456" y="131870"/>
                  <a:pt x="1567720" y="119968"/>
                  <a:pt x="1584465" y="112590"/>
                </a:cubicBezTo>
                <a:cubicBezTo>
                  <a:pt x="1601210" y="105213"/>
                  <a:pt x="1623340" y="101588"/>
                  <a:pt x="1650857" y="101717"/>
                </a:cubicBezTo>
                <a:close/>
                <a:moveTo>
                  <a:pt x="749376" y="101717"/>
                </a:moveTo>
                <a:cubicBezTo>
                  <a:pt x="767277" y="101729"/>
                  <a:pt x="782614" y="105213"/>
                  <a:pt x="795387" y="112170"/>
                </a:cubicBezTo>
                <a:cubicBezTo>
                  <a:pt x="808160" y="119127"/>
                  <a:pt x="818862" y="129486"/>
                  <a:pt x="827490" y="143248"/>
                </a:cubicBezTo>
                <a:lnTo>
                  <a:pt x="779723" y="176951"/>
                </a:lnTo>
                <a:cubicBezTo>
                  <a:pt x="775297" y="170383"/>
                  <a:pt x="769818" y="165115"/>
                  <a:pt x="763285" y="161146"/>
                </a:cubicBezTo>
                <a:cubicBezTo>
                  <a:pt x="756752" y="157177"/>
                  <a:pt x="748744" y="155140"/>
                  <a:pt x="739261" y="155034"/>
                </a:cubicBezTo>
                <a:cubicBezTo>
                  <a:pt x="723830" y="155127"/>
                  <a:pt x="711419" y="160561"/>
                  <a:pt x="702030" y="171337"/>
                </a:cubicBezTo>
                <a:cubicBezTo>
                  <a:pt x="692640" y="182112"/>
                  <a:pt x="687816" y="197672"/>
                  <a:pt x="687559" y="218017"/>
                </a:cubicBezTo>
                <a:lnTo>
                  <a:pt x="687559" y="387692"/>
                </a:lnTo>
                <a:lnTo>
                  <a:pt x="627498" y="387692"/>
                </a:lnTo>
                <a:lnTo>
                  <a:pt x="627498" y="106775"/>
                </a:lnTo>
                <a:lnTo>
                  <a:pt x="686435" y="106775"/>
                </a:lnTo>
                <a:lnTo>
                  <a:pt x="686435" y="132024"/>
                </a:lnTo>
                <a:cubicBezTo>
                  <a:pt x="691657" y="123640"/>
                  <a:pt x="699337" y="116555"/>
                  <a:pt x="709476" y="110767"/>
                </a:cubicBezTo>
                <a:cubicBezTo>
                  <a:pt x="719615" y="104979"/>
                  <a:pt x="732914" y="101963"/>
                  <a:pt x="749376" y="101717"/>
                </a:cubicBezTo>
                <a:close/>
                <a:moveTo>
                  <a:pt x="450707" y="101717"/>
                </a:moveTo>
                <a:cubicBezTo>
                  <a:pt x="486794" y="101096"/>
                  <a:pt x="514232" y="107950"/>
                  <a:pt x="533023" y="122279"/>
                </a:cubicBezTo>
                <a:cubicBezTo>
                  <a:pt x="551813" y="136608"/>
                  <a:pt x="561266" y="162138"/>
                  <a:pt x="561381" y="198868"/>
                </a:cubicBezTo>
                <a:lnTo>
                  <a:pt x="561381" y="387692"/>
                </a:lnTo>
                <a:lnTo>
                  <a:pt x="502444" y="387692"/>
                </a:lnTo>
                <a:lnTo>
                  <a:pt x="502444" y="361884"/>
                </a:lnTo>
                <a:cubicBezTo>
                  <a:pt x="495965" y="372745"/>
                  <a:pt x="487693" y="380625"/>
                  <a:pt x="477630" y="385524"/>
                </a:cubicBezTo>
                <a:cubicBezTo>
                  <a:pt x="467566" y="390423"/>
                  <a:pt x="454094" y="392832"/>
                  <a:pt x="437212" y="392750"/>
                </a:cubicBezTo>
                <a:cubicBezTo>
                  <a:pt x="405999" y="392611"/>
                  <a:pt x="381607" y="385032"/>
                  <a:pt x="364035" y="370013"/>
                </a:cubicBezTo>
                <a:cubicBezTo>
                  <a:pt x="346463" y="354994"/>
                  <a:pt x="337526" y="333370"/>
                  <a:pt x="337223" y="305139"/>
                </a:cubicBezTo>
                <a:lnTo>
                  <a:pt x="337223" y="305082"/>
                </a:lnTo>
                <a:cubicBezTo>
                  <a:pt x="337818" y="275309"/>
                  <a:pt x="347714" y="253930"/>
                  <a:pt x="366912" y="240946"/>
                </a:cubicBezTo>
                <a:cubicBezTo>
                  <a:pt x="386111" y="227962"/>
                  <a:pt x="411043" y="221617"/>
                  <a:pt x="441710" y="221909"/>
                </a:cubicBezTo>
                <a:lnTo>
                  <a:pt x="502444" y="221909"/>
                </a:lnTo>
                <a:lnTo>
                  <a:pt x="502444" y="198306"/>
                </a:lnTo>
                <a:cubicBezTo>
                  <a:pt x="502760" y="180944"/>
                  <a:pt x="498753" y="169025"/>
                  <a:pt x="490423" y="162551"/>
                </a:cubicBezTo>
                <a:cubicBezTo>
                  <a:pt x="482094" y="156076"/>
                  <a:pt x="467543" y="153009"/>
                  <a:pt x="446771" y="153348"/>
                </a:cubicBezTo>
                <a:cubicBezTo>
                  <a:pt x="431869" y="153032"/>
                  <a:pt x="419920" y="154508"/>
                  <a:pt x="410924" y="157774"/>
                </a:cubicBezTo>
                <a:cubicBezTo>
                  <a:pt x="401928" y="161040"/>
                  <a:pt x="394200" y="167995"/>
                  <a:pt x="387741" y="178637"/>
                </a:cubicBezTo>
                <a:lnTo>
                  <a:pt x="344520" y="148298"/>
                </a:lnTo>
                <a:cubicBezTo>
                  <a:pt x="354306" y="131870"/>
                  <a:pt x="367571" y="119968"/>
                  <a:pt x="384315" y="112590"/>
                </a:cubicBezTo>
                <a:cubicBezTo>
                  <a:pt x="401060" y="105213"/>
                  <a:pt x="423190" y="101588"/>
                  <a:pt x="450707" y="101717"/>
                </a:cubicBezTo>
                <a:close/>
                <a:moveTo>
                  <a:pt x="1023566" y="0"/>
                </a:moveTo>
                <a:lnTo>
                  <a:pt x="1083065" y="0"/>
                </a:lnTo>
                <a:lnTo>
                  <a:pt x="1083065" y="387692"/>
                </a:lnTo>
                <a:lnTo>
                  <a:pt x="1023566" y="387692"/>
                </a:lnTo>
                <a:lnTo>
                  <a:pt x="1023566" y="368056"/>
                </a:lnTo>
                <a:cubicBezTo>
                  <a:pt x="1016045" y="375960"/>
                  <a:pt x="1006766" y="382040"/>
                  <a:pt x="995732" y="386296"/>
                </a:cubicBezTo>
                <a:cubicBezTo>
                  <a:pt x="984696" y="390552"/>
                  <a:pt x="971482" y="392703"/>
                  <a:pt x="956089" y="392750"/>
                </a:cubicBezTo>
                <a:cubicBezTo>
                  <a:pt x="918729" y="392063"/>
                  <a:pt x="890754" y="380108"/>
                  <a:pt x="872163" y="356885"/>
                </a:cubicBezTo>
                <a:cubicBezTo>
                  <a:pt x="853571" y="333662"/>
                  <a:pt x="844283" y="303296"/>
                  <a:pt x="844296" y="265785"/>
                </a:cubicBezTo>
                <a:lnTo>
                  <a:pt x="844296" y="227556"/>
                </a:lnTo>
                <a:cubicBezTo>
                  <a:pt x="844704" y="186901"/>
                  <a:pt x="854834" y="155810"/>
                  <a:pt x="874688" y="134283"/>
                </a:cubicBezTo>
                <a:cubicBezTo>
                  <a:pt x="894543" y="112757"/>
                  <a:pt x="921676" y="101901"/>
                  <a:pt x="956089" y="101717"/>
                </a:cubicBezTo>
                <a:cubicBezTo>
                  <a:pt x="985329" y="101811"/>
                  <a:pt x="1007821" y="110042"/>
                  <a:pt x="1023566" y="126411"/>
                </a:cubicBezTo>
                <a:close/>
                <a:moveTo>
                  <a:pt x="0" y="0"/>
                </a:moveTo>
                <a:lnTo>
                  <a:pt x="65119" y="0"/>
                </a:lnTo>
                <a:lnTo>
                  <a:pt x="65119" y="159038"/>
                </a:lnTo>
                <a:lnTo>
                  <a:pt x="213550" y="159038"/>
                </a:lnTo>
                <a:lnTo>
                  <a:pt x="213550" y="0"/>
                </a:lnTo>
                <a:lnTo>
                  <a:pt x="278670" y="0"/>
                </a:lnTo>
                <a:lnTo>
                  <a:pt x="278670" y="387692"/>
                </a:lnTo>
                <a:lnTo>
                  <a:pt x="213550" y="387692"/>
                </a:lnTo>
                <a:lnTo>
                  <a:pt x="213550" y="215166"/>
                </a:lnTo>
                <a:lnTo>
                  <a:pt x="65119" y="215166"/>
                </a:lnTo>
                <a:lnTo>
                  <a:pt x="65119" y="387692"/>
                </a:lnTo>
                <a:lnTo>
                  <a:pt x="0" y="387692"/>
                </a:lnTo>
                <a:close/>
              </a:path>
            </a:pathLst>
          </a:custGeom>
          <a:solidFill>
            <a:schemeClr val="bg1"/>
          </a:solidFill>
          <a:ln>
            <a:noFill/>
          </a:ln>
          <a:effectLst>
            <a:glow rad="50800">
              <a:srgbClr val="00B05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DIN 2014 Demi" panose="020B0604020202020204" pitchFamily="34" charset="0"/>
              <a:ea typeface="DIN 2014 Demi" panose="020B0604020202020204" pitchFamily="34" charset="0"/>
              <a:cs typeface="Segoe UI" panose="020B0502040204020203" pitchFamily="34" charset="0"/>
            </a:endParaRPr>
          </a:p>
        </p:txBody>
      </p:sp>
      <p:sp>
        <p:nvSpPr>
          <p:cNvPr id="23" name="テキスト ボックス 22">
            <a:extLst>
              <a:ext uri="{FF2B5EF4-FFF2-40B4-BE49-F238E27FC236}">
                <a16:creationId xmlns:a16="http://schemas.microsoft.com/office/drawing/2014/main" id="{8C1CFA0F-56E5-7828-AAF5-35DD1EB2E76A}"/>
              </a:ext>
            </a:extLst>
          </p:cNvPr>
          <p:cNvSpPr txBox="1"/>
          <p:nvPr/>
        </p:nvSpPr>
        <p:spPr>
          <a:xfrm>
            <a:off x="2523568" y="379931"/>
            <a:ext cx="573657" cy="110049"/>
          </a:xfrm>
          <a:custGeom>
            <a:avLst/>
            <a:gdLst/>
            <a:ahLst/>
            <a:cxnLst/>
            <a:rect l="l" t="t" r="r" b="b"/>
            <a:pathLst>
              <a:path w="2073694" h="397813">
                <a:moveTo>
                  <a:pt x="1448077" y="273094"/>
                </a:moveTo>
                <a:cubicBezTo>
                  <a:pt x="1430492" y="273094"/>
                  <a:pt x="1417722" y="276186"/>
                  <a:pt x="1409767" y="282370"/>
                </a:cubicBezTo>
                <a:cubicBezTo>
                  <a:pt x="1401813" y="288554"/>
                  <a:pt x="1397900" y="297830"/>
                  <a:pt x="1398028" y="310198"/>
                </a:cubicBezTo>
                <a:cubicBezTo>
                  <a:pt x="1398227" y="323034"/>
                  <a:pt x="1402609" y="332357"/>
                  <a:pt x="1411173" y="338166"/>
                </a:cubicBezTo>
                <a:cubicBezTo>
                  <a:pt x="1419737" y="343975"/>
                  <a:pt x="1431289" y="346833"/>
                  <a:pt x="1445827" y="346739"/>
                </a:cubicBezTo>
                <a:cubicBezTo>
                  <a:pt x="1464256" y="347291"/>
                  <a:pt x="1478573" y="343377"/>
                  <a:pt x="1488777" y="334998"/>
                </a:cubicBezTo>
                <a:cubicBezTo>
                  <a:pt x="1498981" y="326619"/>
                  <a:pt x="1504159" y="310465"/>
                  <a:pt x="1504312" y="286538"/>
                </a:cubicBezTo>
                <a:lnTo>
                  <a:pt x="1504312" y="273094"/>
                </a:lnTo>
                <a:close/>
                <a:moveTo>
                  <a:pt x="1960211" y="158969"/>
                </a:moveTo>
                <a:cubicBezTo>
                  <a:pt x="1942883" y="159157"/>
                  <a:pt x="1929879" y="164689"/>
                  <a:pt x="1921198" y="175567"/>
                </a:cubicBezTo>
                <a:cubicBezTo>
                  <a:pt x="1912516" y="186444"/>
                  <a:pt x="1907526" y="201541"/>
                  <a:pt x="1906225" y="220857"/>
                </a:cubicBezTo>
                <a:lnTo>
                  <a:pt x="2013632" y="220857"/>
                </a:lnTo>
                <a:cubicBezTo>
                  <a:pt x="2012567" y="200310"/>
                  <a:pt x="2007670" y="184862"/>
                  <a:pt x="1998942" y="174512"/>
                </a:cubicBezTo>
                <a:cubicBezTo>
                  <a:pt x="1990214" y="164162"/>
                  <a:pt x="1977303" y="158981"/>
                  <a:pt x="1960211" y="158969"/>
                </a:cubicBezTo>
                <a:close/>
                <a:moveTo>
                  <a:pt x="441829" y="158969"/>
                </a:moveTo>
                <a:cubicBezTo>
                  <a:pt x="421610" y="159134"/>
                  <a:pt x="406522" y="165833"/>
                  <a:pt x="396565" y="179067"/>
                </a:cubicBezTo>
                <a:cubicBezTo>
                  <a:pt x="386607" y="192302"/>
                  <a:pt x="381639" y="211088"/>
                  <a:pt x="381663" y="235426"/>
                </a:cubicBezTo>
                <a:lnTo>
                  <a:pt x="381663" y="268033"/>
                </a:lnTo>
                <a:cubicBezTo>
                  <a:pt x="381323" y="290474"/>
                  <a:pt x="385658" y="308979"/>
                  <a:pt x="394667" y="323549"/>
                </a:cubicBezTo>
                <a:cubicBezTo>
                  <a:pt x="403675" y="338119"/>
                  <a:pt x="419396" y="345662"/>
                  <a:pt x="441829" y="346178"/>
                </a:cubicBezTo>
                <a:cubicBezTo>
                  <a:pt x="463010" y="345662"/>
                  <a:pt x="478285" y="338119"/>
                  <a:pt x="487657" y="323549"/>
                </a:cubicBezTo>
                <a:cubicBezTo>
                  <a:pt x="497029" y="308979"/>
                  <a:pt x="501622" y="290474"/>
                  <a:pt x="501434" y="268033"/>
                </a:cubicBezTo>
                <a:lnTo>
                  <a:pt x="501434" y="235426"/>
                </a:lnTo>
                <a:cubicBezTo>
                  <a:pt x="501446" y="210842"/>
                  <a:pt x="496502" y="191986"/>
                  <a:pt x="486603" y="178856"/>
                </a:cubicBezTo>
                <a:cubicBezTo>
                  <a:pt x="476704" y="165727"/>
                  <a:pt x="461779" y="159098"/>
                  <a:pt x="441829" y="158969"/>
                </a:cubicBezTo>
                <a:close/>
                <a:moveTo>
                  <a:pt x="924395" y="111834"/>
                </a:moveTo>
                <a:lnTo>
                  <a:pt x="986774" y="111834"/>
                </a:lnTo>
                <a:lnTo>
                  <a:pt x="1033980" y="288811"/>
                </a:lnTo>
                <a:lnTo>
                  <a:pt x="1096921" y="111834"/>
                </a:lnTo>
                <a:lnTo>
                  <a:pt x="1143003" y="111834"/>
                </a:lnTo>
                <a:lnTo>
                  <a:pt x="1209878" y="289935"/>
                </a:lnTo>
                <a:lnTo>
                  <a:pt x="1257084" y="111834"/>
                </a:lnTo>
                <a:lnTo>
                  <a:pt x="1320025" y="111834"/>
                </a:lnTo>
                <a:lnTo>
                  <a:pt x="1240224" y="392751"/>
                </a:lnTo>
                <a:lnTo>
                  <a:pt x="1190771" y="392751"/>
                </a:lnTo>
                <a:lnTo>
                  <a:pt x="1122210" y="201726"/>
                </a:lnTo>
                <a:lnTo>
                  <a:pt x="1053649" y="392751"/>
                </a:lnTo>
                <a:lnTo>
                  <a:pt x="1003633" y="392751"/>
                </a:lnTo>
                <a:close/>
                <a:moveTo>
                  <a:pt x="1960211" y="106776"/>
                </a:moveTo>
                <a:cubicBezTo>
                  <a:pt x="1998625" y="106960"/>
                  <a:pt x="2027164" y="118098"/>
                  <a:pt x="2045826" y="140190"/>
                </a:cubicBezTo>
                <a:cubicBezTo>
                  <a:pt x="2064489" y="162283"/>
                  <a:pt x="2073777" y="194230"/>
                  <a:pt x="2073694" y="236030"/>
                </a:cubicBezTo>
                <a:lnTo>
                  <a:pt x="2073694" y="266939"/>
                </a:lnTo>
                <a:lnTo>
                  <a:pt x="1905663" y="266939"/>
                </a:lnTo>
                <a:lnTo>
                  <a:pt x="1905663" y="268063"/>
                </a:lnTo>
                <a:cubicBezTo>
                  <a:pt x="1905441" y="290495"/>
                  <a:pt x="1910103" y="308994"/>
                  <a:pt x="1919651" y="323558"/>
                </a:cubicBezTo>
                <a:cubicBezTo>
                  <a:pt x="1929200" y="338122"/>
                  <a:pt x="1944968" y="345662"/>
                  <a:pt x="1966958" y="346178"/>
                </a:cubicBezTo>
                <a:cubicBezTo>
                  <a:pt x="1983185" y="346119"/>
                  <a:pt x="1995579" y="343707"/>
                  <a:pt x="2004140" y="338942"/>
                </a:cubicBezTo>
                <a:cubicBezTo>
                  <a:pt x="2012702" y="334177"/>
                  <a:pt x="2019609" y="327410"/>
                  <a:pt x="2024859" y="318641"/>
                </a:cubicBezTo>
                <a:lnTo>
                  <a:pt x="2069764" y="350106"/>
                </a:lnTo>
                <a:cubicBezTo>
                  <a:pt x="2060071" y="367071"/>
                  <a:pt x="2047041" y="379300"/>
                  <a:pt x="2030673" y="386795"/>
                </a:cubicBezTo>
                <a:cubicBezTo>
                  <a:pt x="2014304" y="394290"/>
                  <a:pt x="1993816" y="397961"/>
                  <a:pt x="1969208" y="397809"/>
                </a:cubicBezTo>
                <a:cubicBezTo>
                  <a:pt x="1928913" y="397191"/>
                  <a:pt x="1898358" y="385378"/>
                  <a:pt x="1877542" y="362369"/>
                </a:cubicBezTo>
                <a:cubicBezTo>
                  <a:pt x="1856726" y="339360"/>
                  <a:pt x="1846267" y="308862"/>
                  <a:pt x="1846164" y="270873"/>
                </a:cubicBezTo>
                <a:lnTo>
                  <a:pt x="1846164" y="232659"/>
                </a:lnTo>
                <a:cubicBezTo>
                  <a:pt x="1846314" y="191246"/>
                  <a:pt x="1856118" y="159932"/>
                  <a:pt x="1875575" y="138717"/>
                </a:cubicBezTo>
                <a:cubicBezTo>
                  <a:pt x="1895033" y="117501"/>
                  <a:pt x="1923245" y="106854"/>
                  <a:pt x="1960211" y="106776"/>
                </a:cubicBezTo>
                <a:close/>
                <a:moveTo>
                  <a:pt x="1751244" y="106776"/>
                </a:moveTo>
                <a:cubicBezTo>
                  <a:pt x="1769145" y="106788"/>
                  <a:pt x="1784482" y="110272"/>
                  <a:pt x="1797255" y="117229"/>
                </a:cubicBezTo>
                <a:cubicBezTo>
                  <a:pt x="1810029" y="124186"/>
                  <a:pt x="1820730" y="134545"/>
                  <a:pt x="1829358" y="148308"/>
                </a:cubicBezTo>
                <a:lnTo>
                  <a:pt x="1781591" y="182010"/>
                </a:lnTo>
                <a:cubicBezTo>
                  <a:pt x="1777165" y="175443"/>
                  <a:pt x="1771685" y="170174"/>
                  <a:pt x="1765153" y="166205"/>
                </a:cubicBezTo>
                <a:cubicBezTo>
                  <a:pt x="1758620" y="162236"/>
                  <a:pt x="1750612" y="160199"/>
                  <a:pt x="1741128" y="160093"/>
                </a:cubicBezTo>
                <a:cubicBezTo>
                  <a:pt x="1725698" y="160186"/>
                  <a:pt x="1713287" y="165620"/>
                  <a:pt x="1703897" y="176396"/>
                </a:cubicBezTo>
                <a:cubicBezTo>
                  <a:pt x="1694508" y="187172"/>
                  <a:pt x="1689684" y="202731"/>
                  <a:pt x="1689427" y="223076"/>
                </a:cubicBezTo>
                <a:lnTo>
                  <a:pt x="1689427" y="392751"/>
                </a:lnTo>
                <a:lnTo>
                  <a:pt x="1629366" y="392751"/>
                </a:lnTo>
                <a:lnTo>
                  <a:pt x="1629366" y="111834"/>
                </a:lnTo>
                <a:lnTo>
                  <a:pt x="1688303" y="111834"/>
                </a:lnTo>
                <a:lnTo>
                  <a:pt x="1688303" y="137083"/>
                </a:lnTo>
                <a:cubicBezTo>
                  <a:pt x="1693525" y="128699"/>
                  <a:pt x="1701205" y="121614"/>
                  <a:pt x="1711344" y="115826"/>
                </a:cubicBezTo>
                <a:cubicBezTo>
                  <a:pt x="1721483" y="110038"/>
                  <a:pt x="1734782" y="107022"/>
                  <a:pt x="1751244" y="106776"/>
                </a:cubicBezTo>
                <a:close/>
                <a:moveTo>
                  <a:pt x="1452575" y="106776"/>
                </a:moveTo>
                <a:cubicBezTo>
                  <a:pt x="1488662" y="106155"/>
                  <a:pt x="1516100" y="113009"/>
                  <a:pt x="1534891" y="127338"/>
                </a:cubicBezTo>
                <a:cubicBezTo>
                  <a:pt x="1553681" y="141667"/>
                  <a:pt x="1563134" y="167197"/>
                  <a:pt x="1563249" y="203928"/>
                </a:cubicBezTo>
                <a:lnTo>
                  <a:pt x="1563249" y="392751"/>
                </a:lnTo>
                <a:lnTo>
                  <a:pt x="1504312" y="392751"/>
                </a:lnTo>
                <a:lnTo>
                  <a:pt x="1504312" y="366943"/>
                </a:lnTo>
                <a:cubicBezTo>
                  <a:pt x="1497833" y="377804"/>
                  <a:pt x="1489561" y="385684"/>
                  <a:pt x="1479498" y="390583"/>
                </a:cubicBezTo>
                <a:cubicBezTo>
                  <a:pt x="1469434" y="395482"/>
                  <a:pt x="1455961" y="397891"/>
                  <a:pt x="1439080" y="397809"/>
                </a:cubicBezTo>
                <a:cubicBezTo>
                  <a:pt x="1407867" y="397670"/>
                  <a:pt x="1383475" y="390091"/>
                  <a:pt x="1365903" y="375072"/>
                </a:cubicBezTo>
                <a:cubicBezTo>
                  <a:pt x="1348331" y="360054"/>
                  <a:pt x="1339393" y="338428"/>
                  <a:pt x="1339091" y="310198"/>
                </a:cubicBezTo>
                <a:lnTo>
                  <a:pt x="1339091" y="310141"/>
                </a:lnTo>
                <a:cubicBezTo>
                  <a:pt x="1339686" y="280368"/>
                  <a:pt x="1349582" y="258989"/>
                  <a:pt x="1368781" y="246005"/>
                </a:cubicBezTo>
                <a:cubicBezTo>
                  <a:pt x="1387979" y="233022"/>
                  <a:pt x="1412911" y="226676"/>
                  <a:pt x="1443578" y="226968"/>
                </a:cubicBezTo>
                <a:lnTo>
                  <a:pt x="1504312" y="226968"/>
                </a:lnTo>
                <a:lnTo>
                  <a:pt x="1504312" y="203365"/>
                </a:lnTo>
                <a:cubicBezTo>
                  <a:pt x="1504628" y="186003"/>
                  <a:pt x="1500621" y="174084"/>
                  <a:pt x="1492291" y="167610"/>
                </a:cubicBezTo>
                <a:cubicBezTo>
                  <a:pt x="1483962" y="161136"/>
                  <a:pt x="1469411" y="158068"/>
                  <a:pt x="1448639" y="158408"/>
                </a:cubicBezTo>
                <a:cubicBezTo>
                  <a:pt x="1433737" y="158091"/>
                  <a:pt x="1421788" y="159567"/>
                  <a:pt x="1412792" y="162833"/>
                </a:cubicBezTo>
                <a:cubicBezTo>
                  <a:pt x="1403796" y="166099"/>
                  <a:pt x="1396068" y="173054"/>
                  <a:pt x="1389609" y="183696"/>
                </a:cubicBezTo>
                <a:lnTo>
                  <a:pt x="1346388" y="153357"/>
                </a:lnTo>
                <a:cubicBezTo>
                  <a:pt x="1356174" y="136929"/>
                  <a:pt x="1369439" y="125027"/>
                  <a:pt x="1386183" y="117649"/>
                </a:cubicBezTo>
                <a:cubicBezTo>
                  <a:pt x="1402928" y="110272"/>
                  <a:pt x="1425058" y="106648"/>
                  <a:pt x="1452575" y="106776"/>
                </a:cubicBezTo>
                <a:close/>
                <a:moveTo>
                  <a:pt x="441829" y="106776"/>
                </a:moveTo>
                <a:cubicBezTo>
                  <a:pt x="479990" y="106925"/>
                  <a:pt x="509326" y="117851"/>
                  <a:pt x="529837" y="139553"/>
                </a:cubicBezTo>
                <a:cubicBezTo>
                  <a:pt x="550348" y="161255"/>
                  <a:pt x="560713" y="192838"/>
                  <a:pt x="560933" y="234302"/>
                </a:cubicBezTo>
                <a:lnTo>
                  <a:pt x="560933" y="269720"/>
                </a:lnTo>
                <a:cubicBezTo>
                  <a:pt x="561134" y="307769"/>
                  <a:pt x="551611" y="338464"/>
                  <a:pt x="532363" y="361803"/>
                </a:cubicBezTo>
                <a:cubicBezTo>
                  <a:pt x="513116" y="385143"/>
                  <a:pt x="482938" y="397145"/>
                  <a:pt x="441829" y="397809"/>
                </a:cubicBezTo>
                <a:cubicBezTo>
                  <a:pt x="402417" y="397321"/>
                  <a:pt x="372637" y="385670"/>
                  <a:pt x="352488" y="362857"/>
                </a:cubicBezTo>
                <a:cubicBezTo>
                  <a:pt x="332340" y="340044"/>
                  <a:pt x="322232" y="308998"/>
                  <a:pt x="322164" y="269720"/>
                </a:cubicBezTo>
                <a:lnTo>
                  <a:pt x="322164" y="234302"/>
                </a:lnTo>
                <a:cubicBezTo>
                  <a:pt x="322408" y="192838"/>
                  <a:pt x="332866" y="161255"/>
                  <a:pt x="353541" y="139553"/>
                </a:cubicBezTo>
                <a:cubicBezTo>
                  <a:pt x="374215" y="117851"/>
                  <a:pt x="403645" y="106925"/>
                  <a:pt x="441829" y="106776"/>
                </a:cubicBezTo>
                <a:close/>
                <a:moveTo>
                  <a:pt x="785603" y="50016"/>
                </a:moveTo>
                <a:lnTo>
                  <a:pt x="845102" y="50016"/>
                </a:lnTo>
                <a:lnTo>
                  <a:pt x="845102" y="111834"/>
                </a:lnTo>
                <a:lnTo>
                  <a:pt x="904672" y="111834"/>
                </a:lnTo>
                <a:lnTo>
                  <a:pt x="904672" y="163465"/>
                </a:lnTo>
                <a:lnTo>
                  <a:pt x="845102" y="163465"/>
                </a:lnTo>
                <a:lnTo>
                  <a:pt x="845102" y="292209"/>
                </a:lnTo>
                <a:cubicBezTo>
                  <a:pt x="844657" y="308419"/>
                  <a:pt x="846811" y="320272"/>
                  <a:pt x="851565" y="327768"/>
                </a:cubicBezTo>
                <a:cubicBezTo>
                  <a:pt x="856318" y="335264"/>
                  <a:pt x="866340" y="338966"/>
                  <a:pt x="881630" y="338872"/>
                </a:cubicBezTo>
                <a:lnTo>
                  <a:pt x="904672" y="338872"/>
                </a:lnTo>
                <a:lnTo>
                  <a:pt x="904672" y="392751"/>
                </a:lnTo>
                <a:lnTo>
                  <a:pt x="877135" y="392751"/>
                </a:lnTo>
                <a:cubicBezTo>
                  <a:pt x="843835" y="393173"/>
                  <a:pt x="820156" y="386576"/>
                  <a:pt x="806096" y="372960"/>
                </a:cubicBezTo>
                <a:cubicBezTo>
                  <a:pt x="792035" y="359343"/>
                  <a:pt x="785204" y="336175"/>
                  <a:pt x="785603" y="303453"/>
                </a:cubicBezTo>
                <a:lnTo>
                  <a:pt x="785603" y="163465"/>
                </a:lnTo>
                <a:lnTo>
                  <a:pt x="749636" y="163465"/>
                </a:lnTo>
                <a:lnTo>
                  <a:pt x="749636" y="111834"/>
                </a:lnTo>
                <a:lnTo>
                  <a:pt x="785603" y="111834"/>
                </a:lnTo>
                <a:close/>
                <a:moveTo>
                  <a:pt x="715209" y="5058"/>
                </a:moveTo>
                <a:lnTo>
                  <a:pt x="732631" y="5058"/>
                </a:lnTo>
                <a:lnTo>
                  <a:pt x="732631" y="58938"/>
                </a:lnTo>
                <a:lnTo>
                  <a:pt x="719705" y="58938"/>
                </a:lnTo>
                <a:cubicBezTo>
                  <a:pt x="704415" y="58844"/>
                  <a:pt x="694393" y="62549"/>
                  <a:pt x="689640" y="70052"/>
                </a:cubicBezTo>
                <a:cubicBezTo>
                  <a:pt x="684886" y="77555"/>
                  <a:pt x="682732" y="89419"/>
                  <a:pt x="683177" y="105644"/>
                </a:cubicBezTo>
                <a:lnTo>
                  <a:pt x="683177" y="111834"/>
                </a:lnTo>
                <a:lnTo>
                  <a:pt x="732631" y="111834"/>
                </a:lnTo>
                <a:lnTo>
                  <a:pt x="732631" y="163465"/>
                </a:lnTo>
                <a:lnTo>
                  <a:pt x="683177" y="163465"/>
                </a:lnTo>
                <a:lnTo>
                  <a:pt x="683177" y="392751"/>
                </a:lnTo>
                <a:lnTo>
                  <a:pt x="623678" y="392751"/>
                </a:lnTo>
                <a:lnTo>
                  <a:pt x="623678" y="163465"/>
                </a:lnTo>
                <a:lnTo>
                  <a:pt x="587712" y="163465"/>
                </a:lnTo>
                <a:lnTo>
                  <a:pt x="587712" y="111834"/>
                </a:lnTo>
                <a:lnTo>
                  <a:pt x="623678" y="111834"/>
                </a:lnTo>
                <a:lnTo>
                  <a:pt x="623678" y="94389"/>
                </a:lnTo>
                <a:cubicBezTo>
                  <a:pt x="623279" y="61652"/>
                  <a:pt x="630110" y="38474"/>
                  <a:pt x="644171" y="24854"/>
                </a:cubicBezTo>
                <a:cubicBezTo>
                  <a:pt x="658231" y="11234"/>
                  <a:pt x="681910" y="4636"/>
                  <a:pt x="715209" y="5058"/>
                </a:cubicBezTo>
                <a:close/>
                <a:moveTo>
                  <a:pt x="139333" y="1"/>
                </a:moveTo>
                <a:cubicBezTo>
                  <a:pt x="170198" y="-23"/>
                  <a:pt x="196590" y="5216"/>
                  <a:pt x="218510" y="15718"/>
                </a:cubicBezTo>
                <a:cubicBezTo>
                  <a:pt x="240431" y="26220"/>
                  <a:pt x="258237" y="42126"/>
                  <a:pt x="271930" y="63436"/>
                </a:cubicBezTo>
                <a:lnTo>
                  <a:pt x="222531" y="98849"/>
                </a:lnTo>
                <a:cubicBezTo>
                  <a:pt x="213425" y="85534"/>
                  <a:pt x="202560" y="75205"/>
                  <a:pt x="189935" y="67862"/>
                </a:cubicBezTo>
                <a:cubicBezTo>
                  <a:pt x="177309" y="60519"/>
                  <a:pt x="160254" y="56796"/>
                  <a:pt x="138771" y="56690"/>
                </a:cubicBezTo>
                <a:cubicBezTo>
                  <a:pt x="118658" y="56760"/>
                  <a:pt x="103078" y="61117"/>
                  <a:pt x="92032" y="69759"/>
                </a:cubicBezTo>
                <a:cubicBezTo>
                  <a:pt x="80986" y="78402"/>
                  <a:pt x="75387" y="90909"/>
                  <a:pt x="75234" y="107281"/>
                </a:cubicBezTo>
                <a:cubicBezTo>
                  <a:pt x="75328" y="125421"/>
                  <a:pt x="82451" y="139169"/>
                  <a:pt x="96600" y="148526"/>
                </a:cubicBezTo>
                <a:cubicBezTo>
                  <a:pt x="110751" y="157883"/>
                  <a:pt x="131368" y="165307"/>
                  <a:pt x="158450" y="170800"/>
                </a:cubicBezTo>
                <a:cubicBezTo>
                  <a:pt x="197564" y="178646"/>
                  <a:pt x="227084" y="191340"/>
                  <a:pt x="247010" y="208883"/>
                </a:cubicBezTo>
                <a:cubicBezTo>
                  <a:pt x="266935" y="226425"/>
                  <a:pt x="276927" y="252329"/>
                  <a:pt x="276984" y="286595"/>
                </a:cubicBezTo>
                <a:cubicBezTo>
                  <a:pt x="277081" y="306193"/>
                  <a:pt x="272582" y="324381"/>
                  <a:pt x="263486" y="341158"/>
                </a:cubicBezTo>
                <a:cubicBezTo>
                  <a:pt x="254390" y="357935"/>
                  <a:pt x="240110" y="371496"/>
                  <a:pt x="220649" y="381841"/>
                </a:cubicBezTo>
                <a:cubicBezTo>
                  <a:pt x="201187" y="392185"/>
                  <a:pt x="175956" y="397508"/>
                  <a:pt x="144956" y="397809"/>
                </a:cubicBezTo>
                <a:cubicBezTo>
                  <a:pt x="111889" y="397867"/>
                  <a:pt x="83437" y="392699"/>
                  <a:pt x="59600" y="382302"/>
                </a:cubicBezTo>
                <a:cubicBezTo>
                  <a:pt x="35764" y="371906"/>
                  <a:pt x="15897" y="355930"/>
                  <a:pt x="0" y="334374"/>
                </a:cubicBezTo>
                <a:lnTo>
                  <a:pt x="51095" y="298961"/>
                </a:lnTo>
                <a:cubicBezTo>
                  <a:pt x="62159" y="312768"/>
                  <a:pt x="74565" y="323238"/>
                  <a:pt x="88313" y="330369"/>
                </a:cubicBezTo>
                <a:cubicBezTo>
                  <a:pt x="102061" y="337501"/>
                  <a:pt x="119817" y="341085"/>
                  <a:pt x="141582" y="341120"/>
                </a:cubicBezTo>
                <a:cubicBezTo>
                  <a:pt x="167879" y="340722"/>
                  <a:pt x="186270" y="335616"/>
                  <a:pt x="196754" y="325802"/>
                </a:cubicBezTo>
                <a:cubicBezTo>
                  <a:pt x="207238" y="315988"/>
                  <a:pt x="212274" y="303856"/>
                  <a:pt x="211864" y="289405"/>
                </a:cubicBezTo>
                <a:cubicBezTo>
                  <a:pt x="212544" y="274099"/>
                  <a:pt x="206827" y="261288"/>
                  <a:pt x="194715" y="250971"/>
                </a:cubicBezTo>
                <a:cubicBezTo>
                  <a:pt x="182604" y="240654"/>
                  <a:pt x="160019" y="231918"/>
                  <a:pt x="126963" y="224762"/>
                </a:cubicBezTo>
                <a:cubicBezTo>
                  <a:pt x="89393" y="217092"/>
                  <a:pt x="60575" y="203765"/>
                  <a:pt x="40510" y="184782"/>
                </a:cubicBezTo>
                <a:cubicBezTo>
                  <a:pt x="20444" y="165799"/>
                  <a:pt x="10313" y="139965"/>
                  <a:pt x="10116" y="107281"/>
                </a:cubicBezTo>
                <a:cubicBezTo>
                  <a:pt x="9809" y="77240"/>
                  <a:pt x="19965" y="52053"/>
                  <a:pt x="40582" y="31722"/>
                </a:cubicBezTo>
                <a:cubicBezTo>
                  <a:pt x="61200" y="11392"/>
                  <a:pt x="94117" y="818"/>
                  <a:pt x="139333" y="1"/>
                </a:cubicBezTo>
                <a:close/>
              </a:path>
            </a:pathLst>
          </a:custGeom>
          <a:solidFill>
            <a:schemeClr val="bg1"/>
          </a:solidFill>
          <a:ln>
            <a:noFill/>
          </a:ln>
          <a:effectLst>
            <a:glow rad="50800">
              <a:schemeClr val="accent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sz="4400">
                <a:solidFill>
                  <a:srgbClr val="FFFF00"/>
                </a:solidFill>
                <a:latin typeface="DIN 2014 Demi" panose="020B0604020202020204" pitchFamily="34" charset="0"/>
                <a:ea typeface="DIN 2014 Demi" panose="020B0604020202020204" pitchFamily="34" charset="0"/>
                <a:cs typeface="Segoe UI" panose="020B0502040204020203" pitchFamily="34" charset="0"/>
              </a:defRPr>
            </a:lvl1pPr>
          </a:lstStyle>
          <a:p>
            <a:endParaRPr lang="en-US" altLang="ja-JP" dirty="0"/>
          </a:p>
        </p:txBody>
      </p:sp>
      <p:sp>
        <p:nvSpPr>
          <p:cNvPr id="26" name="テキスト ボックス 25">
            <a:extLst>
              <a:ext uri="{FF2B5EF4-FFF2-40B4-BE49-F238E27FC236}">
                <a16:creationId xmlns:a16="http://schemas.microsoft.com/office/drawing/2014/main" id="{803EF73F-7BAA-B9DA-FF7C-F11E562DC889}"/>
              </a:ext>
            </a:extLst>
          </p:cNvPr>
          <p:cNvSpPr txBox="1"/>
          <p:nvPr/>
        </p:nvSpPr>
        <p:spPr>
          <a:xfrm>
            <a:off x="3756396" y="6369840"/>
            <a:ext cx="3524566" cy="2185214"/>
          </a:xfrm>
          <a:prstGeom prst="rect">
            <a:avLst/>
          </a:prstGeom>
          <a:solidFill>
            <a:schemeClr val="accent3">
              <a:lumMod val="20000"/>
              <a:lumOff val="80000"/>
            </a:schemeClr>
          </a:solidFill>
          <a:ln>
            <a:noFill/>
          </a:ln>
        </p:spPr>
        <p:txBody>
          <a:bodyPr wrap="square" rtlCol="0">
            <a:spAutoFit/>
          </a:bodyPr>
          <a:lstStyle/>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zh-TW"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CPU:</a:t>
            </a:r>
            <a:r>
              <a:rPr kumimoji="1" lang="en-US" altLang="zh-TW" sz="8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8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ja-JP" sz="800" b="1" kern="100" dirty="0">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800" b="1" kern="100" dirty="0">
                <a:latin typeface="游ゴシック" panose="020B0400000000000000" pitchFamily="50" charset="-128"/>
                <a:ea typeface="游ゴシック" panose="020B0400000000000000" pitchFamily="50" charset="-128"/>
                <a:cs typeface="Times New Roman" panose="02020603050405020304" pitchFamily="18" charset="0"/>
              </a:rPr>
              <a:t>基</a:t>
            </a:r>
            <a:r>
              <a:rPr kumimoji="1" lang="en-US" altLang="ja-JP" sz="8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zh-TW" sz="800" b="1" kern="100" dirty="0">
                <a:latin typeface="游ゴシック" panose="020B0400000000000000" pitchFamily="50" charset="-128"/>
                <a:ea typeface="游ゴシック" panose="020B0400000000000000" pitchFamily="50" charset="-128"/>
                <a:cs typeface="Times New Roman" panose="02020603050405020304" pitchFamily="18" charset="0"/>
              </a:rPr>
              <a:t>AMD EPYC</a:t>
            </a:r>
            <a:r>
              <a:rPr kumimoji="1" lang="ja-JP" altLang="en-US" sz="800" b="1" kern="100" dirty="0">
                <a:latin typeface="游ゴシック" panose="020B0400000000000000" pitchFamily="50" charset="-128"/>
                <a:ea typeface="游ゴシック" panose="020B0400000000000000" pitchFamily="50" charset="-128"/>
                <a:cs typeface="Times New Roman" panose="02020603050405020304" pitchFamily="18" charset="0"/>
              </a:rPr>
              <a:t> </a:t>
            </a:r>
            <a:r>
              <a:rPr kumimoji="1" lang="en-US" altLang="zh-TW" sz="800" b="1" kern="100" dirty="0">
                <a:latin typeface="游ゴシック" panose="020B0400000000000000" pitchFamily="50" charset="-128"/>
                <a:ea typeface="游ゴシック" panose="020B0400000000000000" pitchFamily="50" charset="-128"/>
                <a:cs typeface="Times New Roman" panose="02020603050405020304" pitchFamily="18" charset="0"/>
              </a:rPr>
              <a:t> 9365 (36</a:t>
            </a:r>
            <a:r>
              <a:rPr kumimoji="1" lang="ja-JP" altLang="en-US" sz="800" b="1" kern="100" dirty="0">
                <a:latin typeface="游ゴシック" panose="020B0400000000000000" pitchFamily="50" charset="-128"/>
                <a:ea typeface="游ゴシック" panose="020B0400000000000000" pitchFamily="50" charset="-128"/>
                <a:cs typeface="Times New Roman" panose="02020603050405020304" pitchFamily="18" charset="0"/>
              </a:rPr>
              <a:t>コア</a:t>
            </a:r>
            <a:r>
              <a:rPr kumimoji="1" lang="en-US" altLang="ja-JP" sz="800" b="1" kern="100" dirty="0">
                <a:latin typeface="游ゴシック" panose="020B0400000000000000" pitchFamily="50" charset="-128"/>
                <a:ea typeface="游ゴシック" panose="020B0400000000000000" pitchFamily="50" charset="-128"/>
                <a:cs typeface="Times New Roman" panose="02020603050405020304" pitchFamily="18" charset="0"/>
              </a:rPr>
              <a:t>/72</a:t>
            </a:r>
            <a:r>
              <a:rPr kumimoji="1" lang="ja-JP" altLang="en-US" sz="800" b="1" kern="100" dirty="0">
                <a:latin typeface="游ゴシック" panose="020B0400000000000000" pitchFamily="50" charset="-128"/>
                <a:ea typeface="游ゴシック" panose="020B0400000000000000" pitchFamily="50" charset="-128"/>
                <a:cs typeface="Times New Roman" panose="02020603050405020304" pitchFamily="18" charset="0"/>
              </a:rPr>
              <a:t>スレッド</a:t>
            </a:r>
            <a:r>
              <a:rPr kumimoji="1" lang="en-US" altLang="zh-TW" sz="800" b="1" kern="100" dirty="0">
                <a:latin typeface="游ゴシック" panose="020B0400000000000000" pitchFamily="50" charset="-128"/>
                <a:ea typeface="游ゴシック" panose="020B0400000000000000" pitchFamily="50" charset="-128"/>
                <a:cs typeface="Times New Roman" panose="02020603050405020304" pitchFamily="18" charset="0"/>
              </a:rPr>
              <a:t>)</a:t>
            </a:r>
          </a:p>
          <a:p>
            <a:r>
              <a:rPr kumimoji="1" lang="en-US" altLang="zh-TW"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zh-TW"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3.4GHz to 4.15GHz | TB 4.3GHz</a:t>
            </a:r>
            <a:r>
              <a:rPr kumimoji="1" lang="zh-TW"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zh-TW"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Single Core</a:t>
            </a:r>
            <a:r>
              <a:rPr kumimoji="1" lang="zh-TW"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endParaRPr kumimoji="1" lang="en-US" altLang="zh-TW"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メモリ</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192GB</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16GB x12</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DDR5-5600</a:t>
            </a:r>
          </a:p>
          <a:p>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ECC | Registered</a:t>
            </a:r>
          </a:p>
          <a:p>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SSD: 960GB U.3 NVMe-SSD </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高耐久仕様</a:t>
            </a:r>
          </a:p>
          <a:p>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PCI Express 4.0</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x4</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a:t>
            </a:r>
            <a:endPar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GPU: [1</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基</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NVIDIA® RTX™ 5000 Ada 32GB-GDDR6</a:t>
            </a:r>
          </a:p>
          <a:p>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rPr>
              <a:t>- DisplayPort x4 , PCIe</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増設ボード</a:t>
            </a:r>
            <a:endPar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OS: Ubuntu 22.04 LTS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インストール代行</a:t>
            </a:r>
            <a:endPar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フレームワーク</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Docker</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CUI</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NGC</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イメージ</a:t>
            </a: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Tensor Flow 2.x/</a:t>
            </a:r>
            <a:r>
              <a:rPr kumimoji="1" lang="en-US" altLang="ja-JP" sz="800" b="1" kern="1200" dirty="0" err="1">
                <a:effectLst/>
                <a:latin typeface="游ゴシック" panose="020B0400000000000000" pitchFamily="50" charset="-128"/>
                <a:ea typeface="游ゴシック" panose="020B0400000000000000" pitchFamily="50" charset="-128"/>
                <a:cs typeface="LINE Seed Sans ExtraBold" panose="020B0803020203020204" pitchFamily="34" charset="0"/>
              </a:rPr>
              <a:t>Pytorch</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2.x/Chainer 7.x</a:t>
            </a: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CPU</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クーラー</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液冷モジュール（最大</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500W</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endPar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電源ユニット</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冗長化（</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1+1</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2,800W/200V</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1,200W/100V</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endPar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- 80 Plus Platinum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認証</a:t>
            </a:r>
            <a:endPar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3</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年間センドバック方式ハードウェア保証</a:t>
            </a:r>
            <a:endParaRPr kumimoji="1" lang="en-US" altLang="ja-JP" sz="800" b="1" dirty="0">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4U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ラックマウント筐体</a:t>
            </a:r>
            <a:r>
              <a:rPr kumimoji="1" lang="ja-JP" altLang="en-US" sz="800" b="1" dirty="0">
                <a:latin typeface="游ゴシック" panose="020B0400000000000000" pitchFamily="50" charset="-128"/>
                <a:ea typeface="游ゴシック" panose="020B0400000000000000" pitchFamily="50" charset="-128"/>
                <a:cs typeface="LINE Seed Sans ExtraBold" panose="020B0803020203020204" pitchFamily="34" charset="0"/>
              </a:rPr>
              <a:t>（レールキット付属）</a:t>
            </a:r>
            <a:endPar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a:p>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約（</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W</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438 x</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D</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831 x</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H</a:t>
            </a:r>
            <a:r>
              <a:rPr kumimoji="1" lang="ja-JP" altLang="en-US"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8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176 mm</a:t>
            </a:r>
          </a:p>
        </p:txBody>
      </p:sp>
      <p:cxnSp>
        <p:nvCxnSpPr>
          <p:cNvPr id="28" name="直線コネクタ 27">
            <a:extLst>
              <a:ext uri="{FF2B5EF4-FFF2-40B4-BE49-F238E27FC236}">
                <a16:creationId xmlns:a16="http://schemas.microsoft.com/office/drawing/2014/main" id="{83D891AB-1055-BA8D-A144-29CAFDB101B7}"/>
              </a:ext>
            </a:extLst>
          </p:cNvPr>
          <p:cNvCxnSpPr/>
          <p:nvPr/>
        </p:nvCxnSpPr>
        <p:spPr>
          <a:xfrm>
            <a:off x="285751" y="9705482"/>
            <a:ext cx="7018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096E35E-77DC-B99C-6EE1-217B1B092884}"/>
              </a:ext>
            </a:extLst>
          </p:cNvPr>
          <p:cNvSpPr txBox="1"/>
          <p:nvPr/>
        </p:nvSpPr>
        <p:spPr>
          <a:xfrm>
            <a:off x="285750" y="8753890"/>
            <a:ext cx="7018653" cy="276999"/>
          </a:xfrm>
          <a:prstGeom prst="rect">
            <a:avLst/>
          </a:prstGeom>
          <a:noFill/>
          <a:ln>
            <a:noFill/>
          </a:ln>
        </p:spPr>
        <p:txBody>
          <a:bodyPr wrap="square" rtlCol="0">
            <a:spAutoFit/>
          </a:bodyPr>
          <a:lstStyle/>
          <a:p>
            <a:pPr algn="ctr"/>
            <a:r>
              <a:rPr kumimoji="1" lang="en-US" altLang="zh-TW"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HPC AI Server Type-MSHP4UEP1S12B | </a:t>
            </a:r>
            <a:r>
              <a:rPr kumimoji="1" lang="en-US" altLang="ja-JP"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4U </a:t>
            </a:r>
            <a:r>
              <a:rPr kumimoji="1" lang="ja-JP" altLang="en-US"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ラックマウント </a:t>
            </a:r>
            <a:r>
              <a:rPr kumimoji="1" lang="en-US" altLang="ja-JP"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ja-JP" altLang="en-US"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最大 </a:t>
            </a:r>
            <a:r>
              <a:rPr kumimoji="1" lang="en-US" altLang="ja-JP"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4GPU</a:t>
            </a:r>
            <a:r>
              <a:rPr kumimoji="1" lang="ja-JP" altLang="en-US"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3.5 Slot</a:t>
            </a:r>
            <a:r>
              <a:rPr kumimoji="1" lang="ja-JP" altLang="en-US"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r>
              <a:rPr kumimoji="1" lang="en-US" altLang="zh-TW" sz="12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 </a:t>
            </a:r>
          </a:p>
        </p:txBody>
      </p:sp>
      <p:cxnSp>
        <p:nvCxnSpPr>
          <p:cNvPr id="30" name="直線コネクタ 29">
            <a:extLst>
              <a:ext uri="{FF2B5EF4-FFF2-40B4-BE49-F238E27FC236}">
                <a16:creationId xmlns:a16="http://schemas.microsoft.com/office/drawing/2014/main" id="{957ADEA8-092D-5FE5-9096-E35D0C220339}"/>
              </a:ext>
            </a:extLst>
          </p:cNvPr>
          <p:cNvCxnSpPr/>
          <p:nvPr/>
        </p:nvCxnSpPr>
        <p:spPr>
          <a:xfrm>
            <a:off x="285751" y="8991107"/>
            <a:ext cx="7018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7D9916D-C979-811A-B749-0BE4FFC58EEF}"/>
              </a:ext>
            </a:extLst>
          </p:cNvPr>
          <p:cNvSpPr txBox="1"/>
          <p:nvPr/>
        </p:nvSpPr>
        <p:spPr>
          <a:xfrm>
            <a:off x="352426" y="9152654"/>
            <a:ext cx="4305300" cy="415498"/>
          </a:xfrm>
          <a:prstGeom prst="rect">
            <a:avLst/>
          </a:prstGeom>
          <a:noFill/>
          <a:ln>
            <a:noFill/>
          </a:ln>
        </p:spPr>
        <p:txBody>
          <a:bodyPr wrap="square" rtlCol="0">
            <a:spAutoFit/>
          </a:bodyPr>
          <a:lstStyle/>
          <a:p>
            <a:r>
              <a:rPr kumimoji="1" lang="ja-JP" altLang="en-US"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rPr>
              <a:t>上記仕様は一例です。実際にご注文頂く際はご利用環境に合わせて弊社担当者が都度お見積り致しますので、まずは一度ご相談下さい。</a:t>
            </a:r>
            <a:endParaRPr kumimoji="1" lang="en-US" altLang="zh-TW" sz="1050" kern="1200" dirty="0">
              <a:effectLst/>
              <a:latin typeface="ヒラギノ角ゴ6" panose="020B0600000000000000" pitchFamily="50" charset="-128"/>
              <a:ea typeface="ヒラギノ角ゴ6" panose="020B0600000000000000" pitchFamily="50" charset="-128"/>
              <a:cs typeface="LINE Seed Sans ExtraBold" panose="020B0803020203020204" pitchFamily="34" charset="0"/>
            </a:endParaRPr>
          </a:p>
        </p:txBody>
      </p:sp>
      <p:pic>
        <p:nvPicPr>
          <p:cNvPr id="1028" name="Picture 4">
            <a:extLst>
              <a:ext uri="{FF2B5EF4-FFF2-40B4-BE49-F238E27FC236}">
                <a16:creationId xmlns:a16="http://schemas.microsoft.com/office/drawing/2014/main" id="{98EEAB69-B3E2-CC7D-11A3-5AC1E57257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467" y="7508569"/>
            <a:ext cx="1596317" cy="91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F1C73F5E-7528-92F5-3072-71860BDAAC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364" y="6067027"/>
            <a:ext cx="2815660" cy="12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57045A7B-1FBA-62F1-81E3-606DB211D1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2421" y="7947528"/>
            <a:ext cx="1178779"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1043">
            <a:extLst>
              <a:ext uri="{FF2B5EF4-FFF2-40B4-BE49-F238E27FC236}">
                <a16:creationId xmlns:a16="http://schemas.microsoft.com/office/drawing/2014/main" id="{7E0F2A7F-4912-4473-75D0-81726C520F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2421" y="7467248"/>
            <a:ext cx="1178779" cy="419397"/>
          </a:xfrm>
          <a:prstGeom prst="rect">
            <a:avLst/>
          </a:prstGeom>
        </p:spPr>
      </p:pic>
      <p:pic>
        <p:nvPicPr>
          <p:cNvPr id="1046" name="図 1045">
            <a:extLst>
              <a:ext uri="{FF2B5EF4-FFF2-40B4-BE49-F238E27FC236}">
                <a16:creationId xmlns:a16="http://schemas.microsoft.com/office/drawing/2014/main" id="{0523B289-E430-BC02-7C94-E239B481EB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8260" y="3309096"/>
            <a:ext cx="1584353" cy="1056236"/>
          </a:xfrm>
          <a:prstGeom prst="rect">
            <a:avLst/>
          </a:prstGeom>
        </p:spPr>
      </p:pic>
      <p:pic>
        <p:nvPicPr>
          <p:cNvPr id="1047" name="図 1046">
            <a:extLst>
              <a:ext uri="{FF2B5EF4-FFF2-40B4-BE49-F238E27FC236}">
                <a16:creationId xmlns:a16="http://schemas.microsoft.com/office/drawing/2014/main" id="{5036EF06-DC0D-2BEF-0EA8-295A7E00B39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16292" y="3309096"/>
            <a:ext cx="1585620" cy="1056236"/>
          </a:xfrm>
          <a:prstGeom prst="rect">
            <a:avLst/>
          </a:prstGeom>
        </p:spPr>
      </p:pic>
      <p:pic>
        <p:nvPicPr>
          <p:cNvPr id="1048" name="図 1047">
            <a:extLst>
              <a:ext uri="{FF2B5EF4-FFF2-40B4-BE49-F238E27FC236}">
                <a16:creationId xmlns:a16="http://schemas.microsoft.com/office/drawing/2014/main" id="{4D0B9861-CF01-C2A7-3008-D98FB49B5C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0228" y="3309096"/>
            <a:ext cx="1584353" cy="1056236"/>
          </a:xfrm>
          <a:prstGeom prst="rect">
            <a:avLst/>
          </a:prstGeom>
        </p:spPr>
      </p:pic>
      <p:pic>
        <p:nvPicPr>
          <p:cNvPr id="1053" name="図 1052">
            <a:extLst>
              <a:ext uri="{FF2B5EF4-FFF2-40B4-BE49-F238E27FC236}">
                <a16:creationId xmlns:a16="http://schemas.microsoft.com/office/drawing/2014/main" id="{6922EF8C-E972-DF66-1A44-EF5CAE4B0A47}"/>
              </a:ext>
            </a:extLst>
          </p:cNvPr>
          <p:cNvPicPr>
            <a:picLocks noChangeAspect="1"/>
          </p:cNvPicPr>
          <p:nvPr/>
        </p:nvPicPr>
        <p:blipFill>
          <a:blip r:embed="rId16">
            <a:extLst>
              <a:ext uri="{28A0092B-C50C-407E-A947-70E740481C1C}">
                <a14:useLocalDpi xmlns:a14="http://schemas.microsoft.com/office/drawing/2010/main" val="0"/>
              </a:ext>
            </a:extLst>
          </a:blip>
          <a:srcRect l="8216" r="6339"/>
          <a:stretch/>
        </p:blipFill>
        <p:spPr>
          <a:xfrm>
            <a:off x="5515591" y="3297827"/>
            <a:ext cx="1577077" cy="1062730"/>
          </a:xfrm>
          <a:prstGeom prst="rect">
            <a:avLst/>
          </a:prstGeom>
        </p:spPr>
      </p:pic>
      <p:sp>
        <p:nvSpPr>
          <p:cNvPr id="1054" name="テキスト ボックス 1053">
            <a:extLst>
              <a:ext uri="{FF2B5EF4-FFF2-40B4-BE49-F238E27FC236}">
                <a16:creationId xmlns:a16="http://schemas.microsoft.com/office/drawing/2014/main" id="{CC422076-FB0E-6D3C-D8A9-90301B22FDC3}"/>
              </a:ext>
            </a:extLst>
          </p:cNvPr>
          <p:cNvSpPr txBox="1"/>
          <p:nvPr/>
        </p:nvSpPr>
        <p:spPr>
          <a:xfrm>
            <a:off x="932104" y="3750757"/>
            <a:ext cx="602764" cy="214504"/>
          </a:xfrm>
          <a:custGeom>
            <a:avLst/>
            <a:gdLst/>
            <a:ahLst/>
            <a:cxnLst/>
            <a:rect l="l" t="t" r="r" b="b"/>
            <a:pathLst>
              <a:path w="1339183" h="476571">
                <a:moveTo>
                  <a:pt x="581888" y="102239"/>
                </a:moveTo>
                <a:lnTo>
                  <a:pt x="581888" y="228192"/>
                </a:lnTo>
                <a:lnTo>
                  <a:pt x="688710" y="228192"/>
                </a:lnTo>
                <a:cubicBezTo>
                  <a:pt x="703795" y="228239"/>
                  <a:pt x="716633" y="223084"/>
                  <a:pt x="727222" y="212729"/>
                </a:cubicBezTo>
                <a:cubicBezTo>
                  <a:pt x="737810" y="202373"/>
                  <a:pt x="743339" y="186535"/>
                  <a:pt x="743807" y="165215"/>
                </a:cubicBezTo>
                <a:cubicBezTo>
                  <a:pt x="743550" y="146109"/>
                  <a:pt x="738443" y="130904"/>
                  <a:pt x="728487" y="119600"/>
                </a:cubicBezTo>
                <a:cubicBezTo>
                  <a:pt x="718530" y="108295"/>
                  <a:pt x="705271" y="102509"/>
                  <a:pt x="688710" y="102239"/>
                </a:cubicBezTo>
                <a:close/>
                <a:moveTo>
                  <a:pt x="924516" y="12393"/>
                </a:moveTo>
                <a:lnTo>
                  <a:pt x="1036841" y="12393"/>
                </a:lnTo>
                <a:lnTo>
                  <a:pt x="1036841" y="294505"/>
                </a:lnTo>
                <a:cubicBezTo>
                  <a:pt x="1037239" y="316457"/>
                  <a:pt x="1042376" y="333808"/>
                  <a:pt x="1052248" y="346560"/>
                </a:cubicBezTo>
                <a:cubicBezTo>
                  <a:pt x="1062121" y="359312"/>
                  <a:pt x="1074337" y="368380"/>
                  <a:pt x="1088894" y="373764"/>
                </a:cubicBezTo>
                <a:cubicBezTo>
                  <a:pt x="1103452" y="379148"/>
                  <a:pt x="1117958" y="381764"/>
                  <a:pt x="1132411" y="381611"/>
                </a:cubicBezTo>
                <a:cubicBezTo>
                  <a:pt x="1143842" y="381868"/>
                  <a:pt x="1156835" y="379668"/>
                  <a:pt x="1171389" y="375013"/>
                </a:cubicBezTo>
                <a:cubicBezTo>
                  <a:pt x="1185944" y="370358"/>
                  <a:pt x="1198687" y="361706"/>
                  <a:pt x="1209618" y="349058"/>
                </a:cubicBezTo>
                <a:cubicBezTo>
                  <a:pt x="1220549" y="336410"/>
                  <a:pt x="1226296" y="318226"/>
                  <a:pt x="1226858" y="294505"/>
                </a:cubicBezTo>
                <a:lnTo>
                  <a:pt x="1226858" y="12393"/>
                </a:lnTo>
                <a:lnTo>
                  <a:pt x="1339183" y="12393"/>
                </a:lnTo>
                <a:lnTo>
                  <a:pt x="1339183" y="288885"/>
                </a:lnTo>
                <a:cubicBezTo>
                  <a:pt x="1338799" y="334889"/>
                  <a:pt x="1329520" y="371663"/>
                  <a:pt x="1311348" y="399207"/>
                </a:cubicBezTo>
                <a:cubicBezTo>
                  <a:pt x="1293176" y="426750"/>
                  <a:pt x="1268414" y="446584"/>
                  <a:pt x="1237064" y="458708"/>
                </a:cubicBezTo>
                <a:cubicBezTo>
                  <a:pt x="1205713" y="470833"/>
                  <a:pt x="1170080" y="476768"/>
                  <a:pt x="1130162" y="476515"/>
                </a:cubicBezTo>
                <a:cubicBezTo>
                  <a:pt x="1100368" y="477132"/>
                  <a:pt x="1069770" y="472653"/>
                  <a:pt x="1038368" y="463076"/>
                </a:cubicBezTo>
                <a:cubicBezTo>
                  <a:pt x="1006967" y="453500"/>
                  <a:pt x="980375" y="435122"/>
                  <a:pt x="958592" y="407942"/>
                </a:cubicBezTo>
                <a:cubicBezTo>
                  <a:pt x="936810" y="380763"/>
                  <a:pt x="925451" y="341077"/>
                  <a:pt x="924516" y="288885"/>
                </a:cubicBezTo>
                <a:close/>
                <a:moveTo>
                  <a:pt x="469002" y="12393"/>
                </a:moveTo>
                <a:lnTo>
                  <a:pt x="704451" y="12393"/>
                </a:lnTo>
                <a:cubicBezTo>
                  <a:pt x="732030" y="12414"/>
                  <a:pt x="757598" y="18238"/>
                  <a:pt x="781154" y="29867"/>
                </a:cubicBezTo>
                <a:cubicBezTo>
                  <a:pt x="804711" y="41495"/>
                  <a:pt x="823741" y="58806"/>
                  <a:pt x="838244" y="81800"/>
                </a:cubicBezTo>
                <a:cubicBezTo>
                  <a:pt x="852748" y="104794"/>
                  <a:pt x="860209" y="133349"/>
                  <a:pt x="860628" y="167464"/>
                </a:cubicBezTo>
                <a:cubicBezTo>
                  <a:pt x="860614" y="195159"/>
                  <a:pt x="854776" y="220329"/>
                  <a:pt x="843112" y="242975"/>
                </a:cubicBezTo>
                <a:cubicBezTo>
                  <a:pt x="831448" y="265622"/>
                  <a:pt x="814040" y="283709"/>
                  <a:pt x="790889" y="297237"/>
                </a:cubicBezTo>
                <a:cubicBezTo>
                  <a:pt x="767738" y="310765"/>
                  <a:pt x="738926" y="317698"/>
                  <a:pt x="704451" y="318038"/>
                </a:cubicBezTo>
                <a:lnTo>
                  <a:pt x="581888" y="318038"/>
                </a:lnTo>
                <a:lnTo>
                  <a:pt x="581888" y="464151"/>
                </a:lnTo>
                <a:lnTo>
                  <a:pt x="469002" y="464151"/>
                </a:lnTo>
                <a:close/>
                <a:moveTo>
                  <a:pt x="209546" y="30"/>
                </a:moveTo>
                <a:cubicBezTo>
                  <a:pt x="234298" y="-421"/>
                  <a:pt x="260475" y="4287"/>
                  <a:pt x="288078" y="14155"/>
                </a:cubicBezTo>
                <a:cubicBezTo>
                  <a:pt x="315680" y="24023"/>
                  <a:pt x="340067" y="41757"/>
                  <a:pt x="361238" y="67357"/>
                </a:cubicBezTo>
                <a:cubicBezTo>
                  <a:pt x="382410" y="92958"/>
                  <a:pt x="395723" y="129131"/>
                  <a:pt x="401180" y="175878"/>
                </a:cubicBezTo>
                <a:lnTo>
                  <a:pt x="288785" y="175878"/>
                </a:lnTo>
                <a:cubicBezTo>
                  <a:pt x="283610" y="145699"/>
                  <a:pt x="273729" y="124550"/>
                  <a:pt x="259142" y="112429"/>
                </a:cubicBezTo>
                <a:cubicBezTo>
                  <a:pt x="244553" y="100309"/>
                  <a:pt x="227647" y="94477"/>
                  <a:pt x="208423" y="94934"/>
                </a:cubicBezTo>
                <a:cubicBezTo>
                  <a:pt x="182177" y="95669"/>
                  <a:pt x="162486" y="104191"/>
                  <a:pt x="149353" y="120499"/>
                </a:cubicBezTo>
                <a:cubicBezTo>
                  <a:pt x="136220" y="136807"/>
                  <a:pt x="127519" y="156488"/>
                  <a:pt x="123252" y="179542"/>
                </a:cubicBezTo>
                <a:cubicBezTo>
                  <a:pt x="118986" y="202595"/>
                  <a:pt x="117029" y="224608"/>
                  <a:pt x="117383" y="245580"/>
                </a:cubicBezTo>
                <a:cubicBezTo>
                  <a:pt x="117189" y="254051"/>
                  <a:pt x="117929" y="265671"/>
                  <a:pt x="119604" y="280439"/>
                </a:cubicBezTo>
                <a:cubicBezTo>
                  <a:pt x="121280" y="295208"/>
                  <a:pt x="125058" y="310359"/>
                  <a:pt x="130940" y="325892"/>
                </a:cubicBezTo>
                <a:cubicBezTo>
                  <a:pt x="136822" y="341424"/>
                  <a:pt x="145975" y="354572"/>
                  <a:pt x="158398" y="365336"/>
                </a:cubicBezTo>
                <a:cubicBezTo>
                  <a:pt x="170822" y="376100"/>
                  <a:pt x="187684" y="381712"/>
                  <a:pt x="208985" y="382173"/>
                </a:cubicBezTo>
                <a:cubicBezTo>
                  <a:pt x="233320" y="381413"/>
                  <a:pt x="251275" y="375063"/>
                  <a:pt x="262851" y="363124"/>
                </a:cubicBezTo>
                <a:cubicBezTo>
                  <a:pt x="274427" y="351184"/>
                  <a:pt x="281976" y="338214"/>
                  <a:pt x="285496" y="324213"/>
                </a:cubicBezTo>
                <a:cubicBezTo>
                  <a:pt x="289018" y="310212"/>
                  <a:pt x="290863" y="299740"/>
                  <a:pt x="291033" y="292797"/>
                </a:cubicBezTo>
                <a:lnTo>
                  <a:pt x="403428" y="292797"/>
                </a:lnTo>
                <a:cubicBezTo>
                  <a:pt x="402878" y="305433"/>
                  <a:pt x="400325" y="320633"/>
                  <a:pt x="395771" y="338396"/>
                </a:cubicBezTo>
                <a:cubicBezTo>
                  <a:pt x="391217" y="356160"/>
                  <a:pt x="381218" y="376555"/>
                  <a:pt x="365776" y="399582"/>
                </a:cubicBezTo>
                <a:cubicBezTo>
                  <a:pt x="353061" y="419002"/>
                  <a:pt x="333954" y="436457"/>
                  <a:pt x="308454" y="451947"/>
                </a:cubicBezTo>
                <a:cubicBezTo>
                  <a:pt x="282955" y="467436"/>
                  <a:pt x="249798" y="475625"/>
                  <a:pt x="208985" y="476515"/>
                </a:cubicBezTo>
                <a:cubicBezTo>
                  <a:pt x="167312" y="476235"/>
                  <a:pt x="130855" y="466437"/>
                  <a:pt x="99614" y="447121"/>
                </a:cubicBezTo>
                <a:cubicBezTo>
                  <a:pt x="68372" y="427806"/>
                  <a:pt x="44030" y="400652"/>
                  <a:pt x="26587" y="365660"/>
                </a:cubicBezTo>
                <a:cubicBezTo>
                  <a:pt x="9143" y="330668"/>
                  <a:pt x="281" y="289517"/>
                  <a:pt x="0" y="242207"/>
                </a:cubicBezTo>
                <a:cubicBezTo>
                  <a:pt x="204" y="195508"/>
                  <a:pt x="8783" y="154010"/>
                  <a:pt x="25734" y="117713"/>
                </a:cubicBezTo>
                <a:cubicBezTo>
                  <a:pt x="42685" y="81416"/>
                  <a:pt x="66785" y="52833"/>
                  <a:pt x="98033" y="31963"/>
                </a:cubicBezTo>
                <a:cubicBezTo>
                  <a:pt x="129281" y="11093"/>
                  <a:pt x="166452" y="449"/>
                  <a:pt x="209546" y="30"/>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055" name="テキスト ボックス 1054">
            <a:extLst>
              <a:ext uri="{FF2B5EF4-FFF2-40B4-BE49-F238E27FC236}">
                <a16:creationId xmlns:a16="http://schemas.microsoft.com/office/drawing/2014/main" id="{E310912D-9B4A-D5CE-B3A6-A6097D5817D3}"/>
              </a:ext>
            </a:extLst>
          </p:cNvPr>
          <p:cNvSpPr txBox="1"/>
          <p:nvPr/>
        </p:nvSpPr>
        <p:spPr>
          <a:xfrm>
            <a:off x="2542444" y="3744058"/>
            <a:ext cx="702678" cy="227903"/>
          </a:xfrm>
          <a:custGeom>
            <a:avLst/>
            <a:gdLst/>
            <a:ahLst/>
            <a:cxnLst/>
            <a:rect l="l" t="t" r="r" b="b"/>
            <a:pathLst>
              <a:path w="1561167" h="506339">
                <a:moveTo>
                  <a:pt x="610868" y="20231"/>
                </a:moveTo>
                <a:lnTo>
                  <a:pt x="999192" y="20231"/>
                </a:lnTo>
                <a:lnTo>
                  <a:pt x="999192" y="111271"/>
                </a:lnTo>
                <a:lnTo>
                  <a:pt x="830037" y="111271"/>
                </a:lnTo>
                <a:lnTo>
                  <a:pt x="830037" y="184328"/>
                </a:lnTo>
                <a:lnTo>
                  <a:pt x="1048084" y="184328"/>
                </a:lnTo>
                <a:lnTo>
                  <a:pt x="1048084" y="274806"/>
                </a:lnTo>
                <a:lnTo>
                  <a:pt x="830037" y="274806"/>
                </a:lnTo>
                <a:lnTo>
                  <a:pt x="830037" y="343929"/>
                </a:lnTo>
                <a:cubicBezTo>
                  <a:pt x="829124" y="362720"/>
                  <a:pt x="831934" y="374872"/>
                  <a:pt x="838467" y="380387"/>
                </a:cubicBezTo>
                <a:cubicBezTo>
                  <a:pt x="845000" y="385901"/>
                  <a:pt x="860736" y="388360"/>
                  <a:pt x="885673" y="387763"/>
                </a:cubicBezTo>
                <a:cubicBezTo>
                  <a:pt x="918397" y="387681"/>
                  <a:pt x="946237" y="387142"/>
                  <a:pt x="969196" y="386147"/>
                </a:cubicBezTo>
                <a:cubicBezTo>
                  <a:pt x="992155" y="385152"/>
                  <a:pt x="1011146" y="384192"/>
                  <a:pt x="1026167" y="383267"/>
                </a:cubicBezTo>
                <a:cubicBezTo>
                  <a:pt x="1025612" y="397517"/>
                  <a:pt x="1025223" y="409354"/>
                  <a:pt x="1025001" y="418775"/>
                </a:cubicBezTo>
                <a:cubicBezTo>
                  <a:pt x="1024779" y="428197"/>
                  <a:pt x="1024682" y="437369"/>
                  <a:pt x="1024710" y="446291"/>
                </a:cubicBezTo>
                <a:cubicBezTo>
                  <a:pt x="1024738" y="455213"/>
                  <a:pt x="1024849" y="466051"/>
                  <a:pt x="1025043" y="478803"/>
                </a:cubicBezTo>
                <a:cubicBezTo>
                  <a:pt x="1013228" y="479101"/>
                  <a:pt x="996712" y="479347"/>
                  <a:pt x="975493" y="479540"/>
                </a:cubicBezTo>
                <a:cubicBezTo>
                  <a:pt x="954273" y="479733"/>
                  <a:pt x="931803" y="479768"/>
                  <a:pt x="908082" y="479645"/>
                </a:cubicBezTo>
                <a:cubicBezTo>
                  <a:pt x="884360" y="479523"/>
                  <a:pt x="862838" y="479136"/>
                  <a:pt x="843516" y="478486"/>
                </a:cubicBezTo>
                <a:cubicBezTo>
                  <a:pt x="824194" y="477837"/>
                  <a:pt x="810522" y="476818"/>
                  <a:pt x="802501" y="475431"/>
                </a:cubicBezTo>
                <a:cubicBezTo>
                  <a:pt x="777864" y="470227"/>
                  <a:pt x="760200" y="461714"/>
                  <a:pt x="749509" y="449892"/>
                </a:cubicBezTo>
                <a:cubicBezTo>
                  <a:pt x="738817" y="438070"/>
                  <a:pt x="732309" y="424936"/>
                  <a:pt x="729985" y="410491"/>
                </a:cubicBezTo>
                <a:cubicBezTo>
                  <a:pt x="727661" y="396047"/>
                  <a:pt x="726732" y="382289"/>
                  <a:pt x="727196" y="369217"/>
                </a:cubicBezTo>
                <a:lnTo>
                  <a:pt x="727196" y="274806"/>
                </a:lnTo>
                <a:lnTo>
                  <a:pt x="560852" y="274806"/>
                </a:lnTo>
                <a:lnTo>
                  <a:pt x="560852" y="184328"/>
                </a:lnTo>
                <a:lnTo>
                  <a:pt x="727196" y="184328"/>
                </a:lnTo>
                <a:lnTo>
                  <a:pt x="727196" y="111271"/>
                </a:lnTo>
                <a:lnTo>
                  <a:pt x="610868" y="111271"/>
                </a:lnTo>
                <a:close/>
                <a:moveTo>
                  <a:pt x="319202" y="16297"/>
                </a:moveTo>
                <a:lnTo>
                  <a:pt x="423168" y="61817"/>
                </a:lnTo>
                <a:cubicBezTo>
                  <a:pt x="424994" y="62637"/>
                  <a:pt x="426821" y="63807"/>
                  <a:pt x="428647" y="65329"/>
                </a:cubicBezTo>
                <a:cubicBezTo>
                  <a:pt x="430473" y="66851"/>
                  <a:pt x="431457" y="68865"/>
                  <a:pt x="431597" y="71371"/>
                </a:cubicBezTo>
                <a:cubicBezTo>
                  <a:pt x="431422" y="74953"/>
                  <a:pt x="429525" y="77763"/>
                  <a:pt x="425908" y="79800"/>
                </a:cubicBezTo>
                <a:cubicBezTo>
                  <a:pt x="422290" y="81837"/>
                  <a:pt x="418004" y="83523"/>
                  <a:pt x="413052" y="84858"/>
                </a:cubicBezTo>
                <a:cubicBezTo>
                  <a:pt x="409791" y="92913"/>
                  <a:pt x="404387" y="105401"/>
                  <a:pt x="396838" y="122323"/>
                </a:cubicBezTo>
                <a:cubicBezTo>
                  <a:pt x="389289" y="139245"/>
                  <a:pt x="380055" y="158352"/>
                  <a:pt x="369135" y="179645"/>
                </a:cubicBezTo>
                <a:cubicBezTo>
                  <a:pt x="358215" y="200937"/>
                  <a:pt x="346066" y="222167"/>
                  <a:pt x="332690" y="243335"/>
                </a:cubicBezTo>
                <a:cubicBezTo>
                  <a:pt x="360063" y="268601"/>
                  <a:pt x="379778" y="287895"/>
                  <a:pt x="391837" y="301218"/>
                </a:cubicBezTo>
                <a:cubicBezTo>
                  <a:pt x="403897" y="314542"/>
                  <a:pt x="412655" y="325407"/>
                  <a:pt x="418110" y="333813"/>
                </a:cubicBezTo>
                <a:cubicBezTo>
                  <a:pt x="407585" y="343987"/>
                  <a:pt x="397164" y="354829"/>
                  <a:pt x="386850" y="366337"/>
                </a:cubicBezTo>
                <a:cubicBezTo>
                  <a:pt x="376535" y="377846"/>
                  <a:pt x="362041" y="394729"/>
                  <a:pt x="343367" y="416985"/>
                </a:cubicBezTo>
                <a:cubicBezTo>
                  <a:pt x="338122" y="408743"/>
                  <a:pt x="330348" y="397972"/>
                  <a:pt x="320046" y="384672"/>
                </a:cubicBezTo>
                <a:cubicBezTo>
                  <a:pt x="309742" y="371372"/>
                  <a:pt x="292977" y="352733"/>
                  <a:pt x="269748" y="328755"/>
                </a:cubicBezTo>
                <a:cubicBezTo>
                  <a:pt x="264611" y="335204"/>
                  <a:pt x="253344" y="347595"/>
                  <a:pt x="235947" y="365929"/>
                </a:cubicBezTo>
                <a:cubicBezTo>
                  <a:pt x="218550" y="384262"/>
                  <a:pt x="196626" y="404688"/>
                  <a:pt x="170175" y="427205"/>
                </a:cubicBezTo>
                <a:cubicBezTo>
                  <a:pt x="143725" y="449722"/>
                  <a:pt x="114349" y="470480"/>
                  <a:pt x="82049" y="489480"/>
                </a:cubicBezTo>
                <a:cubicBezTo>
                  <a:pt x="71079" y="474810"/>
                  <a:pt x="57475" y="460035"/>
                  <a:pt x="41236" y="445154"/>
                </a:cubicBezTo>
                <a:cubicBezTo>
                  <a:pt x="24996" y="430274"/>
                  <a:pt x="11252" y="419011"/>
                  <a:pt x="0" y="411366"/>
                </a:cubicBezTo>
                <a:cubicBezTo>
                  <a:pt x="39152" y="392212"/>
                  <a:pt x="74088" y="370529"/>
                  <a:pt x="104809" y="346317"/>
                </a:cubicBezTo>
                <a:cubicBezTo>
                  <a:pt x="135530" y="322105"/>
                  <a:pt x="164847" y="292274"/>
                  <a:pt x="192758" y="256822"/>
                </a:cubicBezTo>
                <a:cubicBezTo>
                  <a:pt x="170947" y="238429"/>
                  <a:pt x="152471" y="223514"/>
                  <a:pt x="137333" y="212075"/>
                </a:cubicBezTo>
                <a:cubicBezTo>
                  <a:pt x="122195" y="200637"/>
                  <a:pt x="106389" y="190076"/>
                  <a:pt x="89916" y="180394"/>
                </a:cubicBezTo>
                <a:lnTo>
                  <a:pt x="148924" y="97784"/>
                </a:lnTo>
                <a:cubicBezTo>
                  <a:pt x="173768" y="114385"/>
                  <a:pt x="193906" y="128247"/>
                  <a:pt x="209336" y="139370"/>
                </a:cubicBezTo>
                <a:cubicBezTo>
                  <a:pt x="224767" y="150492"/>
                  <a:pt x="239847" y="162106"/>
                  <a:pt x="254575" y="174212"/>
                </a:cubicBezTo>
                <a:cubicBezTo>
                  <a:pt x="269175" y="147261"/>
                  <a:pt x="282264" y="120239"/>
                  <a:pt x="293843" y="93147"/>
                </a:cubicBezTo>
                <a:cubicBezTo>
                  <a:pt x="305422" y="66055"/>
                  <a:pt x="313875" y="40439"/>
                  <a:pt x="319202" y="16297"/>
                </a:cubicBezTo>
                <a:close/>
                <a:moveTo>
                  <a:pt x="1179586" y="6744"/>
                </a:moveTo>
                <a:lnTo>
                  <a:pt x="1284113" y="10115"/>
                </a:lnTo>
                <a:cubicBezTo>
                  <a:pt x="1287872" y="9998"/>
                  <a:pt x="1291033" y="10373"/>
                  <a:pt x="1293596" y="11239"/>
                </a:cubicBezTo>
                <a:cubicBezTo>
                  <a:pt x="1296161" y="12106"/>
                  <a:pt x="1297496" y="14166"/>
                  <a:pt x="1297601" y="17421"/>
                </a:cubicBezTo>
                <a:cubicBezTo>
                  <a:pt x="1297671" y="20102"/>
                  <a:pt x="1296687" y="22327"/>
                  <a:pt x="1294650" y="24095"/>
                </a:cubicBezTo>
                <a:cubicBezTo>
                  <a:pt x="1292613" y="25862"/>
                  <a:pt x="1289101" y="27946"/>
                  <a:pt x="1284113" y="30347"/>
                </a:cubicBezTo>
                <a:lnTo>
                  <a:pt x="1284113" y="300656"/>
                </a:lnTo>
                <a:lnTo>
                  <a:pt x="1179586" y="300656"/>
                </a:lnTo>
                <a:close/>
                <a:moveTo>
                  <a:pt x="1440343" y="0"/>
                </a:moveTo>
                <a:lnTo>
                  <a:pt x="1547680" y="4496"/>
                </a:lnTo>
                <a:cubicBezTo>
                  <a:pt x="1552175" y="4730"/>
                  <a:pt x="1555547" y="5385"/>
                  <a:pt x="1557795" y="6463"/>
                </a:cubicBezTo>
                <a:cubicBezTo>
                  <a:pt x="1560043" y="7540"/>
                  <a:pt x="1561167" y="9319"/>
                  <a:pt x="1561167" y="11801"/>
                </a:cubicBezTo>
                <a:cubicBezTo>
                  <a:pt x="1561061" y="15068"/>
                  <a:pt x="1559727" y="17667"/>
                  <a:pt x="1557163" y="19599"/>
                </a:cubicBezTo>
                <a:cubicBezTo>
                  <a:pt x="1554599" y="21531"/>
                  <a:pt x="1551438" y="23427"/>
                  <a:pt x="1547680" y="25289"/>
                </a:cubicBezTo>
                <a:lnTo>
                  <a:pt x="1547680" y="203435"/>
                </a:lnTo>
                <a:cubicBezTo>
                  <a:pt x="1547363" y="280226"/>
                  <a:pt x="1528748" y="343566"/>
                  <a:pt x="1491833" y="393453"/>
                </a:cubicBezTo>
                <a:cubicBezTo>
                  <a:pt x="1454919" y="443340"/>
                  <a:pt x="1401601" y="480968"/>
                  <a:pt x="1331881" y="506339"/>
                </a:cubicBezTo>
                <a:cubicBezTo>
                  <a:pt x="1324892" y="493355"/>
                  <a:pt x="1314987" y="479564"/>
                  <a:pt x="1302167" y="464964"/>
                </a:cubicBezTo>
                <a:cubicBezTo>
                  <a:pt x="1289347" y="450364"/>
                  <a:pt x="1275086" y="436994"/>
                  <a:pt x="1259386" y="424853"/>
                </a:cubicBezTo>
                <a:cubicBezTo>
                  <a:pt x="1313634" y="408746"/>
                  <a:pt x="1353750" y="388009"/>
                  <a:pt x="1379732" y="362640"/>
                </a:cubicBezTo>
                <a:cubicBezTo>
                  <a:pt x="1405715" y="337272"/>
                  <a:pt x="1422519" y="309499"/>
                  <a:pt x="1430143" y="279322"/>
                </a:cubicBezTo>
                <a:cubicBezTo>
                  <a:pt x="1437768" y="249146"/>
                  <a:pt x="1441168" y="218792"/>
                  <a:pt x="1440343" y="188261"/>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056" name="テキスト ボックス 1055">
            <a:extLst>
              <a:ext uri="{FF2B5EF4-FFF2-40B4-BE49-F238E27FC236}">
                <a16:creationId xmlns:a16="http://schemas.microsoft.com/office/drawing/2014/main" id="{75D21F21-FD8E-FC08-D075-34AB31CFD797}"/>
              </a:ext>
            </a:extLst>
          </p:cNvPr>
          <p:cNvSpPr txBox="1"/>
          <p:nvPr/>
        </p:nvSpPr>
        <p:spPr>
          <a:xfrm>
            <a:off x="4300904" y="3757454"/>
            <a:ext cx="616393" cy="214507"/>
          </a:xfrm>
          <a:custGeom>
            <a:avLst/>
            <a:gdLst/>
            <a:ahLst/>
            <a:cxnLst/>
            <a:rect l="l" t="t" r="r" b="b"/>
            <a:pathLst>
              <a:path w="1369463" h="476575">
                <a:moveTo>
                  <a:pt x="612168" y="102216"/>
                </a:moveTo>
                <a:lnTo>
                  <a:pt x="612168" y="228169"/>
                </a:lnTo>
                <a:lnTo>
                  <a:pt x="718989" y="228169"/>
                </a:lnTo>
                <a:cubicBezTo>
                  <a:pt x="734075" y="228216"/>
                  <a:pt x="746912" y="223061"/>
                  <a:pt x="757501" y="212706"/>
                </a:cubicBezTo>
                <a:cubicBezTo>
                  <a:pt x="768089" y="202350"/>
                  <a:pt x="773618" y="186512"/>
                  <a:pt x="774087" y="165192"/>
                </a:cubicBezTo>
                <a:cubicBezTo>
                  <a:pt x="773829" y="146086"/>
                  <a:pt x="768722" y="130881"/>
                  <a:pt x="758766" y="119576"/>
                </a:cubicBezTo>
                <a:cubicBezTo>
                  <a:pt x="748810" y="108272"/>
                  <a:pt x="735551" y="102485"/>
                  <a:pt x="718989" y="102216"/>
                </a:cubicBezTo>
                <a:close/>
                <a:moveTo>
                  <a:pt x="954795" y="12370"/>
                </a:moveTo>
                <a:lnTo>
                  <a:pt x="1067120" y="12370"/>
                </a:lnTo>
                <a:lnTo>
                  <a:pt x="1067120" y="294482"/>
                </a:lnTo>
                <a:cubicBezTo>
                  <a:pt x="1067519" y="316434"/>
                  <a:pt x="1072655" y="333785"/>
                  <a:pt x="1082528" y="346537"/>
                </a:cubicBezTo>
                <a:cubicBezTo>
                  <a:pt x="1092400" y="359289"/>
                  <a:pt x="1104616" y="368357"/>
                  <a:pt x="1119174" y="373741"/>
                </a:cubicBezTo>
                <a:cubicBezTo>
                  <a:pt x="1133732" y="379125"/>
                  <a:pt x="1148237" y="381741"/>
                  <a:pt x="1162691" y="381588"/>
                </a:cubicBezTo>
                <a:cubicBezTo>
                  <a:pt x="1174122" y="381845"/>
                  <a:pt x="1187114" y="379645"/>
                  <a:pt x="1201669" y="374990"/>
                </a:cubicBezTo>
                <a:cubicBezTo>
                  <a:pt x="1216223" y="370335"/>
                  <a:pt x="1228966" y="361683"/>
                  <a:pt x="1239897" y="349035"/>
                </a:cubicBezTo>
                <a:cubicBezTo>
                  <a:pt x="1250829" y="336387"/>
                  <a:pt x="1256576" y="318203"/>
                  <a:pt x="1257137" y="294482"/>
                </a:cubicBezTo>
                <a:lnTo>
                  <a:pt x="1257137" y="12370"/>
                </a:lnTo>
                <a:lnTo>
                  <a:pt x="1369463" y="12370"/>
                </a:lnTo>
                <a:lnTo>
                  <a:pt x="1369463" y="288862"/>
                </a:lnTo>
                <a:cubicBezTo>
                  <a:pt x="1369078" y="334866"/>
                  <a:pt x="1359800" y="371640"/>
                  <a:pt x="1341627" y="399184"/>
                </a:cubicBezTo>
                <a:cubicBezTo>
                  <a:pt x="1323455" y="426727"/>
                  <a:pt x="1298694" y="446561"/>
                  <a:pt x="1267343" y="458685"/>
                </a:cubicBezTo>
                <a:cubicBezTo>
                  <a:pt x="1235993" y="470810"/>
                  <a:pt x="1200359" y="476745"/>
                  <a:pt x="1160442" y="476492"/>
                </a:cubicBezTo>
                <a:cubicBezTo>
                  <a:pt x="1130648" y="477109"/>
                  <a:pt x="1100050" y="472629"/>
                  <a:pt x="1068648" y="463053"/>
                </a:cubicBezTo>
                <a:cubicBezTo>
                  <a:pt x="1037246" y="453477"/>
                  <a:pt x="1010654" y="435099"/>
                  <a:pt x="988872" y="407919"/>
                </a:cubicBezTo>
                <a:cubicBezTo>
                  <a:pt x="967089" y="380740"/>
                  <a:pt x="955731" y="341054"/>
                  <a:pt x="954795" y="288862"/>
                </a:cubicBezTo>
                <a:close/>
                <a:moveTo>
                  <a:pt x="499281" y="12370"/>
                </a:moveTo>
                <a:lnTo>
                  <a:pt x="734731" y="12370"/>
                </a:lnTo>
                <a:cubicBezTo>
                  <a:pt x="762310" y="12391"/>
                  <a:pt x="787878" y="18215"/>
                  <a:pt x="811434" y="29844"/>
                </a:cubicBezTo>
                <a:cubicBezTo>
                  <a:pt x="834991" y="41472"/>
                  <a:pt x="854020" y="58783"/>
                  <a:pt x="868524" y="81777"/>
                </a:cubicBezTo>
                <a:cubicBezTo>
                  <a:pt x="883027" y="104771"/>
                  <a:pt x="890488" y="133325"/>
                  <a:pt x="890908" y="167441"/>
                </a:cubicBezTo>
                <a:cubicBezTo>
                  <a:pt x="890894" y="195136"/>
                  <a:pt x="885055" y="220306"/>
                  <a:pt x="873391" y="242952"/>
                </a:cubicBezTo>
                <a:cubicBezTo>
                  <a:pt x="861727" y="265599"/>
                  <a:pt x="844320" y="283686"/>
                  <a:pt x="821169" y="297214"/>
                </a:cubicBezTo>
                <a:cubicBezTo>
                  <a:pt x="798018" y="310742"/>
                  <a:pt x="769206" y="317675"/>
                  <a:pt x="734731" y="318015"/>
                </a:cubicBezTo>
                <a:lnTo>
                  <a:pt x="612168" y="318015"/>
                </a:lnTo>
                <a:lnTo>
                  <a:pt x="612168" y="464128"/>
                </a:lnTo>
                <a:lnTo>
                  <a:pt x="499281" y="464128"/>
                </a:lnTo>
                <a:close/>
                <a:moveTo>
                  <a:pt x="221295" y="7"/>
                </a:moveTo>
                <a:cubicBezTo>
                  <a:pt x="252599" y="-205"/>
                  <a:pt x="282291" y="4961"/>
                  <a:pt x="310369" y="15505"/>
                </a:cubicBezTo>
                <a:cubicBezTo>
                  <a:pt x="338447" y="26049"/>
                  <a:pt x="362409" y="43243"/>
                  <a:pt x="382255" y="67087"/>
                </a:cubicBezTo>
                <a:cubicBezTo>
                  <a:pt x="402100" y="90931"/>
                  <a:pt x="415326" y="122697"/>
                  <a:pt x="421933" y="162385"/>
                </a:cubicBezTo>
                <a:lnTo>
                  <a:pt x="306657" y="162385"/>
                </a:lnTo>
                <a:cubicBezTo>
                  <a:pt x="299835" y="134482"/>
                  <a:pt x="287925" y="116067"/>
                  <a:pt x="270926" y="107140"/>
                </a:cubicBezTo>
                <a:cubicBezTo>
                  <a:pt x="253926" y="98214"/>
                  <a:pt x="237382" y="94137"/>
                  <a:pt x="221295" y="94910"/>
                </a:cubicBezTo>
                <a:cubicBezTo>
                  <a:pt x="192955" y="95452"/>
                  <a:pt x="171199" y="103178"/>
                  <a:pt x="156026" y="118088"/>
                </a:cubicBezTo>
                <a:cubicBezTo>
                  <a:pt x="140853" y="132998"/>
                  <a:pt x="130453" y="151842"/>
                  <a:pt x="124826" y="174620"/>
                </a:cubicBezTo>
                <a:cubicBezTo>
                  <a:pt x="119200" y="197399"/>
                  <a:pt x="116538" y="220861"/>
                  <a:pt x="116839" y="245007"/>
                </a:cubicBezTo>
                <a:cubicBezTo>
                  <a:pt x="116534" y="263493"/>
                  <a:pt x="119078" y="283247"/>
                  <a:pt x="124473" y="304270"/>
                </a:cubicBezTo>
                <a:cubicBezTo>
                  <a:pt x="129867" y="325293"/>
                  <a:pt x="139941" y="343352"/>
                  <a:pt x="154694" y="358448"/>
                </a:cubicBezTo>
                <a:cubicBezTo>
                  <a:pt x="169449" y="373544"/>
                  <a:pt x="190712" y="381445"/>
                  <a:pt x="218487" y="382150"/>
                </a:cubicBezTo>
                <a:cubicBezTo>
                  <a:pt x="229543" y="382126"/>
                  <a:pt x="240424" y="380486"/>
                  <a:pt x="251129" y="377228"/>
                </a:cubicBezTo>
                <a:cubicBezTo>
                  <a:pt x="261835" y="373971"/>
                  <a:pt x="271733" y="369237"/>
                  <a:pt x="280823" y="363026"/>
                </a:cubicBezTo>
                <a:cubicBezTo>
                  <a:pt x="294383" y="353617"/>
                  <a:pt x="303486" y="343609"/>
                  <a:pt x="308131" y="333005"/>
                </a:cubicBezTo>
                <a:cubicBezTo>
                  <a:pt x="312775" y="322400"/>
                  <a:pt x="315841" y="311971"/>
                  <a:pt x="317327" y="301717"/>
                </a:cubicBezTo>
                <a:lnTo>
                  <a:pt x="236458" y="301717"/>
                </a:lnTo>
                <a:lnTo>
                  <a:pt x="236458" y="221425"/>
                </a:lnTo>
                <a:lnTo>
                  <a:pt x="426435" y="221425"/>
                </a:lnTo>
                <a:lnTo>
                  <a:pt x="426435" y="464128"/>
                </a:lnTo>
                <a:lnTo>
                  <a:pt x="349342" y="464128"/>
                </a:lnTo>
                <a:lnTo>
                  <a:pt x="344283" y="417528"/>
                </a:lnTo>
                <a:cubicBezTo>
                  <a:pt x="328191" y="436642"/>
                  <a:pt x="311205" y="450390"/>
                  <a:pt x="293324" y="458771"/>
                </a:cubicBezTo>
                <a:cubicBezTo>
                  <a:pt x="275443" y="467153"/>
                  <a:pt x="258873" y="472290"/>
                  <a:pt x="243613" y="474183"/>
                </a:cubicBezTo>
                <a:cubicBezTo>
                  <a:pt x="228353" y="476076"/>
                  <a:pt x="216608" y="476845"/>
                  <a:pt x="208379" y="476492"/>
                </a:cubicBezTo>
                <a:cubicBezTo>
                  <a:pt x="164965" y="476146"/>
                  <a:pt x="127740" y="466105"/>
                  <a:pt x="96701" y="446370"/>
                </a:cubicBezTo>
                <a:cubicBezTo>
                  <a:pt x="65664" y="426635"/>
                  <a:pt x="41833" y="399281"/>
                  <a:pt x="25209" y="364309"/>
                </a:cubicBezTo>
                <a:cubicBezTo>
                  <a:pt x="8585" y="329336"/>
                  <a:pt x="189" y="288820"/>
                  <a:pt x="19" y="242761"/>
                </a:cubicBezTo>
                <a:cubicBezTo>
                  <a:pt x="-264" y="220533"/>
                  <a:pt x="2653" y="195717"/>
                  <a:pt x="8768" y="168313"/>
                </a:cubicBezTo>
                <a:cubicBezTo>
                  <a:pt x="14883" y="140909"/>
                  <a:pt x="25890" y="114446"/>
                  <a:pt x="41790" y="88924"/>
                </a:cubicBezTo>
                <a:cubicBezTo>
                  <a:pt x="57689" y="63401"/>
                  <a:pt x="80174" y="42348"/>
                  <a:pt x="109245" y="25765"/>
                </a:cubicBezTo>
                <a:cubicBezTo>
                  <a:pt x="138316" y="9181"/>
                  <a:pt x="175666" y="595"/>
                  <a:pt x="221295" y="7"/>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057" name="テキスト ボックス 1056">
            <a:extLst>
              <a:ext uri="{FF2B5EF4-FFF2-40B4-BE49-F238E27FC236}">
                <a16:creationId xmlns:a16="http://schemas.microsoft.com/office/drawing/2014/main" id="{3FB3E4D4-D6D2-6F38-4607-E586F408038A}"/>
              </a:ext>
            </a:extLst>
          </p:cNvPr>
          <p:cNvSpPr txBox="1"/>
          <p:nvPr/>
        </p:nvSpPr>
        <p:spPr>
          <a:xfrm>
            <a:off x="5725386" y="3758593"/>
            <a:ext cx="1243723" cy="239790"/>
          </a:xfrm>
          <a:custGeom>
            <a:avLst/>
            <a:gdLst/>
            <a:ahLst/>
            <a:cxnLst/>
            <a:rect l="l" t="t" r="r" b="b"/>
            <a:pathLst>
              <a:path w="2763231" h="532752">
                <a:moveTo>
                  <a:pt x="1693231" y="223104"/>
                </a:moveTo>
                <a:lnTo>
                  <a:pt x="2182149" y="223104"/>
                </a:lnTo>
                <a:lnTo>
                  <a:pt x="2182149" y="324259"/>
                </a:lnTo>
                <a:lnTo>
                  <a:pt x="1693231" y="324259"/>
                </a:lnTo>
                <a:close/>
                <a:moveTo>
                  <a:pt x="2318147" y="139370"/>
                </a:moveTo>
                <a:cubicBezTo>
                  <a:pt x="2332349" y="145177"/>
                  <a:pt x="2351713" y="154215"/>
                  <a:pt x="2376241" y="166485"/>
                </a:cubicBezTo>
                <a:cubicBezTo>
                  <a:pt x="2400769" y="178755"/>
                  <a:pt x="2427861" y="194818"/>
                  <a:pt x="2457517" y="214674"/>
                </a:cubicBezTo>
                <a:cubicBezTo>
                  <a:pt x="2448186" y="226429"/>
                  <a:pt x="2438749" y="239729"/>
                  <a:pt x="2429207" y="254575"/>
                </a:cubicBezTo>
                <a:cubicBezTo>
                  <a:pt x="2419665" y="269420"/>
                  <a:pt x="2410369" y="284406"/>
                  <a:pt x="2401319" y="299533"/>
                </a:cubicBezTo>
                <a:cubicBezTo>
                  <a:pt x="2377037" y="281432"/>
                  <a:pt x="2352545" y="265791"/>
                  <a:pt x="2327841" y="252608"/>
                </a:cubicBezTo>
                <a:cubicBezTo>
                  <a:pt x="2303137" y="239425"/>
                  <a:pt x="2282298" y="229403"/>
                  <a:pt x="2265321" y="222542"/>
                </a:cubicBezTo>
                <a:close/>
                <a:moveTo>
                  <a:pt x="2702538" y="137684"/>
                </a:moveTo>
                <a:cubicBezTo>
                  <a:pt x="2704317" y="141413"/>
                  <a:pt x="2708064" y="148441"/>
                  <a:pt x="2713777" y="158768"/>
                </a:cubicBezTo>
                <a:cubicBezTo>
                  <a:pt x="2719491" y="169095"/>
                  <a:pt x="2726609" y="180578"/>
                  <a:pt x="2735132" y="193215"/>
                </a:cubicBezTo>
                <a:cubicBezTo>
                  <a:pt x="2743656" y="205853"/>
                  <a:pt x="2753022" y="217502"/>
                  <a:pt x="2763231" y="228162"/>
                </a:cubicBezTo>
                <a:cubicBezTo>
                  <a:pt x="2748713" y="250526"/>
                  <a:pt x="2724299" y="278979"/>
                  <a:pt x="2689987" y="313519"/>
                </a:cubicBezTo>
                <a:cubicBezTo>
                  <a:pt x="2655675" y="348060"/>
                  <a:pt x="2610905" y="383756"/>
                  <a:pt x="2555675" y="420607"/>
                </a:cubicBezTo>
                <a:cubicBezTo>
                  <a:pt x="2500445" y="457458"/>
                  <a:pt x="2434195" y="490531"/>
                  <a:pt x="2356923" y="519827"/>
                </a:cubicBezTo>
                <a:cubicBezTo>
                  <a:pt x="2356431" y="522332"/>
                  <a:pt x="2355448" y="525048"/>
                  <a:pt x="2353973" y="527975"/>
                </a:cubicBezTo>
                <a:cubicBezTo>
                  <a:pt x="2352497" y="530902"/>
                  <a:pt x="2350109" y="532495"/>
                  <a:pt x="2346808" y="532752"/>
                </a:cubicBezTo>
                <a:cubicBezTo>
                  <a:pt x="2344653" y="532752"/>
                  <a:pt x="2342921" y="531909"/>
                  <a:pt x="2341609" y="530223"/>
                </a:cubicBezTo>
                <a:cubicBezTo>
                  <a:pt x="2340298" y="528537"/>
                  <a:pt x="2338847" y="526008"/>
                  <a:pt x="2337254" y="522637"/>
                </a:cubicBezTo>
                <a:lnTo>
                  <a:pt x="2290048" y="423729"/>
                </a:lnTo>
                <a:cubicBezTo>
                  <a:pt x="2344792" y="410748"/>
                  <a:pt x="2398589" y="389442"/>
                  <a:pt x="2451439" y="359810"/>
                </a:cubicBezTo>
                <a:cubicBezTo>
                  <a:pt x="2504289" y="330178"/>
                  <a:pt x="2552550" y="295925"/>
                  <a:pt x="2596220" y="257051"/>
                </a:cubicBezTo>
                <a:cubicBezTo>
                  <a:pt x="2639891" y="218178"/>
                  <a:pt x="2675331" y="178389"/>
                  <a:pt x="2702538" y="137684"/>
                </a:cubicBezTo>
                <a:close/>
                <a:moveTo>
                  <a:pt x="382143" y="45520"/>
                </a:moveTo>
                <a:lnTo>
                  <a:pt x="431597" y="91040"/>
                </a:lnTo>
                <a:cubicBezTo>
                  <a:pt x="427417" y="96671"/>
                  <a:pt x="423695" y="102689"/>
                  <a:pt x="420428" y="109093"/>
                </a:cubicBezTo>
                <a:cubicBezTo>
                  <a:pt x="417161" y="115497"/>
                  <a:pt x="414141" y="122218"/>
                  <a:pt x="411366" y="129254"/>
                </a:cubicBezTo>
                <a:cubicBezTo>
                  <a:pt x="399564" y="157962"/>
                  <a:pt x="388606" y="183157"/>
                  <a:pt x="378490" y="204840"/>
                </a:cubicBezTo>
                <a:cubicBezTo>
                  <a:pt x="368375" y="226523"/>
                  <a:pt x="355730" y="249470"/>
                  <a:pt x="340557" y="273682"/>
                </a:cubicBezTo>
                <a:cubicBezTo>
                  <a:pt x="350902" y="280790"/>
                  <a:pt x="366679" y="292737"/>
                  <a:pt x="387888" y="309523"/>
                </a:cubicBezTo>
                <a:cubicBezTo>
                  <a:pt x="409097" y="326310"/>
                  <a:pt x="430993" y="344626"/>
                  <a:pt x="453576" y="364472"/>
                </a:cubicBezTo>
                <a:cubicBezTo>
                  <a:pt x="476160" y="384318"/>
                  <a:pt x="494683" y="402384"/>
                  <a:pt x="509150" y="418671"/>
                </a:cubicBezTo>
                <a:cubicBezTo>
                  <a:pt x="502513" y="425352"/>
                  <a:pt x="494431" y="434032"/>
                  <a:pt x="484901" y="444709"/>
                </a:cubicBezTo>
                <a:cubicBezTo>
                  <a:pt x="475372" y="455387"/>
                  <a:pt x="465999" y="466189"/>
                  <a:pt x="456782" y="477117"/>
                </a:cubicBezTo>
                <a:cubicBezTo>
                  <a:pt x="447565" y="488044"/>
                  <a:pt x="440106" y="497223"/>
                  <a:pt x="434407" y="504653"/>
                </a:cubicBezTo>
                <a:cubicBezTo>
                  <a:pt x="418720" y="483267"/>
                  <a:pt x="401576" y="462599"/>
                  <a:pt x="382976" y="442649"/>
                </a:cubicBezTo>
                <a:cubicBezTo>
                  <a:pt x="364375" y="422699"/>
                  <a:pt x="346274" y="404778"/>
                  <a:pt x="328673" y="388887"/>
                </a:cubicBezTo>
                <a:cubicBezTo>
                  <a:pt x="311071" y="372995"/>
                  <a:pt x="295925" y="360444"/>
                  <a:pt x="283235" y="351234"/>
                </a:cubicBezTo>
                <a:cubicBezTo>
                  <a:pt x="270872" y="365738"/>
                  <a:pt x="254200" y="382875"/>
                  <a:pt x="233220" y="402645"/>
                </a:cubicBezTo>
                <a:cubicBezTo>
                  <a:pt x="212239" y="422414"/>
                  <a:pt x="188074" y="442090"/>
                  <a:pt x="160725" y="461673"/>
                </a:cubicBezTo>
                <a:cubicBezTo>
                  <a:pt x="133376" y="481255"/>
                  <a:pt x="103965" y="498017"/>
                  <a:pt x="72495" y="511959"/>
                </a:cubicBezTo>
                <a:cubicBezTo>
                  <a:pt x="56935" y="488028"/>
                  <a:pt x="43378" y="469577"/>
                  <a:pt x="31822" y="456605"/>
                </a:cubicBezTo>
                <a:cubicBezTo>
                  <a:pt x="20266" y="443632"/>
                  <a:pt x="9659" y="433048"/>
                  <a:pt x="0" y="424853"/>
                </a:cubicBezTo>
                <a:cubicBezTo>
                  <a:pt x="19873" y="418472"/>
                  <a:pt x="43350" y="408368"/>
                  <a:pt x="70431" y="394541"/>
                </a:cubicBezTo>
                <a:cubicBezTo>
                  <a:pt x="97513" y="380715"/>
                  <a:pt x="125293" y="362673"/>
                  <a:pt x="153771" y="340416"/>
                </a:cubicBezTo>
                <a:cubicBezTo>
                  <a:pt x="182248" y="318160"/>
                  <a:pt x="208518" y="291197"/>
                  <a:pt x="232579" y="259527"/>
                </a:cubicBezTo>
                <a:cubicBezTo>
                  <a:pt x="256640" y="227857"/>
                  <a:pt x="275586" y="190989"/>
                  <a:pt x="289417" y="148923"/>
                </a:cubicBezTo>
                <a:lnTo>
                  <a:pt x="55074" y="148923"/>
                </a:lnTo>
                <a:lnTo>
                  <a:pt x="55074" y="51702"/>
                </a:lnTo>
                <a:lnTo>
                  <a:pt x="339995" y="51702"/>
                </a:lnTo>
                <a:cubicBezTo>
                  <a:pt x="342840" y="51830"/>
                  <a:pt x="348670" y="51573"/>
                  <a:pt x="357487" y="50929"/>
                </a:cubicBezTo>
                <a:cubicBezTo>
                  <a:pt x="366302" y="50285"/>
                  <a:pt x="374521" y="48482"/>
                  <a:pt x="382143" y="45520"/>
                </a:cubicBezTo>
                <a:close/>
                <a:moveTo>
                  <a:pt x="2639597" y="43272"/>
                </a:moveTo>
                <a:cubicBezTo>
                  <a:pt x="2645849" y="48517"/>
                  <a:pt x="2654840" y="56853"/>
                  <a:pt x="2666571" y="68280"/>
                </a:cubicBezTo>
                <a:cubicBezTo>
                  <a:pt x="2678303" y="79707"/>
                  <a:pt x="2688980" y="91414"/>
                  <a:pt x="2698604" y="103403"/>
                </a:cubicBezTo>
                <a:cubicBezTo>
                  <a:pt x="2688992" y="110873"/>
                  <a:pt x="2681241" y="117148"/>
                  <a:pt x="2675352" y="122229"/>
                </a:cubicBezTo>
                <a:cubicBezTo>
                  <a:pt x="2669464" y="127311"/>
                  <a:pt x="2662415" y="133586"/>
                  <a:pt x="2654208" y="141056"/>
                </a:cubicBezTo>
                <a:cubicBezTo>
                  <a:pt x="2646457" y="130987"/>
                  <a:pt x="2637372" y="120356"/>
                  <a:pt x="2626952" y="109164"/>
                </a:cubicBezTo>
                <a:cubicBezTo>
                  <a:pt x="2616532" y="97971"/>
                  <a:pt x="2605761" y="87621"/>
                  <a:pt x="2594638" y="78114"/>
                </a:cubicBezTo>
                <a:close/>
                <a:moveTo>
                  <a:pt x="1194197" y="38214"/>
                </a:moveTo>
                <a:lnTo>
                  <a:pt x="1302096" y="42710"/>
                </a:lnTo>
                <a:cubicBezTo>
                  <a:pt x="1305093" y="42581"/>
                  <a:pt x="1307950" y="42979"/>
                  <a:pt x="1310666" y="43904"/>
                </a:cubicBezTo>
                <a:cubicBezTo>
                  <a:pt x="1313382" y="44829"/>
                  <a:pt x="1314835" y="47054"/>
                  <a:pt x="1315021" y="50578"/>
                </a:cubicBezTo>
                <a:cubicBezTo>
                  <a:pt x="1314764" y="53926"/>
                  <a:pt x="1313171" y="56642"/>
                  <a:pt x="1310245" y="58726"/>
                </a:cubicBezTo>
                <a:cubicBezTo>
                  <a:pt x="1307318" y="60810"/>
                  <a:pt x="1304601" y="62403"/>
                  <a:pt x="1302096" y="63503"/>
                </a:cubicBezTo>
                <a:lnTo>
                  <a:pt x="1302096" y="374275"/>
                </a:lnTo>
                <a:cubicBezTo>
                  <a:pt x="1338895" y="362106"/>
                  <a:pt x="1375506" y="344484"/>
                  <a:pt x="1411931" y="321408"/>
                </a:cubicBezTo>
                <a:cubicBezTo>
                  <a:pt x="1448356" y="298332"/>
                  <a:pt x="1481845" y="273134"/>
                  <a:pt x="1512399" y="245812"/>
                </a:cubicBezTo>
                <a:cubicBezTo>
                  <a:pt x="1542954" y="218490"/>
                  <a:pt x="1567827" y="192376"/>
                  <a:pt x="1587017" y="167468"/>
                </a:cubicBezTo>
                <a:cubicBezTo>
                  <a:pt x="1592543" y="180932"/>
                  <a:pt x="1599193" y="196293"/>
                  <a:pt x="1606967" y="213550"/>
                </a:cubicBezTo>
                <a:cubicBezTo>
                  <a:pt x="1614741" y="230808"/>
                  <a:pt x="1624201" y="250102"/>
                  <a:pt x="1635347" y="271434"/>
                </a:cubicBezTo>
                <a:cubicBezTo>
                  <a:pt x="1600318" y="308174"/>
                  <a:pt x="1565225" y="339471"/>
                  <a:pt x="1530071" y="365325"/>
                </a:cubicBezTo>
                <a:cubicBezTo>
                  <a:pt x="1494916" y="391180"/>
                  <a:pt x="1461947" y="412569"/>
                  <a:pt x="1431163" y="429494"/>
                </a:cubicBezTo>
                <a:cubicBezTo>
                  <a:pt x="1400379" y="446420"/>
                  <a:pt x="1374029" y="459858"/>
                  <a:pt x="1352112" y="469811"/>
                </a:cubicBezTo>
                <a:cubicBezTo>
                  <a:pt x="1346423" y="472524"/>
                  <a:pt x="1337070" y="476839"/>
                  <a:pt x="1324055" y="482757"/>
                </a:cubicBezTo>
                <a:cubicBezTo>
                  <a:pt x="1311039" y="488675"/>
                  <a:pt x="1298148" y="494531"/>
                  <a:pt x="1285382" y="500324"/>
                </a:cubicBezTo>
                <a:cubicBezTo>
                  <a:pt x="1272617" y="506117"/>
                  <a:pt x="1263764" y="510183"/>
                  <a:pt x="1258824" y="512521"/>
                </a:cubicBezTo>
                <a:lnTo>
                  <a:pt x="1190825" y="445084"/>
                </a:lnTo>
                <a:cubicBezTo>
                  <a:pt x="1192195" y="439921"/>
                  <a:pt x="1193108" y="434652"/>
                  <a:pt x="1193565" y="429279"/>
                </a:cubicBezTo>
                <a:cubicBezTo>
                  <a:pt x="1194021" y="423905"/>
                  <a:pt x="1194233" y="419058"/>
                  <a:pt x="1194197" y="414737"/>
                </a:cubicBezTo>
                <a:close/>
                <a:moveTo>
                  <a:pt x="695726" y="21355"/>
                </a:moveTo>
                <a:lnTo>
                  <a:pt x="802500" y="24727"/>
                </a:lnTo>
                <a:cubicBezTo>
                  <a:pt x="806235" y="24586"/>
                  <a:pt x="809303" y="24867"/>
                  <a:pt x="811703" y="25570"/>
                </a:cubicBezTo>
                <a:cubicBezTo>
                  <a:pt x="814103" y="26272"/>
                  <a:pt x="815344" y="28239"/>
                  <a:pt x="815426" y="31470"/>
                </a:cubicBezTo>
                <a:cubicBezTo>
                  <a:pt x="815238" y="34280"/>
                  <a:pt x="813927" y="36669"/>
                  <a:pt x="811492" y="38636"/>
                </a:cubicBezTo>
                <a:cubicBezTo>
                  <a:pt x="809057" y="40603"/>
                  <a:pt x="806621" y="42148"/>
                  <a:pt x="804186" y="43272"/>
                </a:cubicBezTo>
                <a:lnTo>
                  <a:pt x="804186" y="205121"/>
                </a:lnTo>
                <a:lnTo>
                  <a:pt x="832847" y="159601"/>
                </a:lnTo>
                <a:cubicBezTo>
                  <a:pt x="854591" y="169682"/>
                  <a:pt x="877916" y="181615"/>
                  <a:pt x="902824" y="195401"/>
                </a:cubicBezTo>
                <a:cubicBezTo>
                  <a:pt x="927730" y="209186"/>
                  <a:pt x="951889" y="223909"/>
                  <a:pt x="975297" y="239568"/>
                </a:cubicBezTo>
                <a:cubicBezTo>
                  <a:pt x="998706" y="255227"/>
                  <a:pt x="1019034" y="270907"/>
                  <a:pt x="1036282" y="286607"/>
                </a:cubicBezTo>
                <a:cubicBezTo>
                  <a:pt x="1031019" y="294239"/>
                  <a:pt x="1024623" y="303765"/>
                  <a:pt x="1017092" y="315185"/>
                </a:cubicBezTo>
                <a:cubicBezTo>
                  <a:pt x="1009560" y="326604"/>
                  <a:pt x="1002123" y="337962"/>
                  <a:pt x="994779" y="349257"/>
                </a:cubicBezTo>
                <a:cubicBezTo>
                  <a:pt x="987435" y="360552"/>
                  <a:pt x="981413" y="369828"/>
                  <a:pt x="976713" y="377085"/>
                </a:cubicBezTo>
                <a:cubicBezTo>
                  <a:pt x="956152" y="357468"/>
                  <a:pt x="934332" y="339568"/>
                  <a:pt x="911253" y="323385"/>
                </a:cubicBezTo>
                <a:cubicBezTo>
                  <a:pt x="888175" y="307202"/>
                  <a:pt x="866937" y="293549"/>
                  <a:pt x="847542" y="282424"/>
                </a:cubicBezTo>
                <a:cubicBezTo>
                  <a:pt x="828146" y="271299"/>
                  <a:pt x="813695" y="263514"/>
                  <a:pt x="804186" y="259070"/>
                </a:cubicBezTo>
                <a:lnTo>
                  <a:pt x="804186" y="523199"/>
                </a:lnTo>
                <a:lnTo>
                  <a:pt x="695726" y="523199"/>
                </a:lnTo>
                <a:close/>
                <a:moveTo>
                  <a:pt x="2378840" y="10677"/>
                </a:moveTo>
                <a:cubicBezTo>
                  <a:pt x="2401869" y="18100"/>
                  <a:pt x="2426760" y="27841"/>
                  <a:pt x="2453513" y="39900"/>
                </a:cubicBezTo>
                <a:cubicBezTo>
                  <a:pt x="2480265" y="51959"/>
                  <a:pt x="2503892" y="63948"/>
                  <a:pt x="2524392" y="75867"/>
                </a:cubicBezTo>
                <a:cubicBezTo>
                  <a:pt x="2519299" y="82589"/>
                  <a:pt x="2513187" y="91373"/>
                  <a:pt x="2506054" y="102217"/>
                </a:cubicBezTo>
                <a:cubicBezTo>
                  <a:pt x="2498923" y="113061"/>
                  <a:pt x="2492102" y="123843"/>
                  <a:pt x="2485595" y="134562"/>
                </a:cubicBezTo>
                <a:cubicBezTo>
                  <a:pt x="2479087" y="145281"/>
                  <a:pt x="2474223" y="153815"/>
                  <a:pt x="2471004" y="160163"/>
                </a:cubicBezTo>
                <a:cubicBezTo>
                  <a:pt x="2455866" y="150188"/>
                  <a:pt x="2435143" y="138105"/>
                  <a:pt x="2408836" y="123915"/>
                </a:cubicBezTo>
                <a:cubicBezTo>
                  <a:pt x="2382528" y="109726"/>
                  <a:pt x="2355483" y="97643"/>
                  <a:pt x="2327701" y="87668"/>
                </a:cubicBezTo>
                <a:close/>
                <a:moveTo>
                  <a:pt x="2694670" y="0"/>
                </a:moveTo>
                <a:cubicBezTo>
                  <a:pt x="2703521" y="7423"/>
                  <a:pt x="2713496" y="16742"/>
                  <a:pt x="2724596" y="27958"/>
                </a:cubicBezTo>
                <a:cubicBezTo>
                  <a:pt x="2735694" y="39174"/>
                  <a:pt x="2745389" y="49899"/>
                  <a:pt x="2753678" y="60131"/>
                </a:cubicBezTo>
                <a:cubicBezTo>
                  <a:pt x="2735226" y="74181"/>
                  <a:pt x="2720989" y="85982"/>
                  <a:pt x="2710967" y="95536"/>
                </a:cubicBezTo>
                <a:cubicBezTo>
                  <a:pt x="2706671" y="89623"/>
                  <a:pt x="2699951" y="81498"/>
                  <a:pt x="2690806" y="71160"/>
                </a:cubicBezTo>
                <a:cubicBezTo>
                  <a:pt x="2681663" y="60822"/>
                  <a:pt x="2668901" y="48341"/>
                  <a:pt x="2652522" y="33718"/>
                </a:cubicBezTo>
                <a:close/>
              </a:path>
            </a:pathLst>
          </a:custGeom>
          <a:solidFill>
            <a:schemeClr val="bg1"/>
          </a:solidFill>
          <a:ln>
            <a:noFill/>
          </a:ln>
          <a:effectLst>
            <a:glow rad="101600">
              <a:schemeClr val="tx1">
                <a:alpha val="6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ja-JP" sz="1050" kern="100" dirty="0">
              <a:solidFill>
                <a:srgbClr val="FFFF00"/>
              </a:solidFill>
              <a:effectLst/>
              <a:latin typeface="A-OTF ゴシックMB101 Pr6 H" panose="020B0800000000000000" pitchFamily="34" charset="-128"/>
              <a:ea typeface="A-OTF ゴシックMB101 Pr6 H" panose="020B0800000000000000" pitchFamily="34" charset="-128"/>
              <a:cs typeface="Times New Roman" panose="02020603050405020304" pitchFamily="18" charset="0"/>
            </a:endParaRPr>
          </a:p>
        </p:txBody>
      </p:sp>
      <p:sp>
        <p:nvSpPr>
          <p:cNvPr id="1062" name="テキスト ボックス 1061">
            <a:extLst>
              <a:ext uri="{FF2B5EF4-FFF2-40B4-BE49-F238E27FC236}">
                <a16:creationId xmlns:a16="http://schemas.microsoft.com/office/drawing/2014/main" id="{B5D8B30D-F4F4-F800-34D8-727B6DED3464}"/>
              </a:ext>
            </a:extLst>
          </p:cNvPr>
          <p:cNvSpPr txBox="1"/>
          <p:nvPr/>
        </p:nvSpPr>
        <p:spPr>
          <a:xfrm>
            <a:off x="781704" y="3026779"/>
            <a:ext cx="1222877" cy="261610"/>
          </a:xfrm>
          <a:prstGeom prst="rect">
            <a:avLst/>
          </a:prstGeom>
          <a:noFill/>
          <a:ln>
            <a:noFill/>
          </a:ln>
        </p:spPr>
        <p:txBody>
          <a:bodyPr wrap="square" rtlCol="0">
            <a:spAutoFit/>
          </a:bodyPr>
          <a:lstStyle/>
          <a:p>
            <a:r>
              <a:rPr kumimoji="1" lang="ja-JP" altLang="en-US"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演算処理能力</a:t>
            </a:r>
            <a:endParaRPr kumimoji="1" lang="en-US" altLang="ja-JP"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p:txBody>
      </p:sp>
      <p:grpSp>
        <p:nvGrpSpPr>
          <p:cNvPr id="1083" name="グループ化 1082">
            <a:extLst>
              <a:ext uri="{FF2B5EF4-FFF2-40B4-BE49-F238E27FC236}">
                <a16:creationId xmlns:a16="http://schemas.microsoft.com/office/drawing/2014/main" id="{08D1730B-F1D0-5800-1471-AAC9953377A4}"/>
              </a:ext>
            </a:extLst>
          </p:cNvPr>
          <p:cNvGrpSpPr/>
          <p:nvPr/>
        </p:nvGrpSpPr>
        <p:grpSpPr>
          <a:xfrm>
            <a:off x="432387" y="3010090"/>
            <a:ext cx="350159" cy="262348"/>
            <a:chOff x="358400" y="2663225"/>
            <a:chExt cx="742948" cy="556636"/>
          </a:xfrm>
        </p:grpSpPr>
        <p:sp>
          <p:nvSpPr>
            <p:cNvPr id="1076" name="四角形: 角を丸くする 1075">
              <a:extLst>
                <a:ext uri="{FF2B5EF4-FFF2-40B4-BE49-F238E27FC236}">
                  <a16:creationId xmlns:a16="http://schemas.microsoft.com/office/drawing/2014/main" id="{CA8E5FB8-914A-6FB7-EB63-72085F294622}"/>
                </a:ext>
              </a:extLst>
            </p:cNvPr>
            <p:cNvSpPr/>
            <p:nvPr/>
          </p:nvSpPr>
          <p:spPr>
            <a:xfrm>
              <a:off x="358400" y="2663225"/>
              <a:ext cx="742948" cy="55663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4" name="グループ化 1063">
              <a:extLst>
                <a:ext uri="{FF2B5EF4-FFF2-40B4-BE49-F238E27FC236}">
                  <a16:creationId xmlns:a16="http://schemas.microsoft.com/office/drawing/2014/main" id="{3498DA0C-2F35-EE1A-7BE6-2F1417EA149A}"/>
                </a:ext>
              </a:extLst>
            </p:cNvPr>
            <p:cNvGrpSpPr/>
            <p:nvPr/>
          </p:nvGrpSpPr>
          <p:grpSpPr>
            <a:xfrm>
              <a:off x="507138" y="2766237"/>
              <a:ext cx="450954" cy="340865"/>
              <a:chOff x="1802295" y="957660"/>
              <a:chExt cx="2195716" cy="1659691"/>
            </a:xfrm>
            <a:solidFill>
              <a:schemeClr val="bg1"/>
            </a:solidFill>
          </p:grpSpPr>
          <p:sp>
            <p:nvSpPr>
              <p:cNvPr id="1074" name="テキスト ボックス 1073">
                <a:extLst>
                  <a:ext uri="{FF2B5EF4-FFF2-40B4-BE49-F238E27FC236}">
                    <a16:creationId xmlns:a16="http://schemas.microsoft.com/office/drawing/2014/main" id="{FEBD5912-7E5B-FAC6-1964-099580331AC7}"/>
                  </a:ext>
                </a:extLst>
              </p:cNvPr>
              <p:cNvSpPr txBox="1"/>
              <p:nvPr/>
            </p:nvSpPr>
            <p:spPr>
              <a:xfrm>
                <a:off x="1802295"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075" name="テキスト ボックス 1074">
                <a:extLst>
                  <a:ext uri="{FF2B5EF4-FFF2-40B4-BE49-F238E27FC236}">
                    <a16:creationId xmlns:a16="http://schemas.microsoft.com/office/drawing/2014/main" id="{B24A988A-6423-BECE-3C92-EB5EB0780A22}"/>
                  </a:ext>
                </a:extLst>
              </p:cNvPr>
              <p:cNvSpPr txBox="1"/>
              <p:nvPr/>
            </p:nvSpPr>
            <p:spPr>
              <a:xfrm>
                <a:off x="2040741" y="1547626"/>
                <a:ext cx="1692134" cy="1069725"/>
              </a:xfrm>
              <a:custGeom>
                <a:avLst/>
                <a:gdLst/>
                <a:ahLst/>
                <a:cxnLst/>
                <a:rect l="l" t="t" r="r" b="b"/>
                <a:pathLst>
                  <a:path w="788194" h="498277">
                    <a:moveTo>
                      <a:pt x="183356" y="94655"/>
                    </a:moveTo>
                    <a:cubicBezTo>
                      <a:pt x="130175" y="95052"/>
                      <a:pt x="103585" y="125809"/>
                      <a:pt x="103585" y="186928"/>
                    </a:cubicBezTo>
                    <a:cubicBezTo>
                      <a:pt x="103585" y="207566"/>
                      <a:pt x="103585" y="228203"/>
                      <a:pt x="103585" y="248841"/>
                    </a:cubicBezTo>
                    <a:cubicBezTo>
                      <a:pt x="103585" y="269478"/>
                      <a:pt x="103585" y="290116"/>
                      <a:pt x="103585" y="310753"/>
                    </a:cubicBezTo>
                    <a:cubicBezTo>
                      <a:pt x="103585" y="372666"/>
                      <a:pt x="130373" y="403622"/>
                      <a:pt x="183952" y="403622"/>
                    </a:cubicBezTo>
                    <a:cubicBezTo>
                      <a:pt x="201811" y="403622"/>
                      <a:pt x="219670"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6" y="94655"/>
                      <a:pt x="254596" y="94655"/>
                      <a:pt x="237530" y="94655"/>
                    </a:cubicBezTo>
                    <a:cubicBezTo>
                      <a:pt x="219273" y="94655"/>
                      <a:pt x="201216" y="94655"/>
                      <a:pt x="183356" y="94655"/>
                    </a:cubicBezTo>
                    <a:close/>
                    <a:moveTo>
                      <a:pt x="575072" y="0"/>
                    </a:moveTo>
                    <a:lnTo>
                      <a:pt x="684609" y="0"/>
                    </a:lnTo>
                    <a:lnTo>
                      <a:pt x="788194" y="0"/>
                    </a:lnTo>
                    <a:lnTo>
                      <a:pt x="788194" y="498277"/>
                    </a:lnTo>
                    <a:lnTo>
                      <a:pt x="684609" y="498277"/>
                    </a:lnTo>
                    <a:lnTo>
                      <a:pt x="684609" y="94655"/>
                    </a:lnTo>
                    <a:lnTo>
                      <a:pt x="575072" y="94655"/>
                    </a:ln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5" y="498277"/>
                      <a:pt x="268883" y="498277"/>
                      <a:pt x="237530" y="498277"/>
                    </a:cubicBezTo>
                    <a:cubicBezTo>
                      <a:pt x="205383" y="498277"/>
                      <a:pt x="173633" y="498277"/>
                      <a:pt x="142280" y="498277"/>
                    </a:cubicBezTo>
                    <a:cubicBezTo>
                      <a:pt x="47427" y="498277"/>
                      <a:pt x="0" y="448270"/>
                      <a:pt x="0" y="348258"/>
                    </a:cubicBezTo>
                    <a:cubicBezTo>
                      <a:pt x="0" y="314523"/>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grpSp>
      <p:grpSp>
        <p:nvGrpSpPr>
          <p:cNvPr id="1082" name="グループ化 1081">
            <a:extLst>
              <a:ext uri="{FF2B5EF4-FFF2-40B4-BE49-F238E27FC236}">
                <a16:creationId xmlns:a16="http://schemas.microsoft.com/office/drawing/2014/main" id="{A4DEFFF3-BE13-75CC-B994-0EB842E3779D}"/>
              </a:ext>
            </a:extLst>
          </p:cNvPr>
          <p:cNvGrpSpPr/>
          <p:nvPr/>
        </p:nvGrpSpPr>
        <p:grpSpPr>
          <a:xfrm>
            <a:off x="2153210" y="3010090"/>
            <a:ext cx="350159" cy="262348"/>
            <a:chOff x="1162363" y="2663225"/>
            <a:chExt cx="742948" cy="556636"/>
          </a:xfrm>
        </p:grpSpPr>
        <p:sp>
          <p:nvSpPr>
            <p:cNvPr id="1077" name="四角形: 角を丸くする 1076">
              <a:extLst>
                <a:ext uri="{FF2B5EF4-FFF2-40B4-BE49-F238E27FC236}">
                  <a16:creationId xmlns:a16="http://schemas.microsoft.com/office/drawing/2014/main" id="{A522933B-AAAA-BC1C-020E-3290F4AB16B3}"/>
                </a:ext>
              </a:extLst>
            </p:cNvPr>
            <p:cNvSpPr/>
            <p:nvPr/>
          </p:nvSpPr>
          <p:spPr>
            <a:xfrm>
              <a:off x="1162363" y="2663225"/>
              <a:ext cx="742948" cy="55663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5" name="グループ化 1064">
              <a:extLst>
                <a:ext uri="{FF2B5EF4-FFF2-40B4-BE49-F238E27FC236}">
                  <a16:creationId xmlns:a16="http://schemas.microsoft.com/office/drawing/2014/main" id="{F778CA1C-C7DA-6F7C-9134-31455CC76471}"/>
                </a:ext>
              </a:extLst>
            </p:cNvPr>
            <p:cNvGrpSpPr/>
            <p:nvPr/>
          </p:nvGrpSpPr>
          <p:grpSpPr>
            <a:xfrm>
              <a:off x="1307707" y="2766237"/>
              <a:ext cx="452260" cy="340866"/>
              <a:chOff x="8730768" y="957660"/>
              <a:chExt cx="2202074" cy="1659692"/>
            </a:xfrm>
            <a:solidFill>
              <a:schemeClr val="bg1"/>
            </a:solidFill>
          </p:grpSpPr>
          <p:sp>
            <p:nvSpPr>
              <p:cNvPr id="1072" name="テキスト ボックス 1071">
                <a:extLst>
                  <a:ext uri="{FF2B5EF4-FFF2-40B4-BE49-F238E27FC236}">
                    <a16:creationId xmlns:a16="http://schemas.microsoft.com/office/drawing/2014/main" id="{6C3C688F-919A-F821-C750-60DC4BD95784}"/>
                  </a:ext>
                </a:extLst>
              </p:cNvPr>
              <p:cNvSpPr txBox="1"/>
              <p:nvPr/>
            </p:nvSpPr>
            <p:spPr>
              <a:xfrm>
                <a:off x="8730768" y="1547626"/>
                <a:ext cx="2202074" cy="1069726"/>
              </a:xfrm>
              <a:custGeom>
                <a:avLst/>
                <a:gdLst/>
                <a:ahLst/>
                <a:cxnLst/>
                <a:rect l="l" t="t" r="r" b="b"/>
                <a:pathLst>
                  <a:path w="1025723" h="498277">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695920" y="0"/>
                    </a:moveTo>
                    <a:cubicBezTo>
                      <a:pt x="726877" y="0"/>
                      <a:pt x="757833" y="0"/>
                      <a:pt x="788789" y="0"/>
                    </a:cubicBezTo>
                    <a:cubicBezTo>
                      <a:pt x="819348" y="0"/>
                      <a:pt x="850106" y="0"/>
                      <a:pt x="881063" y="0"/>
                    </a:cubicBezTo>
                    <a:cubicBezTo>
                      <a:pt x="973931" y="0"/>
                      <a:pt x="1020366" y="38100"/>
                      <a:pt x="1020366" y="114300"/>
                    </a:cubicBezTo>
                    <a:cubicBezTo>
                      <a:pt x="1020366" y="123825"/>
                      <a:pt x="1020366" y="133549"/>
                      <a:pt x="1020366" y="143470"/>
                    </a:cubicBezTo>
                    <a:cubicBezTo>
                      <a:pt x="1020366" y="221258"/>
                      <a:pt x="953691" y="273447"/>
                      <a:pt x="820341" y="300038"/>
                    </a:cubicBezTo>
                    <a:cubicBezTo>
                      <a:pt x="708818" y="322659"/>
                      <a:pt x="653058" y="357188"/>
                      <a:pt x="653058" y="403622"/>
                    </a:cubicBezTo>
                    <a:lnTo>
                      <a:pt x="1025723" y="403622"/>
                    </a:lnTo>
                    <a:lnTo>
                      <a:pt x="1025723" y="498277"/>
                    </a:lnTo>
                    <a:lnTo>
                      <a:pt x="551259" y="498277"/>
                    </a:lnTo>
                    <a:lnTo>
                      <a:pt x="551259" y="403622"/>
                    </a:lnTo>
                    <a:cubicBezTo>
                      <a:pt x="551259" y="305197"/>
                      <a:pt x="618530" y="243284"/>
                      <a:pt x="753070" y="217884"/>
                    </a:cubicBezTo>
                    <a:cubicBezTo>
                      <a:pt x="863401" y="197247"/>
                      <a:pt x="918567" y="172442"/>
                      <a:pt x="918567" y="143470"/>
                    </a:cubicBezTo>
                    <a:cubicBezTo>
                      <a:pt x="918567" y="139502"/>
                      <a:pt x="918567" y="136128"/>
                      <a:pt x="918567" y="133350"/>
                    </a:cubicBezTo>
                    <a:cubicBezTo>
                      <a:pt x="918567" y="107553"/>
                      <a:pt x="905470" y="94655"/>
                      <a:pt x="879277" y="94655"/>
                    </a:cubicBezTo>
                    <a:cubicBezTo>
                      <a:pt x="836017" y="94655"/>
                      <a:pt x="805854" y="94655"/>
                      <a:pt x="788789" y="94655"/>
                    </a:cubicBezTo>
                    <a:cubicBezTo>
                      <a:pt x="770930" y="94655"/>
                      <a:pt x="740370" y="94655"/>
                      <a:pt x="697111" y="94655"/>
                    </a:cubicBezTo>
                    <a:cubicBezTo>
                      <a:pt x="671314" y="95052"/>
                      <a:pt x="658416" y="117475"/>
                      <a:pt x="658416" y="161925"/>
                    </a:cubicBezTo>
                    <a:cubicBezTo>
                      <a:pt x="658416" y="167481"/>
                      <a:pt x="658416" y="173236"/>
                      <a:pt x="658416" y="179189"/>
                    </a:cubicBezTo>
                    <a:lnTo>
                      <a:pt x="556617" y="179189"/>
                    </a:lnTo>
                    <a:cubicBezTo>
                      <a:pt x="556617" y="166886"/>
                      <a:pt x="556617" y="154781"/>
                      <a:pt x="556617" y="142875"/>
                    </a:cubicBezTo>
                    <a:cubicBezTo>
                      <a:pt x="556617" y="47625"/>
                      <a:pt x="603052" y="0"/>
                      <a:pt x="695920" y="0"/>
                    </a:cubicBez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073" name="テキスト ボックス 1072">
                <a:extLst>
                  <a:ext uri="{FF2B5EF4-FFF2-40B4-BE49-F238E27FC236}">
                    <a16:creationId xmlns:a16="http://schemas.microsoft.com/office/drawing/2014/main" id="{97941446-DC42-CFBA-CCCC-F70524FC41E9}"/>
                  </a:ext>
                </a:extLst>
              </p:cNvPr>
              <p:cNvSpPr txBox="1"/>
              <p:nvPr/>
            </p:nvSpPr>
            <p:spPr>
              <a:xfrm>
                <a:off x="8737126"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grpSp>
      <p:grpSp>
        <p:nvGrpSpPr>
          <p:cNvPr id="1081" name="グループ化 1080">
            <a:extLst>
              <a:ext uri="{FF2B5EF4-FFF2-40B4-BE49-F238E27FC236}">
                <a16:creationId xmlns:a16="http://schemas.microsoft.com/office/drawing/2014/main" id="{44712A44-6602-7388-2921-8052041057EC}"/>
              </a:ext>
            </a:extLst>
          </p:cNvPr>
          <p:cNvGrpSpPr/>
          <p:nvPr/>
        </p:nvGrpSpPr>
        <p:grpSpPr>
          <a:xfrm>
            <a:off x="3866495" y="3010090"/>
            <a:ext cx="350159" cy="262348"/>
            <a:chOff x="1943161" y="2663225"/>
            <a:chExt cx="742948" cy="556636"/>
          </a:xfrm>
        </p:grpSpPr>
        <p:sp>
          <p:nvSpPr>
            <p:cNvPr id="1078" name="四角形: 角を丸くする 1077">
              <a:extLst>
                <a:ext uri="{FF2B5EF4-FFF2-40B4-BE49-F238E27FC236}">
                  <a16:creationId xmlns:a16="http://schemas.microsoft.com/office/drawing/2014/main" id="{9DFA9D7F-BB7B-2252-4E52-87187886DBC9}"/>
                </a:ext>
              </a:extLst>
            </p:cNvPr>
            <p:cNvSpPr/>
            <p:nvPr/>
          </p:nvSpPr>
          <p:spPr>
            <a:xfrm>
              <a:off x="1943161" y="2663225"/>
              <a:ext cx="742948" cy="55663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6" name="グループ化 1065">
              <a:extLst>
                <a:ext uri="{FF2B5EF4-FFF2-40B4-BE49-F238E27FC236}">
                  <a16:creationId xmlns:a16="http://schemas.microsoft.com/office/drawing/2014/main" id="{95BE4966-C80E-FA11-8A8B-E8426F78700E}"/>
                </a:ext>
              </a:extLst>
            </p:cNvPr>
            <p:cNvGrpSpPr/>
            <p:nvPr/>
          </p:nvGrpSpPr>
          <p:grpSpPr>
            <a:xfrm>
              <a:off x="2084631" y="2766238"/>
              <a:ext cx="452260" cy="340866"/>
              <a:chOff x="6260232" y="957660"/>
              <a:chExt cx="2202074" cy="1659692"/>
            </a:xfrm>
            <a:solidFill>
              <a:schemeClr val="bg1"/>
            </a:solidFill>
          </p:grpSpPr>
          <p:sp>
            <p:nvSpPr>
              <p:cNvPr id="1070" name="テキスト ボックス 1069">
                <a:extLst>
                  <a:ext uri="{FF2B5EF4-FFF2-40B4-BE49-F238E27FC236}">
                    <a16:creationId xmlns:a16="http://schemas.microsoft.com/office/drawing/2014/main" id="{ED8350D7-86B5-D453-7826-583F90EB854B}"/>
                  </a:ext>
                </a:extLst>
              </p:cNvPr>
              <p:cNvSpPr txBox="1"/>
              <p:nvPr/>
            </p:nvSpPr>
            <p:spPr>
              <a:xfrm>
                <a:off x="6260232" y="1547626"/>
                <a:ext cx="2202074" cy="1069726"/>
              </a:xfrm>
              <a:custGeom>
                <a:avLst/>
                <a:gdLst/>
                <a:ahLst/>
                <a:cxnLst/>
                <a:rect l="l" t="t" r="r" b="b"/>
                <a:pathLst>
                  <a:path w="1025723" h="498277">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673298" y="0"/>
                    </a:moveTo>
                    <a:cubicBezTo>
                      <a:pt x="719336" y="0"/>
                      <a:pt x="757833" y="0"/>
                      <a:pt x="788789" y="0"/>
                    </a:cubicBezTo>
                    <a:cubicBezTo>
                      <a:pt x="819745" y="0"/>
                      <a:pt x="858639" y="0"/>
                      <a:pt x="905470" y="0"/>
                    </a:cubicBezTo>
                    <a:cubicBezTo>
                      <a:pt x="982067" y="397"/>
                      <a:pt x="1020366" y="34727"/>
                      <a:pt x="1020366" y="102989"/>
                    </a:cubicBezTo>
                    <a:cubicBezTo>
                      <a:pt x="1020366" y="120055"/>
                      <a:pt x="1020366" y="133549"/>
                      <a:pt x="1020366" y="143470"/>
                    </a:cubicBezTo>
                    <a:cubicBezTo>
                      <a:pt x="1020366" y="181174"/>
                      <a:pt x="1002903" y="212130"/>
                      <a:pt x="967978" y="236339"/>
                    </a:cubicBezTo>
                    <a:cubicBezTo>
                      <a:pt x="1006475" y="258564"/>
                      <a:pt x="1025723" y="293092"/>
                      <a:pt x="1025723" y="339924"/>
                    </a:cubicBezTo>
                    <a:cubicBezTo>
                      <a:pt x="1025723" y="350639"/>
                      <a:pt x="1025723" y="366316"/>
                      <a:pt x="1025723" y="386953"/>
                    </a:cubicBezTo>
                    <a:cubicBezTo>
                      <a:pt x="1025723" y="461169"/>
                      <a:pt x="987425" y="498277"/>
                      <a:pt x="910828" y="498277"/>
                    </a:cubicBezTo>
                    <a:cubicBezTo>
                      <a:pt x="860822" y="498277"/>
                      <a:pt x="820142" y="498277"/>
                      <a:pt x="788789" y="498277"/>
                    </a:cubicBezTo>
                    <a:cubicBezTo>
                      <a:pt x="757039" y="498277"/>
                      <a:pt x="714970" y="498277"/>
                      <a:pt x="662583" y="498277"/>
                    </a:cubicBezTo>
                    <a:cubicBezTo>
                      <a:pt x="588367" y="498277"/>
                      <a:pt x="551259" y="462558"/>
                      <a:pt x="551259" y="391120"/>
                    </a:cubicBezTo>
                    <a:cubicBezTo>
                      <a:pt x="551259" y="357783"/>
                      <a:pt x="551259" y="335558"/>
                      <a:pt x="551259" y="324445"/>
                    </a:cubicBezTo>
                    <a:lnTo>
                      <a:pt x="653058" y="324445"/>
                    </a:lnTo>
                    <a:cubicBezTo>
                      <a:pt x="653058" y="329605"/>
                      <a:pt x="653058" y="342503"/>
                      <a:pt x="653058" y="363141"/>
                    </a:cubicBezTo>
                    <a:cubicBezTo>
                      <a:pt x="653454" y="390128"/>
                      <a:pt x="665758" y="403622"/>
                      <a:pt x="689967" y="403622"/>
                    </a:cubicBezTo>
                    <a:cubicBezTo>
                      <a:pt x="737592" y="403622"/>
                      <a:pt x="770533" y="403622"/>
                      <a:pt x="788789" y="403622"/>
                    </a:cubicBezTo>
                    <a:cubicBezTo>
                      <a:pt x="806648" y="403622"/>
                      <a:pt x="839589" y="403622"/>
                      <a:pt x="887611" y="403622"/>
                    </a:cubicBezTo>
                    <a:cubicBezTo>
                      <a:pt x="911820" y="403225"/>
                      <a:pt x="923925" y="388541"/>
                      <a:pt x="923925" y="359569"/>
                    </a:cubicBezTo>
                    <a:cubicBezTo>
                      <a:pt x="923925" y="350441"/>
                      <a:pt x="923925" y="343892"/>
                      <a:pt x="923925" y="339924"/>
                    </a:cubicBezTo>
                    <a:cubicBezTo>
                      <a:pt x="923925" y="335955"/>
                      <a:pt x="923925" y="332581"/>
                      <a:pt x="923925" y="329803"/>
                    </a:cubicBezTo>
                    <a:cubicBezTo>
                      <a:pt x="923925" y="303609"/>
                      <a:pt x="910233" y="290513"/>
                      <a:pt x="882848" y="290513"/>
                    </a:cubicBezTo>
                    <a:cubicBezTo>
                      <a:pt x="852686" y="290513"/>
                      <a:pt x="829072" y="290513"/>
                      <a:pt x="812006" y="290513"/>
                    </a:cubicBezTo>
                    <a:cubicBezTo>
                      <a:pt x="804068" y="290513"/>
                      <a:pt x="796329" y="290513"/>
                      <a:pt x="788789" y="290513"/>
                    </a:cubicBezTo>
                    <a:lnTo>
                      <a:pt x="677466" y="290513"/>
                    </a:lnTo>
                    <a:lnTo>
                      <a:pt x="677466" y="195858"/>
                    </a:lnTo>
                    <a:lnTo>
                      <a:pt x="788789" y="195858"/>
                    </a:lnTo>
                    <a:cubicBezTo>
                      <a:pt x="820936" y="195858"/>
                      <a:pt x="854472" y="195858"/>
                      <a:pt x="889397" y="195858"/>
                    </a:cubicBezTo>
                    <a:cubicBezTo>
                      <a:pt x="908843" y="195461"/>
                      <a:pt x="918567" y="183753"/>
                      <a:pt x="918567" y="160734"/>
                    </a:cubicBezTo>
                    <a:cubicBezTo>
                      <a:pt x="918567" y="154385"/>
                      <a:pt x="918567" y="148630"/>
                      <a:pt x="918567" y="143470"/>
                    </a:cubicBezTo>
                    <a:cubicBezTo>
                      <a:pt x="918567" y="136724"/>
                      <a:pt x="918567" y="130770"/>
                      <a:pt x="918567" y="125611"/>
                    </a:cubicBezTo>
                    <a:cubicBezTo>
                      <a:pt x="918567" y="104974"/>
                      <a:pt x="910233" y="94655"/>
                      <a:pt x="893564" y="94655"/>
                    </a:cubicBezTo>
                    <a:cubicBezTo>
                      <a:pt x="840780" y="94655"/>
                      <a:pt x="805854" y="94655"/>
                      <a:pt x="788789" y="94655"/>
                    </a:cubicBezTo>
                    <a:cubicBezTo>
                      <a:pt x="770930" y="94655"/>
                      <a:pt x="739775" y="94655"/>
                      <a:pt x="695325" y="94655"/>
                    </a:cubicBezTo>
                    <a:cubicBezTo>
                      <a:pt x="670718" y="94655"/>
                      <a:pt x="658416" y="108942"/>
                      <a:pt x="658416" y="137517"/>
                    </a:cubicBezTo>
                    <a:cubicBezTo>
                      <a:pt x="658416" y="143867"/>
                      <a:pt x="658416" y="150217"/>
                      <a:pt x="658416" y="156567"/>
                    </a:cubicBezTo>
                    <a:lnTo>
                      <a:pt x="556617" y="156567"/>
                    </a:lnTo>
                    <a:cubicBezTo>
                      <a:pt x="556617" y="145852"/>
                      <a:pt x="556617" y="128984"/>
                      <a:pt x="556617" y="105966"/>
                    </a:cubicBezTo>
                    <a:cubicBezTo>
                      <a:pt x="556617" y="35322"/>
                      <a:pt x="595511" y="0"/>
                      <a:pt x="673298" y="0"/>
                    </a:cubicBez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071" name="テキスト ボックス 1070">
                <a:extLst>
                  <a:ext uri="{FF2B5EF4-FFF2-40B4-BE49-F238E27FC236}">
                    <a16:creationId xmlns:a16="http://schemas.microsoft.com/office/drawing/2014/main" id="{4D137FAC-6D7F-99AD-E494-6E07DD49AEC6}"/>
                  </a:ext>
                </a:extLst>
              </p:cNvPr>
              <p:cNvSpPr txBox="1"/>
              <p:nvPr/>
            </p:nvSpPr>
            <p:spPr>
              <a:xfrm>
                <a:off x="6263411"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grpSp>
      <p:grpSp>
        <p:nvGrpSpPr>
          <p:cNvPr id="1080" name="グループ化 1079">
            <a:extLst>
              <a:ext uri="{FF2B5EF4-FFF2-40B4-BE49-F238E27FC236}">
                <a16:creationId xmlns:a16="http://schemas.microsoft.com/office/drawing/2014/main" id="{A36BE01C-FD91-D238-25EB-A1457A0914E3}"/>
              </a:ext>
            </a:extLst>
          </p:cNvPr>
          <p:cNvGrpSpPr/>
          <p:nvPr/>
        </p:nvGrpSpPr>
        <p:grpSpPr>
          <a:xfrm>
            <a:off x="5597498" y="3010090"/>
            <a:ext cx="350159" cy="262348"/>
            <a:chOff x="2723959" y="2663225"/>
            <a:chExt cx="742948" cy="556636"/>
          </a:xfrm>
        </p:grpSpPr>
        <p:sp>
          <p:nvSpPr>
            <p:cNvPr id="1079" name="四角形: 角を丸くする 1078">
              <a:extLst>
                <a:ext uri="{FF2B5EF4-FFF2-40B4-BE49-F238E27FC236}">
                  <a16:creationId xmlns:a16="http://schemas.microsoft.com/office/drawing/2014/main" id="{3E5627C2-2FAB-2800-3CA7-E7C7F10E84FB}"/>
                </a:ext>
              </a:extLst>
            </p:cNvPr>
            <p:cNvSpPr/>
            <p:nvPr/>
          </p:nvSpPr>
          <p:spPr>
            <a:xfrm>
              <a:off x="2723959" y="2663225"/>
              <a:ext cx="742948" cy="55663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7" name="グループ化 1066">
              <a:extLst>
                <a:ext uri="{FF2B5EF4-FFF2-40B4-BE49-F238E27FC236}">
                  <a16:creationId xmlns:a16="http://schemas.microsoft.com/office/drawing/2014/main" id="{03C93624-5F4E-1A56-6BAF-DE8145B35FD9}"/>
                </a:ext>
              </a:extLst>
            </p:cNvPr>
            <p:cNvGrpSpPr/>
            <p:nvPr/>
          </p:nvGrpSpPr>
          <p:grpSpPr>
            <a:xfrm>
              <a:off x="2869303" y="2766238"/>
              <a:ext cx="452260" cy="340866"/>
              <a:chOff x="13195063" y="957660"/>
              <a:chExt cx="2202074" cy="1659692"/>
            </a:xfrm>
            <a:solidFill>
              <a:schemeClr val="bg1"/>
            </a:solidFill>
          </p:grpSpPr>
          <p:sp>
            <p:nvSpPr>
              <p:cNvPr id="1068" name="テキスト ボックス 1067">
                <a:extLst>
                  <a:ext uri="{FF2B5EF4-FFF2-40B4-BE49-F238E27FC236}">
                    <a16:creationId xmlns:a16="http://schemas.microsoft.com/office/drawing/2014/main" id="{1B4B9F84-9C88-3668-C734-17BECD9DBA9C}"/>
                  </a:ext>
                </a:extLst>
              </p:cNvPr>
              <p:cNvSpPr txBox="1"/>
              <p:nvPr/>
            </p:nvSpPr>
            <p:spPr>
              <a:xfrm>
                <a:off x="13195063" y="1547626"/>
                <a:ext cx="2202074" cy="1069726"/>
              </a:xfrm>
              <a:custGeom>
                <a:avLst/>
                <a:gdLst/>
                <a:ahLst/>
                <a:cxnLst/>
                <a:rect l="l" t="t" r="r" b="b"/>
                <a:pathLst>
                  <a:path w="1025723" h="498277">
                    <a:moveTo>
                      <a:pt x="867966" y="126206"/>
                    </a:moveTo>
                    <a:lnTo>
                      <a:pt x="652463" y="325636"/>
                    </a:lnTo>
                    <a:lnTo>
                      <a:pt x="867966" y="325636"/>
                    </a:lnTo>
                    <a:close/>
                    <a:moveTo>
                      <a:pt x="183356" y="94655"/>
                    </a:moveTo>
                    <a:cubicBezTo>
                      <a:pt x="130175" y="95052"/>
                      <a:pt x="103584" y="125809"/>
                      <a:pt x="103584" y="186928"/>
                    </a:cubicBezTo>
                    <a:cubicBezTo>
                      <a:pt x="103584" y="207566"/>
                      <a:pt x="103584" y="228203"/>
                      <a:pt x="103584" y="248841"/>
                    </a:cubicBezTo>
                    <a:cubicBezTo>
                      <a:pt x="103584" y="269478"/>
                      <a:pt x="103584" y="290116"/>
                      <a:pt x="103584" y="310753"/>
                    </a:cubicBezTo>
                    <a:cubicBezTo>
                      <a:pt x="103584" y="372666"/>
                      <a:pt x="130373" y="403622"/>
                      <a:pt x="183952" y="403622"/>
                    </a:cubicBezTo>
                    <a:cubicBezTo>
                      <a:pt x="201811" y="403622"/>
                      <a:pt x="219671" y="403622"/>
                      <a:pt x="237530" y="403622"/>
                    </a:cubicBezTo>
                    <a:cubicBezTo>
                      <a:pt x="254992" y="403622"/>
                      <a:pt x="272653" y="403622"/>
                      <a:pt x="290513" y="403622"/>
                    </a:cubicBezTo>
                    <a:cubicBezTo>
                      <a:pt x="344091" y="403622"/>
                      <a:pt x="370880" y="372666"/>
                      <a:pt x="370880" y="310753"/>
                    </a:cubicBezTo>
                    <a:cubicBezTo>
                      <a:pt x="370880" y="290116"/>
                      <a:pt x="370880" y="269478"/>
                      <a:pt x="370880" y="248841"/>
                    </a:cubicBezTo>
                    <a:cubicBezTo>
                      <a:pt x="370880" y="228203"/>
                      <a:pt x="370880" y="207566"/>
                      <a:pt x="370880" y="186928"/>
                    </a:cubicBezTo>
                    <a:cubicBezTo>
                      <a:pt x="370880" y="125413"/>
                      <a:pt x="344091" y="94655"/>
                      <a:pt x="290513" y="94655"/>
                    </a:cubicBezTo>
                    <a:cubicBezTo>
                      <a:pt x="272257" y="94655"/>
                      <a:pt x="254595" y="94655"/>
                      <a:pt x="237530" y="94655"/>
                    </a:cubicBezTo>
                    <a:cubicBezTo>
                      <a:pt x="219273" y="94655"/>
                      <a:pt x="201216" y="94655"/>
                      <a:pt x="183356" y="94655"/>
                    </a:cubicBezTo>
                    <a:close/>
                    <a:moveTo>
                      <a:pt x="860822" y="0"/>
                    </a:moveTo>
                    <a:lnTo>
                      <a:pt x="967978" y="0"/>
                    </a:lnTo>
                    <a:lnTo>
                      <a:pt x="967978" y="325636"/>
                    </a:lnTo>
                    <a:lnTo>
                      <a:pt x="1025723" y="325636"/>
                    </a:lnTo>
                    <a:lnTo>
                      <a:pt x="1025723" y="420291"/>
                    </a:lnTo>
                    <a:lnTo>
                      <a:pt x="967978" y="420291"/>
                    </a:lnTo>
                    <a:lnTo>
                      <a:pt x="967978" y="498277"/>
                    </a:lnTo>
                    <a:lnTo>
                      <a:pt x="867966" y="498277"/>
                    </a:lnTo>
                    <a:lnTo>
                      <a:pt x="867966" y="420291"/>
                    </a:lnTo>
                    <a:lnTo>
                      <a:pt x="545306" y="420291"/>
                    </a:lnTo>
                    <a:lnTo>
                      <a:pt x="545306" y="292299"/>
                    </a:lnTo>
                    <a:close/>
                    <a:moveTo>
                      <a:pt x="142280" y="0"/>
                    </a:moveTo>
                    <a:cubicBezTo>
                      <a:pt x="174427" y="0"/>
                      <a:pt x="206176" y="0"/>
                      <a:pt x="237530" y="0"/>
                    </a:cubicBezTo>
                    <a:cubicBezTo>
                      <a:pt x="269280" y="0"/>
                      <a:pt x="300831" y="0"/>
                      <a:pt x="332184" y="0"/>
                    </a:cubicBezTo>
                    <a:cubicBezTo>
                      <a:pt x="427037" y="0"/>
                      <a:pt x="474464" y="49609"/>
                      <a:pt x="474464" y="148828"/>
                    </a:cubicBezTo>
                    <a:cubicBezTo>
                      <a:pt x="474464" y="182166"/>
                      <a:pt x="474464" y="215503"/>
                      <a:pt x="474464" y="248841"/>
                    </a:cubicBezTo>
                    <a:cubicBezTo>
                      <a:pt x="474464" y="281781"/>
                      <a:pt x="474464" y="314920"/>
                      <a:pt x="474464" y="348258"/>
                    </a:cubicBezTo>
                    <a:cubicBezTo>
                      <a:pt x="474067" y="448270"/>
                      <a:pt x="426641" y="498277"/>
                      <a:pt x="332184" y="498277"/>
                    </a:cubicBezTo>
                    <a:cubicBezTo>
                      <a:pt x="300434" y="498277"/>
                      <a:pt x="268882" y="498277"/>
                      <a:pt x="237530" y="498277"/>
                    </a:cubicBezTo>
                    <a:cubicBezTo>
                      <a:pt x="205383" y="498277"/>
                      <a:pt x="173632" y="498277"/>
                      <a:pt x="142280" y="498277"/>
                    </a:cubicBezTo>
                    <a:cubicBezTo>
                      <a:pt x="47426" y="498277"/>
                      <a:pt x="0" y="448270"/>
                      <a:pt x="0" y="348258"/>
                    </a:cubicBezTo>
                    <a:cubicBezTo>
                      <a:pt x="0" y="314524"/>
                      <a:pt x="0" y="281384"/>
                      <a:pt x="0" y="248841"/>
                    </a:cubicBezTo>
                    <a:cubicBezTo>
                      <a:pt x="0" y="215503"/>
                      <a:pt x="0" y="182166"/>
                      <a:pt x="0" y="148828"/>
                    </a:cubicBezTo>
                    <a:cubicBezTo>
                      <a:pt x="397" y="49609"/>
                      <a:pt x="47823" y="0"/>
                      <a:pt x="14228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8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sp>
            <p:nvSpPr>
              <p:cNvPr id="1069" name="テキスト ボックス 1068">
                <a:extLst>
                  <a:ext uri="{FF2B5EF4-FFF2-40B4-BE49-F238E27FC236}">
                    <a16:creationId xmlns:a16="http://schemas.microsoft.com/office/drawing/2014/main" id="{DA0F290F-5028-0F75-78A8-C84FCE3E2A5B}"/>
                  </a:ext>
                </a:extLst>
              </p:cNvPr>
              <p:cNvSpPr txBox="1"/>
              <p:nvPr/>
            </p:nvSpPr>
            <p:spPr>
              <a:xfrm>
                <a:off x="13198242" y="957660"/>
                <a:ext cx="2195716" cy="459349"/>
              </a:xfrm>
              <a:custGeom>
                <a:avLst/>
                <a:gdLst/>
                <a:ahLst/>
                <a:cxnLst/>
                <a:rect l="l" t="t" r="r" b="b"/>
                <a:pathLst>
                  <a:path w="2195716" h="459349">
                    <a:moveTo>
                      <a:pt x="680088" y="87259"/>
                    </a:moveTo>
                    <a:cubicBezTo>
                      <a:pt x="624476" y="87625"/>
                      <a:pt x="596670" y="115980"/>
                      <a:pt x="596670" y="172324"/>
                    </a:cubicBezTo>
                    <a:cubicBezTo>
                      <a:pt x="596670" y="191349"/>
                      <a:pt x="596670" y="210374"/>
                      <a:pt x="596670" y="229400"/>
                    </a:cubicBezTo>
                    <a:cubicBezTo>
                      <a:pt x="596670" y="248425"/>
                      <a:pt x="596670" y="267450"/>
                      <a:pt x="596670" y="286475"/>
                    </a:cubicBezTo>
                    <a:cubicBezTo>
                      <a:pt x="597035" y="343551"/>
                      <a:pt x="624842" y="372088"/>
                      <a:pt x="680088" y="372088"/>
                    </a:cubicBezTo>
                    <a:cubicBezTo>
                      <a:pt x="698747" y="372088"/>
                      <a:pt x="717407" y="372088"/>
                      <a:pt x="736066" y="372088"/>
                    </a:cubicBezTo>
                    <a:cubicBezTo>
                      <a:pt x="754360" y="372088"/>
                      <a:pt x="772836" y="372088"/>
                      <a:pt x="791495" y="372088"/>
                    </a:cubicBezTo>
                    <a:cubicBezTo>
                      <a:pt x="847108" y="372088"/>
                      <a:pt x="874913" y="343551"/>
                      <a:pt x="874913" y="286475"/>
                    </a:cubicBezTo>
                    <a:cubicBezTo>
                      <a:pt x="874913" y="267450"/>
                      <a:pt x="874913" y="248425"/>
                      <a:pt x="874913" y="229400"/>
                    </a:cubicBezTo>
                    <a:cubicBezTo>
                      <a:pt x="874913" y="210374"/>
                      <a:pt x="874913" y="191349"/>
                      <a:pt x="874913" y="172324"/>
                    </a:cubicBezTo>
                    <a:cubicBezTo>
                      <a:pt x="874548" y="115614"/>
                      <a:pt x="846741" y="87259"/>
                      <a:pt x="791495" y="87259"/>
                    </a:cubicBezTo>
                    <a:cubicBezTo>
                      <a:pt x="772470" y="87259"/>
                      <a:pt x="753993" y="87259"/>
                      <a:pt x="736066" y="87259"/>
                    </a:cubicBezTo>
                    <a:cubicBezTo>
                      <a:pt x="717407" y="87259"/>
                      <a:pt x="698747" y="87259"/>
                      <a:pt x="680088" y="87259"/>
                    </a:cubicBezTo>
                    <a:close/>
                    <a:moveTo>
                      <a:pt x="95491" y="87259"/>
                    </a:moveTo>
                    <a:lnTo>
                      <a:pt x="95491" y="215131"/>
                    </a:lnTo>
                    <a:lnTo>
                      <a:pt x="260132" y="215131"/>
                    </a:lnTo>
                    <a:cubicBezTo>
                      <a:pt x="270011" y="215131"/>
                      <a:pt x="282816" y="215131"/>
                      <a:pt x="298549" y="215131"/>
                    </a:cubicBezTo>
                    <a:cubicBezTo>
                      <a:pt x="324159" y="214765"/>
                      <a:pt x="336965" y="193544"/>
                      <a:pt x="336965" y="151469"/>
                    </a:cubicBezTo>
                    <a:cubicBezTo>
                      <a:pt x="336965" y="108663"/>
                      <a:pt x="324159" y="87259"/>
                      <a:pt x="298549" y="87259"/>
                    </a:cubicBezTo>
                    <a:cubicBezTo>
                      <a:pt x="283182" y="87259"/>
                      <a:pt x="270376" y="87259"/>
                      <a:pt x="260132" y="87259"/>
                    </a:cubicBezTo>
                    <a:close/>
                    <a:moveTo>
                      <a:pt x="1763259" y="0"/>
                    </a:moveTo>
                    <a:lnTo>
                      <a:pt x="1933937" y="0"/>
                    </a:lnTo>
                    <a:lnTo>
                      <a:pt x="2195716" y="0"/>
                    </a:lnTo>
                    <a:lnTo>
                      <a:pt x="2195716" y="87259"/>
                    </a:lnTo>
                    <a:lnTo>
                      <a:pt x="2029429" y="87259"/>
                    </a:lnTo>
                    <a:lnTo>
                      <a:pt x="2029429" y="459349"/>
                    </a:lnTo>
                    <a:lnTo>
                      <a:pt x="1933937" y="459349"/>
                    </a:lnTo>
                    <a:lnTo>
                      <a:pt x="1933937" y="87259"/>
                    </a:lnTo>
                    <a:lnTo>
                      <a:pt x="1763259" y="87259"/>
                    </a:lnTo>
                    <a:close/>
                    <a:moveTo>
                      <a:pt x="1251811" y="0"/>
                    </a:moveTo>
                    <a:lnTo>
                      <a:pt x="1357730" y="0"/>
                    </a:lnTo>
                    <a:lnTo>
                      <a:pt x="1589325" y="325989"/>
                    </a:lnTo>
                    <a:lnTo>
                      <a:pt x="1589325" y="0"/>
                    </a:lnTo>
                    <a:lnTo>
                      <a:pt x="1684269" y="0"/>
                    </a:lnTo>
                    <a:lnTo>
                      <a:pt x="1684269" y="459349"/>
                    </a:lnTo>
                    <a:lnTo>
                      <a:pt x="1587130" y="459349"/>
                    </a:lnTo>
                    <a:lnTo>
                      <a:pt x="1346754" y="130615"/>
                    </a:lnTo>
                    <a:lnTo>
                      <a:pt x="1346754" y="459349"/>
                    </a:lnTo>
                    <a:lnTo>
                      <a:pt x="1251811" y="459349"/>
                    </a:lnTo>
                    <a:close/>
                    <a:moveTo>
                      <a:pt x="1068250" y="0"/>
                    </a:moveTo>
                    <a:lnTo>
                      <a:pt x="1163742" y="0"/>
                    </a:lnTo>
                    <a:lnTo>
                      <a:pt x="1163742" y="459349"/>
                    </a:lnTo>
                    <a:lnTo>
                      <a:pt x="1068250" y="459349"/>
                    </a:lnTo>
                    <a:close/>
                    <a:moveTo>
                      <a:pt x="641672" y="0"/>
                    </a:moveTo>
                    <a:cubicBezTo>
                      <a:pt x="673502" y="0"/>
                      <a:pt x="704967" y="0"/>
                      <a:pt x="736066" y="0"/>
                    </a:cubicBezTo>
                    <a:cubicBezTo>
                      <a:pt x="767165" y="0"/>
                      <a:pt x="798264" y="0"/>
                      <a:pt x="829363" y="0"/>
                    </a:cubicBezTo>
                    <a:cubicBezTo>
                      <a:pt x="923391" y="0"/>
                      <a:pt x="970405" y="45733"/>
                      <a:pt x="970405" y="137200"/>
                    </a:cubicBezTo>
                    <a:cubicBezTo>
                      <a:pt x="970405" y="167934"/>
                      <a:pt x="970405" y="198667"/>
                      <a:pt x="970405" y="229400"/>
                    </a:cubicBezTo>
                    <a:cubicBezTo>
                      <a:pt x="970405" y="259767"/>
                      <a:pt x="970405" y="290317"/>
                      <a:pt x="970405" y="321050"/>
                    </a:cubicBezTo>
                    <a:cubicBezTo>
                      <a:pt x="970039" y="413249"/>
                      <a:pt x="923025" y="459349"/>
                      <a:pt x="829363" y="459349"/>
                    </a:cubicBezTo>
                    <a:cubicBezTo>
                      <a:pt x="798264" y="459349"/>
                      <a:pt x="767165" y="459349"/>
                      <a:pt x="736066" y="459349"/>
                    </a:cubicBezTo>
                    <a:cubicBezTo>
                      <a:pt x="704235" y="459349"/>
                      <a:pt x="672770" y="459349"/>
                      <a:pt x="641672" y="459349"/>
                    </a:cubicBezTo>
                    <a:cubicBezTo>
                      <a:pt x="548009" y="459349"/>
                      <a:pt x="501178" y="413249"/>
                      <a:pt x="501178" y="321050"/>
                    </a:cubicBezTo>
                    <a:cubicBezTo>
                      <a:pt x="501178" y="289951"/>
                      <a:pt x="501178" y="259401"/>
                      <a:pt x="501178" y="229400"/>
                    </a:cubicBezTo>
                    <a:cubicBezTo>
                      <a:pt x="501178" y="198667"/>
                      <a:pt x="501178" y="167934"/>
                      <a:pt x="501178" y="137200"/>
                    </a:cubicBezTo>
                    <a:cubicBezTo>
                      <a:pt x="501178" y="45733"/>
                      <a:pt x="548009" y="0"/>
                      <a:pt x="641672" y="0"/>
                    </a:cubicBezTo>
                    <a:close/>
                    <a:moveTo>
                      <a:pt x="0" y="0"/>
                    </a:moveTo>
                    <a:lnTo>
                      <a:pt x="260132" y="0"/>
                    </a:lnTo>
                    <a:cubicBezTo>
                      <a:pt x="283182" y="0"/>
                      <a:pt x="303121" y="0"/>
                      <a:pt x="319952" y="0"/>
                    </a:cubicBezTo>
                    <a:cubicBezTo>
                      <a:pt x="394955" y="0"/>
                      <a:pt x="432457" y="40245"/>
                      <a:pt x="432457" y="120736"/>
                    </a:cubicBezTo>
                    <a:cubicBezTo>
                      <a:pt x="432457" y="130981"/>
                      <a:pt x="432457" y="141225"/>
                      <a:pt x="432457" y="151469"/>
                    </a:cubicBezTo>
                    <a:cubicBezTo>
                      <a:pt x="432457" y="161348"/>
                      <a:pt x="432457" y="171226"/>
                      <a:pt x="432457" y="181105"/>
                    </a:cubicBezTo>
                    <a:cubicBezTo>
                      <a:pt x="432457" y="261962"/>
                      <a:pt x="394955" y="302391"/>
                      <a:pt x="319952" y="302391"/>
                    </a:cubicBezTo>
                    <a:cubicBezTo>
                      <a:pt x="302390" y="302391"/>
                      <a:pt x="282450" y="302391"/>
                      <a:pt x="260132" y="302391"/>
                    </a:cubicBezTo>
                    <a:lnTo>
                      <a:pt x="95491" y="302391"/>
                    </a:lnTo>
                    <a:lnTo>
                      <a:pt x="95491" y="459349"/>
                    </a:lnTo>
                    <a:lnTo>
                      <a:pt x="0" y="459349"/>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FFFF00"/>
                  </a:solidFill>
                  <a:latin typeface="AR P新藝体U" panose="020B0600010101010101" pitchFamily="50" charset="-128"/>
                  <a:ea typeface="AR P新藝体U" panose="020B0600010101010101" pitchFamily="50" charset="-128"/>
                  <a:cs typeface="LINE Seed Sans ExtraBold" panose="020B0803020203020204" pitchFamily="34" charset="0"/>
                </a:endParaRPr>
              </a:p>
            </p:txBody>
          </p:sp>
        </p:grpSp>
      </p:grpSp>
      <p:sp>
        <p:nvSpPr>
          <p:cNvPr id="1084" name="テキスト ボックス 1083">
            <a:extLst>
              <a:ext uri="{FF2B5EF4-FFF2-40B4-BE49-F238E27FC236}">
                <a16:creationId xmlns:a16="http://schemas.microsoft.com/office/drawing/2014/main" id="{2B9F981E-C9D2-5633-FE98-229936936F50}"/>
              </a:ext>
            </a:extLst>
          </p:cNvPr>
          <p:cNvSpPr txBox="1"/>
          <p:nvPr/>
        </p:nvSpPr>
        <p:spPr>
          <a:xfrm>
            <a:off x="2501543" y="3008608"/>
            <a:ext cx="1213719" cy="261610"/>
          </a:xfrm>
          <a:prstGeom prst="rect">
            <a:avLst/>
          </a:prstGeom>
          <a:noFill/>
          <a:ln>
            <a:noFill/>
          </a:ln>
        </p:spPr>
        <p:txBody>
          <a:bodyPr wrap="square" rtlCol="0">
            <a:spAutoFit/>
          </a:bodyPr>
          <a:lstStyle/>
          <a:p>
            <a:r>
              <a:rPr kumimoji="1" lang="ja-JP" altLang="en-US"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大容量メモリ</a:t>
            </a:r>
            <a:endParaRPr kumimoji="1" lang="en-US" altLang="ja-JP"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p:txBody>
      </p:sp>
      <p:sp>
        <p:nvSpPr>
          <p:cNvPr id="1085" name="テキスト ボックス 1084">
            <a:extLst>
              <a:ext uri="{FF2B5EF4-FFF2-40B4-BE49-F238E27FC236}">
                <a16:creationId xmlns:a16="http://schemas.microsoft.com/office/drawing/2014/main" id="{EFCCCE38-511D-2932-48E1-F7B6136E35B1}"/>
              </a:ext>
            </a:extLst>
          </p:cNvPr>
          <p:cNvSpPr txBox="1"/>
          <p:nvPr/>
        </p:nvSpPr>
        <p:spPr>
          <a:xfrm>
            <a:off x="4212224" y="2929410"/>
            <a:ext cx="1213719" cy="430887"/>
          </a:xfrm>
          <a:prstGeom prst="rect">
            <a:avLst/>
          </a:prstGeom>
          <a:noFill/>
          <a:ln>
            <a:noFill/>
          </a:ln>
        </p:spPr>
        <p:txBody>
          <a:bodyPr wrap="square" rtlCol="0">
            <a:spAutoFit/>
          </a:bodyPr>
          <a:lstStyle/>
          <a:p>
            <a:r>
              <a:rPr kumimoji="1" lang="ja-JP" altLang="en-US"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グラフィック</a:t>
            </a:r>
            <a:endParaRPr kumimoji="1" lang="en-US" altLang="ja-JP"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a:p>
            <a:r>
              <a:rPr kumimoji="1" lang="zh-TW" altLang="en-US"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並列処理能力</a:t>
            </a:r>
            <a:endParaRPr kumimoji="1" lang="en-US" altLang="ja-JP"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p:txBody>
      </p:sp>
      <p:sp>
        <p:nvSpPr>
          <p:cNvPr id="1087" name="テキスト ボックス 1086">
            <a:extLst>
              <a:ext uri="{FF2B5EF4-FFF2-40B4-BE49-F238E27FC236}">
                <a16:creationId xmlns:a16="http://schemas.microsoft.com/office/drawing/2014/main" id="{3840440D-F283-78EE-2F72-CA8B692B0BA8}"/>
              </a:ext>
            </a:extLst>
          </p:cNvPr>
          <p:cNvSpPr txBox="1"/>
          <p:nvPr/>
        </p:nvSpPr>
        <p:spPr>
          <a:xfrm>
            <a:off x="5878848" y="3008608"/>
            <a:ext cx="1213719" cy="261610"/>
          </a:xfrm>
          <a:prstGeom prst="rect">
            <a:avLst/>
          </a:prstGeom>
          <a:noFill/>
          <a:ln>
            <a:noFill/>
          </a:ln>
        </p:spPr>
        <p:txBody>
          <a:bodyPr wrap="square" rtlCol="0">
            <a:spAutoFit/>
          </a:bodyPr>
          <a:lstStyle/>
          <a:p>
            <a:r>
              <a:rPr kumimoji="1" lang="ja-JP" altLang="en-US"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大容量データ</a:t>
            </a:r>
            <a:endParaRPr kumimoji="1" lang="en-US" altLang="ja-JP" sz="11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p:txBody>
      </p:sp>
      <p:sp>
        <p:nvSpPr>
          <p:cNvPr id="1088" name="テキスト ボックス 1087">
            <a:extLst>
              <a:ext uri="{FF2B5EF4-FFF2-40B4-BE49-F238E27FC236}">
                <a16:creationId xmlns:a16="http://schemas.microsoft.com/office/drawing/2014/main" id="{7D615CFC-1D8D-C9BC-3F05-EA98C7F3042B}"/>
              </a:ext>
            </a:extLst>
          </p:cNvPr>
          <p:cNvSpPr txBox="1"/>
          <p:nvPr/>
        </p:nvSpPr>
        <p:spPr>
          <a:xfrm>
            <a:off x="420228" y="4360557"/>
            <a:ext cx="1584353" cy="415498"/>
          </a:xfrm>
          <a:prstGeom prst="rect">
            <a:avLst/>
          </a:prstGeom>
          <a:noFill/>
          <a:ln>
            <a:noFill/>
          </a:ln>
        </p:spPr>
        <p:txBody>
          <a:bodyPr wrap="square" rtlCol="0">
            <a:spAutoFit/>
          </a:bodyPr>
          <a:lstStyle/>
          <a:p>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並列計算を多用する</a:t>
            </a:r>
            <a:r>
              <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Simcenter 3D</a:t>
            </a:r>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には高コア数と優れたスレッド処理性能が最も重要になります。</a:t>
            </a:r>
            <a:endPar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p:txBody>
      </p:sp>
      <p:sp>
        <p:nvSpPr>
          <p:cNvPr id="1089" name="テキスト ボックス 1088">
            <a:extLst>
              <a:ext uri="{FF2B5EF4-FFF2-40B4-BE49-F238E27FC236}">
                <a16:creationId xmlns:a16="http://schemas.microsoft.com/office/drawing/2014/main" id="{D144DEC6-C23F-706B-E852-D45FE4A7BDFC}"/>
              </a:ext>
            </a:extLst>
          </p:cNvPr>
          <p:cNvSpPr txBox="1"/>
          <p:nvPr/>
        </p:nvSpPr>
        <p:spPr>
          <a:xfrm>
            <a:off x="2118259" y="4360557"/>
            <a:ext cx="1584353" cy="523220"/>
          </a:xfrm>
          <a:prstGeom prst="rect">
            <a:avLst/>
          </a:prstGeom>
          <a:noFill/>
          <a:ln>
            <a:noFill/>
          </a:ln>
        </p:spPr>
        <p:txBody>
          <a:bodyPr wrap="square" rtlCol="0">
            <a:spAutoFit/>
          </a:bodyPr>
          <a:lstStyle/>
          <a:p>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複雑なメッシュや多くの計算データを扱うためには大容量メモリと帯域幅も兼ね備えなければ</a:t>
            </a:r>
            <a:r>
              <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CPU</a:t>
            </a:r>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のボトルネックになりえます。</a:t>
            </a:r>
            <a:endPar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p:txBody>
      </p:sp>
      <p:sp>
        <p:nvSpPr>
          <p:cNvPr id="1090" name="テキスト ボックス 1089">
            <a:extLst>
              <a:ext uri="{FF2B5EF4-FFF2-40B4-BE49-F238E27FC236}">
                <a16:creationId xmlns:a16="http://schemas.microsoft.com/office/drawing/2014/main" id="{8006B613-0AD7-ACC4-3D16-99AD7D37917F}"/>
              </a:ext>
            </a:extLst>
          </p:cNvPr>
          <p:cNvSpPr txBox="1"/>
          <p:nvPr/>
        </p:nvSpPr>
        <p:spPr>
          <a:xfrm>
            <a:off x="3816925" y="4360557"/>
            <a:ext cx="1584353" cy="523220"/>
          </a:xfrm>
          <a:prstGeom prst="rect">
            <a:avLst/>
          </a:prstGeom>
          <a:noFill/>
          <a:ln>
            <a:noFill/>
          </a:ln>
        </p:spPr>
        <p:txBody>
          <a:bodyPr wrap="square" rtlCol="0">
            <a:spAutoFit/>
          </a:bodyPr>
          <a:lstStyle/>
          <a:p>
            <a:r>
              <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Simcenter 3D</a:t>
            </a:r>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は</a:t>
            </a:r>
            <a:r>
              <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GPU</a:t>
            </a:r>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計算が対応しているため、ハイグレード</a:t>
            </a:r>
            <a:r>
              <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GPU</a:t>
            </a:r>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によって大規模な計算時間の短縮を実現することができます。</a:t>
            </a:r>
            <a:endPar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p:txBody>
      </p:sp>
      <p:sp>
        <p:nvSpPr>
          <p:cNvPr id="1091" name="テキスト ボックス 1090">
            <a:extLst>
              <a:ext uri="{FF2B5EF4-FFF2-40B4-BE49-F238E27FC236}">
                <a16:creationId xmlns:a16="http://schemas.microsoft.com/office/drawing/2014/main" id="{6B9CD5FD-9097-0441-39F6-CCFE8F220980}"/>
              </a:ext>
            </a:extLst>
          </p:cNvPr>
          <p:cNvSpPr txBox="1"/>
          <p:nvPr/>
        </p:nvSpPr>
        <p:spPr>
          <a:xfrm>
            <a:off x="5508214" y="4360557"/>
            <a:ext cx="1584353" cy="523220"/>
          </a:xfrm>
          <a:prstGeom prst="rect">
            <a:avLst/>
          </a:prstGeom>
          <a:noFill/>
          <a:ln>
            <a:noFill/>
          </a:ln>
        </p:spPr>
        <p:txBody>
          <a:bodyPr wrap="square" rtlCol="0">
            <a:spAutoFit/>
          </a:bodyPr>
          <a:lstStyle/>
          <a:p>
            <a:r>
              <a:rPr kumimoji="1" lang="ja-JP" altLang="en-US"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rPr>
              <a:t>大量のデータを扱うため、長期間の運用を見越した容量がお勧めです。また、高速な読み書き速度・転送速度も重要になります。</a:t>
            </a:r>
            <a:endParaRPr kumimoji="1" lang="en-US" altLang="ja-JP" sz="700" b="1"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p:txBody>
      </p:sp>
      <p:cxnSp>
        <p:nvCxnSpPr>
          <p:cNvPr id="1096" name="直線コネクタ 1095">
            <a:extLst>
              <a:ext uri="{FF2B5EF4-FFF2-40B4-BE49-F238E27FC236}">
                <a16:creationId xmlns:a16="http://schemas.microsoft.com/office/drawing/2014/main" id="{B8B98BA1-4DD7-22FC-1826-6823292EE431}"/>
              </a:ext>
            </a:extLst>
          </p:cNvPr>
          <p:cNvCxnSpPr/>
          <p:nvPr/>
        </p:nvCxnSpPr>
        <p:spPr>
          <a:xfrm>
            <a:off x="420228" y="2842137"/>
            <a:ext cx="6672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7" name="テキスト ボックス 1096">
            <a:extLst>
              <a:ext uri="{FF2B5EF4-FFF2-40B4-BE49-F238E27FC236}">
                <a16:creationId xmlns:a16="http://schemas.microsoft.com/office/drawing/2014/main" id="{A3825F01-6B84-FA60-6DEF-A61121B206D1}"/>
              </a:ext>
            </a:extLst>
          </p:cNvPr>
          <p:cNvSpPr txBox="1"/>
          <p:nvPr/>
        </p:nvSpPr>
        <p:spPr>
          <a:xfrm>
            <a:off x="432387" y="2522140"/>
            <a:ext cx="6660180" cy="276999"/>
          </a:xfrm>
          <a:prstGeom prst="rect">
            <a:avLst/>
          </a:prstGeom>
          <a:noFill/>
          <a:ln>
            <a:noFill/>
          </a:ln>
        </p:spPr>
        <p:txBody>
          <a:bodyPr wrap="square" rtlCol="0">
            <a:spAutoFit/>
          </a:bodyPr>
          <a:lstStyle/>
          <a:p>
            <a:pPr algn="ctr"/>
            <a:r>
              <a:rPr kumimoji="1" lang="en-US" altLang="ja-JP"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 </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 </a:t>
            </a:r>
            <a:r>
              <a:rPr kumimoji="1" lang="en-US" altLang="zh-TW"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Simcenter 3D</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を快適に動作させるために重要な構成 </a:t>
            </a:r>
            <a:r>
              <a:rPr kumimoji="1" lang="en-US" altLang="ja-JP"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 </a:t>
            </a:r>
            <a:endParaRPr lang="ja-JP" sz="1200" kern="100" dirty="0">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1100" name="フリーフォーム: 図形 1099">
            <a:extLst>
              <a:ext uri="{FF2B5EF4-FFF2-40B4-BE49-F238E27FC236}">
                <a16:creationId xmlns:a16="http://schemas.microsoft.com/office/drawing/2014/main" id="{8FC85B65-C75D-752B-A0D4-14A741EA147A}"/>
              </a:ext>
            </a:extLst>
          </p:cNvPr>
          <p:cNvSpPr/>
          <p:nvPr/>
        </p:nvSpPr>
        <p:spPr>
          <a:xfrm flipH="1" flipV="1">
            <a:off x="420226" y="4972954"/>
            <a:ext cx="6672340" cy="790437"/>
          </a:xfrm>
          <a:custGeom>
            <a:avLst/>
            <a:gdLst>
              <a:gd name="connsiteX0" fmla="*/ 6672339 w 6672340"/>
              <a:gd name="connsiteY0" fmla="*/ 790437 h 790437"/>
              <a:gd name="connsiteX1" fmla="*/ 0 w 6672340"/>
              <a:gd name="connsiteY1" fmla="*/ 790437 h 790437"/>
              <a:gd name="connsiteX2" fmla="*/ 0 w 6672340"/>
              <a:gd name="connsiteY2" fmla="*/ 289609 h 790437"/>
              <a:gd name="connsiteX3" fmla="*/ 2177 w 6672340"/>
              <a:gd name="connsiteY3" fmla="*/ 289609 h 790437"/>
              <a:gd name="connsiteX4" fmla="*/ 3336171 w 6672340"/>
              <a:gd name="connsiteY4" fmla="*/ 0 h 790437"/>
              <a:gd name="connsiteX5" fmla="*/ 6670164 w 6672340"/>
              <a:gd name="connsiteY5" fmla="*/ 289609 h 790437"/>
              <a:gd name="connsiteX6" fmla="*/ 6672339 w 6672340"/>
              <a:gd name="connsiteY6" fmla="*/ 289609 h 790437"/>
              <a:gd name="connsiteX7" fmla="*/ 6672339 w 6672340"/>
              <a:gd name="connsiteY7" fmla="*/ 289798 h 790437"/>
              <a:gd name="connsiteX8" fmla="*/ 6672340 w 6672340"/>
              <a:gd name="connsiteY8" fmla="*/ 289798 h 790437"/>
              <a:gd name="connsiteX9" fmla="*/ 6672339 w 6672340"/>
              <a:gd name="connsiteY9" fmla="*/ 289798 h 79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72340" h="790437">
                <a:moveTo>
                  <a:pt x="6672339" y="790437"/>
                </a:moveTo>
                <a:lnTo>
                  <a:pt x="0" y="790437"/>
                </a:lnTo>
                <a:lnTo>
                  <a:pt x="0" y="289609"/>
                </a:lnTo>
                <a:lnTo>
                  <a:pt x="2177" y="289609"/>
                </a:lnTo>
                <a:lnTo>
                  <a:pt x="3336171" y="0"/>
                </a:lnTo>
                <a:lnTo>
                  <a:pt x="6670164" y="289609"/>
                </a:lnTo>
                <a:lnTo>
                  <a:pt x="6672339" y="289609"/>
                </a:lnTo>
                <a:lnTo>
                  <a:pt x="6672339" y="289798"/>
                </a:lnTo>
                <a:lnTo>
                  <a:pt x="6672340" y="289798"/>
                </a:lnTo>
                <a:lnTo>
                  <a:pt x="6672339" y="289798"/>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01" name="テキスト ボックス 1100">
            <a:extLst>
              <a:ext uri="{FF2B5EF4-FFF2-40B4-BE49-F238E27FC236}">
                <a16:creationId xmlns:a16="http://schemas.microsoft.com/office/drawing/2014/main" id="{FC9C8657-B8A3-3596-9BB1-20F03C1E4CCA}"/>
              </a:ext>
            </a:extLst>
          </p:cNvPr>
          <p:cNvSpPr txBox="1"/>
          <p:nvPr/>
        </p:nvSpPr>
        <p:spPr>
          <a:xfrm>
            <a:off x="475887" y="5024898"/>
            <a:ext cx="6501769" cy="553998"/>
          </a:xfrm>
          <a:prstGeom prst="rect">
            <a:avLst/>
          </a:prstGeom>
          <a:noFill/>
          <a:ln>
            <a:noFill/>
          </a:ln>
        </p:spPr>
        <p:txBody>
          <a:bodyPr wrap="square" rtlCol="0">
            <a:spAutoFit/>
          </a:bodyPr>
          <a:lstStyle/>
          <a:p>
            <a:pPr algn="ctr"/>
            <a:r>
              <a:rPr kumimoji="1" lang="ja-JP" altLang="en-US" sz="1000" dirty="0">
                <a:latin typeface="游ゴシック" panose="020B0400000000000000" pitchFamily="50" charset="-128"/>
                <a:ea typeface="游ゴシック" panose="020B0400000000000000" pitchFamily="50" charset="-128"/>
                <a:cs typeface="LINE Seed Sans ExtraBold" panose="020B0803020203020204" pitchFamily="34" charset="0"/>
              </a:rPr>
              <a:t>さらに、構造解析ソフトは長時間稼働が必要になりますので、現場に導入する理想の構成としては</a:t>
            </a:r>
            <a:r>
              <a:rPr kumimoji="1" lang="ja-JP" altLang="en-US" sz="1000" b="1" dirty="0">
                <a:latin typeface="游ゴシック" panose="020B0400000000000000" pitchFamily="50" charset="-128"/>
                <a:ea typeface="游ゴシック" panose="020B0400000000000000" pitchFamily="50" charset="-128"/>
                <a:cs typeface="LINE Seed Sans ExtraBold" panose="020B0803020203020204" pitchFamily="34" charset="0"/>
              </a:rPr>
              <a:t>■</a:t>
            </a:r>
            <a:r>
              <a:rPr kumimoji="1" lang="en-US" altLang="ja-JP" sz="1000" b="1" dirty="0">
                <a:latin typeface="游ゴシック" panose="020B0400000000000000" pitchFamily="50" charset="-128"/>
                <a:ea typeface="游ゴシック" panose="020B0400000000000000" pitchFamily="50" charset="-128"/>
                <a:cs typeface="LINE Seed Sans ExtraBold" panose="020B0803020203020204" pitchFamily="34" charset="0"/>
              </a:rPr>
              <a:t>CPU</a:t>
            </a:r>
            <a:r>
              <a:rPr kumimoji="1" lang="ja-JP" altLang="en-US" sz="1000" b="1" dirty="0">
                <a:latin typeface="游ゴシック" panose="020B0400000000000000" pitchFamily="50" charset="-128"/>
                <a:ea typeface="游ゴシック" panose="020B0400000000000000" pitchFamily="50" charset="-128"/>
                <a:cs typeface="LINE Seed Sans ExtraBold" panose="020B0803020203020204" pitchFamily="34" charset="0"/>
              </a:rPr>
              <a:t>の働きを安定させる冷却性能、 ■壊れにくい高耐久電源ユニット、 ■もしもの時の冗長性 など</a:t>
            </a:r>
            <a:r>
              <a:rPr kumimoji="1" lang="ja-JP" altLang="en-US" sz="1000" dirty="0">
                <a:latin typeface="游ゴシック" panose="020B0400000000000000" pitchFamily="50" charset="-128"/>
                <a:ea typeface="游ゴシック" panose="020B0400000000000000" pitchFamily="50" charset="-128"/>
                <a:cs typeface="LINE Seed Sans ExtraBold" panose="020B0803020203020204" pitchFamily="34" charset="0"/>
              </a:rPr>
              <a:t>もあればより快適に安心してご利用頂くことができます。</a:t>
            </a:r>
            <a:endParaRPr kumimoji="1" lang="en-US" altLang="ja-JP" sz="1000" kern="1200" dirty="0">
              <a:effectLst/>
              <a:latin typeface="游ゴシック" panose="020B0400000000000000" pitchFamily="50" charset="-128"/>
              <a:ea typeface="游ゴシック" panose="020B0400000000000000" pitchFamily="50" charset="-128"/>
              <a:cs typeface="LINE Seed Sans ExtraBold" panose="020B0803020203020204" pitchFamily="34" charset="0"/>
            </a:endParaRPr>
          </a:p>
        </p:txBody>
      </p:sp>
      <p:sp>
        <p:nvSpPr>
          <p:cNvPr id="1102" name="テキスト ボックス 1101">
            <a:extLst>
              <a:ext uri="{FF2B5EF4-FFF2-40B4-BE49-F238E27FC236}">
                <a16:creationId xmlns:a16="http://schemas.microsoft.com/office/drawing/2014/main" id="{7360BEA7-F34B-A75B-4DE9-54C74701759C}"/>
              </a:ext>
            </a:extLst>
          </p:cNvPr>
          <p:cNvSpPr txBox="1"/>
          <p:nvPr/>
        </p:nvSpPr>
        <p:spPr>
          <a:xfrm>
            <a:off x="3779836" y="5837991"/>
            <a:ext cx="3501125" cy="461665"/>
          </a:xfrm>
          <a:prstGeom prst="rect">
            <a:avLst/>
          </a:prstGeom>
          <a:noFill/>
          <a:ln>
            <a:noFill/>
          </a:ln>
        </p:spPr>
        <p:txBody>
          <a:bodyPr wrap="square" rtlCol="0">
            <a:spAutoFit/>
          </a:bodyPr>
          <a:lstStyle/>
          <a:p>
            <a:r>
              <a:rPr kumimoji="1" lang="en-US" altLang="zh-TW"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Simcenter 3D</a:t>
            </a:r>
            <a:r>
              <a:rPr kumimoji="1" lang="ja-JP" altLang="en-US"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rPr>
              <a:t>をご利用の方にお勧めの</a:t>
            </a:r>
            <a:endParaRPr kumimoji="1" lang="en-US" altLang="ja-JP" sz="1200" kern="1200" dirty="0">
              <a:effectLst/>
              <a:latin typeface="ヒラギノ角ゴ8" panose="020B0800000000000000" pitchFamily="50" charset="-128"/>
              <a:ea typeface="ヒラギノ角ゴ8" panose="020B0800000000000000" pitchFamily="50" charset="-128"/>
              <a:cs typeface="LINE Seed Sans ExtraBold" panose="020B0803020203020204" pitchFamily="34" charset="0"/>
            </a:endParaRPr>
          </a:p>
          <a:p>
            <a:r>
              <a:rPr kumimoji="1" lang="ja-JP" altLang="en-US" sz="1200" dirty="0">
                <a:latin typeface="ヒラギノ角ゴ8" panose="020B0800000000000000" pitchFamily="50" charset="-128"/>
                <a:ea typeface="ヒラギノ角ゴ8" panose="020B0800000000000000" pitchFamily="50" charset="-128"/>
                <a:cs typeface="Times New Roman" panose="02020603050405020304" pitchFamily="18" charset="0"/>
              </a:rPr>
              <a:t>４</a:t>
            </a:r>
            <a:r>
              <a:rPr kumimoji="1" lang="en-US" altLang="ja-JP" sz="1200" dirty="0">
                <a:latin typeface="ヒラギノ角ゴ8" panose="020B0800000000000000" pitchFamily="50" charset="-128"/>
                <a:ea typeface="ヒラギノ角ゴ8" panose="020B0800000000000000" pitchFamily="50" charset="-128"/>
                <a:cs typeface="Times New Roman" panose="02020603050405020304" pitchFamily="18" charset="0"/>
              </a:rPr>
              <a:t>U</a:t>
            </a:r>
            <a:r>
              <a:rPr kumimoji="1" lang="ja-JP" altLang="en-US" sz="1200" dirty="0">
                <a:latin typeface="ヒラギノ角ゴ8" panose="020B0800000000000000" pitchFamily="50" charset="-128"/>
                <a:ea typeface="ヒラギノ角ゴ8" panose="020B0800000000000000" pitchFamily="50" charset="-128"/>
                <a:cs typeface="Times New Roman" panose="02020603050405020304" pitchFamily="18" charset="0"/>
              </a:rPr>
              <a:t>ラックマウント </a:t>
            </a:r>
            <a:r>
              <a:rPr kumimoji="1" lang="en-US" altLang="ja-JP" sz="1200" dirty="0">
                <a:latin typeface="ヒラギノ角ゴ8" panose="020B0800000000000000" pitchFamily="50" charset="-128"/>
                <a:ea typeface="ヒラギノ角ゴ8" panose="020B0800000000000000" pitchFamily="50" charset="-128"/>
                <a:cs typeface="Times New Roman" panose="02020603050405020304" pitchFamily="18" charset="0"/>
              </a:rPr>
              <a:t>HPC</a:t>
            </a:r>
            <a:r>
              <a:rPr kumimoji="1" lang="ja-JP" altLang="en-US" sz="1200" dirty="0">
                <a:latin typeface="ヒラギノ角ゴ8" panose="020B0800000000000000" pitchFamily="50" charset="-128"/>
                <a:ea typeface="ヒラギノ角ゴ8" panose="020B0800000000000000" pitchFamily="50" charset="-128"/>
                <a:cs typeface="Times New Roman" panose="02020603050405020304" pitchFamily="18" charset="0"/>
              </a:rPr>
              <a:t>サーバー</a:t>
            </a:r>
            <a:endParaRPr lang="ja-JP" sz="1200" kern="100" dirty="0">
              <a:effectLst/>
              <a:latin typeface="ヒラギノ角ゴ8" panose="020B0800000000000000" pitchFamily="50" charset="-128"/>
              <a:ea typeface="ヒラギノ角ゴ8" panose="020B08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1F9D137F-29BD-E9F8-AEAF-E10E3CD9F8C3}"/>
              </a:ext>
            </a:extLst>
          </p:cNvPr>
          <p:cNvSpPr txBox="1"/>
          <p:nvPr/>
        </p:nvSpPr>
        <p:spPr>
          <a:xfrm>
            <a:off x="4642705" y="9065784"/>
            <a:ext cx="2334951" cy="646331"/>
          </a:xfrm>
          <a:prstGeom prst="rect">
            <a:avLst/>
          </a:prstGeom>
          <a:noFill/>
        </p:spPr>
        <p:txBody>
          <a:bodyPr wrap="square">
            <a:spAutoFit/>
          </a:bodyPr>
          <a:lstStyle/>
          <a:p>
            <a:r>
              <a:rPr kumimoji="1" lang="en-US" altLang="ja-JP" sz="36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3,180,000</a:t>
            </a:r>
            <a:endParaRPr lang="ja-JP" altLang="en-US" sz="7200" b="1"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D3A046C3-74B6-EF4C-7BF4-07D3EA9B8084}"/>
              </a:ext>
            </a:extLst>
          </p:cNvPr>
          <p:cNvGrpSpPr/>
          <p:nvPr/>
        </p:nvGrpSpPr>
        <p:grpSpPr>
          <a:xfrm>
            <a:off x="6793399" y="9107019"/>
            <a:ext cx="598333" cy="522974"/>
            <a:chOff x="5790275" y="8343707"/>
            <a:chExt cx="598333" cy="522974"/>
          </a:xfrm>
        </p:grpSpPr>
        <p:sp>
          <p:nvSpPr>
            <p:cNvPr id="11" name="テキスト ボックス 10">
              <a:extLst>
                <a:ext uri="{FF2B5EF4-FFF2-40B4-BE49-F238E27FC236}">
                  <a16:creationId xmlns:a16="http://schemas.microsoft.com/office/drawing/2014/main" id="{97ACD659-96B7-9F1F-D9F9-11F740624470}"/>
                </a:ext>
              </a:extLst>
            </p:cNvPr>
            <p:cNvSpPr txBox="1"/>
            <p:nvPr/>
          </p:nvSpPr>
          <p:spPr>
            <a:xfrm>
              <a:off x="5790275" y="8466571"/>
              <a:ext cx="539415" cy="400110"/>
            </a:xfrm>
            <a:prstGeom prst="rect">
              <a:avLst/>
            </a:prstGeom>
            <a:noFill/>
          </p:spPr>
          <p:txBody>
            <a:bodyPr wrap="square">
              <a:spAutoFit/>
            </a:bodyPr>
            <a:lstStyle/>
            <a:p>
              <a:r>
                <a:rPr kumimoji="1" lang="ja-JP" altLang="en-US" sz="2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48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22A186F2-BAE1-82EF-8195-CB14F9F3BBF0}"/>
                </a:ext>
              </a:extLst>
            </p:cNvPr>
            <p:cNvSpPr txBox="1"/>
            <p:nvPr/>
          </p:nvSpPr>
          <p:spPr>
            <a:xfrm>
              <a:off x="5790275" y="8343707"/>
              <a:ext cx="598333" cy="261610"/>
            </a:xfrm>
            <a:prstGeom prst="rect">
              <a:avLst/>
            </a:prstGeom>
            <a:noFill/>
          </p:spPr>
          <p:txBody>
            <a:bodyPr wrap="square">
              <a:spAutoFit/>
            </a:bodyPr>
            <a:lstStyle/>
            <a:p>
              <a:r>
                <a:rPr kumimoji="1" lang="ja-JP" altLang="en-US" sz="105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2400" b="1" dirty="0">
                <a:latin typeface="游ゴシック" panose="020B0400000000000000" pitchFamily="50" charset="-128"/>
                <a:ea typeface="游ゴシック" panose="020B0400000000000000" pitchFamily="50" charset="-128"/>
              </a:endParaRPr>
            </a:p>
          </p:txBody>
        </p:sp>
      </p:grpSp>
      <p:sp>
        <p:nvSpPr>
          <p:cNvPr id="13" name="WordArt 5">
            <a:extLst>
              <a:ext uri="{FF2B5EF4-FFF2-40B4-BE49-F238E27FC236}">
                <a16:creationId xmlns:a16="http://schemas.microsoft.com/office/drawing/2014/main" id="{1AFBBAC3-8090-5B82-493B-2C4A8A2E761D}"/>
              </a:ext>
            </a:extLst>
          </p:cNvPr>
          <p:cNvSpPr>
            <a:spLocks noChangeArrowheads="1" noChangeShapeType="1" noTextEdit="1"/>
          </p:cNvSpPr>
          <p:nvPr/>
        </p:nvSpPr>
        <p:spPr bwMode="auto">
          <a:xfrm>
            <a:off x="2458383" y="9860349"/>
            <a:ext cx="2292761" cy="162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18" name="AutoShape 7">
            <a:extLst>
              <a:ext uri="{FF2B5EF4-FFF2-40B4-BE49-F238E27FC236}">
                <a16:creationId xmlns:a16="http://schemas.microsoft.com/office/drawing/2014/main" id="{490B85DB-97C3-A0E2-5743-B8497BB582BF}"/>
              </a:ext>
            </a:extLst>
          </p:cNvPr>
          <p:cNvSpPr>
            <a:spLocks noChangeArrowheads="1"/>
          </p:cNvSpPr>
          <p:nvPr/>
        </p:nvSpPr>
        <p:spPr bwMode="auto">
          <a:xfrm>
            <a:off x="5097014" y="9841323"/>
            <a:ext cx="1768475"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 name="AutoShape 1853">
            <a:extLst>
              <a:ext uri="{FF2B5EF4-FFF2-40B4-BE49-F238E27FC236}">
                <a16:creationId xmlns:a16="http://schemas.microsoft.com/office/drawing/2014/main" id="{280569E9-2295-CAE8-D56F-6B5A49D7EADF}"/>
              </a:ext>
            </a:extLst>
          </p:cNvPr>
          <p:cNvSpPr>
            <a:spLocks noChangeArrowheads="1" noChangeShapeType="1" noTextEdit="1"/>
          </p:cNvSpPr>
          <p:nvPr/>
        </p:nvSpPr>
        <p:spPr bwMode="auto">
          <a:xfrm>
            <a:off x="5493889" y="9888948"/>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dirty="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2" name="Picture 9">
            <a:extLst>
              <a:ext uri="{FF2B5EF4-FFF2-40B4-BE49-F238E27FC236}">
                <a16:creationId xmlns:a16="http://schemas.microsoft.com/office/drawing/2014/main" id="{7C346024-6351-C19A-E0EF-98A46F3781D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10577" t="10135" r="74142" b="56683"/>
          <a:stretch>
            <a:fillRect/>
          </a:stretch>
        </p:blipFill>
        <p:spPr bwMode="auto">
          <a:xfrm>
            <a:off x="5214489" y="9874660"/>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0">
            <a:extLst>
              <a:ext uri="{FF2B5EF4-FFF2-40B4-BE49-F238E27FC236}">
                <a16:creationId xmlns:a16="http://schemas.microsoft.com/office/drawing/2014/main" id="{351E21EC-4A3C-FC45-C7FF-858D3713EEAB}"/>
              </a:ext>
            </a:extLst>
          </p:cNvPr>
          <p:cNvGrpSpPr>
            <a:grpSpLocks/>
          </p:cNvGrpSpPr>
          <p:nvPr/>
        </p:nvGrpSpPr>
        <p:grpSpPr bwMode="auto">
          <a:xfrm>
            <a:off x="6390826" y="9882598"/>
            <a:ext cx="241300" cy="117475"/>
            <a:chOff x="10182" y="14961"/>
            <a:chExt cx="381" cy="184"/>
          </a:xfrm>
        </p:grpSpPr>
        <p:sp>
          <p:nvSpPr>
            <p:cNvPr id="25" name="AutoShape 11">
              <a:extLst>
                <a:ext uri="{FF2B5EF4-FFF2-40B4-BE49-F238E27FC236}">
                  <a16:creationId xmlns:a16="http://schemas.microsoft.com/office/drawing/2014/main" id="{B0C1B345-546C-D044-5118-B03DB01E2762}"/>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7" name="AutoShape 1853">
              <a:extLst>
                <a:ext uri="{FF2B5EF4-FFF2-40B4-BE49-F238E27FC236}">
                  <a16:creationId xmlns:a16="http://schemas.microsoft.com/office/drawing/2014/main" id="{A52662AE-7AF3-CADD-19E9-D183F3026A81}"/>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4" name="Group 13">
            <a:extLst>
              <a:ext uri="{FF2B5EF4-FFF2-40B4-BE49-F238E27FC236}">
                <a16:creationId xmlns:a16="http://schemas.microsoft.com/office/drawing/2014/main" id="{402F663F-8FBA-FE13-D67A-49E1C9876F11}"/>
              </a:ext>
            </a:extLst>
          </p:cNvPr>
          <p:cNvGrpSpPr>
            <a:grpSpLocks/>
          </p:cNvGrpSpPr>
          <p:nvPr/>
        </p:nvGrpSpPr>
        <p:grpSpPr bwMode="auto">
          <a:xfrm>
            <a:off x="568960" y="9744846"/>
            <a:ext cx="1498600" cy="331787"/>
            <a:chOff x="603" y="14651"/>
            <a:chExt cx="3027" cy="647"/>
          </a:xfrm>
        </p:grpSpPr>
        <p:pic>
          <p:nvPicPr>
            <p:cNvPr id="35" name="図 3" descr="説明: C:\Users\hayashi\AppData\Local\Microsoft\Windows\INetCache\Content.Word\APP_logo_new2_1.jpg">
              <a:extLst>
                <a:ext uri="{FF2B5EF4-FFF2-40B4-BE49-F238E27FC236}">
                  <a16:creationId xmlns:a16="http://schemas.microsoft.com/office/drawing/2014/main" id="{A882EC27-73F6-7597-5425-1444661B04D5}"/>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a:extLst>
                <a:ext uri="{FF2B5EF4-FFF2-40B4-BE49-F238E27FC236}">
                  <a16:creationId xmlns:a16="http://schemas.microsoft.com/office/drawing/2014/main" id="{E9638A73-CDF2-4522-DE59-567C01F9A6C3}"/>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6">
              <a:extLst>
                <a:ext uri="{FF2B5EF4-FFF2-40B4-BE49-F238E27FC236}">
                  <a16:creationId xmlns:a16="http://schemas.microsoft.com/office/drawing/2014/main" id="{036489CF-9662-EF07-AEF0-8F1CE213B867}"/>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8" name="Rectangle 17">
              <a:extLst>
                <a:ext uri="{FF2B5EF4-FFF2-40B4-BE49-F238E27FC236}">
                  <a16:creationId xmlns:a16="http://schemas.microsoft.com/office/drawing/2014/main" id="{3E718316-57D4-768C-B249-A7FFEFE85A4E}"/>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9" name="WordArt 18">
              <a:extLst>
                <a:ext uri="{FF2B5EF4-FFF2-40B4-BE49-F238E27FC236}">
                  <a16:creationId xmlns:a16="http://schemas.microsoft.com/office/drawing/2014/main" id="{F3AE7A74-E63F-D041-FA85-23096446526A}"/>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40" name="WordArt 19">
              <a:extLst>
                <a:ext uri="{FF2B5EF4-FFF2-40B4-BE49-F238E27FC236}">
                  <a16:creationId xmlns:a16="http://schemas.microsoft.com/office/drawing/2014/main" id="{F4194547-E717-1354-7A13-2E10736F036D}"/>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41" name="WordArt 20">
              <a:extLst>
                <a:ext uri="{FF2B5EF4-FFF2-40B4-BE49-F238E27FC236}">
                  <a16:creationId xmlns:a16="http://schemas.microsoft.com/office/drawing/2014/main" id="{27E97BB4-87E9-DBD0-5EDA-74A722BFD542}"/>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42" name="WordArt 21">
              <a:extLst>
                <a:ext uri="{FF2B5EF4-FFF2-40B4-BE49-F238E27FC236}">
                  <a16:creationId xmlns:a16="http://schemas.microsoft.com/office/drawing/2014/main" id="{40F60B33-D2B4-811D-B407-5EF1C47B8537}"/>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43" name="WordArt 22">
              <a:extLst>
                <a:ext uri="{FF2B5EF4-FFF2-40B4-BE49-F238E27FC236}">
                  <a16:creationId xmlns:a16="http://schemas.microsoft.com/office/drawing/2014/main" id="{36193A9A-1663-FF95-CC2C-A5049693ADE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4" name="WordArt 23">
              <a:extLst>
                <a:ext uri="{FF2B5EF4-FFF2-40B4-BE49-F238E27FC236}">
                  <a16:creationId xmlns:a16="http://schemas.microsoft.com/office/drawing/2014/main" id="{CC6CFDA6-E649-9C68-D2DD-65E0A68788CD}"/>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5" name="WordArt 24">
              <a:extLst>
                <a:ext uri="{FF2B5EF4-FFF2-40B4-BE49-F238E27FC236}">
                  <a16:creationId xmlns:a16="http://schemas.microsoft.com/office/drawing/2014/main" id="{A6F045D5-ED02-20AE-A044-FE3333836D77}"/>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6" name="WordArt 25">
              <a:extLst>
                <a:ext uri="{FF2B5EF4-FFF2-40B4-BE49-F238E27FC236}">
                  <a16:creationId xmlns:a16="http://schemas.microsoft.com/office/drawing/2014/main" id="{479B3C8D-F439-6E96-5E13-46E51FDE6D6E}"/>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7" name="WordArt 26">
              <a:extLst>
                <a:ext uri="{FF2B5EF4-FFF2-40B4-BE49-F238E27FC236}">
                  <a16:creationId xmlns:a16="http://schemas.microsoft.com/office/drawing/2014/main" id="{9FADEAEC-19F5-94DF-3CDF-951799AC002C}"/>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8" name="WordArt 27">
              <a:extLst>
                <a:ext uri="{FF2B5EF4-FFF2-40B4-BE49-F238E27FC236}">
                  <a16:creationId xmlns:a16="http://schemas.microsoft.com/office/drawing/2014/main" id="{CAC46342-0C08-5545-E916-2D48A7E3AC18}"/>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9" name="WordArt 28">
              <a:extLst>
                <a:ext uri="{FF2B5EF4-FFF2-40B4-BE49-F238E27FC236}">
                  <a16:creationId xmlns:a16="http://schemas.microsoft.com/office/drawing/2014/main" id="{7B430EC4-10DB-2E1D-6AD3-79DD7459AA86}"/>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50" name="WordArt 29">
              <a:extLst>
                <a:ext uri="{FF2B5EF4-FFF2-40B4-BE49-F238E27FC236}">
                  <a16:creationId xmlns:a16="http://schemas.microsoft.com/office/drawing/2014/main" id="{4CCE0AD7-653A-B161-7D78-D1EE226BCF4E}"/>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51" name="Group 30">
            <a:extLst>
              <a:ext uri="{FF2B5EF4-FFF2-40B4-BE49-F238E27FC236}">
                <a16:creationId xmlns:a16="http://schemas.microsoft.com/office/drawing/2014/main" id="{D5F514D7-662D-00D3-ADFE-72EEB51B41D9}"/>
              </a:ext>
            </a:extLst>
          </p:cNvPr>
          <p:cNvGrpSpPr>
            <a:grpSpLocks/>
          </p:cNvGrpSpPr>
          <p:nvPr/>
        </p:nvGrpSpPr>
        <p:grpSpPr bwMode="auto">
          <a:xfrm>
            <a:off x="420226" y="10085637"/>
            <a:ext cx="6640513" cy="495314"/>
            <a:chOff x="620" y="14339"/>
            <a:chExt cx="10739" cy="800"/>
          </a:xfrm>
        </p:grpSpPr>
        <p:sp>
          <p:nvSpPr>
            <p:cNvPr id="52" name="Rectangle 31">
              <a:extLst>
                <a:ext uri="{FF2B5EF4-FFF2-40B4-BE49-F238E27FC236}">
                  <a16:creationId xmlns:a16="http://schemas.microsoft.com/office/drawing/2014/main" id="{7F0C66BF-427C-FF4E-D65B-6F5238D81F87}"/>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3" name="Group 32">
              <a:extLst>
                <a:ext uri="{FF2B5EF4-FFF2-40B4-BE49-F238E27FC236}">
                  <a16:creationId xmlns:a16="http://schemas.microsoft.com/office/drawing/2014/main" id="{92F3A606-A4A5-36FA-A847-A85EFD01B58D}"/>
                </a:ext>
              </a:extLst>
            </p:cNvPr>
            <p:cNvGrpSpPr>
              <a:grpSpLocks/>
            </p:cNvGrpSpPr>
            <p:nvPr/>
          </p:nvGrpSpPr>
          <p:grpSpPr bwMode="auto">
            <a:xfrm>
              <a:off x="646" y="14339"/>
              <a:ext cx="10713" cy="800"/>
              <a:chOff x="857" y="14103"/>
              <a:chExt cx="10476" cy="782"/>
            </a:xfrm>
          </p:grpSpPr>
          <p:sp>
            <p:nvSpPr>
              <p:cNvPr id="54" name="Rectangle 33">
                <a:extLst>
                  <a:ext uri="{FF2B5EF4-FFF2-40B4-BE49-F238E27FC236}">
                    <a16:creationId xmlns:a16="http://schemas.microsoft.com/office/drawing/2014/main" id="{441E6FBF-EC6A-9CBE-8727-ABD0C5C0CA1D}"/>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5" name="Group 34">
                <a:extLst>
                  <a:ext uri="{FF2B5EF4-FFF2-40B4-BE49-F238E27FC236}">
                    <a16:creationId xmlns:a16="http://schemas.microsoft.com/office/drawing/2014/main" id="{765482CA-A5F6-689C-DC0C-DEE88ECA3FFC}"/>
                  </a:ext>
                </a:extLst>
              </p:cNvPr>
              <p:cNvGrpSpPr>
                <a:grpSpLocks/>
              </p:cNvGrpSpPr>
              <p:nvPr/>
            </p:nvGrpSpPr>
            <p:grpSpPr bwMode="auto">
              <a:xfrm>
                <a:off x="857" y="14178"/>
                <a:ext cx="10476" cy="707"/>
                <a:chOff x="1041" y="14434"/>
                <a:chExt cx="9873" cy="666"/>
              </a:xfrm>
            </p:grpSpPr>
            <p:sp>
              <p:nvSpPr>
                <p:cNvPr id="56" name="Rectangle 35">
                  <a:extLst>
                    <a:ext uri="{FF2B5EF4-FFF2-40B4-BE49-F238E27FC236}">
                      <a16:creationId xmlns:a16="http://schemas.microsoft.com/office/drawing/2014/main" id="{2BEA97EE-88DD-D00E-95DD-014463D045BE}"/>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7" name="WordArt 36">
                  <a:extLst>
                    <a:ext uri="{FF2B5EF4-FFF2-40B4-BE49-F238E27FC236}">
                      <a16:creationId xmlns:a16="http://schemas.microsoft.com/office/drawing/2014/main" id="{B4E8BC33-6E07-8929-B2CC-A8C2C620B4FA}"/>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60" name="Group 37">
                  <a:extLst>
                    <a:ext uri="{FF2B5EF4-FFF2-40B4-BE49-F238E27FC236}">
                      <a16:creationId xmlns:a16="http://schemas.microsoft.com/office/drawing/2014/main" id="{AF3DDA2C-C133-4E15-8FF5-AEDD2D3675D9}"/>
                    </a:ext>
                  </a:extLst>
                </p:cNvPr>
                <p:cNvGrpSpPr>
                  <a:grpSpLocks/>
                </p:cNvGrpSpPr>
                <p:nvPr/>
              </p:nvGrpSpPr>
              <p:grpSpPr bwMode="auto">
                <a:xfrm>
                  <a:off x="1082" y="14767"/>
                  <a:ext cx="9778" cy="333"/>
                  <a:chOff x="1082" y="14971"/>
                  <a:chExt cx="9667" cy="460"/>
                </a:xfrm>
              </p:grpSpPr>
              <p:sp>
                <p:nvSpPr>
                  <p:cNvPr id="61" name="WordArt 38">
                    <a:extLst>
                      <a:ext uri="{FF2B5EF4-FFF2-40B4-BE49-F238E27FC236}">
                        <a16:creationId xmlns:a16="http://schemas.microsoft.com/office/drawing/2014/main" id="{14CA0314-43D5-3D4D-12A1-DAB583B75C66}"/>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62" name="WordArt 39">
                    <a:extLst>
                      <a:ext uri="{FF2B5EF4-FFF2-40B4-BE49-F238E27FC236}">
                        <a16:creationId xmlns:a16="http://schemas.microsoft.com/office/drawing/2014/main" id="{E5103CF6-CCBD-7B19-C296-DF53C1FDEC7A}"/>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212</TotalTime>
  <Words>854</Words>
  <Application>Microsoft Office PowerPoint</Application>
  <PresentationFormat>ユーザー設定</PresentationFormat>
  <Paragraphs>95</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A-OTF ゴシックMB101 Pr6 H</vt:lpstr>
      <vt:lpstr>AR P新藝体U</vt:lpstr>
      <vt:lpstr>DIN 2014 Demi</vt:lpstr>
      <vt:lpstr>Meiryo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10</cp:revision>
  <dcterms:created xsi:type="dcterms:W3CDTF">2025-02-18T01:46:40Z</dcterms:created>
  <dcterms:modified xsi:type="dcterms:W3CDTF">2025-05-08T10:41:04Z</dcterms:modified>
</cp:coreProperties>
</file>