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
  </p:notesMasterIdLst>
  <p:sldIdLst>
    <p:sldId id="300"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EE0"/>
    <a:srgbClr val="E7EBEC"/>
    <a:srgbClr val="081930"/>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370" autoAdjust="0"/>
  </p:normalViewPr>
  <p:slideViewPr>
    <p:cSldViewPr>
      <p:cViewPr>
        <p:scale>
          <a:sx n="66" d="100"/>
          <a:sy n="66" d="100"/>
        </p:scale>
        <p:origin x="3201" y="49"/>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2025/5/28</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2025/5/28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2025/5/28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2025/5/28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2025/5/28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2025/5/28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2025/5/28</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2025/5/28</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2025/5/28</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2025/5/28</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2025/5/28</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2025/5/28</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2025/5/28</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s://qr.quel.jp/tmp/a522df6578971b176d6ea4d0392a1581a9d568cd.png"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https://qr.quel.jp/tmp/a522df6578971b176d6ea4d0392a1581a9d568cd.png" TargetMode="External"/><Relationship Id="rId9" Type="http://schemas.openxmlformats.org/officeDocument/2006/relationships/image" Target="../media/image4.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99F9ED1D-3502-4863-A018-B446E01C3F9B}"/>
              </a:ext>
            </a:extLst>
          </p:cNvPr>
          <p:cNvSpPr/>
          <p:nvPr/>
        </p:nvSpPr>
        <p:spPr>
          <a:xfrm>
            <a:off x="406355" y="2570096"/>
            <a:ext cx="6754327" cy="1889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3541688" y="7754330"/>
            <a:ext cx="3557992"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テキスト ボックス 56">
            <a:extLst>
              <a:ext uri="{FF2B5EF4-FFF2-40B4-BE49-F238E27FC236}">
                <a16:creationId xmlns:a16="http://schemas.microsoft.com/office/drawing/2014/main" id="{6A1CEC88-0746-4808-9A08-0D864F54E4FB}"/>
              </a:ext>
            </a:extLst>
          </p:cNvPr>
          <p:cNvSpPr txBox="1"/>
          <p:nvPr/>
        </p:nvSpPr>
        <p:spPr>
          <a:xfrm>
            <a:off x="3176744" y="7181855"/>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lang="en-US" altLang="ja-JP" sz="9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Type-ZU2V2-9-5090</a:t>
            </a:r>
          </a:p>
        </p:txBody>
      </p:sp>
      <p:sp>
        <p:nvSpPr>
          <p:cNvPr id="58" name="テキスト ボックス 57">
            <a:extLst>
              <a:ext uri="{FF2B5EF4-FFF2-40B4-BE49-F238E27FC236}">
                <a16:creationId xmlns:a16="http://schemas.microsoft.com/office/drawing/2014/main" id="{3E870A10-0092-40F6-B1D0-5119608ACFC0}"/>
              </a:ext>
            </a:extLst>
          </p:cNvPr>
          <p:cNvSpPr txBox="1"/>
          <p:nvPr/>
        </p:nvSpPr>
        <p:spPr>
          <a:xfrm>
            <a:off x="3997413" y="7153211"/>
            <a:ext cx="2756248" cy="646331"/>
          </a:xfrm>
          <a:prstGeom prst="rect">
            <a:avLst/>
          </a:prstGeom>
          <a:noFill/>
          <a:ln>
            <a:noFill/>
          </a:ln>
        </p:spPr>
        <p:txBody>
          <a:bodyPr wrap="square" rtlCol="0">
            <a:spAutoFit/>
          </a:bodyPr>
          <a:lstStyle/>
          <a:p>
            <a:pPr algn="r"/>
            <a:r>
              <a:rPr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rPr>
              <a:t>839,800</a:t>
            </a:r>
            <a:endParaRPr kumimoji="1"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endParaRPr>
          </a:p>
        </p:txBody>
      </p:sp>
      <p:sp>
        <p:nvSpPr>
          <p:cNvPr id="59" name="テキスト ボックス 58">
            <a:extLst>
              <a:ext uri="{FF2B5EF4-FFF2-40B4-BE49-F238E27FC236}">
                <a16:creationId xmlns:a16="http://schemas.microsoft.com/office/drawing/2014/main" id="{B2C7D9B5-FD81-4E81-9529-8EE984266BFB}"/>
              </a:ext>
            </a:extLst>
          </p:cNvPr>
          <p:cNvSpPr txBox="1"/>
          <p:nvPr/>
        </p:nvSpPr>
        <p:spPr>
          <a:xfrm>
            <a:off x="6648148" y="7322507"/>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8595" y="7747938"/>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589273" y="7239813"/>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9" name="正方形/長方形 68">
            <a:extLst>
              <a:ext uri="{FF2B5EF4-FFF2-40B4-BE49-F238E27FC236}">
                <a16:creationId xmlns:a16="http://schemas.microsoft.com/office/drawing/2014/main" id="{1B59002B-C789-40A8-85D3-22B8F16D5DCF}"/>
              </a:ext>
            </a:extLst>
          </p:cNvPr>
          <p:cNvSpPr/>
          <p:nvPr/>
        </p:nvSpPr>
        <p:spPr>
          <a:xfrm>
            <a:off x="489255" y="2672424"/>
            <a:ext cx="3430278"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53DCA97-F687-4DC2-B6EC-9D3550931871}"/>
              </a:ext>
            </a:extLst>
          </p:cNvPr>
          <p:cNvSpPr txBox="1"/>
          <p:nvPr/>
        </p:nvSpPr>
        <p:spPr>
          <a:xfrm>
            <a:off x="467873" y="2718655"/>
            <a:ext cx="3595987" cy="461665"/>
          </a:xfrm>
          <a:prstGeom prst="rect">
            <a:avLst/>
          </a:prstGeom>
          <a:noFill/>
          <a:ln>
            <a:noFill/>
          </a:ln>
        </p:spPr>
        <p:txBody>
          <a:bodyPr wrap="square" rtlCol="0">
            <a:spAutoFit/>
          </a:bodyPr>
          <a:lstStyle/>
          <a:p>
            <a:r>
              <a:rPr lang="en-US" altLang="ja-JP" sz="12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Visiopharm</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はディープラーニング機能を搭載</a:t>
            </a:r>
            <a:endPar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した病理画像解析ソフトウェアです。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1" name="テキスト ボックス 70">
            <a:extLst>
              <a:ext uri="{FF2B5EF4-FFF2-40B4-BE49-F238E27FC236}">
                <a16:creationId xmlns:a16="http://schemas.microsoft.com/office/drawing/2014/main" id="{EDCBB245-0528-4BBD-96BC-E07A8E7BE407}"/>
              </a:ext>
            </a:extLst>
          </p:cNvPr>
          <p:cNvSpPr txBox="1"/>
          <p:nvPr/>
        </p:nvSpPr>
        <p:spPr>
          <a:xfrm>
            <a:off x="507452" y="3238905"/>
            <a:ext cx="3395488" cy="1200329"/>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大量組織標本から得られる画像データの解析を、高度な人工知能（</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）により強力にアシストします。種々のアプリケーションに対応したプレビルドの解析プロトコルが用意されており、目的に合った解析アルゴリズムを選択し的確な結果を得ることができます。</a:t>
            </a:r>
            <a:endParaRPr lang="en-US" altLang="ja-JP" sz="12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84" name="テキスト ボックス 83">
            <a:extLst>
              <a:ext uri="{FF2B5EF4-FFF2-40B4-BE49-F238E27FC236}">
                <a16:creationId xmlns:a16="http://schemas.microsoft.com/office/drawing/2014/main" id="{88482569-F212-418C-966D-86C43F87D8BC}"/>
              </a:ext>
            </a:extLst>
          </p:cNvPr>
          <p:cNvSpPr txBox="1"/>
          <p:nvPr/>
        </p:nvSpPr>
        <p:spPr>
          <a:xfrm>
            <a:off x="3381141" y="4535286"/>
            <a:ext cx="3988792" cy="276999"/>
          </a:xfrm>
          <a:prstGeom prst="rect">
            <a:avLst/>
          </a:prstGeom>
          <a:noFill/>
          <a:ln>
            <a:noFill/>
          </a:ln>
        </p:spPr>
        <p:txBody>
          <a:bodyPr wrap="square" rtlCol="0">
            <a:spAutoFit/>
          </a:bodyPr>
          <a:lstStyle/>
          <a:p>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画像解析に有利な高性能</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搭載した</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HPC</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8" name="テキスト ボックス 77">
            <a:extLst>
              <a:ext uri="{FF2B5EF4-FFF2-40B4-BE49-F238E27FC236}">
                <a16:creationId xmlns:a16="http://schemas.microsoft.com/office/drawing/2014/main" id="{54A78A08-9991-4E38-B3FC-0816B0D00307}"/>
              </a:ext>
            </a:extLst>
          </p:cNvPr>
          <p:cNvSpPr txBox="1"/>
          <p:nvPr/>
        </p:nvSpPr>
        <p:spPr>
          <a:xfrm>
            <a:off x="3442964" y="5753947"/>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Core Ultra 9 285K</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3.7-5.5GHz</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(P8/E16)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128GB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64GB×2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DDR5-6400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GeForce RTX 5090 32GB-GDDR7</a:t>
            </a:r>
          </a:p>
          <a:p>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                                                            (DisplayPort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×3,HDMI×1)</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1,300W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Titanium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cxnSp>
        <p:nvCxnSpPr>
          <p:cNvPr id="49" name="直線コネクタ 48">
            <a:extLst>
              <a:ext uri="{FF2B5EF4-FFF2-40B4-BE49-F238E27FC236}">
                <a16:creationId xmlns:a16="http://schemas.microsoft.com/office/drawing/2014/main" id="{6F7B40B9-4509-4B23-9F76-77AF0E98394C}"/>
              </a:ext>
            </a:extLst>
          </p:cNvPr>
          <p:cNvCxnSpPr/>
          <p:nvPr/>
        </p:nvCxnSpPr>
        <p:spPr>
          <a:xfrm>
            <a:off x="3541688" y="7224561"/>
            <a:ext cx="35210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3">
            <a:extLst>
              <a:ext uri="{FF2B5EF4-FFF2-40B4-BE49-F238E27FC236}">
                <a16:creationId xmlns:a16="http://schemas.microsoft.com/office/drawing/2014/main" id="{CE186448-D9E8-4EBD-91F8-5E84B2216978}"/>
              </a:ext>
            </a:extLst>
          </p:cNvPr>
          <p:cNvSpPr>
            <a:spLocks noChangeArrowheads="1"/>
          </p:cNvSpPr>
          <p:nvPr/>
        </p:nvSpPr>
        <p:spPr bwMode="auto">
          <a:xfrm>
            <a:off x="401638" y="8297836"/>
            <a:ext cx="6727825" cy="1114654"/>
          </a:xfrm>
          <a:prstGeom prst="rect">
            <a:avLst/>
          </a:prstGeom>
          <a:solidFill>
            <a:srgbClr val="00206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56" name="テキスト ボックス 55">
            <a:extLst>
              <a:ext uri="{FF2B5EF4-FFF2-40B4-BE49-F238E27FC236}">
                <a16:creationId xmlns:a16="http://schemas.microsoft.com/office/drawing/2014/main" id="{CDAD57D2-1DD3-D20C-3165-E8BBD1EF07EF}"/>
              </a:ext>
            </a:extLst>
          </p:cNvPr>
          <p:cNvSpPr txBox="1"/>
          <p:nvPr/>
        </p:nvSpPr>
        <p:spPr>
          <a:xfrm>
            <a:off x="1455547" y="8393731"/>
            <a:ext cx="5468482" cy="307777"/>
          </a:xfrm>
          <a:prstGeom prst="rect">
            <a:avLst/>
          </a:prstGeom>
          <a:noFill/>
          <a:ln>
            <a:noFill/>
          </a:ln>
        </p:spPr>
        <p:txBody>
          <a:bodyPr wrap="square" rtlCol="0">
            <a:spAutoFit/>
          </a:bodyPr>
          <a:lstStyle/>
          <a:p>
            <a:pPr algn="ctr"/>
            <a:r>
              <a:rPr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解析</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速度が圧倒的！</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24</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搭載</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60" name="テキスト ボックス 59">
            <a:extLst>
              <a:ext uri="{FF2B5EF4-FFF2-40B4-BE49-F238E27FC236}">
                <a16:creationId xmlns:a16="http://schemas.microsoft.com/office/drawing/2014/main" id="{56B15218-9953-A4CD-9D52-F703C785F601}"/>
              </a:ext>
            </a:extLst>
          </p:cNvPr>
          <p:cNvSpPr txBox="1"/>
          <p:nvPr/>
        </p:nvSpPr>
        <p:spPr>
          <a:xfrm>
            <a:off x="2137643" y="8745036"/>
            <a:ext cx="5337727" cy="577081"/>
          </a:xfrm>
          <a:prstGeom prst="rect">
            <a:avLst/>
          </a:prstGeom>
          <a:noFill/>
          <a:ln>
            <a:noFill/>
          </a:ln>
        </p:spPr>
        <p:txBody>
          <a:bodyPr wrap="square" rtlCol="0">
            <a:spAutoFit/>
          </a:bodyPr>
          <a:lstStyle/>
          <a:p>
            <a:r>
              <a:rPr kumimoji="1" lang="en-US" altLang="ja-JP" sz="1050" b="1" dirty="0" err="1">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Visiopharm</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の処理には、</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のコア数が多い方が良いと言えます。</a:t>
            </a:r>
            <a:endPar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また、メモリも</a:t>
            </a:r>
            <a:r>
              <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32GB</a:t>
            </a:r>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以上、グラフィックボードのビデオメモリは</a:t>
            </a:r>
            <a:r>
              <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12GB</a:t>
            </a:r>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以上が</a:t>
            </a:r>
            <a:endPar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推奨であるため、上記機種は最適な構成になっております。</a:t>
            </a:r>
            <a:endPar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81" name="Group 30">
            <a:extLst>
              <a:ext uri="{FF2B5EF4-FFF2-40B4-BE49-F238E27FC236}">
                <a16:creationId xmlns:a16="http://schemas.microsoft.com/office/drawing/2014/main" id="{3BB83C53-2670-47BC-8275-3457C0DCC9FD}"/>
              </a:ext>
            </a:extLst>
          </p:cNvPr>
          <p:cNvGrpSpPr>
            <a:grpSpLocks/>
          </p:cNvGrpSpPr>
          <p:nvPr/>
        </p:nvGrpSpPr>
        <p:grpSpPr bwMode="auto">
          <a:xfrm>
            <a:off x="5586259" y="4956872"/>
            <a:ext cx="798954" cy="619285"/>
            <a:chOff x="1701" y="1985"/>
            <a:chExt cx="6820" cy="5296"/>
          </a:xfrm>
        </p:grpSpPr>
        <p:sp>
          <p:nvSpPr>
            <p:cNvPr id="82" name="グラフィックス 13">
              <a:extLst>
                <a:ext uri="{FF2B5EF4-FFF2-40B4-BE49-F238E27FC236}">
                  <a16:creationId xmlns:a16="http://schemas.microsoft.com/office/drawing/2014/main" id="{6EC17C80-15B2-4A7D-8CDE-CFCE120A4461}"/>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3" name="グラフィックス 13">
              <a:extLst>
                <a:ext uri="{FF2B5EF4-FFF2-40B4-BE49-F238E27FC236}">
                  <a16:creationId xmlns:a16="http://schemas.microsoft.com/office/drawing/2014/main" id="{FAB06C9B-84FB-4BCE-B53D-26CA4B04FE07}"/>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2" name="図 51">
            <a:extLst>
              <a:ext uri="{FF2B5EF4-FFF2-40B4-BE49-F238E27FC236}">
                <a16:creationId xmlns:a16="http://schemas.microsoft.com/office/drawing/2014/main" id="{F3953166-6BBF-852E-F5DB-C61052331D4B}"/>
              </a:ext>
            </a:extLst>
          </p:cNvPr>
          <p:cNvPicPr>
            <a:picLocks noChangeAspect="1"/>
          </p:cNvPicPr>
          <p:nvPr/>
        </p:nvPicPr>
        <p:blipFill>
          <a:blip r:embed="rId5"/>
          <a:stretch>
            <a:fillRect/>
          </a:stretch>
        </p:blipFill>
        <p:spPr>
          <a:xfrm>
            <a:off x="4329156" y="4965842"/>
            <a:ext cx="641355" cy="644553"/>
          </a:xfrm>
          <a:prstGeom prst="rect">
            <a:avLst/>
          </a:prstGeom>
        </p:spPr>
      </p:pic>
      <p:pic>
        <p:nvPicPr>
          <p:cNvPr id="38" name="図 37">
            <a:extLst>
              <a:ext uri="{FF2B5EF4-FFF2-40B4-BE49-F238E27FC236}">
                <a16:creationId xmlns:a16="http://schemas.microsoft.com/office/drawing/2014/main" id="{45EE743A-AC96-4D64-10E0-1A41B7E320FA}"/>
              </a:ext>
            </a:extLst>
          </p:cNvPr>
          <p:cNvPicPr>
            <a:picLocks noChangeAspect="1"/>
          </p:cNvPicPr>
          <p:nvPr/>
        </p:nvPicPr>
        <p:blipFill>
          <a:blip r:embed="rId6"/>
          <a:stretch>
            <a:fillRect/>
          </a:stretch>
        </p:blipFill>
        <p:spPr>
          <a:xfrm>
            <a:off x="0" y="-17068"/>
            <a:ext cx="7559676" cy="2439721"/>
          </a:xfrm>
          <a:prstGeom prst="rect">
            <a:avLst/>
          </a:prstGeom>
        </p:spPr>
      </p:pic>
      <p:pic>
        <p:nvPicPr>
          <p:cNvPr id="44" name="図 43">
            <a:extLst>
              <a:ext uri="{FF2B5EF4-FFF2-40B4-BE49-F238E27FC236}">
                <a16:creationId xmlns:a16="http://schemas.microsoft.com/office/drawing/2014/main" id="{0DAD5310-F64A-DE83-7577-741649FD5F4E}"/>
              </a:ext>
            </a:extLst>
          </p:cNvPr>
          <p:cNvPicPr>
            <a:picLocks noChangeAspect="1"/>
          </p:cNvPicPr>
          <p:nvPr/>
        </p:nvPicPr>
        <p:blipFill>
          <a:blip r:embed="rId7"/>
          <a:stretch>
            <a:fillRect/>
          </a:stretch>
        </p:blipFill>
        <p:spPr>
          <a:xfrm>
            <a:off x="4462741" y="2665309"/>
            <a:ext cx="2247035" cy="1712177"/>
          </a:xfrm>
          <a:prstGeom prst="rect">
            <a:avLst/>
          </a:prstGeom>
        </p:spPr>
      </p:pic>
      <p:pic>
        <p:nvPicPr>
          <p:cNvPr id="48" name="図 47">
            <a:extLst>
              <a:ext uri="{FF2B5EF4-FFF2-40B4-BE49-F238E27FC236}">
                <a16:creationId xmlns:a16="http://schemas.microsoft.com/office/drawing/2014/main" id="{588176A1-932C-B247-2206-86ABEDACBF93}"/>
              </a:ext>
            </a:extLst>
          </p:cNvPr>
          <p:cNvPicPr>
            <a:picLocks noChangeAspect="1"/>
          </p:cNvPicPr>
          <p:nvPr/>
        </p:nvPicPr>
        <p:blipFill>
          <a:blip r:embed="rId8"/>
          <a:stretch>
            <a:fillRect/>
          </a:stretch>
        </p:blipFill>
        <p:spPr>
          <a:xfrm>
            <a:off x="321696" y="4850092"/>
            <a:ext cx="2406278" cy="2832889"/>
          </a:xfrm>
          <a:prstGeom prst="rect">
            <a:avLst/>
          </a:prstGeom>
        </p:spPr>
      </p:pic>
      <p:pic>
        <p:nvPicPr>
          <p:cNvPr id="65" name="図 64">
            <a:extLst>
              <a:ext uri="{FF2B5EF4-FFF2-40B4-BE49-F238E27FC236}">
                <a16:creationId xmlns:a16="http://schemas.microsoft.com/office/drawing/2014/main" id="{55A1015B-5B28-7D53-5FA3-3C4DDE8C92C0}"/>
              </a:ext>
            </a:extLst>
          </p:cNvPr>
          <p:cNvPicPr>
            <a:picLocks noChangeAspect="1"/>
          </p:cNvPicPr>
          <p:nvPr/>
        </p:nvPicPr>
        <p:blipFill>
          <a:blip r:embed="rId9"/>
          <a:stretch>
            <a:fillRect/>
          </a:stretch>
        </p:blipFill>
        <p:spPr>
          <a:xfrm>
            <a:off x="3616960" y="4957916"/>
            <a:ext cx="647652" cy="644553"/>
          </a:xfrm>
          <a:prstGeom prst="rect">
            <a:avLst/>
          </a:prstGeom>
        </p:spPr>
      </p:pic>
      <p:pic>
        <p:nvPicPr>
          <p:cNvPr id="72" name="図 71">
            <a:extLst>
              <a:ext uri="{FF2B5EF4-FFF2-40B4-BE49-F238E27FC236}">
                <a16:creationId xmlns:a16="http://schemas.microsoft.com/office/drawing/2014/main" id="{3F643C6E-0A7E-F7BA-D698-8F9E8E4ADA5E}"/>
              </a:ext>
            </a:extLst>
          </p:cNvPr>
          <p:cNvPicPr>
            <a:picLocks noChangeAspect="1"/>
          </p:cNvPicPr>
          <p:nvPr/>
        </p:nvPicPr>
        <p:blipFill>
          <a:blip r:embed="rId10"/>
          <a:stretch>
            <a:fillRect/>
          </a:stretch>
        </p:blipFill>
        <p:spPr>
          <a:xfrm>
            <a:off x="5035712" y="4957168"/>
            <a:ext cx="491395" cy="654170"/>
          </a:xfrm>
          <a:prstGeom prst="rect">
            <a:avLst/>
          </a:prstGeom>
        </p:spPr>
      </p:pic>
      <p:sp>
        <p:nvSpPr>
          <p:cNvPr id="76" name="テキスト ボックス 75">
            <a:extLst>
              <a:ext uri="{FF2B5EF4-FFF2-40B4-BE49-F238E27FC236}">
                <a16:creationId xmlns:a16="http://schemas.microsoft.com/office/drawing/2014/main" id="{6E843CA8-1D53-DDB5-7582-F6A194E409F4}"/>
              </a:ext>
            </a:extLst>
          </p:cNvPr>
          <p:cNvSpPr txBox="1"/>
          <p:nvPr/>
        </p:nvSpPr>
        <p:spPr>
          <a:xfrm>
            <a:off x="3992775" y="7965889"/>
            <a:ext cx="2577268" cy="215444"/>
          </a:xfrm>
          <a:prstGeom prst="rect">
            <a:avLst/>
          </a:prstGeom>
          <a:noFill/>
        </p:spPr>
        <p:txBody>
          <a:bodyPr wrap="square">
            <a:spAutoFit/>
          </a:bodyPr>
          <a:lstStyle/>
          <a:p>
            <a:r>
              <a:rPr lang="ja-JP" altLang="en-US" sz="800" dirty="0"/>
              <a:t>https://bto-pc.applied.ne.jp/c13-c27-pm1318.html</a:t>
            </a:r>
          </a:p>
        </p:txBody>
      </p:sp>
      <p:pic>
        <p:nvPicPr>
          <p:cNvPr id="79" name="図 78">
            <a:extLst>
              <a:ext uri="{FF2B5EF4-FFF2-40B4-BE49-F238E27FC236}">
                <a16:creationId xmlns:a16="http://schemas.microsoft.com/office/drawing/2014/main" id="{47303117-F912-3272-4B3E-C45DD799D9B8}"/>
              </a:ext>
            </a:extLst>
          </p:cNvPr>
          <p:cNvPicPr>
            <a:picLocks noChangeAspect="1"/>
          </p:cNvPicPr>
          <p:nvPr/>
        </p:nvPicPr>
        <p:blipFill>
          <a:blip r:embed="rId9"/>
          <a:stretch>
            <a:fillRect/>
          </a:stretch>
        </p:blipFill>
        <p:spPr>
          <a:xfrm>
            <a:off x="602461" y="8423103"/>
            <a:ext cx="861518" cy="857396"/>
          </a:xfrm>
          <a:prstGeom prst="rect">
            <a:avLst/>
          </a:prstGeom>
        </p:spPr>
      </p:pic>
    </p:spTree>
    <p:extLst>
      <p:ext uri="{BB962C8B-B14F-4D97-AF65-F5344CB8AC3E}">
        <p14:creationId xmlns:p14="http://schemas.microsoft.com/office/powerpoint/2010/main" val="57019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10041741"/>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257020"/>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10220187"/>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290677"/>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41683" y="9998558"/>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10061427"/>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4" name="Rectangle 3">
            <a:extLst>
              <a:ext uri="{FF2B5EF4-FFF2-40B4-BE49-F238E27FC236}">
                <a16:creationId xmlns:a16="http://schemas.microsoft.com/office/drawing/2014/main" id="{736737C9-DE98-4436-858D-866790B75FC1}"/>
              </a:ext>
            </a:extLst>
          </p:cNvPr>
          <p:cNvSpPr>
            <a:spLocks noChangeArrowheads="1"/>
          </p:cNvSpPr>
          <p:nvPr/>
        </p:nvSpPr>
        <p:spPr bwMode="auto">
          <a:xfrm>
            <a:off x="401638" y="349673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85" name="Picture 4">
            <a:extLst>
              <a:ext uri="{FF2B5EF4-FFF2-40B4-BE49-F238E27FC236}">
                <a16:creationId xmlns:a16="http://schemas.microsoft.com/office/drawing/2014/main" id="{14344D56-0941-4659-9F41-F3424ECB8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4944" b="26869"/>
          <a:stretch>
            <a:fillRect/>
          </a:stretch>
        </p:blipFill>
        <p:spPr bwMode="auto">
          <a:xfrm>
            <a:off x="401638" y="349673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8">
            <a:extLst>
              <a:ext uri="{FF2B5EF4-FFF2-40B4-BE49-F238E27FC236}">
                <a16:creationId xmlns:a16="http://schemas.microsoft.com/office/drawing/2014/main" id="{9B92694E-D735-4EFA-8719-7452CCC05A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8" y="404759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
            <a:extLst>
              <a:ext uri="{FF2B5EF4-FFF2-40B4-BE49-F238E27FC236}">
                <a16:creationId xmlns:a16="http://schemas.microsoft.com/office/drawing/2014/main" id="{0824D9D5-DAD8-4679-9DA6-B29F06B8C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776" y="505569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90" name="WordArt 35">
            <a:extLst>
              <a:ext uri="{FF2B5EF4-FFF2-40B4-BE49-F238E27FC236}">
                <a16:creationId xmlns:a16="http://schemas.microsoft.com/office/drawing/2014/main" id="{727C49C9-51EF-4A8F-B7D7-5C29B045EDC1}"/>
              </a:ext>
            </a:extLst>
          </p:cNvPr>
          <p:cNvSpPr>
            <a:spLocks noChangeArrowheads="1" noChangeShapeType="1" noTextEdit="1"/>
          </p:cNvSpPr>
          <p:nvPr/>
        </p:nvSpPr>
        <p:spPr bwMode="auto">
          <a:xfrm>
            <a:off x="6769099" y="618549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92" name="WordArt 36">
            <a:extLst>
              <a:ext uri="{FF2B5EF4-FFF2-40B4-BE49-F238E27FC236}">
                <a16:creationId xmlns:a16="http://schemas.microsoft.com/office/drawing/2014/main" id="{CD361B3F-26EB-45A4-9B01-D41C801626E6}"/>
              </a:ext>
            </a:extLst>
          </p:cNvPr>
          <p:cNvSpPr>
            <a:spLocks noChangeArrowheads="1" noChangeShapeType="1" noTextEdit="1"/>
          </p:cNvSpPr>
          <p:nvPr/>
        </p:nvSpPr>
        <p:spPr bwMode="auto">
          <a:xfrm>
            <a:off x="6762749" y="608389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別</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01891D5D-642E-498D-8796-C214E6CA31B5}"/>
              </a:ext>
            </a:extLst>
          </p:cNvPr>
          <p:cNvSpPr txBox="1"/>
          <p:nvPr/>
        </p:nvSpPr>
        <p:spPr>
          <a:xfrm>
            <a:off x="4905774" y="5971565"/>
            <a:ext cx="1904601"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478,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96" name="直線コネクタ 95">
            <a:extLst>
              <a:ext uri="{FF2B5EF4-FFF2-40B4-BE49-F238E27FC236}">
                <a16:creationId xmlns:a16="http://schemas.microsoft.com/office/drawing/2014/main" id="{893A2E78-881B-41C2-BF23-6E1934F7F4E8}"/>
              </a:ext>
            </a:extLst>
          </p:cNvPr>
          <p:cNvCxnSpPr/>
          <p:nvPr/>
        </p:nvCxnSpPr>
        <p:spPr>
          <a:xfrm>
            <a:off x="3543453" y="5963656"/>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3">
            <a:extLst>
              <a:ext uri="{FF2B5EF4-FFF2-40B4-BE49-F238E27FC236}">
                <a16:creationId xmlns:a16="http://schemas.microsoft.com/office/drawing/2014/main" id="{3D32CD21-644B-44C0-A83B-B798E3F50AFA}"/>
              </a:ext>
            </a:extLst>
          </p:cNvPr>
          <p:cNvSpPr>
            <a:spLocks noChangeArrowheads="1"/>
          </p:cNvSpPr>
          <p:nvPr/>
        </p:nvSpPr>
        <p:spPr bwMode="auto">
          <a:xfrm>
            <a:off x="401638" y="670030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129" name="Picture 4">
            <a:extLst>
              <a:ext uri="{FF2B5EF4-FFF2-40B4-BE49-F238E27FC236}">
                <a16:creationId xmlns:a16="http://schemas.microsoft.com/office/drawing/2014/main" id="{BDBA58D4-FDBD-4911-A89B-9A897D565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4944" b="26869"/>
          <a:stretch>
            <a:fillRect/>
          </a:stretch>
        </p:blipFill>
        <p:spPr bwMode="auto">
          <a:xfrm>
            <a:off x="401638" y="670030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図 8">
            <a:extLst>
              <a:ext uri="{FF2B5EF4-FFF2-40B4-BE49-F238E27FC236}">
                <a16:creationId xmlns:a16="http://schemas.microsoft.com/office/drawing/2014/main" id="{43782F1F-272D-4C4E-8ECE-5980B93B2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8" y="725116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8">
            <a:extLst>
              <a:ext uri="{FF2B5EF4-FFF2-40B4-BE49-F238E27FC236}">
                <a16:creationId xmlns:a16="http://schemas.microsoft.com/office/drawing/2014/main" id="{1E3FAA07-0DDF-4A71-97AA-A520311D7B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776" y="825926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133" name="WordArt 35">
            <a:extLst>
              <a:ext uri="{FF2B5EF4-FFF2-40B4-BE49-F238E27FC236}">
                <a16:creationId xmlns:a16="http://schemas.microsoft.com/office/drawing/2014/main" id="{63A09434-2555-44D1-AAFD-888F92AA9587}"/>
              </a:ext>
            </a:extLst>
          </p:cNvPr>
          <p:cNvSpPr>
            <a:spLocks noChangeArrowheads="1" noChangeShapeType="1" noTextEdit="1"/>
          </p:cNvSpPr>
          <p:nvPr/>
        </p:nvSpPr>
        <p:spPr bwMode="auto">
          <a:xfrm>
            <a:off x="6769099" y="938906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135" name="WordArt 36">
            <a:extLst>
              <a:ext uri="{FF2B5EF4-FFF2-40B4-BE49-F238E27FC236}">
                <a16:creationId xmlns:a16="http://schemas.microsoft.com/office/drawing/2014/main" id="{6D91442D-48B6-44A3-885D-196984EDEA66}"/>
              </a:ext>
            </a:extLst>
          </p:cNvPr>
          <p:cNvSpPr>
            <a:spLocks noChangeArrowheads="1" noChangeShapeType="1" noTextEdit="1"/>
          </p:cNvSpPr>
          <p:nvPr/>
        </p:nvSpPr>
        <p:spPr bwMode="auto">
          <a:xfrm>
            <a:off x="6762749" y="928746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税別</a:t>
            </a:r>
          </a:p>
        </p:txBody>
      </p:sp>
      <p:sp>
        <p:nvSpPr>
          <p:cNvPr id="136" name="テキスト ボックス 135">
            <a:extLst>
              <a:ext uri="{FF2B5EF4-FFF2-40B4-BE49-F238E27FC236}">
                <a16:creationId xmlns:a16="http://schemas.microsoft.com/office/drawing/2014/main" id="{0BA96992-4E26-47A3-9733-4E81577F09D5}"/>
              </a:ext>
            </a:extLst>
          </p:cNvPr>
          <p:cNvSpPr txBox="1"/>
          <p:nvPr/>
        </p:nvSpPr>
        <p:spPr>
          <a:xfrm>
            <a:off x="776567" y="6860059"/>
            <a:ext cx="5936885" cy="461665"/>
          </a:xfrm>
          <a:prstGeom prst="rect">
            <a:avLst/>
          </a:prstGeom>
          <a:noFill/>
          <a:ln>
            <a:noFill/>
          </a:ln>
          <a:effectLst>
            <a:glow rad="101600">
              <a:schemeClr val="tx1">
                <a:alpha val="60000"/>
              </a:schemeClr>
            </a:glow>
          </a:effectLst>
        </p:spPr>
        <p:txBody>
          <a:bodyPr wrap="square" rtlCol="0">
            <a:spAutoFit/>
          </a:bodyPr>
          <a:lstStyle/>
          <a:p>
            <a:pPr algn="ct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人気の</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搭載で構成されたコストパフォーマンスの良いモデル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8" name="テキスト ボックス 137">
            <a:extLst>
              <a:ext uri="{FF2B5EF4-FFF2-40B4-BE49-F238E27FC236}">
                <a16:creationId xmlns:a16="http://schemas.microsoft.com/office/drawing/2014/main" id="{C98B9929-9F2C-4803-8E0F-AAAAAB909187}"/>
              </a:ext>
            </a:extLst>
          </p:cNvPr>
          <p:cNvSpPr txBox="1"/>
          <p:nvPr/>
        </p:nvSpPr>
        <p:spPr>
          <a:xfrm>
            <a:off x="4687862" y="9175135"/>
            <a:ext cx="2122514"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368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139" name="直線コネクタ 138">
            <a:extLst>
              <a:ext uri="{FF2B5EF4-FFF2-40B4-BE49-F238E27FC236}">
                <a16:creationId xmlns:a16="http://schemas.microsoft.com/office/drawing/2014/main" id="{12AEC5D1-4B31-4039-8046-FEC4D724BFD3}"/>
              </a:ext>
            </a:extLst>
          </p:cNvPr>
          <p:cNvCxnSpPr/>
          <p:nvPr/>
        </p:nvCxnSpPr>
        <p:spPr>
          <a:xfrm>
            <a:off x="3570293" y="9096129"/>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A701DA4A-E2E3-494B-B821-1D561E9C6D5B}"/>
              </a:ext>
            </a:extLst>
          </p:cNvPr>
          <p:cNvSpPr txBox="1"/>
          <p:nvPr/>
        </p:nvSpPr>
        <p:spPr>
          <a:xfrm>
            <a:off x="430211" y="3633665"/>
            <a:ext cx="6632481"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20</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搭載で、各種人気パーツを選定したバランスの取れたモデル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Rectangle 3">
            <a:extLst>
              <a:ext uri="{FF2B5EF4-FFF2-40B4-BE49-F238E27FC236}">
                <a16:creationId xmlns:a16="http://schemas.microsoft.com/office/drawing/2014/main" id="{5B1ACCE4-0176-4F1C-901C-FE50A1E205F4}"/>
              </a:ext>
            </a:extLst>
          </p:cNvPr>
          <p:cNvSpPr>
            <a:spLocks noChangeArrowheads="1"/>
          </p:cNvSpPr>
          <p:nvPr/>
        </p:nvSpPr>
        <p:spPr bwMode="auto">
          <a:xfrm>
            <a:off x="401638" y="2564149"/>
            <a:ext cx="6727825" cy="821816"/>
          </a:xfrm>
          <a:prstGeom prst="rect">
            <a:avLst/>
          </a:prstGeom>
          <a:solidFill>
            <a:srgbClr val="DDDEE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grpSp>
        <p:nvGrpSpPr>
          <p:cNvPr id="55" name="グループ化 54">
            <a:extLst>
              <a:ext uri="{FF2B5EF4-FFF2-40B4-BE49-F238E27FC236}">
                <a16:creationId xmlns:a16="http://schemas.microsoft.com/office/drawing/2014/main" id="{C62C41E7-64E8-F9EA-1FEC-B18ED5FF7930}"/>
              </a:ext>
            </a:extLst>
          </p:cNvPr>
          <p:cNvGrpSpPr/>
          <p:nvPr/>
        </p:nvGrpSpPr>
        <p:grpSpPr>
          <a:xfrm>
            <a:off x="487910" y="2731583"/>
            <a:ext cx="5179147" cy="508835"/>
            <a:chOff x="467872" y="2258146"/>
            <a:chExt cx="5179147" cy="508835"/>
          </a:xfrm>
        </p:grpSpPr>
        <p:sp>
          <p:nvSpPr>
            <p:cNvPr id="100" name="正方形/長方形 99">
              <a:extLst>
                <a:ext uri="{FF2B5EF4-FFF2-40B4-BE49-F238E27FC236}">
                  <a16:creationId xmlns:a16="http://schemas.microsoft.com/office/drawing/2014/main" id="{EAAB91F5-2B93-4F9D-8B43-BE8CC42527AF}"/>
                </a:ext>
              </a:extLst>
            </p:cNvPr>
            <p:cNvSpPr/>
            <p:nvPr/>
          </p:nvSpPr>
          <p:spPr>
            <a:xfrm>
              <a:off x="489255" y="2258146"/>
              <a:ext cx="5106630"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DC6DF90-1DD2-4985-A359-342FF50D9E7B}"/>
                </a:ext>
              </a:extLst>
            </p:cNvPr>
            <p:cNvSpPr txBox="1"/>
            <p:nvPr/>
          </p:nvSpPr>
          <p:spPr>
            <a:xfrm>
              <a:off x="467872" y="2291565"/>
              <a:ext cx="5179147" cy="461665"/>
            </a:xfrm>
            <a:prstGeom prst="rect">
              <a:avLst/>
            </a:prstGeom>
            <a:noFill/>
            <a:ln>
              <a:noFill/>
            </a:ln>
          </p:spPr>
          <p:txBody>
            <a:bodyPr wrap="square" rtlCol="0">
              <a:spAutoFit/>
            </a:bodyPr>
            <a:lstStyle/>
            <a:p>
              <a:r>
                <a:rPr lang="en-US" altLang="ja-JP" sz="12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Visiopharm</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は、ディープラーニング機能を搭載した病理画像解析ソフトウェアです。大量組織標本から得られる画像データの解析が可能です。</a:t>
              </a:r>
            </a:p>
          </p:txBody>
        </p:sp>
      </p:grpSp>
      <p:sp>
        <p:nvSpPr>
          <p:cNvPr id="74" name="テキスト ボックス 73">
            <a:extLst>
              <a:ext uri="{FF2B5EF4-FFF2-40B4-BE49-F238E27FC236}">
                <a16:creationId xmlns:a16="http://schemas.microsoft.com/office/drawing/2014/main" id="{696C537B-72AC-0D0E-C0BA-6477203A72EE}"/>
              </a:ext>
            </a:extLst>
          </p:cNvPr>
          <p:cNvSpPr txBox="1"/>
          <p:nvPr/>
        </p:nvSpPr>
        <p:spPr>
          <a:xfrm>
            <a:off x="3440634" y="5897145"/>
            <a:ext cx="2030658" cy="6463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lang="en-US" altLang="ja-JP" sz="9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Type-TU2-7-5080</a:t>
            </a:r>
          </a:p>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5" name="テキスト ボックス 74">
            <a:extLst>
              <a:ext uri="{FF2B5EF4-FFF2-40B4-BE49-F238E27FC236}">
                <a16:creationId xmlns:a16="http://schemas.microsoft.com/office/drawing/2014/main" id="{31A53A25-32DC-780F-0DE6-F8EAF6AC8CEB}"/>
              </a:ext>
            </a:extLst>
          </p:cNvPr>
          <p:cNvSpPr txBox="1"/>
          <p:nvPr/>
        </p:nvSpPr>
        <p:spPr>
          <a:xfrm>
            <a:off x="3446793" y="9077480"/>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lang="en-US" altLang="ja-JP" sz="9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Type-TU2-7-5070</a:t>
            </a:r>
          </a:p>
        </p:txBody>
      </p:sp>
      <p:grpSp>
        <p:nvGrpSpPr>
          <p:cNvPr id="58" name="Group 30">
            <a:extLst>
              <a:ext uri="{FF2B5EF4-FFF2-40B4-BE49-F238E27FC236}">
                <a16:creationId xmlns:a16="http://schemas.microsoft.com/office/drawing/2014/main" id="{5897533F-D981-0FC5-0BFF-DCF79B5C6086}"/>
              </a:ext>
            </a:extLst>
          </p:cNvPr>
          <p:cNvGrpSpPr>
            <a:grpSpLocks/>
          </p:cNvGrpSpPr>
          <p:nvPr/>
        </p:nvGrpSpPr>
        <p:grpSpPr bwMode="auto">
          <a:xfrm>
            <a:off x="5256376" y="4099057"/>
            <a:ext cx="682909" cy="541304"/>
            <a:chOff x="1701" y="1985"/>
            <a:chExt cx="6820" cy="5296"/>
          </a:xfrm>
        </p:grpSpPr>
        <p:sp>
          <p:nvSpPr>
            <p:cNvPr id="79" name="グラフィックス 13">
              <a:extLst>
                <a:ext uri="{FF2B5EF4-FFF2-40B4-BE49-F238E27FC236}">
                  <a16:creationId xmlns:a16="http://schemas.microsoft.com/office/drawing/2014/main" id="{283D427A-58C4-5559-1A25-A31A6B7E16FC}"/>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グラフィックス 13">
              <a:extLst>
                <a:ext uri="{FF2B5EF4-FFF2-40B4-BE49-F238E27FC236}">
                  <a16:creationId xmlns:a16="http://schemas.microsoft.com/office/drawing/2014/main" id="{9B783827-5EFE-B0E0-760F-D5C1D064630E}"/>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9" name="図 58">
            <a:extLst>
              <a:ext uri="{FF2B5EF4-FFF2-40B4-BE49-F238E27FC236}">
                <a16:creationId xmlns:a16="http://schemas.microsoft.com/office/drawing/2014/main" id="{52B2D0CC-2D77-D18E-F076-72DA2D1ED256}"/>
              </a:ext>
            </a:extLst>
          </p:cNvPr>
          <p:cNvPicPr>
            <a:picLocks noChangeAspect="1"/>
          </p:cNvPicPr>
          <p:nvPr/>
        </p:nvPicPr>
        <p:blipFill>
          <a:blip r:embed="rId8"/>
          <a:stretch>
            <a:fillRect/>
          </a:stretch>
        </p:blipFill>
        <p:spPr>
          <a:xfrm>
            <a:off x="4181863" y="4106897"/>
            <a:ext cx="548200" cy="563391"/>
          </a:xfrm>
          <a:prstGeom prst="rect">
            <a:avLst/>
          </a:prstGeom>
        </p:spPr>
      </p:pic>
      <p:grpSp>
        <p:nvGrpSpPr>
          <p:cNvPr id="82" name="Group 30">
            <a:extLst>
              <a:ext uri="{FF2B5EF4-FFF2-40B4-BE49-F238E27FC236}">
                <a16:creationId xmlns:a16="http://schemas.microsoft.com/office/drawing/2014/main" id="{0C77C7BA-F19C-CF48-0733-4177673F1D82}"/>
              </a:ext>
            </a:extLst>
          </p:cNvPr>
          <p:cNvGrpSpPr>
            <a:grpSpLocks/>
          </p:cNvGrpSpPr>
          <p:nvPr/>
        </p:nvGrpSpPr>
        <p:grpSpPr bwMode="auto">
          <a:xfrm>
            <a:off x="5133589" y="7298942"/>
            <a:ext cx="615530" cy="461540"/>
            <a:chOff x="1701" y="1985"/>
            <a:chExt cx="6820" cy="5296"/>
          </a:xfrm>
        </p:grpSpPr>
        <p:sp>
          <p:nvSpPr>
            <p:cNvPr id="98" name="グラフィックス 13">
              <a:extLst>
                <a:ext uri="{FF2B5EF4-FFF2-40B4-BE49-F238E27FC236}">
                  <a16:creationId xmlns:a16="http://schemas.microsoft.com/office/drawing/2014/main" id="{3D3ADB8F-CC22-F907-38A5-4F5A78A093CD}"/>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03" name="グラフィックス 13">
              <a:extLst>
                <a:ext uri="{FF2B5EF4-FFF2-40B4-BE49-F238E27FC236}">
                  <a16:creationId xmlns:a16="http://schemas.microsoft.com/office/drawing/2014/main" id="{E0A9475A-427A-2309-0315-912E79FE3EC6}"/>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83" name="図 82">
            <a:extLst>
              <a:ext uri="{FF2B5EF4-FFF2-40B4-BE49-F238E27FC236}">
                <a16:creationId xmlns:a16="http://schemas.microsoft.com/office/drawing/2014/main" id="{2EB8A1B6-CC15-FA37-4E43-3FBC8033C6CF}"/>
              </a:ext>
            </a:extLst>
          </p:cNvPr>
          <p:cNvPicPr>
            <a:picLocks noChangeAspect="1"/>
          </p:cNvPicPr>
          <p:nvPr/>
        </p:nvPicPr>
        <p:blipFill>
          <a:blip r:embed="rId8"/>
          <a:stretch>
            <a:fillRect/>
          </a:stretch>
        </p:blipFill>
        <p:spPr>
          <a:xfrm>
            <a:off x="4165092" y="7305628"/>
            <a:ext cx="494113" cy="480371"/>
          </a:xfrm>
          <a:prstGeom prst="rect">
            <a:avLst/>
          </a:prstGeom>
        </p:spPr>
      </p:pic>
      <p:sp>
        <p:nvSpPr>
          <p:cNvPr id="44" name="テキスト ボックス 43">
            <a:extLst>
              <a:ext uri="{FF2B5EF4-FFF2-40B4-BE49-F238E27FC236}">
                <a16:creationId xmlns:a16="http://schemas.microsoft.com/office/drawing/2014/main" id="{7A0A2027-3117-F7B6-5315-21D23100F73A}"/>
              </a:ext>
            </a:extLst>
          </p:cNvPr>
          <p:cNvSpPr txBox="1"/>
          <p:nvPr/>
        </p:nvSpPr>
        <p:spPr>
          <a:xfrm>
            <a:off x="3358305" y="4682769"/>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Core Ultra 7 265</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(P2.4-5.2GHz/20</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(P8+E12)/20T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DDR5-6400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 </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GeForce RTX 5080 16GB-GDDR7</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DisplayPort×3,HDMI×1</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1,000W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Gold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sp>
        <p:nvSpPr>
          <p:cNvPr id="45" name="テキスト ボックス 44">
            <a:extLst>
              <a:ext uri="{FF2B5EF4-FFF2-40B4-BE49-F238E27FC236}">
                <a16:creationId xmlns:a16="http://schemas.microsoft.com/office/drawing/2014/main" id="{5406B19C-804B-6013-D4CB-E39337B7C23D}"/>
              </a:ext>
            </a:extLst>
          </p:cNvPr>
          <p:cNvSpPr txBox="1"/>
          <p:nvPr/>
        </p:nvSpPr>
        <p:spPr>
          <a:xfrm>
            <a:off x="3322689" y="7810011"/>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Core Ultra 7 265</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P2.4-5.2GHz/20</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(P8+E12)/20T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DDR5-5600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GeForce RTX 50</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7</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0 12GB-GDDR7</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DisplayPort×3,HDMI×1</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1,000W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Gold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pic>
        <p:nvPicPr>
          <p:cNvPr id="54" name="図 53">
            <a:extLst>
              <a:ext uri="{FF2B5EF4-FFF2-40B4-BE49-F238E27FC236}">
                <a16:creationId xmlns:a16="http://schemas.microsoft.com/office/drawing/2014/main" id="{E2FEEBFA-7D5C-10A3-FB0B-DA06236D013D}"/>
              </a:ext>
            </a:extLst>
          </p:cNvPr>
          <p:cNvPicPr>
            <a:picLocks noChangeAspect="1"/>
          </p:cNvPicPr>
          <p:nvPr/>
        </p:nvPicPr>
        <p:blipFill>
          <a:blip r:embed="rId9"/>
          <a:stretch>
            <a:fillRect/>
          </a:stretch>
        </p:blipFill>
        <p:spPr>
          <a:xfrm>
            <a:off x="2107" y="-4321"/>
            <a:ext cx="7557568" cy="2475678"/>
          </a:xfrm>
          <a:prstGeom prst="rect">
            <a:avLst/>
          </a:prstGeom>
        </p:spPr>
      </p:pic>
      <p:pic>
        <p:nvPicPr>
          <p:cNvPr id="61" name="図 60">
            <a:extLst>
              <a:ext uri="{FF2B5EF4-FFF2-40B4-BE49-F238E27FC236}">
                <a16:creationId xmlns:a16="http://schemas.microsoft.com/office/drawing/2014/main" id="{D52B02A6-A05E-AAFB-21E4-8AC2F9590C25}"/>
              </a:ext>
            </a:extLst>
          </p:cNvPr>
          <p:cNvPicPr>
            <a:picLocks noChangeAspect="1"/>
          </p:cNvPicPr>
          <p:nvPr/>
        </p:nvPicPr>
        <p:blipFill>
          <a:blip r:embed="rId10"/>
          <a:stretch>
            <a:fillRect/>
          </a:stretch>
        </p:blipFill>
        <p:spPr>
          <a:xfrm>
            <a:off x="5702005" y="2700377"/>
            <a:ext cx="639423" cy="595325"/>
          </a:xfrm>
          <a:prstGeom prst="rect">
            <a:avLst/>
          </a:prstGeom>
        </p:spPr>
      </p:pic>
      <p:pic>
        <p:nvPicPr>
          <p:cNvPr id="65" name="図 64">
            <a:extLst>
              <a:ext uri="{FF2B5EF4-FFF2-40B4-BE49-F238E27FC236}">
                <a16:creationId xmlns:a16="http://schemas.microsoft.com/office/drawing/2014/main" id="{110C24B2-3032-F437-A7F4-69054142EA4C}"/>
              </a:ext>
            </a:extLst>
          </p:cNvPr>
          <p:cNvPicPr>
            <a:picLocks noChangeAspect="1"/>
          </p:cNvPicPr>
          <p:nvPr/>
        </p:nvPicPr>
        <p:blipFill>
          <a:blip r:embed="rId11"/>
          <a:stretch>
            <a:fillRect/>
          </a:stretch>
        </p:blipFill>
        <p:spPr>
          <a:xfrm>
            <a:off x="6404933" y="2700439"/>
            <a:ext cx="614273" cy="591238"/>
          </a:xfrm>
          <a:prstGeom prst="rect">
            <a:avLst/>
          </a:prstGeom>
        </p:spPr>
      </p:pic>
      <p:pic>
        <p:nvPicPr>
          <p:cNvPr id="67" name="図 66">
            <a:extLst>
              <a:ext uri="{FF2B5EF4-FFF2-40B4-BE49-F238E27FC236}">
                <a16:creationId xmlns:a16="http://schemas.microsoft.com/office/drawing/2014/main" id="{51C3CA18-45DE-6A38-68C9-9FB5006C5487}"/>
              </a:ext>
            </a:extLst>
          </p:cNvPr>
          <p:cNvPicPr>
            <a:picLocks noChangeAspect="1"/>
          </p:cNvPicPr>
          <p:nvPr/>
        </p:nvPicPr>
        <p:blipFill>
          <a:blip r:embed="rId12"/>
          <a:stretch>
            <a:fillRect/>
          </a:stretch>
        </p:blipFill>
        <p:spPr>
          <a:xfrm>
            <a:off x="815697" y="4164291"/>
            <a:ext cx="1917445" cy="2197862"/>
          </a:xfrm>
          <a:prstGeom prst="rect">
            <a:avLst/>
          </a:prstGeom>
        </p:spPr>
      </p:pic>
      <p:pic>
        <p:nvPicPr>
          <p:cNvPr id="72" name="図 71">
            <a:extLst>
              <a:ext uri="{FF2B5EF4-FFF2-40B4-BE49-F238E27FC236}">
                <a16:creationId xmlns:a16="http://schemas.microsoft.com/office/drawing/2014/main" id="{09ED3DCE-56C4-20F2-037D-05BBC2315ABB}"/>
              </a:ext>
            </a:extLst>
          </p:cNvPr>
          <p:cNvPicPr>
            <a:picLocks noChangeAspect="1"/>
          </p:cNvPicPr>
          <p:nvPr/>
        </p:nvPicPr>
        <p:blipFill>
          <a:blip r:embed="rId13"/>
          <a:stretch>
            <a:fillRect/>
          </a:stretch>
        </p:blipFill>
        <p:spPr>
          <a:xfrm>
            <a:off x="3593806" y="4115089"/>
            <a:ext cx="550864" cy="550864"/>
          </a:xfrm>
          <a:prstGeom prst="rect">
            <a:avLst/>
          </a:prstGeom>
        </p:spPr>
      </p:pic>
      <p:pic>
        <p:nvPicPr>
          <p:cNvPr id="76" name="図 75">
            <a:extLst>
              <a:ext uri="{FF2B5EF4-FFF2-40B4-BE49-F238E27FC236}">
                <a16:creationId xmlns:a16="http://schemas.microsoft.com/office/drawing/2014/main" id="{6B3D3744-05B2-CD40-7F45-072F416CC24D}"/>
              </a:ext>
            </a:extLst>
          </p:cNvPr>
          <p:cNvPicPr>
            <a:picLocks noChangeAspect="1"/>
          </p:cNvPicPr>
          <p:nvPr/>
        </p:nvPicPr>
        <p:blipFill>
          <a:blip r:embed="rId14"/>
          <a:stretch>
            <a:fillRect/>
          </a:stretch>
        </p:blipFill>
        <p:spPr>
          <a:xfrm>
            <a:off x="4762663" y="4106898"/>
            <a:ext cx="411090" cy="568586"/>
          </a:xfrm>
          <a:prstGeom prst="rect">
            <a:avLst/>
          </a:prstGeom>
        </p:spPr>
      </p:pic>
      <p:pic>
        <p:nvPicPr>
          <p:cNvPr id="77" name="図 76">
            <a:extLst>
              <a:ext uri="{FF2B5EF4-FFF2-40B4-BE49-F238E27FC236}">
                <a16:creationId xmlns:a16="http://schemas.microsoft.com/office/drawing/2014/main" id="{6287911A-4D40-2C8E-28FC-29A9B5510727}"/>
              </a:ext>
            </a:extLst>
          </p:cNvPr>
          <p:cNvPicPr>
            <a:picLocks noChangeAspect="1"/>
          </p:cNvPicPr>
          <p:nvPr/>
        </p:nvPicPr>
        <p:blipFill>
          <a:blip r:embed="rId12"/>
          <a:stretch>
            <a:fillRect/>
          </a:stretch>
        </p:blipFill>
        <p:spPr>
          <a:xfrm>
            <a:off x="901515" y="7428392"/>
            <a:ext cx="1917445" cy="2197862"/>
          </a:xfrm>
          <a:prstGeom prst="rect">
            <a:avLst/>
          </a:prstGeom>
        </p:spPr>
      </p:pic>
      <p:pic>
        <p:nvPicPr>
          <p:cNvPr id="78" name="図 77">
            <a:extLst>
              <a:ext uri="{FF2B5EF4-FFF2-40B4-BE49-F238E27FC236}">
                <a16:creationId xmlns:a16="http://schemas.microsoft.com/office/drawing/2014/main" id="{EEAB5A54-035D-C586-0ABD-A9DA2C874180}"/>
              </a:ext>
            </a:extLst>
          </p:cNvPr>
          <p:cNvPicPr>
            <a:picLocks noChangeAspect="1"/>
          </p:cNvPicPr>
          <p:nvPr/>
        </p:nvPicPr>
        <p:blipFill>
          <a:blip r:embed="rId13"/>
          <a:stretch>
            <a:fillRect/>
          </a:stretch>
        </p:blipFill>
        <p:spPr>
          <a:xfrm>
            <a:off x="3640970" y="7305628"/>
            <a:ext cx="487711" cy="487711"/>
          </a:xfrm>
          <a:prstGeom prst="rect">
            <a:avLst/>
          </a:prstGeom>
        </p:spPr>
      </p:pic>
      <p:pic>
        <p:nvPicPr>
          <p:cNvPr id="81" name="図 80">
            <a:extLst>
              <a:ext uri="{FF2B5EF4-FFF2-40B4-BE49-F238E27FC236}">
                <a16:creationId xmlns:a16="http://schemas.microsoft.com/office/drawing/2014/main" id="{F15CF806-0797-D4A1-972C-0F9D3563949F}"/>
              </a:ext>
            </a:extLst>
          </p:cNvPr>
          <p:cNvPicPr>
            <a:picLocks noChangeAspect="1"/>
          </p:cNvPicPr>
          <p:nvPr/>
        </p:nvPicPr>
        <p:blipFill>
          <a:blip r:embed="rId14"/>
          <a:stretch>
            <a:fillRect/>
          </a:stretch>
        </p:blipFill>
        <p:spPr>
          <a:xfrm>
            <a:off x="4695616" y="7285497"/>
            <a:ext cx="352617" cy="487711"/>
          </a:xfrm>
          <a:prstGeom prst="rect">
            <a:avLst/>
          </a:prstGeom>
        </p:spPr>
      </p:pic>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4814</TotalTime>
  <Pages>0</Pages>
  <Words>536</Words>
  <Characters>0</Characters>
  <Application>Microsoft Office PowerPoint</Application>
  <DocSecurity>0</DocSecurity>
  <PresentationFormat>ユーザー設定</PresentationFormat>
  <Lines>0</Lines>
  <Paragraphs>88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Yu Gothic UI</vt:lpstr>
      <vt:lpstr>ヒラギノ角ゴ5</vt:lpstr>
      <vt:lpstr>ヒラギノ角ゴ7</vt:lpstr>
      <vt:lpstr>メイリオ</vt:lpstr>
      <vt:lpstr>游ゴシック</vt:lpstr>
      <vt:lpstr>游ゴシック Light</vt:lpstr>
      <vt:lpstr>Arial</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1485</cp:revision>
  <cp:lastPrinted>2025-05-28T00:49:51Z</cp:lastPrinted>
  <dcterms:created xsi:type="dcterms:W3CDTF">2015-08-26T04:11:00Z</dcterms:created>
  <dcterms:modified xsi:type="dcterms:W3CDTF">2025-05-28T04:58:13Z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