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2" r:id="rId1"/>
  </p:sldMasterIdLst>
  <p:notesMasterIdLst>
    <p:notesMasterId r:id="rId4"/>
  </p:notesMasterIdLst>
  <p:sldIdLst>
    <p:sldId id="299" r:id="rId2"/>
    <p:sldId id="301" r:id="rId3"/>
  </p:sldIdLst>
  <p:sldSz cx="7559675" cy="10691813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8">
          <p15:clr>
            <a:srgbClr val="A4A3A4"/>
          </p15:clr>
        </p15:guide>
        <p15:guide id="2" pos="2382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wner" initials="O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0F0F0"/>
    <a:srgbClr val="ECEBE8"/>
    <a:srgbClr val="3B77C5"/>
    <a:srgbClr val="F79709"/>
    <a:srgbClr val="000066"/>
    <a:srgbClr val="4F81BD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732" autoAdjust="0"/>
    <p:restoredTop sz="94660"/>
  </p:normalViewPr>
  <p:slideViewPr>
    <p:cSldViewPr>
      <p:cViewPr>
        <p:scale>
          <a:sx n="66" d="100"/>
          <a:sy n="66" d="100"/>
        </p:scale>
        <p:origin x="3201" y="49"/>
      </p:cViewPr>
      <p:guideLst>
        <p:guide orient="horz" pos="3368"/>
        <p:guide pos="238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69848" cy="6984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ヘッダー プレースホルダー 1">
            <a:extLst>
              <a:ext uri="{FF2B5EF4-FFF2-40B4-BE49-F238E27FC236}">
                <a16:creationId xmlns:a16="http://schemas.microsoft.com/office/drawing/2014/main" id="{D8D82528-7D63-4BAF-8AF8-782B4D3ECCB3}"/>
              </a:ext>
            </a:extLst>
          </p:cNvPr>
          <p:cNvSpPr>
            <a:spLocks noGrp="1" noChangeArrowheads="1"/>
          </p:cNvSpPr>
          <p:nvPr>
            <p:ph type="hdr" sz="quarter" idx="4294967295"/>
          </p:nvPr>
        </p:nvSpPr>
        <p:spPr bwMode="auto">
          <a:xfrm>
            <a:off x="0" y="0"/>
            <a:ext cx="2951163" cy="496888"/>
          </a:xfrm>
          <a:prstGeom prst="rect">
            <a:avLst/>
          </a:prstGeom>
          <a:noFill/>
          <a:ln>
            <a:noFill/>
          </a:ln>
        </p:spPr>
        <p:txBody>
          <a:bodyPr vert="horz" wrap="square" lIns="91882" tIns="45942" rIns="91882" bIns="45942" numCol="1" anchor="t" anchorCtr="0" compatLnSpc="1">
            <a:prstTxWarp prst="textNoShape">
              <a:avLst/>
            </a:prstTxWarp>
          </a:bodyPr>
          <a:lstStyle>
            <a:lvl1pPr>
              <a:buFont typeface="Arial" panose="020B0604020202020204" pitchFamily="34" charset="0"/>
              <a:buNone/>
              <a:defRPr sz="1200"/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2051" name="日付プレースホルダー 2">
            <a:extLst>
              <a:ext uri="{FF2B5EF4-FFF2-40B4-BE49-F238E27FC236}">
                <a16:creationId xmlns:a16="http://schemas.microsoft.com/office/drawing/2014/main" id="{9B6D9815-35E6-4DB9-A7BE-17A58024CBE0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54450" y="0"/>
            <a:ext cx="2951163" cy="496888"/>
          </a:xfrm>
          <a:prstGeom prst="rect">
            <a:avLst/>
          </a:prstGeom>
          <a:noFill/>
          <a:ln>
            <a:noFill/>
          </a:ln>
        </p:spPr>
        <p:txBody>
          <a:bodyPr vert="horz" wrap="square" lIns="91882" tIns="45942" rIns="91882" bIns="45942" numCol="1" anchor="t" anchorCtr="0" compatLnSpc="1">
            <a:prstTxWarp prst="textNoShape">
              <a:avLst/>
            </a:prstTxWarp>
          </a:bodyPr>
          <a:lstStyle>
            <a:lvl1pPr algn="r"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fld id="{47162779-5B6F-497B-AE3A-8242DDDD62AD}" type="datetime1">
              <a:rPr lang="ja-JP" altLang="en-US"/>
              <a:pPr>
                <a:defRPr/>
              </a:pPr>
              <a:t>2025/7/11</a:t>
            </a:fld>
            <a:endParaRPr lang="ja-JP" altLang="en-US" sz="1200"/>
          </a:p>
        </p:txBody>
      </p:sp>
      <p:sp>
        <p:nvSpPr>
          <p:cNvPr id="2052" name="スライド イメージ プレースホルダー 3">
            <a:extLst>
              <a:ext uri="{FF2B5EF4-FFF2-40B4-BE49-F238E27FC236}">
                <a16:creationId xmlns:a16="http://schemas.microsoft.com/office/drawing/2014/main" id="{40883335-0706-4DC6-901B-AB22CAC6D3B3}"/>
              </a:ext>
            </a:extLst>
          </p:cNvPr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2219325" y="1244600"/>
            <a:ext cx="236855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</p:sp>
      <p:sp>
        <p:nvSpPr>
          <p:cNvPr id="2053" name="ノート プレースホルダー 4">
            <a:extLst>
              <a:ext uri="{FF2B5EF4-FFF2-40B4-BE49-F238E27FC236}">
                <a16:creationId xmlns:a16="http://schemas.microsoft.com/office/drawing/2014/main" id="{1FE77A54-CCE7-4874-8AD6-851C8FB6E906}"/>
              </a:ext>
            </a:extLst>
          </p:cNvPr>
          <p:cNvSpPr>
            <a:spLocks noGrp="1" noRot="1" noChangeAspect="1" noChangeArrowheads="1"/>
          </p:cNvSpPr>
          <p:nvPr/>
        </p:nvSpPr>
        <p:spPr bwMode="auto">
          <a:xfrm>
            <a:off x="679450" y="4784725"/>
            <a:ext cx="5448300" cy="3910013"/>
          </a:xfrm>
          <a:prstGeom prst="rect">
            <a:avLst/>
          </a:prstGeom>
          <a:noFill/>
          <a:ln>
            <a:noFill/>
          </a:ln>
        </p:spPr>
        <p:txBody>
          <a:bodyPr lIns="91882" tIns="45942" rIns="91882" bIns="45942" anchor="ctr"/>
          <a:lstStyle>
            <a:lvl1pPr defTabSz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defTabSz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defTabSz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defTabSz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defTabSz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ja-JP" altLang="en-US"/>
              <a:t>マスター テキストの書式設定</a:t>
            </a:r>
          </a:p>
          <a:p>
            <a:pPr>
              <a:defRPr/>
            </a:pPr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>
              <a:defRPr/>
            </a:pPr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>
              <a:defRPr/>
            </a:pPr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>
              <a:defRPr/>
            </a:pPr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2054" name="フッター プレースホルダー 5">
            <a:extLst>
              <a:ext uri="{FF2B5EF4-FFF2-40B4-BE49-F238E27FC236}">
                <a16:creationId xmlns:a16="http://schemas.microsoft.com/office/drawing/2014/main" id="{010DDE3A-ABFA-4331-AA4F-0D09FCFECB26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2450"/>
            <a:ext cx="2951163" cy="496888"/>
          </a:xfrm>
          <a:prstGeom prst="rect">
            <a:avLst/>
          </a:prstGeom>
          <a:noFill/>
          <a:ln>
            <a:noFill/>
          </a:ln>
        </p:spPr>
        <p:txBody>
          <a:bodyPr vert="horz" wrap="square" lIns="91882" tIns="45942" rIns="91882" bIns="45942" numCol="1" anchor="b" anchorCtr="0" compatLnSpc="1">
            <a:prstTxWarp prst="textNoShape">
              <a:avLst/>
            </a:prstTxWarp>
          </a:bodyPr>
          <a:lstStyle>
            <a:lvl1pPr>
              <a:buFont typeface="Arial" panose="020B0604020202020204" pitchFamily="34" charset="0"/>
              <a:buNone/>
              <a:defRPr sz="1200"/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2055" name="スライド番号プレースホルダー 6">
            <a:extLst>
              <a:ext uri="{FF2B5EF4-FFF2-40B4-BE49-F238E27FC236}">
                <a16:creationId xmlns:a16="http://schemas.microsoft.com/office/drawing/2014/main" id="{53B8E6DC-44FF-4389-B101-73ACA1605E1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4450" y="9442450"/>
            <a:ext cx="2951163" cy="496888"/>
          </a:xfrm>
          <a:prstGeom prst="rect">
            <a:avLst/>
          </a:prstGeom>
          <a:noFill/>
          <a:ln>
            <a:noFill/>
          </a:ln>
        </p:spPr>
        <p:txBody>
          <a:bodyPr vert="horz" wrap="square" lIns="91882" tIns="45942" rIns="91882" bIns="45942" numCol="1" anchor="b" anchorCtr="0" compatLnSpc="1">
            <a:prstTxWarp prst="textNoShape">
              <a:avLst/>
            </a:prstTxWarp>
          </a:bodyPr>
          <a:lstStyle>
            <a:lvl1pPr algn="r"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fld id="{2F1F6FB8-28E6-4502-BE1F-1CF4FBABE520}" type="slidenum">
              <a:rPr lang="ja-JP" altLang="en-US"/>
              <a:pPr>
                <a:defRPr/>
              </a:pPr>
              <a:t>‹#›</a:t>
            </a:fld>
            <a:endParaRPr lang="ja-JP" altLang="en-US" sz="1200"/>
          </a:p>
        </p:txBody>
      </p:sp>
    </p:spTree>
    <p:extLst>
      <p:ext uri="{BB962C8B-B14F-4D97-AF65-F5344CB8AC3E}">
        <p14:creationId xmlns:p14="http://schemas.microsoft.com/office/powerpoint/2010/main" val="1339422274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7978E3-3F75-4A0D-94BD-8754002B412E}" type="datetime1">
              <a:rPr lang="ja-JP" altLang="en-US" smtClean="0"/>
              <a:pPr>
                <a:defRPr/>
              </a:pPr>
              <a:t>2025/7/11</a:t>
            </a:fld>
            <a:endParaRPr lang="ja-JP" altLang="en-US" sz="1800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ja-J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A5961-23E2-4788-AB9A-AEEEFB251698}" type="slidenum">
              <a:rPr lang="ja-JP" altLang="en-US" smtClean="0"/>
              <a:pPr>
                <a:defRPr/>
              </a:pPr>
              <a:t>‹#›</a:t>
            </a:fld>
            <a:endParaRPr lang="ja-JP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20544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4988144-94EE-4D30-9361-6000D8699E60}" type="datetime1">
              <a:rPr lang="ja-JP" altLang="en-US" smtClean="0"/>
              <a:pPr>
                <a:defRPr/>
              </a:pPr>
              <a:t>2025/7/11</a:t>
            </a:fld>
            <a:endParaRPr lang="ja-JP" altLang="en-US" sz="1800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ja-J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F1629-3C7C-49C6-94AE-923B78457F34}" type="slidenum">
              <a:rPr lang="ja-JP" altLang="en-US" smtClean="0"/>
              <a:pPr>
                <a:defRPr/>
              </a:pPr>
              <a:t>‹#›</a:t>
            </a:fld>
            <a:endParaRPr lang="ja-JP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69372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9AA9BE7-304D-4DF5-9736-3527E2E07CC4}" type="datetime1">
              <a:rPr lang="ja-JP" altLang="en-US" smtClean="0"/>
              <a:pPr>
                <a:defRPr/>
              </a:pPr>
              <a:t>2025/7/11</a:t>
            </a:fld>
            <a:endParaRPr lang="ja-JP" altLang="en-US" sz="1800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ja-J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535774-BA25-4DF2-A866-669B5541F0E7}" type="slidenum">
              <a:rPr lang="ja-JP" altLang="en-US" smtClean="0"/>
              <a:pPr>
                <a:defRPr/>
              </a:pPr>
              <a:t>‹#›</a:t>
            </a:fld>
            <a:endParaRPr lang="ja-JP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55370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18075BB-3CD5-4CA7-A691-D3E6921D0F2F}" type="datetime1">
              <a:rPr lang="ja-JP" altLang="en-US" smtClean="0"/>
              <a:pPr>
                <a:defRPr/>
              </a:pPr>
              <a:t>2025/7/11</a:t>
            </a:fld>
            <a:endParaRPr lang="ja-JP" altLang="en-US" sz="1800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ja-J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009B32-316C-46C9-9F2A-AC03076C0D58}" type="slidenum">
              <a:rPr lang="ja-JP" altLang="en-US" smtClean="0"/>
              <a:pPr>
                <a:defRPr/>
              </a:pPr>
              <a:t>‹#›</a:t>
            </a:fld>
            <a:endParaRPr lang="ja-JP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85977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7999A7-B118-4595-8F5D-3EA4785052C5}" type="datetime1">
              <a:rPr lang="ja-JP" altLang="en-US" smtClean="0"/>
              <a:pPr>
                <a:defRPr/>
              </a:pPr>
              <a:t>2025/7/11</a:t>
            </a:fld>
            <a:endParaRPr lang="ja-JP" altLang="en-US" sz="1800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ja-J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9B8DF0-AD75-4419-B5AA-C8AC41C25206}" type="slidenum">
              <a:rPr lang="ja-JP" altLang="en-US" smtClean="0"/>
              <a:pPr>
                <a:defRPr/>
              </a:pPr>
              <a:t>‹#›</a:t>
            </a:fld>
            <a:endParaRPr lang="ja-JP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2441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A8EE726-064D-4A7A-87F8-C255F47775DA}" type="datetime1">
              <a:rPr lang="ja-JP" altLang="en-US" smtClean="0"/>
              <a:pPr>
                <a:defRPr/>
              </a:pPr>
              <a:t>2025/7/11</a:t>
            </a:fld>
            <a:endParaRPr lang="ja-JP" altLang="en-US" sz="1800">
              <a:solidFill>
                <a:schemeClr val="tx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ja-JP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E7228F-84C8-4FAE-A2ED-02A4BA5DB43E}" type="slidenum">
              <a:rPr lang="ja-JP" altLang="en-US" smtClean="0"/>
              <a:pPr>
                <a:defRPr/>
              </a:pPr>
              <a:t>‹#›</a:t>
            </a:fld>
            <a:endParaRPr lang="ja-JP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57398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5861FEA-1BE4-4962-8DDE-A5D55E7527A9}" type="datetime1">
              <a:rPr lang="ja-JP" altLang="en-US" smtClean="0"/>
              <a:pPr>
                <a:defRPr/>
              </a:pPr>
              <a:t>2025/7/11</a:t>
            </a:fld>
            <a:endParaRPr lang="ja-JP" altLang="en-US" sz="1800">
              <a:solidFill>
                <a:schemeClr val="tx1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ja-JP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843B40-6466-4FC6-B59C-19E25D6395DD}" type="slidenum">
              <a:rPr lang="ja-JP" altLang="en-US" smtClean="0"/>
              <a:pPr>
                <a:defRPr/>
              </a:pPr>
              <a:t>‹#›</a:t>
            </a:fld>
            <a:endParaRPr lang="ja-JP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89690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BC3B54A-4984-489F-9AD9-FFA51C931E4D}" type="datetime1">
              <a:rPr lang="ja-JP" altLang="en-US" smtClean="0"/>
              <a:pPr>
                <a:defRPr/>
              </a:pPr>
              <a:t>2025/7/11</a:t>
            </a:fld>
            <a:endParaRPr lang="ja-JP" altLang="en-US" sz="180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ja-JP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1808FF-C502-478B-A7FB-5CF5249A89C9}" type="slidenum">
              <a:rPr lang="ja-JP" altLang="en-US" smtClean="0"/>
              <a:pPr>
                <a:defRPr/>
              </a:pPr>
              <a:t>‹#›</a:t>
            </a:fld>
            <a:endParaRPr lang="ja-JP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07919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AF2FB7D-6622-44BB-8443-AAE9ABD04C2A}" type="datetime1">
              <a:rPr lang="ja-JP" altLang="en-US" smtClean="0"/>
              <a:pPr>
                <a:defRPr/>
              </a:pPr>
              <a:t>2025/7/11</a:t>
            </a:fld>
            <a:endParaRPr lang="ja-JP" altLang="en-US" sz="1800">
              <a:solidFill>
                <a:schemeClr val="tx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ja-JP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29A675-E67B-4B29-86A3-5ACA98E69B30}" type="slidenum">
              <a:rPr lang="ja-JP" altLang="en-US" smtClean="0"/>
              <a:pPr>
                <a:defRPr/>
              </a:pPr>
              <a:t>‹#›</a:t>
            </a:fld>
            <a:endParaRPr lang="ja-JP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12086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0FF1BBD-CBC7-4959-8351-5A736CE0938B}" type="datetime1">
              <a:rPr lang="ja-JP" altLang="en-US" smtClean="0"/>
              <a:pPr>
                <a:defRPr/>
              </a:pPr>
              <a:t>2025/7/11</a:t>
            </a:fld>
            <a:endParaRPr lang="ja-JP" altLang="en-US" sz="1800">
              <a:solidFill>
                <a:schemeClr val="tx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ja-JP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0A148F-D910-440E-A062-BA2BA1E8A13C}" type="slidenum">
              <a:rPr lang="ja-JP" altLang="en-US" smtClean="0"/>
              <a:pPr>
                <a:defRPr/>
              </a:pPr>
              <a:t>‹#›</a:t>
            </a:fld>
            <a:endParaRPr lang="ja-JP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7744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9992FBA-136A-4615-B42B-1BCBDE2F7E83}" type="datetime1">
              <a:rPr lang="ja-JP" altLang="en-US" smtClean="0"/>
              <a:pPr>
                <a:defRPr/>
              </a:pPr>
              <a:t>2025/7/11</a:t>
            </a:fld>
            <a:endParaRPr lang="ja-JP" altLang="en-US" sz="1800">
              <a:solidFill>
                <a:schemeClr val="tx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ja-JP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E4DEFA-BC6D-47E7-A9BE-A61E139C1845}" type="slidenum">
              <a:rPr lang="ja-JP" altLang="en-US" smtClean="0"/>
              <a:pPr>
                <a:defRPr/>
              </a:pPr>
              <a:t>‹#›</a:t>
            </a:fld>
            <a:endParaRPr lang="ja-JP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21630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4CA1D40-5B34-4B97-9DA7-D2C4F69DF1E9}" type="datetime1">
              <a:rPr lang="ja-JP" altLang="en-US" smtClean="0"/>
              <a:pPr>
                <a:defRPr/>
              </a:pPr>
              <a:t>2025/7/11</a:t>
            </a:fld>
            <a:endParaRPr lang="ja-JP" altLang="en-US" sz="1800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E078727-E0AB-4F16-9ECA-F98D7E720520}" type="slidenum">
              <a:rPr lang="ja-JP" altLang="en-US" smtClean="0"/>
              <a:pPr>
                <a:defRPr/>
              </a:pPr>
              <a:t>‹#›</a:t>
            </a:fld>
            <a:endParaRPr lang="ja-JP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0420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hf sldNum="0" hdr="0" ftr="0"/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kumimoji="1"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kumimoji="1"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jpeg"/><Relationship Id="rId3" Type="http://schemas.openxmlformats.org/officeDocument/2006/relationships/image" Target="https://bto.applied.ne.jp/img/feature/common/type_main-back.jpg" TargetMode="External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image" Target="../media/image1.jpeg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jp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https://bto.applied.ne.jp/img/feature/common/type_main-back.jpg" TargetMode="External"/><Relationship Id="rId7" Type="http://schemas.openxmlformats.org/officeDocument/2006/relationships/image" Target="../media/image8.png"/><Relationship Id="rId12" Type="http://schemas.openxmlformats.org/officeDocument/2006/relationships/image" Target="../media/image13.jpg"/><Relationship Id="rId17" Type="http://schemas.openxmlformats.org/officeDocument/2006/relationships/image" Target="../media/image16.png"/><Relationship Id="rId2" Type="http://schemas.openxmlformats.org/officeDocument/2006/relationships/image" Target="../media/image1.jpeg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3.png"/><Relationship Id="rId10" Type="http://schemas.openxmlformats.org/officeDocument/2006/relationships/image" Target="../media/image11.jpe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Rectangle 5">
            <a:extLst>
              <a:ext uri="{FF2B5EF4-FFF2-40B4-BE49-F238E27FC236}">
                <a16:creationId xmlns:a16="http://schemas.microsoft.com/office/drawing/2014/main" id="{B7E3FED0-7FD2-46A5-9540-2082645F2E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100570"/>
            <a:ext cx="7559675" cy="1210205"/>
          </a:xfrm>
          <a:prstGeom prst="rect">
            <a:avLst/>
          </a:prstGeom>
          <a:solidFill>
            <a:srgbClr val="F0F0F0"/>
          </a:solidFill>
          <a:ln>
            <a:noFill/>
          </a:ln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endParaRPr lang="ja-JP" altLang="en-US" dirty="0"/>
          </a:p>
        </p:txBody>
      </p:sp>
      <p:pic>
        <p:nvPicPr>
          <p:cNvPr id="38" name="Picture 23">
            <a:extLst>
              <a:ext uri="{FF2B5EF4-FFF2-40B4-BE49-F238E27FC236}">
                <a16:creationId xmlns:a16="http://schemas.microsoft.com/office/drawing/2014/main" id="{A5816F80-EB7F-4335-86FB-4BB37B21A5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7559675" cy="1599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Rectangle 5">
            <a:extLst>
              <a:ext uri="{FF2B5EF4-FFF2-40B4-BE49-F238E27FC236}">
                <a16:creationId xmlns:a16="http://schemas.microsoft.com/office/drawing/2014/main" id="{54BB1CF7-D859-4538-8CCE-8FD5DE7087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378803"/>
            <a:ext cx="7559675" cy="785317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endParaRPr lang="ja-JP" altLang="en-US" dirty="0"/>
          </a:p>
        </p:txBody>
      </p: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DBAB6E51-51D0-4E1D-BAF1-0F889D21CBFD}"/>
              </a:ext>
            </a:extLst>
          </p:cNvPr>
          <p:cNvSpPr txBox="1"/>
          <p:nvPr/>
        </p:nvSpPr>
        <p:spPr>
          <a:xfrm>
            <a:off x="357284" y="1479074"/>
            <a:ext cx="684510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600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プラズマシミュレーションソフトウェア </a:t>
            </a:r>
            <a:endParaRPr kumimoji="1" lang="en-US" altLang="ja-JP" sz="1600" b="1" dirty="0">
              <a:solidFill>
                <a:schemeClr val="bg1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Segoe UI" panose="020B0502040204020203" pitchFamily="34" charset="0"/>
            </a:endParaRPr>
          </a:p>
          <a:p>
            <a:pPr algn="ctr"/>
            <a:r>
              <a:rPr kumimoji="1" lang="en-US" altLang="ja-JP" sz="1600" b="1" dirty="0" err="1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VizGlow</a:t>
            </a:r>
            <a:r>
              <a:rPr kumimoji="1" lang="en-US" altLang="ja-JP" sz="1600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®</a:t>
            </a:r>
            <a:r>
              <a:rPr kumimoji="1" lang="ja-JP" altLang="en-US" sz="1600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　動作推奨</a:t>
            </a:r>
            <a:r>
              <a:rPr kumimoji="1" lang="en-US" altLang="ja-JP" sz="1600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PC</a:t>
            </a:r>
            <a:endParaRPr lang="en-US" altLang="ja-JP" sz="1600" b="1" dirty="0">
              <a:solidFill>
                <a:schemeClr val="bg1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Segoe UI" panose="020B0502040204020203" pitchFamily="34" charset="0"/>
            </a:endParaRPr>
          </a:p>
        </p:txBody>
      </p:sp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8AE2A351-2552-4569-AA3D-F45DB839F132}"/>
              </a:ext>
            </a:extLst>
          </p:cNvPr>
          <p:cNvSpPr txBox="1"/>
          <p:nvPr/>
        </p:nvSpPr>
        <p:spPr>
          <a:xfrm>
            <a:off x="3535551" y="4507730"/>
            <a:ext cx="394623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en-US" altLang="ja-JP" sz="14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CERVO </a:t>
            </a:r>
            <a:r>
              <a:rPr kumimoji="1" lang="en-US" altLang="ja-JP" sz="1400" b="1" dirty="0" err="1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Grasta</a:t>
            </a:r>
            <a:r>
              <a:rPr kumimoji="1" lang="en-US" altLang="ja-JP" sz="14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 </a:t>
            </a:r>
          </a:p>
          <a:p>
            <a:r>
              <a:rPr kumimoji="1" lang="en-US" altLang="ja-JP" sz="14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Type-ALIS25WC-W5</a:t>
            </a:r>
            <a:r>
              <a:rPr kumimoji="1" lang="ja-JP" altLang="en-US" sz="14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カスタマイズ</a:t>
            </a:r>
            <a:endParaRPr kumimoji="1" lang="en-US" altLang="ja-JP" sz="1400" b="1" dirty="0">
              <a:solidFill>
                <a:srgbClr val="1C1C1C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Segoe UI" panose="020B0502040204020203" pitchFamily="34" charset="0"/>
            </a:endParaRPr>
          </a:p>
        </p:txBody>
      </p:sp>
      <p:sp>
        <p:nvSpPr>
          <p:cNvPr id="51" name="テキスト ボックス 50">
            <a:extLst>
              <a:ext uri="{FF2B5EF4-FFF2-40B4-BE49-F238E27FC236}">
                <a16:creationId xmlns:a16="http://schemas.microsoft.com/office/drawing/2014/main" id="{6B827FA2-1D62-4C62-8E0C-450A23764832}"/>
              </a:ext>
            </a:extLst>
          </p:cNvPr>
          <p:cNvSpPr txBox="1"/>
          <p:nvPr/>
        </p:nvSpPr>
        <p:spPr>
          <a:xfrm>
            <a:off x="3535551" y="5072746"/>
            <a:ext cx="3988792" cy="304698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仕様</a:t>
            </a:r>
          </a:p>
          <a:p>
            <a:r>
              <a:rPr kumimoji="1" lang="ja-JP" altLang="en-US" sz="12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■</a:t>
            </a:r>
            <a:r>
              <a:rPr kumimoji="1" lang="en-US" altLang="ja-JP" sz="12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CPU</a:t>
            </a:r>
            <a:r>
              <a:rPr kumimoji="1" lang="ja-JP" altLang="en-US" sz="12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：</a:t>
            </a:r>
            <a:r>
              <a:rPr kumimoji="1" lang="en-US" altLang="ja-JP" sz="12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Intel® Xeon® w5-2545 </a:t>
            </a:r>
            <a:r>
              <a:rPr kumimoji="1" lang="ja-JP" altLang="en-US" sz="12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プロセッサー</a:t>
            </a:r>
          </a:p>
          <a:p>
            <a:r>
              <a:rPr kumimoji="1" lang="ja-JP" altLang="en-US" sz="12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　　</a:t>
            </a:r>
            <a:r>
              <a:rPr kumimoji="1" lang="en-US" altLang="ja-JP" sz="12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12</a:t>
            </a:r>
            <a:r>
              <a:rPr kumimoji="1" lang="ja-JP" altLang="en-US" sz="12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コア</a:t>
            </a:r>
            <a:r>
              <a:rPr kumimoji="1" lang="en-US" altLang="ja-JP" sz="12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/24</a:t>
            </a:r>
            <a:r>
              <a:rPr kumimoji="1" lang="ja-JP" altLang="en-US" sz="12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スレッド</a:t>
            </a:r>
            <a:r>
              <a:rPr kumimoji="1" lang="en-US" altLang="ja-JP" sz="12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/</a:t>
            </a:r>
          </a:p>
          <a:p>
            <a:r>
              <a:rPr kumimoji="1" lang="en-US" altLang="ja-JP" sz="12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       P3.5-4.5GHz/TB4.7GHz/30M</a:t>
            </a:r>
          </a:p>
          <a:p>
            <a:r>
              <a:rPr kumimoji="1" lang="ja-JP" altLang="en-US" sz="12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■メモリ：</a:t>
            </a:r>
            <a:r>
              <a:rPr kumimoji="1" lang="en-US" altLang="ja-JP" sz="12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128GB</a:t>
            </a:r>
            <a:r>
              <a:rPr kumimoji="1" lang="ja-JP" altLang="en-US" sz="12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（</a:t>
            </a:r>
            <a:r>
              <a:rPr kumimoji="1" lang="en-US" altLang="ja-JP" sz="12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32GB×4</a:t>
            </a:r>
            <a:r>
              <a:rPr kumimoji="1" lang="ja-JP" altLang="en-US" sz="12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）</a:t>
            </a:r>
            <a:r>
              <a:rPr kumimoji="1" lang="en-US" altLang="ja-JP" sz="12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DDR5-5600</a:t>
            </a:r>
          </a:p>
          <a:p>
            <a:r>
              <a:rPr kumimoji="1" lang="ja-JP" altLang="en-US" sz="12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　　</a:t>
            </a:r>
            <a:r>
              <a:rPr kumimoji="1" lang="en-US" altLang="ja-JP" sz="12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Registered ECC DIMM</a:t>
            </a:r>
          </a:p>
          <a:p>
            <a:r>
              <a:rPr kumimoji="1" lang="ja-JP" altLang="en-US" sz="12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■</a:t>
            </a:r>
            <a:r>
              <a:rPr kumimoji="1" lang="en-US" altLang="ja-JP" sz="12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SSD</a:t>
            </a:r>
            <a:r>
              <a:rPr kumimoji="1" lang="ja-JP" altLang="en-US" sz="12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：</a:t>
            </a:r>
            <a:r>
              <a:rPr kumimoji="1" lang="en-US" altLang="ja-JP" sz="12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M.2 </a:t>
            </a:r>
            <a:r>
              <a:rPr kumimoji="1" lang="en-US" altLang="ja-JP" sz="1200" b="1" dirty="0" err="1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NVMe</a:t>
            </a:r>
            <a:r>
              <a:rPr kumimoji="1" lang="en-US" altLang="ja-JP" sz="12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-SSD  960GB </a:t>
            </a:r>
            <a:r>
              <a:rPr kumimoji="1" lang="ja-JP" altLang="en-US" sz="12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高耐久仕様</a:t>
            </a:r>
            <a:endParaRPr kumimoji="1" lang="en-US" altLang="ja-JP" sz="1200" b="1" dirty="0">
              <a:solidFill>
                <a:srgbClr val="1C1C1C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Segoe UI" panose="020B0502040204020203" pitchFamily="34" charset="0"/>
            </a:endParaRPr>
          </a:p>
          <a:p>
            <a:r>
              <a:rPr kumimoji="1" lang="ja-JP" altLang="en-US" sz="12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■ドライブ：非搭載</a:t>
            </a:r>
            <a:endParaRPr kumimoji="1" lang="en-US" altLang="zh-TW" sz="1200" b="1" dirty="0">
              <a:solidFill>
                <a:srgbClr val="1C1C1C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Segoe UI" panose="020B0502040204020203" pitchFamily="34" charset="0"/>
            </a:endParaRPr>
          </a:p>
          <a:p>
            <a:r>
              <a:rPr kumimoji="1" lang="en-US" altLang="ja-JP" sz="12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■OS</a:t>
            </a:r>
            <a:r>
              <a:rPr kumimoji="1" lang="ja-JP" altLang="en-US" sz="12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： </a:t>
            </a:r>
            <a:r>
              <a:rPr kumimoji="1" lang="en-US" altLang="ja-JP" sz="12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Windows 11 Pro 64bit</a:t>
            </a:r>
          </a:p>
          <a:p>
            <a:r>
              <a:rPr kumimoji="1" lang="en-US" altLang="ja-JP" sz="12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■GPU</a:t>
            </a:r>
            <a:r>
              <a:rPr kumimoji="1" lang="ja-JP" altLang="en-US" sz="12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：</a:t>
            </a:r>
            <a:r>
              <a:rPr kumimoji="1" lang="en-US" altLang="ja-JP" sz="12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NVIDIA RTX 2000 Ada 16GB-GDDR6</a:t>
            </a:r>
          </a:p>
          <a:p>
            <a:r>
              <a:rPr kumimoji="1" lang="en-US" altLang="ja-JP" sz="12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■</a:t>
            </a:r>
            <a:r>
              <a:rPr kumimoji="1" lang="ja-JP" altLang="en-US" sz="12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電源：</a:t>
            </a:r>
            <a:r>
              <a:rPr kumimoji="1" lang="en-US" altLang="ja-JP" sz="12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1,500W/200V | 1,200W/100V</a:t>
            </a:r>
          </a:p>
          <a:p>
            <a:r>
              <a:rPr kumimoji="1" lang="ja-JP" altLang="en-US" sz="12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　</a:t>
            </a:r>
            <a:r>
              <a:rPr kumimoji="1" lang="en-US" altLang="ja-JP" sz="12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80Plus Platinum </a:t>
            </a:r>
            <a:r>
              <a:rPr kumimoji="1" lang="ja-JP" altLang="en-US" sz="12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認証</a:t>
            </a:r>
            <a:endParaRPr kumimoji="1" lang="en-US" altLang="ja-JP" sz="1200" b="1" dirty="0">
              <a:solidFill>
                <a:srgbClr val="1C1C1C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Segoe UI" panose="020B0502040204020203" pitchFamily="34" charset="0"/>
            </a:endParaRPr>
          </a:p>
          <a:p>
            <a:r>
              <a:rPr kumimoji="1" lang="en-US" altLang="ja-JP" sz="12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■</a:t>
            </a:r>
            <a:r>
              <a:rPr kumimoji="1" lang="ja-JP" altLang="en-US" sz="12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キーボード・マウス 付属  有線</a:t>
            </a:r>
            <a:r>
              <a:rPr kumimoji="1" lang="en-US" altLang="ja-JP" sz="12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USB</a:t>
            </a:r>
            <a:r>
              <a:rPr kumimoji="1" lang="ja-JP" altLang="en-US" sz="12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接続</a:t>
            </a:r>
          </a:p>
          <a:p>
            <a:r>
              <a:rPr kumimoji="1" lang="en-US" altLang="ja-JP" sz="12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■</a:t>
            </a:r>
            <a:r>
              <a:rPr kumimoji="1" lang="ja-JP" altLang="en-US" sz="12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標準保証：</a:t>
            </a:r>
            <a:r>
              <a:rPr kumimoji="1" lang="en-US" altLang="ja-JP" sz="12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3</a:t>
            </a:r>
            <a:r>
              <a:rPr kumimoji="1" lang="ja-JP" altLang="en-US" sz="12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年間センドバックハードウェア保証</a:t>
            </a:r>
            <a:endParaRPr kumimoji="1" lang="en-US" altLang="ja-JP" sz="1200" b="1" dirty="0">
              <a:solidFill>
                <a:srgbClr val="1C1C1C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Segoe UI" panose="020B0502040204020203" pitchFamily="34" charset="0"/>
            </a:endParaRPr>
          </a:p>
          <a:p>
            <a:r>
              <a:rPr kumimoji="1" lang="ja-JP" altLang="en-US" sz="12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■サイズ：約 </a:t>
            </a:r>
            <a:r>
              <a:rPr kumimoji="1" lang="pl-PL" altLang="ja-JP" sz="12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W </a:t>
            </a:r>
            <a:r>
              <a:rPr kumimoji="1" lang="en-US" altLang="ja-JP" sz="12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175</a:t>
            </a:r>
            <a:r>
              <a:rPr kumimoji="1" lang="pl-PL" altLang="ja-JP" sz="12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 x</a:t>
            </a:r>
            <a:r>
              <a:rPr kumimoji="1" lang="ja-JP" altLang="pl-PL" sz="12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Ｈ </a:t>
            </a:r>
            <a:r>
              <a:rPr kumimoji="1" lang="en-US" altLang="ja-JP" sz="12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435</a:t>
            </a:r>
            <a:r>
              <a:rPr kumimoji="1" lang="pl-PL" altLang="ja-JP" sz="12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 x</a:t>
            </a:r>
            <a:r>
              <a:rPr kumimoji="1" lang="ja-JP" altLang="pl-PL" sz="12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Ｄ </a:t>
            </a:r>
            <a:r>
              <a:rPr kumimoji="1" lang="en-US" altLang="ja-JP" sz="12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500</a:t>
            </a:r>
            <a:r>
              <a:rPr kumimoji="1" lang="pl-PL" altLang="ja-JP" sz="12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mm </a:t>
            </a:r>
            <a:endParaRPr kumimoji="1" lang="en-US" altLang="ja-JP" sz="1200" b="1" dirty="0">
              <a:solidFill>
                <a:srgbClr val="1C1C1C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Segoe UI" panose="020B0502040204020203" pitchFamily="34" charset="0"/>
            </a:endParaRPr>
          </a:p>
          <a:p>
            <a:r>
              <a:rPr kumimoji="1" lang="en-US" altLang="ja-JP" sz="12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    </a:t>
            </a:r>
            <a:r>
              <a:rPr kumimoji="1" lang="ja-JP" altLang="en-US" sz="12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タワー型＆</a:t>
            </a:r>
            <a:r>
              <a:rPr kumimoji="1" lang="en-US" altLang="ja-JP" sz="12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4U</a:t>
            </a:r>
            <a:r>
              <a:rPr kumimoji="1" lang="ja-JP" altLang="en-US" sz="12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ラックマウント両対応ケース採用</a:t>
            </a:r>
            <a:endParaRPr kumimoji="1" lang="en-US" altLang="ja-JP" sz="1200" b="1" dirty="0">
              <a:solidFill>
                <a:srgbClr val="1C1C1C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Segoe UI" panose="020B0502040204020203" pitchFamily="34" charset="0"/>
            </a:endParaRPr>
          </a:p>
        </p:txBody>
      </p:sp>
      <p:cxnSp>
        <p:nvCxnSpPr>
          <p:cNvPr id="54" name="直線コネクタ 53">
            <a:extLst>
              <a:ext uri="{FF2B5EF4-FFF2-40B4-BE49-F238E27FC236}">
                <a16:creationId xmlns:a16="http://schemas.microsoft.com/office/drawing/2014/main" id="{BE5353EF-EBD0-42E4-A65A-08E466EB1634}"/>
              </a:ext>
            </a:extLst>
          </p:cNvPr>
          <p:cNvCxnSpPr>
            <a:cxnSpLocks/>
          </p:cNvCxnSpPr>
          <p:nvPr/>
        </p:nvCxnSpPr>
        <p:spPr>
          <a:xfrm>
            <a:off x="161837" y="8552604"/>
            <a:ext cx="7236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テキスト ボックス 56">
            <a:extLst>
              <a:ext uri="{FF2B5EF4-FFF2-40B4-BE49-F238E27FC236}">
                <a16:creationId xmlns:a16="http://schemas.microsoft.com/office/drawing/2014/main" id="{6A1CEC88-0746-4808-9A08-0D864F54E4FB}"/>
              </a:ext>
            </a:extLst>
          </p:cNvPr>
          <p:cNvSpPr txBox="1"/>
          <p:nvPr/>
        </p:nvSpPr>
        <p:spPr>
          <a:xfrm>
            <a:off x="161837" y="8717306"/>
            <a:ext cx="4017225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14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APPLIED  Workstation</a:t>
            </a:r>
            <a:r>
              <a:rPr kumimoji="1" lang="ja-JP" altLang="en-US" sz="14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  </a:t>
            </a:r>
            <a:r>
              <a:rPr kumimoji="1" lang="en-US" altLang="ja-JP" sz="14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CERVO </a:t>
            </a:r>
            <a:r>
              <a:rPr kumimoji="1" lang="en-US" altLang="ja-JP" sz="1400" b="1" dirty="0" err="1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Grasta</a:t>
            </a:r>
            <a:r>
              <a:rPr kumimoji="1" lang="en-US" altLang="ja-JP" sz="14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  </a:t>
            </a:r>
          </a:p>
          <a:p>
            <a:pPr>
              <a:lnSpc>
                <a:spcPct val="150000"/>
              </a:lnSpc>
            </a:pPr>
            <a:r>
              <a:rPr kumimoji="1" lang="en-US" altLang="ja-JP" sz="14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Type-ALIS25WC-W5</a:t>
            </a:r>
            <a:r>
              <a:rPr kumimoji="1" lang="ja-JP" altLang="en-US" sz="14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カスタマイズ</a:t>
            </a:r>
            <a:r>
              <a:rPr kumimoji="1" lang="en-US" altLang="ja-JP" sz="14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(2000 Ada)</a:t>
            </a:r>
          </a:p>
        </p:txBody>
      </p:sp>
      <p:cxnSp>
        <p:nvCxnSpPr>
          <p:cNvPr id="62" name="直線コネクタ 61">
            <a:extLst>
              <a:ext uri="{FF2B5EF4-FFF2-40B4-BE49-F238E27FC236}">
                <a16:creationId xmlns:a16="http://schemas.microsoft.com/office/drawing/2014/main" id="{757FB048-AA22-460F-A5DC-3DBB44B95A71}"/>
              </a:ext>
            </a:extLst>
          </p:cNvPr>
          <p:cNvCxnSpPr>
            <a:cxnSpLocks/>
          </p:cNvCxnSpPr>
          <p:nvPr/>
        </p:nvCxnSpPr>
        <p:spPr>
          <a:xfrm>
            <a:off x="161837" y="9592030"/>
            <a:ext cx="7236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7" name="グループ化 116">
            <a:extLst>
              <a:ext uri="{FF2B5EF4-FFF2-40B4-BE49-F238E27FC236}">
                <a16:creationId xmlns:a16="http://schemas.microsoft.com/office/drawing/2014/main" id="{81B2DBAE-0C5E-E4C1-6D90-2787BB836954}"/>
              </a:ext>
            </a:extLst>
          </p:cNvPr>
          <p:cNvGrpSpPr/>
          <p:nvPr/>
        </p:nvGrpSpPr>
        <p:grpSpPr>
          <a:xfrm>
            <a:off x="4142389" y="8628762"/>
            <a:ext cx="3339392" cy="853813"/>
            <a:chOff x="4142389" y="8616860"/>
            <a:chExt cx="3339392" cy="853813"/>
          </a:xfrm>
        </p:grpSpPr>
        <p:sp>
          <p:nvSpPr>
            <p:cNvPr id="58" name="テキスト ボックス 57">
              <a:extLst>
                <a:ext uri="{FF2B5EF4-FFF2-40B4-BE49-F238E27FC236}">
                  <a16:creationId xmlns:a16="http://schemas.microsoft.com/office/drawing/2014/main" id="{3E870A10-0092-40F6-B1D0-5119608ACFC0}"/>
                </a:ext>
              </a:extLst>
            </p:cNvPr>
            <p:cNvSpPr txBox="1"/>
            <p:nvPr/>
          </p:nvSpPr>
          <p:spPr>
            <a:xfrm>
              <a:off x="4142389" y="8616860"/>
              <a:ext cx="3269544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kumimoji="1" lang="en-US" altLang="ja-JP" sz="4000" b="1" dirty="0">
                  <a:solidFill>
                    <a:srgbClr val="1C1C1C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Segoe UI" panose="020B0502040204020203" pitchFamily="34" charset="0"/>
                </a:rPr>
                <a:t>  1,039,000</a:t>
              </a:r>
            </a:p>
          </p:txBody>
        </p:sp>
        <p:grpSp>
          <p:nvGrpSpPr>
            <p:cNvPr id="111" name="グループ化 110">
              <a:extLst>
                <a:ext uri="{FF2B5EF4-FFF2-40B4-BE49-F238E27FC236}">
                  <a16:creationId xmlns:a16="http://schemas.microsoft.com/office/drawing/2014/main" id="{969F3A12-4D64-0B90-E264-EEA16C1E6ACC}"/>
                </a:ext>
              </a:extLst>
            </p:cNvPr>
            <p:cNvGrpSpPr/>
            <p:nvPr/>
          </p:nvGrpSpPr>
          <p:grpSpPr>
            <a:xfrm>
              <a:off x="4142389" y="9209063"/>
              <a:ext cx="3060000" cy="261610"/>
              <a:chOff x="4080188" y="9209063"/>
              <a:chExt cx="3060000" cy="261610"/>
            </a:xfrm>
          </p:grpSpPr>
          <p:sp>
            <p:nvSpPr>
              <p:cNvPr id="55" name="Rectangle 43">
                <a:extLst>
                  <a:ext uri="{FF2B5EF4-FFF2-40B4-BE49-F238E27FC236}">
                    <a16:creationId xmlns:a16="http://schemas.microsoft.com/office/drawing/2014/main" id="{08F171FE-845C-4E48-8E6C-41B49F73433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80188" y="9215455"/>
                <a:ext cx="3060000" cy="217704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272727"/>
                </a:solidFill>
                <a:miter lim="800000"/>
                <a:headEnd/>
                <a:tailEnd/>
              </a:ln>
            </p:spPr>
            <p:txBody>
              <a:bodyPr vert="horz" wrap="square" lIns="74295" tIns="8890" rIns="74295" bIns="889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1" name="テキスト ボックス 60">
                <a:extLst>
                  <a:ext uri="{FF2B5EF4-FFF2-40B4-BE49-F238E27FC236}">
                    <a16:creationId xmlns:a16="http://schemas.microsoft.com/office/drawing/2014/main" id="{ACBBC75C-1DF9-4D66-83B4-AE66F1B31E9D}"/>
                  </a:ext>
                </a:extLst>
              </p:cNvPr>
              <p:cNvSpPr txBox="1"/>
              <p:nvPr/>
            </p:nvSpPr>
            <p:spPr>
              <a:xfrm>
                <a:off x="4279849" y="9209063"/>
                <a:ext cx="2660679" cy="2616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ja-JP" altLang="en-US" sz="1050" b="1" dirty="0">
                    <a:latin typeface="游ゴシック" panose="020B0400000000000000" pitchFamily="50" charset="-128"/>
                    <a:ea typeface="游ゴシック" panose="020B0400000000000000" pitchFamily="50" charset="-128"/>
                    <a:cs typeface="Segoe UI" panose="020B0502040204020203" pitchFamily="34" charset="0"/>
                  </a:rPr>
                  <a:t>カスタマイズのご要望も承ります</a:t>
                </a:r>
                <a:endParaRPr kumimoji="1" lang="en-US" altLang="ja-JP" sz="1050" b="1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Segoe UI" panose="020B0502040204020203" pitchFamily="34" charset="0"/>
                </a:endParaRPr>
              </a:p>
            </p:txBody>
          </p:sp>
        </p:grpSp>
        <p:grpSp>
          <p:nvGrpSpPr>
            <p:cNvPr id="110" name="グループ化 109">
              <a:extLst>
                <a:ext uri="{FF2B5EF4-FFF2-40B4-BE49-F238E27FC236}">
                  <a16:creationId xmlns:a16="http://schemas.microsoft.com/office/drawing/2014/main" id="{D75D3FA8-D463-15F7-1F22-07730C268550}"/>
                </a:ext>
              </a:extLst>
            </p:cNvPr>
            <p:cNvGrpSpPr/>
            <p:nvPr/>
          </p:nvGrpSpPr>
          <p:grpSpPr>
            <a:xfrm>
              <a:off x="6780760" y="8700938"/>
              <a:ext cx="701021" cy="544359"/>
              <a:chOff x="6185072" y="8700938"/>
              <a:chExt cx="701021" cy="544359"/>
            </a:xfrm>
          </p:grpSpPr>
          <p:sp>
            <p:nvSpPr>
              <p:cNvPr id="59" name="テキスト ボックス 58">
                <a:extLst>
                  <a:ext uri="{FF2B5EF4-FFF2-40B4-BE49-F238E27FC236}">
                    <a16:creationId xmlns:a16="http://schemas.microsoft.com/office/drawing/2014/main" id="{B2C7D9B5-FD81-4E81-9529-8EE984266BFB}"/>
                  </a:ext>
                </a:extLst>
              </p:cNvPr>
              <p:cNvSpPr txBox="1"/>
              <p:nvPr/>
            </p:nvSpPr>
            <p:spPr>
              <a:xfrm>
                <a:off x="6243947" y="8783632"/>
                <a:ext cx="421699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2400" b="1" dirty="0">
                    <a:solidFill>
                      <a:srgbClr val="1C1C1C"/>
                    </a:solidFill>
                    <a:latin typeface="游ゴシック" panose="020B0400000000000000" pitchFamily="50" charset="-128"/>
                    <a:ea typeface="游ゴシック" panose="020B0400000000000000" pitchFamily="50" charset="-128"/>
                    <a:cs typeface="Segoe UI" panose="020B0502040204020203" pitchFamily="34" charset="0"/>
                  </a:rPr>
                  <a:t>円</a:t>
                </a:r>
                <a:endParaRPr kumimoji="1" lang="en-US" altLang="ja-JP" sz="2400" b="1" dirty="0">
                  <a:solidFill>
                    <a:srgbClr val="1C1C1C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Segoe UI" panose="020B0502040204020203" pitchFamily="34" charset="0"/>
                </a:endParaRPr>
              </a:p>
            </p:txBody>
          </p:sp>
          <p:sp>
            <p:nvSpPr>
              <p:cNvPr id="63" name="テキスト ボックス 62">
                <a:extLst>
                  <a:ext uri="{FF2B5EF4-FFF2-40B4-BE49-F238E27FC236}">
                    <a16:creationId xmlns:a16="http://schemas.microsoft.com/office/drawing/2014/main" id="{3E1005EA-B31D-4779-A120-2D94939CBE58}"/>
                  </a:ext>
                </a:extLst>
              </p:cNvPr>
              <p:cNvSpPr txBox="1"/>
              <p:nvPr/>
            </p:nvSpPr>
            <p:spPr>
              <a:xfrm>
                <a:off x="6185072" y="8700938"/>
                <a:ext cx="701021" cy="21544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800" b="1" dirty="0">
                    <a:solidFill>
                      <a:srgbClr val="1C1C1C"/>
                    </a:solidFill>
                    <a:latin typeface="游ゴシック" panose="020B0400000000000000" pitchFamily="50" charset="-128"/>
                    <a:ea typeface="游ゴシック" panose="020B0400000000000000" pitchFamily="50" charset="-128"/>
                    <a:cs typeface="Segoe UI" panose="020B0502040204020203" pitchFamily="34" charset="0"/>
                  </a:rPr>
                  <a:t>（税別）</a:t>
                </a:r>
                <a:endParaRPr kumimoji="1" lang="en-US" altLang="ja-JP" sz="800" b="1" dirty="0">
                  <a:solidFill>
                    <a:srgbClr val="1C1C1C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Segoe UI" panose="020B0502040204020203" pitchFamily="34" charset="0"/>
                </a:endParaRPr>
              </a:p>
            </p:txBody>
          </p:sp>
        </p:grpSp>
      </p:grpSp>
      <p:grpSp>
        <p:nvGrpSpPr>
          <p:cNvPr id="127" name="グループ化 126">
            <a:extLst>
              <a:ext uri="{FF2B5EF4-FFF2-40B4-BE49-F238E27FC236}">
                <a16:creationId xmlns:a16="http://schemas.microsoft.com/office/drawing/2014/main" id="{DC9D388F-1DB5-7F05-9840-1BF3D48CC981}"/>
              </a:ext>
            </a:extLst>
          </p:cNvPr>
          <p:cNvGrpSpPr/>
          <p:nvPr/>
        </p:nvGrpSpPr>
        <p:grpSpPr>
          <a:xfrm>
            <a:off x="655915" y="252000"/>
            <a:ext cx="4381186" cy="920290"/>
            <a:chOff x="655915" y="234266"/>
            <a:chExt cx="4381186" cy="920290"/>
          </a:xfrm>
        </p:grpSpPr>
        <p:sp>
          <p:nvSpPr>
            <p:cNvPr id="69" name="WordArt 16">
              <a:extLst>
                <a:ext uri="{FF2B5EF4-FFF2-40B4-BE49-F238E27FC236}">
                  <a16:creationId xmlns:a16="http://schemas.microsoft.com/office/drawing/2014/main" id="{C4A8BF62-D501-3940-5504-75439639411E}"/>
                </a:ext>
              </a:extLst>
            </p:cNvPr>
            <p:cNvSpPr>
              <a:spLocks noChangeAspect="1" noChangeArrowheads="1" noChangeShapeType="1" noTextEdit="1"/>
            </p:cNvSpPr>
            <p:nvPr/>
          </p:nvSpPr>
          <p:spPr bwMode="auto">
            <a:xfrm>
              <a:off x="655915" y="515634"/>
              <a:ext cx="4134048" cy="360000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49417"/>
                </a:avLst>
              </a:prstTxWarp>
            </a:bodyPr>
            <a:lstStyle/>
            <a:p>
              <a:pPr algn="ctr" rtl="0">
                <a:buNone/>
              </a:pPr>
              <a:r>
                <a:rPr lang="en-US" altLang="ja-JP" sz="3600" kern="10" spc="0" dirty="0">
                  <a:ln>
                    <a:noFill/>
                  </a:ln>
                  <a:solidFill>
                    <a:srgbClr val="002060"/>
                  </a:solidFill>
                  <a:effectLst/>
                  <a:latin typeface="ヒラギノ角ゴ6" panose="020B0600000000000000" pitchFamily="50" charset="-128"/>
                  <a:ea typeface="ヒラギノ角ゴ6" panose="020B0600000000000000" pitchFamily="50" charset="-128"/>
                </a:rPr>
                <a:t>HPC CAE</a:t>
              </a:r>
              <a:r>
                <a:rPr lang="ja-JP" altLang="en-US" sz="3600" kern="10" spc="0" dirty="0">
                  <a:ln>
                    <a:noFill/>
                  </a:ln>
                  <a:solidFill>
                    <a:srgbClr val="002060"/>
                  </a:solidFill>
                  <a:effectLst/>
                  <a:latin typeface="ヒラギノ角ゴ6" panose="020B0600000000000000" pitchFamily="50" charset="-128"/>
                  <a:ea typeface="ヒラギノ角ゴ6" panose="020B0600000000000000" pitchFamily="50" charset="-128"/>
                </a:rPr>
                <a:t> </a:t>
              </a:r>
              <a:r>
                <a:rPr lang="en-US" altLang="ja-JP" sz="3600" kern="10" spc="0" dirty="0">
                  <a:ln>
                    <a:noFill/>
                  </a:ln>
                  <a:solidFill>
                    <a:srgbClr val="002060"/>
                  </a:solidFill>
                  <a:effectLst/>
                  <a:latin typeface="ヒラギノ角ゴ6" panose="020B0600000000000000" pitchFamily="50" charset="-128"/>
                  <a:ea typeface="ヒラギノ角ゴ6" panose="020B0600000000000000" pitchFamily="50" charset="-128"/>
                </a:rPr>
                <a:t>Solution</a:t>
              </a:r>
              <a:endParaRPr lang="ja-JP" altLang="en-US" sz="3600" kern="10" spc="0" dirty="0">
                <a:ln>
                  <a:noFill/>
                </a:ln>
                <a:solidFill>
                  <a:srgbClr val="002060"/>
                </a:solidFill>
                <a:effectLst/>
                <a:latin typeface="ヒラギノ角ゴ6" panose="020B0600000000000000" pitchFamily="50" charset="-128"/>
                <a:ea typeface="ヒラギノ角ゴ6" panose="020B0600000000000000" pitchFamily="50" charset="-128"/>
              </a:endParaRPr>
            </a:p>
          </p:txBody>
        </p:sp>
        <p:sp>
          <p:nvSpPr>
            <p:cNvPr id="70" name="WordArt 17">
              <a:extLst>
                <a:ext uri="{FF2B5EF4-FFF2-40B4-BE49-F238E27FC236}">
                  <a16:creationId xmlns:a16="http://schemas.microsoft.com/office/drawing/2014/main" id="{FAE6FC1B-BB35-65CE-57D3-B82B753F2AF4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655915" y="945111"/>
              <a:ext cx="3545144" cy="209445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49417"/>
                </a:avLst>
              </a:prstTxWarp>
            </a:bodyPr>
            <a:lstStyle/>
            <a:p>
              <a:pPr algn="ctr" rtl="0">
                <a:buNone/>
              </a:pPr>
              <a:r>
                <a:rPr lang="en-US" altLang="ja-JP" sz="3600" kern="10" spc="0" dirty="0">
                  <a:ln>
                    <a:noFill/>
                  </a:ln>
                  <a:solidFill>
                    <a:srgbClr val="002060"/>
                  </a:solidFill>
                  <a:effectLst/>
                  <a:latin typeface="ヒラギノ角ゴ6" panose="020B0600000000000000" pitchFamily="50" charset="-128"/>
                  <a:ea typeface="ヒラギノ角ゴ6" panose="020B0600000000000000" pitchFamily="50" charset="-128"/>
                </a:rPr>
                <a:t>High Performance Computing</a:t>
              </a:r>
              <a:endParaRPr lang="ja-JP" altLang="en-US" sz="3600" kern="10" spc="0" dirty="0">
                <a:ln>
                  <a:noFill/>
                </a:ln>
                <a:solidFill>
                  <a:srgbClr val="002060"/>
                </a:solidFill>
                <a:effectLst/>
                <a:latin typeface="ヒラギノ角ゴ6" panose="020B0600000000000000" pitchFamily="50" charset="-128"/>
                <a:ea typeface="ヒラギノ角ゴ6" panose="020B0600000000000000" pitchFamily="50" charset="-128"/>
              </a:endParaRPr>
            </a:p>
          </p:txBody>
        </p:sp>
        <p:sp>
          <p:nvSpPr>
            <p:cNvPr id="71" name="WordArt 18">
              <a:extLst>
                <a:ext uri="{FF2B5EF4-FFF2-40B4-BE49-F238E27FC236}">
                  <a16:creationId xmlns:a16="http://schemas.microsoft.com/office/drawing/2014/main" id="{7B65B5DE-5736-6066-AA7E-AD13030CA931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655915" y="234266"/>
              <a:ext cx="4381186" cy="166922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>
                <a:buNone/>
              </a:pPr>
              <a:r>
                <a:rPr lang="ja-JP" altLang="en-US" sz="3600" kern="10" spc="0" dirty="0">
                  <a:ln>
                    <a:noFill/>
                  </a:ln>
                  <a:solidFill>
                    <a:srgbClr val="002060"/>
                  </a:solidFill>
                  <a:effectLst/>
                  <a:latin typeface="ヒラギノ角ゴ5" panose="020B0500000000000000" pitchFamily="50" charset="-128"/>
                  <a:ea typeface="ヒラギノ角ゴ5" panose="020B0500000000000000" pitchFamily="50" charset="-128"/>
                </a:rPr>
                <a:t>最先端の</a:t>
              </a:r>
              <a:r>
                <a:rPr lang="en-US" altLang="ja-JP" sz="3600" kern="10" spc="0" dirty="0">
                  <a:ln>
                    <a:noFill/>
                  </a:ln>
                  <a:solidFill>
                    <a:srgbClr val="002060"/>
                  </a:solidFill>
                  <a:effectLst/>
                  <a:latin typeface="ヒラギノ角ゴ5" panose="020B0500000000000000" pitchFamily="50" charset="-128"/>
                  <a:ea typeface="ヒラギノ角ゴ5" panose="020B0500000000000000" pitchFamily="50" charset="-128"/>
                </a:rPr>
                <a:t>HPC</a:t>
              </a:r>
              <a:r>
                <a:rPr lang="ja-JP" altLang="en-US" sz="3600" kern="10" spc="0" dirty="0">
                  <a:ln>
                    <a:noFill/>
                  </a:ln>
                  <a:solidFill>
                    <a:srgbClr val="002060"/>
                  </a:solidFill>
                  <a:effectLst/>
                  <a:latin typeface="ヒラギノ角ゴ5" panose="020B0500000000000000" pitchFamily="50" charset="-128"/>
                  <a:ea typeface="ヒラギノ角ゴ5" panose="020B0500000000000000" pitchFamily="50" charset="-128"/>
                </a:rPr>
                <a:t>製品で確かな</a:t>
              </a:r>
              <a:r>
                <a:rPr lang="en-US" altLang="ja-JP" sz="3600" kern="10" spc="0" dirty="0">
                  <a:ln>
                    <a:noFill/>
                  </a:ln>
                  <a:solidFill>
                    <a:srgbClr val="002060"/>
                  </a:solidFill>
                  <a:effectLst/>
                  <a:latin typeface="ヒラギノ角ゴ5" panose="020B0500000000000000" pitchFamily="50" charset="-128"/>
                  <a:ea typeface="ヒラギノ角ゴ5" panose="020B0500000000000000" pitchFamily="50" charset="-128"/>
                </a:rPr>
                <a:t>CAE</a:t>
              </a:r>
              <a:r>
                <a:rPr lang="ja-JP" altLang="en-US" sz="3600" kern="10" spc="0" dirty="0">
                  <a:ln>
                    <a:noFill/>
                  </a:ln>
                  <a:solidFill>
                    <a:srgbClr val="002060"/>
                  </a:solidFill>
                  <a:effectLst/>
                  <a:latin typeface="ヒラギノ角ゴ5" panose="020B0500000000000000" pitchFamily="50" charset="-128"/>
                  <a:ea typeface="ヒラギノ角ゴ5" panose="020B0500000000000000" pitchFamily="50" charset="-128"/>
                </a:rPr>
                <a:t>解析環境を</a:t>
              </a:r>
              <a:r>
                <a:rPr lang="ja-JP" altLang="en-US" sz="3600" kern="10" dirty="0">
                  <a:solidFill>
                    <a:srgbClr val="002060"/>
                  </a:solidFill>
                  <a:latin typeface="ヒラギノ角ゴ5" panose="020B0500000000000000" pitchFamily="50" charset="-128"/>
                  <a:ea typeface="ヒラギノ角ゴ5" panose="020B0500000000000000" pitchFamily="50" charset="-128"/>
                </a:rPr>
                <a:t>ご提供いたします</a:t>
              </a:r>
              <a:endParaRPr lang="ja-JP" altLang="en-US" sz="3600" kern="10" spc="0" dirty="0">
                <a:ln>
                  <a:noFill/>
                </a:ln>
                <a:solidFill>
                  <a:srgbClr val="002060"/>
                </a:solidFill>
                <a:effectLst/>
                <a:latin typeface="ヒラギノ角ゴ5" panose="020B0500000000000000" pitchFamily="50" charset="-128"/>
                <a:ea typeface="ヒラギノ角ゴ5" panose="020B0500000000000000" pitchFamily="50" charset="-128"/>
              </a:endParaRPr>
            </a:p>
          </p:txBody>
        </p:sp>
      </p:grpSp>
      <p:grpSp>
        <p:nvGrpSpPr>
          <p:cNvPr id="76" name="Group 2">
            <a:extLst>
              <a:ext uri="{FF2B5EF4-FFF2-40B4-BE49-F238E27FC236}">
                <a16:creationId xmlns:a16="http://schemas.microsoft.com/office/drawing/2014/main" id="{40837B0E-5EB5-EA37-7972-819F7B71617C}"/>
              </a:ext>
            </a:extLst>
          </p:cNvPr>
          <p:cNvGrpSpPr>
            <a:grpSpLocks/>
          </p:cNvGrpSpPr>
          <p:nvPr/>
        </p:nvGrpSpPr>
        <p:grpSpPr bwMode="auto">
          <a:xfrm>
            <a:off x="5386341" y="735938"/>
            <a:ext cx="1882775" cy="428625"/>
            <a:chOff x="1779" y="5935"/>
            <a:chExt cx="4289" cy="976"/>
          </a:xfrm>
        </p:grpSpPr>
        <p:pic>
          <p:nvPicPr>
            <p:cNvPr id="77" name="Picture 3">
              <a:extLst>
                <a:ext uri="{FF2B5EF4-FFF2-40B4-BE49-F238E27FC236}">
                  <a16:creationId xmlns:a16="http://schemas.microsoft.com/office/drawing/2014/main" id="{31F8EF9F-A687-7BA9-7D14-47F4DD95F67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8754" b="2498"/>
            <a:stretch>
              <a:fillRect/>
            </a:stretch>
          </p:blipFill>
          <p:spPr bwMode="auto">
            <a:xfrm>
              <a:off x="1779" y="5935"/>
              <a:ext cx="1047" cy="9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78" name="Group 4">
              <a:extLst>
                <a:ext uri="{FF2B5EF4-FFF2-40B4-BE49-F238E27FC236}">
                  <a16:creationId xmlns:a16="http://schemas.microsoft.com/office/drawing/2014/main" id="{1AF5FD2E-C4E9-0228-1AA4-DE55647053A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1" y="5984"/>
              <a:ext cx="3127" cy="902"/>
              <a:chOff x="2882" y="5945"/>
              <a:chExt cx="3348" cy="966"/>
            </a:xfrm>
          </p:grpSpPr>
          <p:pic>
            <p:nvPicPr>
              <p:cNvPr id="79" name="Picture 5">
                <a:extLst>
                  <a:ext uri="{FF2B5EF4-FFF2-40B4-BE49-F238E27FC236}">
                    <a16:creationId xmlns:a16="http://schemas.microsoft.com/office/drawing/2014/main" id="{B75C424F-7404-D85F-89C2-0C15D2C9F94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112" b="18481"/>
              <a:stretch>
                <a:fillRect/>
              </a:stretch>
            </p:blipFill>
            <p:spPr bwMode="auto">
              <a:xfrm>
                <a:off x="2882" y="6190"/>
                <a:ext cx="3348" cy="7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0" name="WordArt 6">
                <a:extLst>
                  <a:ext uri="{FF2B5EF4-FFF2-40B4-BE49-F238E27FC236}">
                    <a16:creationId xmlns:a16="http://schemas.microsoft.com/office/drawing/2014/main" id="{85CBB520-4C01-7BB8-DC5E-6E98802BB4A1}"/>
                  </a:ext>
                </a:extLst>
              </p:cNvPr>
              <p:cNvSpPr>
                <a:spLocks noChangeArrowheads="1" noChangeShapeType="1" noTextEdit="1"/>
              </p:cNvSpPr>
              <p:nvPr/>
            </p:nvSpPr>
            <p:spPr bwMode="auto">
              <a:xfrm>
                <a:off x="2999" y="5945"/>
                <a:ext cx="2662" cy="205"/>
              </a:xfrm>
              <a:prstGeom prst="rect">
                <a:avLst/>
              </a:prstGeom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l" rtl="0">
                  <a:buNone/>
                </a:pPr>
                <a:r>
                  <a:rPr lang="en-US" altLang="ja-JP" sz="900" kern="10" spc="0" dirty="0">
                    <a:ln>
                      <a:noFill/>
                    </a:ln>
                    <a:solidFill>
                      <a:srgbClr val="000080"/>
                    </a:solidFill>
                    <a:effectLst/>
                    <a:latin typeface="ヒラギノ角ゴ5" panose="020B0500000000000000" pitchFamily="50" charset="-128"/>
                    <a:ea typeface="ヒラギノ角ゴ5" panose="020B0500000000000000" pitchFamily="50" charset="-128"/>
                  </a:rPr>
                  <a:t>『AI</a:t>
                </a:r>
                <a:r>
                  <a:rPr lang="ja-JP" altLang="en-US" sz="900" kern="10" spc="0" dirty="0">
                    <a:ln>
                      <a:noFill/>
                    </a:ln>
                    <a:solidFill>
                      <a:srgbClr val="000080"/>
                    </a:solidFill>
                    <a:effectLst/>
                    <a:latin typeface="ヒラギノ角ゴ5" panose="020B0500000000000000" pitchFamily="50" charset="-128"/>
                    <a:ea typeface="ヒラギノ角ゴ5" panose="020B0500000000000000" pitchFamily="50" charset="-128"/>
                  </a:rPr>
                  <a:t>の日常化に挑戦する会社</a:t>
                </a:r>
                <a:r>
                  <a:rPr lang="en-US" altLang="ja-JP" sz="900" kern="10" spc="0" dirty="0">
                    <a:ln>
                      <a:noFill/>
                    </a:ln>
                    <a:solidFill>
                      <a:srgbClr val="000080"/>
                    </a:solidFill>
                    <a:effectLst/>
                    <a:latin typeface="ヒラギノ角ゴ5" panose="020B0500000000000000" pitchFamily="50" charset="-128"/>
                    <a:ea typeface="ヒラギノ角ゴ5" panose="020B0500000000000000" pitchFamily="50" charset="-128"/>
                  </a:rPr>
                  <a:t>』</a:t>
                </a:r>
                <a:endParaRPr lang="ja-JP" altLang="en-US" sz="900" kern="10" spc="0" dirty="0">
                  <a:ln>
                    <a:noFill/>
                  </a:ln>
                  <a:solidFill>
                    <a:srgbClr val="000080"/>
                  </a:solidFill>
                  <a:effectLst/>
                  <a:latin typeface="ヒラギノ角ゴ5" panose="020B0500000000000000" pitchFamily="50" charset="-128"/>
                  <a:ea typeface="ヒラギノ角ゴ5" panose="020B0500000000000000" pitchFamily="50" charset="-128"/>
                </a:endParaRPr>
              </a:p>
            </p:txBody>
          </p:sp>
        </p:grpSp>
      </p:grpSp>
      <p:pic>
        <p:nvPicPr>
          <p:cNvPr id="113" name="図 112">
            <a:extLst>
              <a:ext uri="{FF2B5EF4-FFF2-40B4-BE49-F238E27FC236}">
                <a16:creationId xmlns:a16="http://schemas.microsoft.com/office/drawing/2014/main" id="{14496789-6BF4-0313-4D11-D451513D4D0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60" y="3582140"/>
            <a:ext cx="1198658" cy="436654"/>
          </a:xfrm>
          <a:prstGeom prst="rect">
            <a:avLst/>
          </a:prstGeom>
        </p:spPr>
      </p:pic>
      <p:pic>
        <p:nvPicPr>
          <p:cNvPr id="115" name="図 114">
            <a:extLst>
              <a:ext uri="{FF2B5EF4-FFF2-40B4-BE49-F238E27FC236}">
                <a16:creationId xmlns:a16="http://schemas.microsoft.com/office/drawing/2014/main" id="{AFF581A6-6741-E46D-F9A2-9844D17F050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87" t="31839" r="25978" b="18135"/>
          <a:stretch/>
        </p:blipFill>
        <p:spPr>
          <a:xfrm>
            <a:off x="129948" y="5361503"/>
            <a:ext cx="1264198" cy="782608"/>
          </a:xfrm>
          <a:prstGeom prst="rect">
            <a:avLst/>
          </a:prstGeom>
        </p:spPr>
      </p:pic>
      <p:grpSp>
        <p:nvGrpSpPr>
          <p:cNvPr id="120" name="グループ化 119">
            <a:extLst>
              <a:ext uri="{FF2B5EF4-FFF2-40B4-BE49-F238E27FC236}">
                <a16:creationId xmlns:a16="http://schemas.microsoft.com/office/drawing/2014/main" id="{36BE7F5A-3ED3-7D91-6DF9-C0DAE023086F}"/>
              </a:ext>
            </a:extLst>
          </p:cNvPr>
          <p:cNvGrpSpPr/>
          <p:nvPr/>
        </p:nvGrpSpPr>
        <p:grpSpPr>
          <a:xfrm>
            <a:off x="941223" y="9902308"/>
            <a:ext cx="5190078" cy="682198"/>
            <a:chOff x="1276668" y="9899832"/>
            <a:chExt cx="5190078" cy="682198"/>
          </a:xfrm>
        </p:grpSpPr>
        <p:grpSp>
          <p:nvGrpSpPr>
            <p:cNvPr id="85" name="グループ化 84">
              <a:extLst>
                <a:ext uri="{FF2B5EF4-FFF2-40B4-BE49-F238E27FC236}">
                  <a16:creationId xmlns:a16="http://schemas.microsoft.com/office/drawing/2014/main" id="{87C6D206-C1FF-96A2-C878-DD275EF6539F}"/>
                </a:ext>
              </a:extLst>
            </p:cNvPr>
            <p:cNvGrpSpPr/>
            <p:nvPr/>
          </p:nvGrpSpPr>
          <p:grpSpPr>
            <a:xfrm>
              <a:off x="1276668" y="9929209"/>
              <a:ext cx="4522470" cy="652821"/>
              <a:chOff x="1276668" y="9916754"/>
              <a:chExt cx="4522470" cy="652821"/>
            </a:xfrm>
          </p:grpSpPr>
          <p:sp>
            <p:nvSpPr>
              <p:cNvPr id="2" name="WordArt 177">
                <a:extLst>
                  <a:ext uri="{FF2B5EF4-FFF2-40B4-BE49-F238E27FC236}">
                    <a16:creationId xmlns:a16="http://schemas.microsoft.com/office/drawing/2014/main" id="{EB8F218D-1E4C-4351-A89A-21FC7282CCD7}"/>
                  </a:ext>
                </a:extLst>
              </p:cNvPr>
              <p:cNvSpPr>
                <a:spLocks noChangeArrowheads="1" noChangeShapeType="1" noTextEdit="1"/>
              </p:cNvSpPr>
              <p:nvPr/>
            </p:nvSpPr>
            <p:spPr bwMode="auto">
              <a:xfrm>
                <a:off x="3395028" y="9916754"/>
                <a:ext cx="2272030" cy="150504"/>
              </a:xfrm>
              <a:prstGeom prst="rect">
                <a:avLst/>
              </a:prstGeom>
              <a:extLst>
                <a:ext uri="{91240B29-F687-4F45-9708-019B960494DF}">
                  <a14:hiddenLine xmlns:a14="http://schemas.microsoft.com/office/drawing/2010/main" w="5715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l" rtl="0">
                  <a:buNone/>
                </a:pPr>
                <a:r>
                  <a:rPr lang="en-US" altLang="ja-JP" sz="3600" kern="10" spc="0" dirty="0">
                    <a:ln>
                      <a:noFill/>
                    </a:ln>
                    <a:solidFill>
                      <a:srgbClr val="404040"/>
                    </a:solidFill>
                    <a:effectLst/>
                    <a:latin typeface="ヒラギノ角ゴ5" panose="020B0500000000000000" pitchFamily="50" charset="-128"/>
                    <a:ea typeface="ヒラギノ角ゴ5" panose="020B0500000000000000" pitchFamily="50" charset="-128"/>
                  </a:rPr>
                  <a:t>https://bto.applied.ne.jp/</a:t>
                </a:r>
                <a:endParaRPr lang="ja-JP" altLang="en-US" sz="3600" kern="10" spc="0" dirty="0">
                  <a:ln>
                    <a:noFill/>
                  </a:ln>
                  <a:solidFill>
                    <a:srgbClr val="404040"/>
                  </a:solidFill>
                  <a:effectLst/>
                  <a:latin typeface="ヒラギノ角ゴ5" panose="020B0500000000000000" pitchFamily="50" charset="-128"/>
                  <a:ea typeface="ヒラギノ角ゴ5" panose="020B0500000000000000" pitchFamily="50" charset="-128"/>
                </a:endParaRPr>
              </a:p>
            </p:txBody>
          </p:sp>
          <p:sp>
            <p:nvSpPr>
              <p:cNvPr id="3" name="WordArt 178">
                <a:extLst>
                  <a:ext uri="{FF2B5EF4-FFF2-40B4-BE49-F238E27FC236}">
                    <a16:creationId xmlns:a16="http://schemas.microsoft.com/office/drawing/2014/main" id="{30F85EE9-A86B-41F2-9820-0E36FEF00569}"/>
                  </a:ext>
                </a:extLst>
              </p:cNvPr>
              <p:cNvSpPr>
                <a:spLocks noChangeArrowheads="1" noChangeShapeType="1" noTextEdit="1"/>
              </p:cNvSpPr>
              <p:nvPr/>
            </p:nvSpPr>
            <p:spPr bwMode="auto">
              <a:xfrm>
                <a:off x="3395028" y="10132033"/>
                <a:ext cx="443865" cy="139074"/>
              </a:xfrm>
              <a:prstGeom prst="rect">
                <a:avLst/>
              </a:prstGeom>
              <a:extLst>
                <a:ext uri="{91240B29-F687-4F45-9708-019B960494DF}">
                  <a14:hiddenLine xmlns:a14="http://schemas.microsoft.com/office/drawing/2010/main" w="76200">
                    <a:solidFill>
                      <a:srgbClr val="FFFFFF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l" rtl="0">
                  <a:buNone/>
                </a:pPr>
                <a:r>
                  <a:rPr lang="ja-JP" altLang="en-US" sz="1000" kern="10" spc="0">
                    <a:ln>
                      <a:noFill/>
                    </a:ln>
                    <a:solidFill>
                      <a:srgbClr val="404040"/>
                    </a:solidFill>
                    <a:effectLst/>
                    <a:latin typeface="ヒラギノ角ゴ5" panose="020B0500000000000000" pitchFamily="50" charset="-128"/>
                    <a:ea typeface="ヒラギノ角ゴ5" panose="020B0500000000000000" pitchFamily="50" charset="-128"/>
                  </a:rPr>
                  <a:t>または</a:t>
                </a:r>
              </a:p>
            </p:txBody>
          </p:sp>
          <p:pic>
            <p:nvPicPr>
              <p:cNvPr id="4" name="Picture 179">
                <a:extLst>
                  <a:ext uri="{FF2B5EF4-FFF2-40B4-BE49-F238E27FC236}">
                    <a16:creationId xmlns:a16="http://schemas.microsoft.com/office/drawing/2014/main" id="{6BCF9073-6DBD-4BD7-89CE-838453D6EBA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06838" y="10095200"/>
                <a:ext cx="1892300" cy="4743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" name="WordArt 180">
                <a:extLst>
                  <a:ext uri="{FF2B5EF4-FFF2-40B4-BE49-F238E27FC236}">
                    <a16:creationId xmlns:a16="http://schemas.microsoft.com/office/drawing/2014/main" id="{2F5342A9-0830-482F-A044-863DB9F05946}"/>
                  </a:ext>
                </a:extLst>
              </p:cNvPr>
              <p:cNvSpPr>
                <a:spLocks noChangeArrowheads="1" noChangeShapeType="1" noTextEdit="1"/>
              </p:cNvSpPr>
              <p:nvPr/>
            </p:nvSpPr>
            <p:spPr bwMode="auto">
              <a:xfrm>
                <a:off x="4282123" y="10165690"/>
                <a:ext cx="834390" cy="108592"/>
              </a:xfrm>
              <a:prstGeom prst="rect">
                <a:avLst/>
              </a:prstGeom>
              <a:extLst>
                <a:ext uri="{91240B29-F687-4F45-9708-019B960494DF}">
                  <a14:hiddenLine xmlns:a14="http://schemas.microsoft.com/office/drawing/2010/main" w="76200">
                    <a:solidFill>
                      <a:srgbClr val="FF0066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l" rtl="0">
                  <a:buNone/>
                </a:pPr>
                <a:r>
                  <a:rPr lang="ja-JP" altLang="en-US" sz="1800" kern="10" spc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アプライド </a:t>
                </a:r>
                <a:r>
                  <a:rPr lang="en-US" altLang="ja-JP" sz="1800" kern="10" spc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HPC</a:t>
                </a:r>
                <a:endParaRPr lang="ja-JP" altLang="en-US" sz="1800" kern="10" spc="0" dirty="0">
                  <a:ln>
                    <a:noFill/>
                  </a:ln>
                  <a:solidFill>
                    <a:srgbClr val="333333"/>
                  </a:solidFill>
                  <a:effectLst/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grpSp>
            <p:nvGrpSpPr>
              <p:cNvPr id="7" name="Group 182">
                <a:extLst>
                  <a:ext uri="{FF2B5EF4-FFF2-40B4-BE49-F238E27FC236}">
                    <a16:creationId xmlns:a16="http://schemas.microsoft.com/office/drawing/2014/main" id="{22602972-7967-449B-9CFC-7B5CE3CC9EC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276668" y="9936440"/>
                <a:ext cx="1924050" cy="370863"/>
                <a:chOff x="1415" y="3999"/>
                <a:chExt cx="8197" cy="1580"/>
              </a:xfrm>
            </p:grpSpPr>
            <p:sp>
              <p:nvSpPr>
                <p:cNvPr id="8" name="AutoShape 183">
                  <a:extLst>
                    <a:ext uri="{FF2B5EF4-FFF2-40B4-BE49-F238E27FC236}">
                      <a16:creationId xmlns:a16="http://schemas.microsoft.com/office/drawing/2014/main" id="{C79EFC9A-ADF1-408E-8A68-3954A7C542A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15" y="3999"/>
                  <a:ext cx="1749" cy="1553"/>
                </a:xfrm>
                <a:prstGeom prst="roundRect">
                  <a:avLst>
                    <a:gd name="adj" fmla="val 14167"/>
                  </a:avLst>
                </a:prstGeom>
                <a:solidFill>
                  <a:srgbClr val="00206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74295" tIns="8890" rIns="74295" bIns="88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grpSp>
              <p:nvGrpSpPr>
                <p:cNvPr id="9" name="Group 184">
                  <a:extLst>
                    <a:ext uri="{FF2B5EF4-FFF2-40B4-BE49-F238E27FC236}">
                      <a16:creationId xmlns:a16="http://schemas.microsoft.com/office/drawing/2014/main" id="{182386CA-494F-44B4-9C41-F8B07E95D2B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584" y="4007"/>
                  <a:ext cx="6028" cy="1179"/>
                  <a:chOff x="3528" y="3992"/>
                  <a:chExt cx="6256" cy="1224"/>
                </a:xfrm>
              </p:grpSpPr>
              <p:sp>
                <p:nvSpPr>
                  <p:cNvPr id="28" name="Freeform 185">
                    <a:extLst>
                      <a:ext uri="{FF2B5EF4-FFF2-40B4-BE49-F238E27FC236}">
                        <a16:creationId xmlns:a16="http://schemas.microsoft.com/office/drawing/2014/main" id="{079E0FE4-9732-4A0F-9DE1-1BE0326E014E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3528" y="4087"/>
                    <a:ext cx="1166" cy="1117"/>
                  </a:xfrm>
                  <a:custGeom>
                    <a:avLst/>
                    <a:gdLst>
                      <a:gd name="T0" fmla="*/ 171 w 171"/>
                      <a:gd name="T1" fmla="*/ 0 h 164"/>
                      <a:gd name="T2" fmla="*/ 152 w 171"/>
                      <a:gd name="T3" fmla="*/ 0 h 164"/>
                      <a:gd name="T4" fmla="*/ 1 w 171"/>
                      <a:gd name="T5" fmla="*/ 0 h 164"/>
                      <a:gd name="T6" fmla="*/ 1 w 171"/>
                      <a:gd name="T7" fmla="*/ 38 h 164"/>
                      <a:gd name="T8" fmla="*/ 131 w 171"/>
                      <a:gd name="T9" fmla="*/ 38 h 164"/>
                      <a:gd name="T10" fmla="*/ 88 w 171"/>
                      <a:gd name="T11" fmla="*/ 80 h 164"/>
                      <a:gd name="T12" fmla="*/ 90 w 171"/>
                      <a:gd name="T13" fmla="*/ 50 h 164"/>
                      <a:gd name="T14" fmla="*/ 50 w 171"/>
                      <a:gd name="T15" fmla="*/ 50 h 164"/>
                      <a:gd name="T16" fmla="*/ 31 w 171"/>
                      <a:gd name="T17" fmla="*/ 112 h 164"/>
                      <a:gd name="T18" fmla="*/ 0 w 171"/>
                      <a:gd name="T19" fmla="*/ 124 h 164"/>
                      <a:gd name="T20" fmla="*/ 0 w 171"/>
                      <a:gd name="T21" fmla="*/ 164 h 164"/>
                      <a:gd name="T22" fmla="*/ 60 w 171"/>
                      <a:gd name="T23" fmla="*/ 140 h 164"/>
                      <a:gd name="T24" fmla="*/ 76 w 171"/>
                      <a:gd name="T25" fmla="*/ 117 h 164"/>
                      <a:gd name="T26" fmla="*/ 76 w 171"/>
                      <a:gd name="T27" fmla="*/ 119 h 164"/>
                      <a:gd name="T28" fmla="*/ 142 w 171"/>
                      <a:gd name="T29" fmla="*/ 93 h 164"/>
                      <a:gd name="T30" fmla="*/ 171 w 171"/>
                      <a:gd name="T31" fmla="*/ 18 h 164"/>
                      <a:gd name="T32" fmla="*/ 171 w 171"/>
                      <a:gd name="T33" fmla="*/ 0 h 16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171" h="164">
                        <a:moveTo>
                          <a:pt x="171" y="0"/>
                        </a:moveTo>
                        <a:cubicBezTo>
                          <a:pt x="152" y="0"/>
                          <a:pt x="152" y="0"/>
                          <a:pt x="152" y="0"/>
                        </a:cubicBez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1" y="38"/>
                          <a:pt x="1" y="38"/>
                          <a:pt x="1" y="38"/>
                        </a:cubicBezTo>
                        <a:cubicBezTo>
                          <a:pt x="1" y="38"/>
                          <a:pt x="99" y="38"/>
                          <a:pt x="131" y="38"/>
                        </a:cubicBezTo>
                        <a:cubicBezTo>
                          <a:pt x="127" y="54"/>
                          <a:pt x="116" y="75"/>
                          <a:pt x="88" y="80"/>
                        </a:cubicBezTo>
                        <a:cubicBezTo>
                          <a:pt x="90" y="63"/>
                          <a:pt x="90" y="51"/>
                          <a:pt x="90" y="50"/>
                        </a:cubicBezTo>
                        <a:cubicBezTo>
                          <a:pt x="50" y="50"/>
                          <a:pt x="50" y="50"/>
                          <a:pt x="50" y="50"/>
                        </a:cubicBezTo>
                        <a:cubicBezTo>
                          <a:pt x="50" y="61"/>
                          <a:pt x="47" y="95"/>
                          <a:pt x="31" y="112"/>
                        </a:cubicBezTo>
                        <a:cubicBezTo>
                          <a:pt x="23" y="120"/>
                          <a:pt x="13" y="124"/>
                          <a:pt x="0" y="124"/>
                        </a:cubicBezTo>
                        <a:cubicBezTo>
                          <a:pt x="0" y="164"/>
                          <a:pt x="0" y="164"/>
                          <a:pt x="0" y="164"/>
                        </a:cubicBezTo>
                        <a:cubicBezTo>
                          <a:pt x="24" y="164"/>
                          <a:pt x="45" y="156"/>
                          <a:pt x="60" y="140"/>
                        </a:cubicBezTo>
                        <a:cubicBezTo>
                          <a:pt x="67" y="133"/>
                          <a:pt x="72" y="125"/>
                          <a:pt x="76" y="117"/>
                        </a:cubicBezTo>
                        <a:cubicBezTo>
                          <a:pt x="76" y="119"/>
                          <a:pt x="76" y="119"/>
                          <a:pt x="76" y="119"/>
                        </a:cubicBezTo>
                        <a:cubicBezTo>
                          <a:pt x="103" y="119"/>
                          <a:pt x="125" y="110"/>
                          <a:pt x="142" y="93"/>
                        </a:cubicBezTo>
                        <a:cubicBezTo>
                          <a:pt x="171" y="64"/>
                          <a:pt x="171" y="20"/>
                          <a:pt x="171" y="18"/>
                        </a:cubicBezTo>
                        <a:lnTo>
                          <a:pt x="171" y="0"/>
                        </a:lnTo>
                        <a:close/>
                      </a:path>
                    </a:pathLst>
                  </a:custGeom>
                  <a:solidFill>
                    <a:srgbClr val="00206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ja-JP" altLang="en-US"/>
                  </a:p>
                </p:txBody>
              </p:sp>
              <p:sp>
                <p:nvSpPr>
                  <p:cNvPr id="29" name="Freeform 186">
                    <a:extLst>
                      <a:ext uri="{FF2B5EF4-FFF2-40B4-BE49-F238E27FC236}">
                        <a16:creationId xmlns:a16="http://schemas.microsoft.com/office/drawing/2014/main" id="{117081D7-EDD8-472D-A092-C518714B20DC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4809" y="4121"/>
                    <a:ext cx="1139" cy="1076"/>
                  </a:xfrm>
                  <a:custGeom>
                    <a:avLst/>
                    <a:gdLst>
                      <a:gd name="T0" fmla="*/ 153 w 167"/>
                      <a:gd name="T1" fmla="*/ 38 h 158"/>
                      <a:gd name="T2" fmla="*/ 124 w 167"/>
                      <a:gd name="T3" fmla="*/ 8 h 158"/>
                      <a:gd name="T4" fmla="*/ 125 w 167"/>
                      <a:gd name="T5" fmla="*/ 0 h 158"/>
                      <a:gd name="T6" fmla="*/ 0 w 167"/>
                      <a:gd name="T7" fmla="*/ 0 h 158"/>
                      <a:gd name="T8" fmla="*/ 0 w 167"/>
                      <a:gd name="T9" fmla="*/ 38 h 158"/>
                      <a:gd name="T10" fmla="*/ 129 w 167"/>
                      <a:gd name="T11" fmla="*/ 38 h 158"/>
                      <a:gd name="T12" fmla="*/ 109 w 167"/>
                      <a:gd name="T13" fmla="*/ 86 h 158"/>
                      <a:gd name="T14" fmla="*/ 17 w 167"/>
                      <a:gd name="T15" fmla="*/ 120 h 158"/>
                      <a:gd name="T16" fmla="*/ 17 w 167"/>
                      <a:gd name="T17" fmla="*/ 158 h 158"/>
                      <a:gd name="T18" fmla="*/ 138 w 167"/>
                      <a:gd name="T19" fmla="*/ 110 h 158"/>
                      <a:gd name="T20" fmla="*/ 167 w 167"/>
                      <a:gd name="T21" fmla="*/ 34 h 158"/>
                      <a:gd name="T22" fmla="*/ 153 w 167"/>
                      <a:gd name="T23" fmla="*/ 38 h 15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67" h="158">
                        <a:moveTo>
                          <a:pt x="153" y="38"/>
                        </a:moveTo>
                        <a:cubicBezTo>
                          <a:pt x="137" y="38"/>
                          <a:pt x="124" y="24"/>
                          <a:pt x="124" y="8"/>
                        </a:cubicBezTo>
                        <a:cubicBezTo>
                          <a:pt x="124" y="5"/>
                          <a:pt x="124" y="3"/>
                          <a:pt x="125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38"/>
                          <a:pt x="0" y="38"/>
                          <a:pt x="0" y="38"/>
                        </a:cubicBezTo>
                        <a:cubicBezTo>
                          <a:pt x="0" y="38"/>
                          <a:pt x="99" y="38"/>
                          <a:pt x="129" y="38"/>
                        </a:cubicBezTo>
                        <a:cubicBezTo>
                          <a:pt x="127" y="51"/>
                          <a:pt x="122" y="70"/>
                          <a:pt x="109" y="86"/>
                        </a:cubicBezTo>
                        <a:cubicBezTo>
                          <a:pt x="91" y="108"/>
                          <a:pt x="59" y="120"/>
                          <a:pt x="17" y="120"/>
                        </a:cubicBezTo>
                        <a:cubicBezTo>
                          <a:pt x="17" y="158"/>
                          <a:pt x="17" y="158"/>
                          <a:pt x="17" y="158"/>
                        </a:cubicBezTo>
                        <a:cubicBezTo>
                          <a:pt x="70" y="158"/>
                          <a:pt x="113" y="141"/>
                          <a:pt x="138" y="110"/>
                        </a:cubicBezTo>
                        <a:cubicBezTo>
                          <a:pt x="160" y="84"/>
                          <a:pt x="166" y="53"/>
                          <a:pt x="167" y="34"/>
                        </a:cubicBezTo>
                        <a:cubicBezTo>
                          <a:pt x="163" y="36"/>
                          <a:pt x="158" y="38"/>
                          <a:pt x="153" y="38"/>
                        </a:cubicBezTo>
                        <a:close/>
                      </a:path>
                    </a:pathLst>
                  </a:custGeom>
                  <a:solidFill>
                    <a:srgbClr val="00206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ja-JP" altLang="en-US"/>
                  </a:p>
                </p:txBody>
              </p:sp>
              <p:sp>
                <p:nvSpPr>
                  <p:cNvPr id="30" name="Freeform 187">
                    <a:extLst>
                      <a:ext uri="{FF2B5EF4-FFF2-40B4-BE49-F238E27FC236}">
                        <a16:creationId xmlns:a16="http://schemas.microsoft.com/office/drawing/2014/main" id="{18BA46A4-5CCF-4F11-88B8-6C6221441E19}"/>
                      </a:ext>
                    </a:extLst>
                  </p:cNvPr>
                  <p:cNvSpPr>
                    <a:spLocks noChangeAspect="1" noEditPoints="1"/>
                  </p:cNvSpPr>
                  <p:nvPr/>
                </p:nvSpPr>
                <p:spPr bwMode="auto">
                  <a:xfrm>
                    <a:off x="5680" y="3992"/>
                    <a:ext cx="364" cy="353"/>
                  </a:xfrm>
                  <a:custGeom>
                    <a:avLst/>
                    <a:gdLst>
                      <a:gd name="T0" fmla="*/ 27 w 53"/>
                      <a:gd name="T1" fmla="*/ 0 h 52"/>
                      <a:gd name="T2" fmla="*/ 0 w 53"/>
                      <a:gd name="T3" fmla="*/ 26 h 52"/>
                      <a:gd name="T4" fmla="*/ 27 w 53"/>
                      <a:gd name="T5" fmla="*/ 52 h 52"/>
                      <a:gd name="T6" fmla="*/ 53 w 53"/>
                      <a:gd name="T7" fmla="*/ 26 h 52"/>
                      <a:gd name="T8" fmla="*/ 27 w 53"/>
                      <a:gd name="T9" fmla="*/ 0 h 52"/>
                      <a:gd name="T10" fmla="*/ 27 w 53"/>
                      <a:gd name="T11" fmla="*/ 41 h 52"/>
                      <a:gd name="T12" fmla="*/ 11 w 53"/>
                      <a:gd name="T13" fmla="*/ 26 h 52"/>
                      <a:gd name="T14" fmla="*/ 27 w 53"/>
                      <a:gd name="T15" fmla="*/ 10 h 52"/>
                      <a:gd name="T16" fmla="*/ 42 w 53"/>
                      <a:gd name="T17" fmla="*/ 26 h 52"/>
                      <a:gd name="T18" fmla="*/ 27 w 53"/>
                      <a:gd name="T19" fmla="*/ 41 h 5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53" h="52">
                        <a:moveTo>
                          <a:pt x="27" y="0"/>
                        </a:moveTo>
                        <a:cubicBezTo>
                          <a:pt x="12" y="0"/>
                          <a:pt x="0" y="11"/>
                          <a:pt x="0" y="26"/>
                        </a:cubicBezTo>
                        <a:cubicBezTo>
                          <a:pt x="0" y="40"/>
                          <a:pt x="12" y="52"/>
                          <a:pt x="27" y="52"/>
                        </a:cubicBezTo>
                        <a:cubicBezTo>
                          <a:pt x="41" y="52"/>
                          <a:pt x="53" y="40"/>
                          <a:pt x="53" y="26"/>
                        </a:cubicBezTo>
                        <a:cubicBezTo>
                          <a:pt x="53" y="11"/>
                          <a:pt x="41" y="0"/>
                          <a:pt x="27" y="0"/>
                        </a:cubicBezTo>
                        <a:close/>
                        <a:moveTo>
                          <a:pt x="27" y="41"/>
                        </a:moveTo>
                        <a:cubicBezTo>
                          <a:pt x="18" y="41"/>
                          <a:pt x="11" y="34"/>
                          <a:pt x="11" y="26"/>
                        </a:cubicBezTo>
                        <a:cubicBezTo>
                          <a:pt x="11" y="17"/>
                          <a:pt x="18" y="10"/>
                          <a:pt x="27" y="10"/>
                        </a:cubicBezTo>
                        <a:cubicBezTo>
                          <a:pt x="35" y="10"/>
                          <a:pt x="42" y="17"/>
                          <a:pt x="42" y="26"/>
                        </a:cubicBezTo>
                        <a:cubicBezTo>
                          <a:pt x="42" y="34"/>
                          <a:pt x="35" y="41"/>
                          <a:pt x="27" y="41"/>
                        </a:cubicBezTo>
                        <a:close/>
                      </a:path>
                    </a:pathLst>
                  </a:custGeom>
                  <a:solidFill>
                    <a:srgbClr val="00206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ja-JP" altLang="en-US"/>
                  </a:p>
                </p:txBody>
              </p:sp>
              <p:sp>
                <p:nvSpPr>
                  <p:cNvPr id="31" name="Freeform 188">
                    <a:extLst>
                      <a:ext uri="{FF2B5EF4-FFF2-40B4-BE49-F238E27FC236}">
                        <a16:creationId xmlns:a16="http://schemas.microsoft.com/office/drawing/2014/main" id="{78A1F823-ED3C-4B48-A5B1-683DB6FF95D1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7411" y="4093"/>
                    <a:ext cx="1182" cy="1123"/>
                  </a:xfrm>
                  <a:custGeom>
                    <a:avLst/>
                    <a:gdLst>
                      <a:gd name="T0" fmla="*/ 134 w 173"/>
                      <a:gd name="T1" fmla="*/ 0 h 165"/>
                      <a:gd name="T2" fmla="*/ 75 w 173"/>
                      <a:gd name="T3" fmla="*/ 25 h 165"/>
                      <a:gd name="T4" fmla="*/ 34 w 173"/>
                      <a:gd name="T5" fmla="*/ 44 h 165"/>
                      <a:gd name="T6" fmla="*/ 0 w 173"/>
                      <a:gd name="T7" fmla="*/ 44 h 165"/>
                      <a:gd name="T8" fmla="*/ 0 w 173"/>
                      <a:gd name="T9" fmla="*/ 84 h 165"/>
                      <a:gd name="T10" fmla="*/ 39 w 173"/>
                      <a:gd name="T11" fmla="*/ 84 h 165"/>
                      <a:gd name="T12" fmla="*/ 72 w 173"/>
                      <a:gd name="T13" fmla="*/ 73 h 165"/>
                      <a:gd name="T14" fmla="*/ 72 w 173"/>
                      <a:gd name="T15" fmla="*/ 165 h 165"/>
                      <a:gd name="T16" fmla="*/ 112 w 173"/>
                      <a:gd name="T17" fmla="*/ 165 h 165"/>
                      <a:gd name="T18" fmla="*/ 112 w 173"/>
                      <a:gd name="T19" fmla="*/ 51 h 165"/>
                      <a:gd name="T20" fmla="*/ 140 w 173"/>
                      <a:gd name="T21" fmla="*/ 40 h 165"/>
                      <a:gd name="T22" fmla="*/ 173 w 173"/>
                      <a:gd name="T23" fmla="*/ 40 h 165"/>
                      <a:gd name="T24" fmla="*/ 173 w 173"/>
                      <a:gd name="T25" fmla="*/ 0 h 165"/>
                      <a:gd name="T26" fmla="*/ 134 w 173"/>
                      <a:gd name="T27" fmla="*/ 0 h 16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173" h="165">
                        <a:moveTo>
                          <a:pt x="134" y="0"/>
                        </a:moveTo>
                        <a:cubicBezTo>
                          <a:pt x="123" y="0"/>
                          <a:pt x="109" y="7"/>
                          <a:pt x="75" y="25"/>
                        </a:cubicBezTo>
                        <a:cubicBezTo>
                          <a:pt x="62" y="32"/>
                          <a:pt x="42" y="44"/>
                          <a:pt x="34" y="44"/>
                        </a:cubicBezTo>
                        <a:cubicBezTo>
                          <a:pt x="26" y="44"/>
                          <a:pt x="0" y="44"/>
                          <a:pt x="0" y="44"/>
                        </a:cubicBezTo>
                        <a:cubicBezTo>
                          <a:pt x="0" y="84"/>
                          <a:pt x="0" y="84"/>
                          <a:pt x="0" y="84"/>
                        </a:cubicBezTo>
                        <a:cubicBezTo>
                          <a:pt x="39" y="84"/>
                          <a:pt x="39" y="84"/>
                          <a:pt x="39" y="84"/>
                        </a:cubicBezTo>
                        <a:cubicBezTo>
                          <a:pt x="47" y="84"/>
                          <a:pt x="55" y="81"/>
                          <a:pt x="72" y="73"/>
                        </a:cubicBezTo>
                        <a:cubicBezTo>
                          <a:pt x="72" y="165"/>
                          <a:pt x="72" y="165"/>
                          <a:pt x="72" y="165"/>
                        </a:cubicBezTo>
                        <a:cubicBezTo>
                          <a:pt x="112" y="165"/>
                          <a:pt x="112" y="165"/>
                          <a:pt x="112" y="165"/>
                        </a:cubicBezTo>
                        <a:cubicBezTo>
                          <a:pt x="112" y="51"/>
                          <a:pt x="112" y="51"/>
                          <a:pt x="112" y="51"/>
                        </a:cubicBezTo>
                        <a:cubicBezTo>
                          <a:pt x="122" y="46"/>
                          <a:pt x="133" y="40"/>
                          <a:pt x="140" y="40"/>
                        </a:cubicBezTo>
                        <a:cubicBezTo>
                          <a:pt x="147" y="40"/>
                          <a:pt x="173" y="40"/>
                          <a:pt x="173" y="40"/>
                        </a:cubicBezTo>
                        <a:cubicBezTo>
                          <a:pt x="173" y="0"/>
                          <a:pt x="173" y="0"/>
                          <a:pt x="173" y="0"/>
                        </a:cubicBezTo>
                        <a:lnTo>
                          <a:pt x="134" y="0"/>
                        </a:lnTo>
                        <a:close/>
                      </a:path>
                    </a:pathLst>
                  </a:custGeom>
                  <a:solidFill>
                    <a:srgbClr val="00206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ja-JP" altLang="en-US"/>
                  </a:p>
                </p:txBody>
              </p:sp>
              <p:sp>
                <p:nvSpPr>
                  <p:cNvPr id="32" name="Freeform 189">
                    <a:extLst>
                      <a:ext uri="{FF2B5EF4-FFF2-40B4-BE49-F238E27FC236}">
                        <a16:creationId xmlns:a16="http://schemas.microsoft.com/office/drawing/2014/main" id="{549297AD-D108-4D4C-9B48-FD06F3ECD91E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8777" y="4059"/>
                    <a:ext cx="906" cy="1157"/>
                  </a:xfrm>
                  <a:custGeom>
                    <a:avLst/>
                    <a:gdLst>
                      <a:gd name="T0" fmla="*/ 394 w 1278"/>
                      <a:gd name="T1" fmla="*/ 0 h 1635"/>
                      <a:gd name="T2" fmla="*/ 0 w 1278"/>
                      <a:gd name="T3" fmla="*/ 0 h 1635"/>
                      <a:gd name="T4" fmla="*/ 0 w 1278"/>
                      <a:gd name="T5" fmla="*/ 1635 h 1635"/>
                      <a:gd name="T6" fmla="*/ 394 w 1278"/>
                      <a:gd name="T7" fmla="*/ 1635 h 1635"/>
                      <a:gd name="T8" fmla="*/ 394 w 1278"/>
                      <a:gd name="T9" fmla="*/ 865 h 1635"/>
                      <a:gd name="T10" fmla="*/ 1278 w 1278"/>
                      <a:gd name="T11" fmla="*/ 981 h 1635"/>
                      <a:gd name="T12" fmla="*/ 1278 w 1278"/>
                      <a:gd name="T13" fmla="*/ 596 h 1635"/>
                      <a:gd name="T14" fmla="*/ 394 w 1278"/>
                      <a:gd name="T15" fmla="*/ 481 h 1635"/>
                      <a:gd name="T16" fmla="*/ 394 w 1278"/>
                      <a:gd name="T17" fmla="*/ 0 h 163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278" h="1635">
                        <a:moveTo>
                          <a:pt x="394" y="0"/>
                        </a:moveTo>
                        <a:lnTo>
                          <a:pt x="0" y="0"/>
                        </a:lnTo>
                        <a:lnTo>
                          <a:pt x="0" y="1635"/>
                        </a:lnTo>
                        <a:lnTo>
                          <a:pt x="394" y="1635"/>
                        </a:lnTo>
                        <a:lnTo>
                          <a:pt x="394" y="865"/>
                        </a:lnTo>
                        <a:lnTo>
                          <a:pt x="1278" y="981"/>
                        </a:lnTo>
                        <a:lnTo>
                          <a:pt x="1278" y="596"/>
                        </a:lnTo>
                        <a:lnTo>
                          <a:pt x="394" y="481"/>
                        </a:lnTo>
                        <a:lnTo>
                          <a:pt x="394" y="0"/>
                        </a:lnTo>
                        <a:close/>
                      </a:path>
                    </a:pathLst>
                  </a:custGeom>
                  <a:solidFill>
                    <a:srgbClr val="00206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ja-JP" altLang="en-US"/>
                  </a:p>
                </p:txBody>
              </p:sp>
              <p:sp>
                <p:nvSpPr>
                  <p:cNvPr id="33" name="Rectangle 190">
                    <a:extLst>
                      <a:ext uri="{FF2B5EF4-FFF2-40B4-BE49-F238E27FC236}">
                        <a16:creationId xmlns:a16="http://schemas.microsoft.com/office/drawing/2014/main" id="{913FB8DE-A897-49DD-A3B3-D8CBF73C9492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9314" y="4039"/>
                    <a:ext cx="218" cy="184"/>
                  </a:xfrm>
                  <a:prstGeom prst="rect">
                    <a:avLst/>
                  </a:prstGeom>
                  <a:solidFill>
                    <a:srgbClr val="00206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ja-JP" altLang="en-US"/>
                  </a:p>
                </p:txBody>
              </p:sp>
              <p:sp>
                <p:nvSpPr>
                  <p:cNvPr id="34" name="Rectangle 191">
                    <a:extLst>
                      <a:ext uri="{FF2B5EF4-FFF2-40B4-BE49-F238E27FC236}">
                        <a16:creationId xmlns:a16="http://schemas.microsoft.com/office/drawing/2014/main" id="{9CA380A6-A548-463E-83DC-90B32A29232D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9572" y="4039"/>
                    <a:ext cx="212" cy="184"/>
                  </a:xfrm>
                  <a:prstGeom prst="rect">
                    <a:avLst/>
                  </a:prstGeom>
                  <a:solidFill>
                    <a:srgbClr val="00206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ja-JP" altLang="en-US"/>
                  </a:p>
                </p:txBody>
              </p:sp>
              <p:sp>
                <p:nvSpPr>
                  <p:cNvPr id="35" name="Rectangle 192">
                    <a:extLst>
                      <a:ext uri="{FF2B5EF4-FFF2-40B4-BE49-F238E27FC236}">
                        <a16:creationId xmlns:a16="http://schemas.microsoft.com/office/drawing/2014/main" id="{6F46113B-38EF-4B19-8317-2787C8B80A3A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6194" y="4073"/>
                    <a:ext cx="1014" cy="260"/>
                  </a:xfrm>
                  <a:prstGeom prst="rect">
                    <a:avLst/>
                  </a:prstGeom>
                  <a:solidFill>
                    <a:srgbClr val="00206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ja-JP" altLang="en-US"/>
                  </a:p>
                </p:txBody>
              </p:sp>
              <p:sp>
                <p:nvSpPr>
                  <p:cNvPr id="36" name="Freeform 193">
                    <a:extLst>
                      <a:ext uri="{FF2B5EF4-FFF2-40B4-BE49-F238E27FC236}">
                        <a16:creationId xmlns:a16="http://schemas.microsoft.com/office/drawing/2014/main" id="{6E0A7466-E633-4545-8AEB-3CF51655ED8B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6118" y="4447"/>
                    <a:ext cx="1152" cy="736"/>
                  </a:xfrm>
                  <a:custGeom>
                    <a:avLst/>
                    <a:gdLst>
                      <a:gd name="T0" fmla="*/ 150 w 169"/>
                      <a:gd name="T1" fmla="*/ 0 h 108"/>
                      <a:gd name="T2" fmla="*/ 0 w 169"/>
                      <a:gd name="T3" fmla="*/ 0 h 108"/>
                      <a:gd name="T4" fmla="*/ 0 w 169"/>
                      <a:gd name="T5" fmla="*/ 38 h 108"/>
                      <a:gd name="T6" fmla="*/ 127 w 169"/>
                      <a:gd name="T7" fmla="*/ 38 h 108"/>
                      <a:gd name="T8" fmla="*/ 38 w 169"/>
                      <a:gd name="T9" fmla="*/ 71 h 108"/>
                      <a:gd name="T10" fmla="*/ 13 w 169"/>
                      <a:gd name="T11" fmla="*/ 71 h 108"/>
                      <a:gd name="T12" fmla="*/ 13 w 169"/>
                      <a:gd name="T13" fmla="*/ 108 h 108"/>
                      <a:gd name="T14" fmla="*/ 38 w 169"/>
                      <a:gd name="T15" fmla="*/ 108 h 108"/>
                      <a:gd name="T16" fmla="*/ 169 w 169"/>
                      <a:gd name="T17" fmla="*/ 19 h 108"/>
                      <a:gd name="T18" fmla="*/ 169 w 169"/>
                      <a:gd name="T19" fmla="*/ 0 h 108"/>
                      <a:gd name="T20" fmla="*/ 150 w 169"/>
                      <a:gd name="T21" fmla="*/ 0 h 10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169" h="108">
                        <a:moveTo>
                          <a:pt x="15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38"/>
                          <a:pt x="0" y="38"/>
                          <a:pt x="0" y="38"/>
                        </a:cubicBezTo>
                        <a:cubicBezTo>
                          <a:pt x="0" y="38"/>
                          <a:pt x="93" y="38"/>
                          <a:pt x="127" y="38"/>
                        </a:cubicBezTo>
                        <a:cubicBezTo>
                          <a:pt x="116" y="60"/>
                          <a:pt x="87" y="71"/>
                          <a:pt x="38" y="71"/>
                        </a:cubicBezTo>
                        <a:cubicBezTo>
                          <a:pt x="13" y="71"/>
                          <a:pt x="13" y="71"/>
                          <a:pt x="13" y="71"/>
                        </a:cubicBezTo>
                        <a:cubicBezTo>
                          <a:pt x="13" y="108"/>
                          <a:pt x="13" y="108"/>
                          <a:pt x="13" y="108"/>
                        </a:cubicBezTo>
                        <a:cubicBezTo>
                          <a:pt x="38" y="108"/>
                          <a:pt x="38" y="108"/>
                          <a:pt x="38" y="108"/>
                        </a:cubicBezTo>
                        <a:cubicBezTo>
                          <a:pt x="121" y="108"/>
                          <a:pt x="169" y="76"/>
                          <a:pt x="169" y="19"/>
                        </a:cubicBezTo>
                        <a:cubicBezTo>
                          <a:pt x="169" y="0"/>
                          <a:pt x="169" y="0"/>
                          <a:pt x="169" y="0"/>
                        </a:cubicBezTo>
                        <a:lnTo>
                          <a:pt x="150" y="0"/>
                        </a:lnTo>
                        <a:close/>
                      </a:path>
                    </a:pathLst>
                  </a:custGeom>
                  <a:solidFill>
                    <a:srgbClr val="00206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ja-JP" altLang="en-US"/>
                  </a:p>
                </p:txBody>
              </p:sp>
            </p:grpSp>
            <p:grpSp>
              <p:nvGrpSpPr>
                <p:cNvPr id="10" name="Group 194">
                  <a:extLst>
                    <a:ext uri="{FF2B5EF4-FFF2-40B4-BE49-F238E27FC236}">
                      <a16:creationId xmlns:a16="http://schemas.microsoft.com/office/drawing/2014/main" id="{3471CD07-B585-467E-B1F0-CF6F9BCEB99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553" y="5390"/>
                  <a:ext cx="5996" cy="189"/>
                  <a:chOff x="3553" y="5390"/>
                  <a:chExt cx="5996" cy="189"/>
                </a:xfrm>
              </p:grpSpPr>
              <p:sp>
                <p:nvSpPr>
                  <p:cNvPr id="13" name="Rectangle 195">
                    <a:extLst>
                      <a:ext uri="{FF2B5EF4-FFF2-40B4-BE49-F238E27FC236}">
                        <a16:creationId xmlns:a16="http://schemas.microsoft.com/office/drawing/2014/main" id="{00F286B7-24CD-472B-8611-D72A819BA1E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553" y="5467"/>
                    <a:ext cx="1530" cy="35"/>
                  </a:xfrm>
                  <a:prstGeom prst="rect">
                    <a:avLst/>
                  </a:prstGeom>
                  <a:solidFill>
                    <a:srgbClr val="00206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74295" tIns="8890" rIns="74295" bIns="88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ja-JP" altLang="en-US"/>
                  </a:p>
                </p:txBody>
              </p:sp>
              <p:sp>
                <p:nvSpPr>
                  <p:cNvPr id="14" name="Rectangle 196">
                    <a:extLst>
                      <a:ext uri="{FF2B5EF4-FFF2-40B4-BE49-F238E27FC236}">
                        <a16:creationId xmlns:a16="http://schemas.microsoft.com/office/drawing/2014/main" id="{213353A5-6097-4A8A-8FD7-5294FAA14E7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019" y="5467"/>
                    <a:ext cx="1530" cy="35"/>
                  </a:xfrm>
                  <a:prstGeom prst="rect">
                    <a:avLst/>
                  </a:prstGeom>
                  <a:solidFill>
                    <a:srgbClr val="00206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74295" tIns="8890" rIns="74295" bIns="88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ja-JP" altLang="en-US"/>
                  </a:p>
                </p:txBody>
              </p:sp>
              <p:grpSp>
                <p:nvGrpSpPr>
                  <p:cNvPr id="15" name="Group 197">
                    <a:extLst>
                      <a:ext uri="{FF2B5EF4-FFF2-40B4-BE49-F238E27FC236}">
                        <a16:creationId xmlns:a16="http://schemas.microsoft.com/office/drawing/2014/main" id="{6424A046-69D1-48E3-9E00-60A9D901C9A5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5" y="5390"/>
                    <a:ext cx="2541" cy="189"/>
                    <a:chOff x="5295" y="10251"/>
                    <a:chExt cx="2541" cy="189"/>
                  </a:xfrm>
                </p:grpSpPr>
                <p:sp>
                  <p:nvSpPr>
                    <p:cNvPr id="16" name="WordArt 198">
                      <a:extLst>
                        <a:ext uri="{FF2B5EF4-FFF2-40B4-BE49-F238E27FC236}">
                          <a16:creationId xmlns:a16="http://schemas.microsoft.com/office/drawing/2014/main" id="{6D624B8F-321F-4D61-AE00-231847D659A0}"/>
                        </a:ext>
                      </a:extLst>
                    </p:cNvPr>
                    <p:cNvSpPr>
                      <a:spLocks noChangeArrowheads="1" noChangeShapeType="1" noTextEdit="1"/>
                    </p:cNvSpPr>
                    <p:nvPr/>
                  </p:nvSpPr>
                  <p:spPr bwMode="auto">
                    <a:xfrm>
                      <a:off x="5295" y="10257"/>
                      <a:ext cx="170" cy="183"/>
                    </a:xfrm>
                    <a:prstGeom prst="rect">
                      <a:avLst/>
                    </a:prstGeom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/>
                        </a14:hiddenEffects>
                      </a:ext>
                    </a:extLst>
                  </p:spPr>
                  <p:txBody>
                    <a:bodyPr wrap="none" fromWordArt="1">
                      <a:prstTxWarp prst="textPlain">
                        <a:avLst>
                          <a:gd name="adj" fmla="val 50000"/>
                        </a:avLst>
                      </a:prstTxWarp>
                    </a:bodyPr>
                    <a:lstStyle/>
                    <a:p>
                      <a:pPr algn="l" rtl="0">
                        <a:buNone/>
                      </a:pPr>
                      <a:r>
                        <a:rPr lang="ja-JP" altLang="en-US" sz="1000" kern="10" spc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ヒラギノ角ゴ7" panose="020B0700000000000000" pitchFamily="50" charset="-128"/>
                          <a:ea typeface="ヒラギノ角ゴ7" panose="020B0700000000000000" pitchFamily="50" charset="-128"/>
                        </a:rPr>
                        <a:t>デ</a:t>
                      </a:r>
                    </a:p>
                  </p:txBody>
                </p:sp>
                <p:sp>
                  <p:nvSpPr>
                    <p:cNvPr id="17" name="WordArt 199">
                      <a:extLst>
                        <a:ext uri="{FF2B5EF4-FFF2-40B4-BE49-F238E27FC236}">
                          <a16:creationId xmlns:a16="http://schemas.microsoft.com/office/drawing/2014/main" id="{0FEDB2BA-A2C2-4098-A956-EF0D2669C878}"/>
                        </a:ext>
                      </a:extLst>
                    </p:cNvPr>
                    <p:cNvSpPr>
                      <a:spLocks noChangeArrowheads="1" noChangeShapeType="1" noTextEdit="1"/>
                    </p:cNvSpPr>
                    <p:nvPr/>
                  </p:nvSpPr>
                  <p:spPr bwMode="auto">
                    <a:xfrm>
                      <a:off x="5508" y="10257"/>
                      <a:ext cx="170" cy="183"/>
                    </a:xfrm>
                    <a:prstGeom prst="rect">
                      <a:avLst/>
                    </a:prstGeom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/>
                        </a14:hiddenEffects>
                      </a:ext>
                    </a:extLst>
                  </p:spPr>
                  <p:txBody>
                    <a:bodyPr wrap="none" fromWordArt="1">
                      <a:prstTxWarp prst="textPlain">
                        <a:avLst>
                          <a:gd name="adj" fmla="val 50000"/>
                        </a:avLst>
                      </a:prstTxWarp>
                    </a:bodyPr>
                    <a:lstStyle/>
                    <a:p>
                      <a:pPr algn="l" rtl="0">
                        <a:buNone/>
                      </a:pPr>
                      <a:r>
                        <a:rPr lang="ja-JP" altLang="en-US" sz="1000" kern="10" spc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ヒラギノ角ゴ7" panose="020B0700000000000000" pitchFamily="50" charset="-128"/>
                          <a:ea typeface="ヒラギノ角ゴ7" panose="020B0700000000000000" pitchFamily="50" charset="-128"/>
                        </a:rPr>
                        <a:t>ジ</a:t>
                      </a:r>
                    </a:p>
                  </p:txBody>
                </p:sp>
                <p:sp>
                  <p:nvSpPr>
                    <p:cNvPr id="18" name="WordArt 200">
                      <a:extLst>
                        <a:ext uri="{FF2B5EF4-FFF2-40B4-BE49-F238E27FC236}">
                          <a16:creationId xmlns:a16="http://schemas.microsoft.com/office/drawing/2014/main" id="{4025CD77-2B51-483A-9DA3-945B0116DA0C}"/>
                        </a:ext>
                      </a:extLst>
                    </p:cNvPr>
                    <p:cNvSpPr>
                      <a:spLocks noChangeArrowheads="1" noChangeShapeType="1" noTextEdit="1"/>
                    </p:cNvSpPr>
                    <p:nvPr/>
                  </p:nvSpPr>
                  <p:spPr bwMode="auto">
                    <a:xfrm>
                      <a:off x="5721" y="10257"/>
                      <a:ext cx="170" cy="183"/>
                    </a:xfrm>
                    <a:prstGeom prst="rect">
                      <a:avLst/>
                    </a:prstGeom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/>
                        </a14:hiddenEffects>
                      </a:ext>
                    </a:extLst>
                  </p:spPr>
                  <p:txBody>
                    <a:bodyPr wrap="none" fromWordArt="1">
                      <a:prstTxWarp prst="textPlain">
                        <a:avLst>
                          <a:gd name="adj" fmla="val 50000"/>
                        </a:avLst>
                      </a:prstTxWarp>
                    </a:bodyPr>
                    <a:lstStyle/>
                    <a:p>
                      <a:pPr algn="l" rtl="0">
                        <a:buNone/>
                      </a:pPr>
                      <a:r>
                        <a:rPr lang="ja-JP" altLang="en-US" sz="1000" kern="10" spc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ヒラギノ角ゴ7" panose="020B0700000000000000" pitchFamily="50" charset="-128"/>
                          <a:ea typeface="ヒラギノ角ゴ7" panose="020B0700000000000000" pitchFamily="50" charset="-128"/>
                        </a:rPr>
                        <a:t>タ</a:t>
                      </a:r>
                    </a:p>
                  </p:txBody>
                </p:sp>
                <p:sp>
                  <p:nvSpPr>
                    <p:cNvPr id="19" name="WordArt 201">
                      <a:extLst>
                        <a:ext uri="{FF2B5EF4-FFF2-40B4-BE49-F238E27FC236}">
                          <a16:creationId xmlns:a16="http://schemas.microsoft.com/office/drawing/2014/main" id="{4240F19C-0299-40D8-B2E8-7D3E2F4F0E90}"/>
                        </a:ext>
                      </a:extLst>
                    </p:cNvPr>
                    <p:cNvSpPr>
                      <a:spLocks noChangeArrowheads="1" noChangeShapeType="1" noTextEdit="1"/>
                    </p:cNvSpPr>
                    <p:nvPr/>
                  </p:nvSpPr>
                  <p:spPr bwMode="auto">
                    <a:xfrm>
                      <a:off x="5925" y="10257"/>
                      <a:ext cx="194" cy="183"/>
                    </a:xfrm>
                    <a:prstGeom prst="rect">
                      <a:avLst/>
                    </a:prstGeom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/>
                        </a14:hiddenEffects>
                      </a:ext>
                    </a:extLst>
                  </p:spPr>
                  <p:txBody>
                    <a:bodyPr wrap="none" fromWordArt="1">
                      <a:prstTxWarp prst="textPlain">
                        <a:avLst>
                          <a:gd name="adj" fmla="val 50000"/>
                        </a:avLst>
                      </a:prstTxWarp>
                    </a:bodyPr>
                    <a:lstStyle/>
                    <a:p>
                      <a:pPr algn="l" rtl="0">
                        <a:buNone/>
                      </a:pPr>
                      <a:r>
                        <a:rPr lang="ja-JP" altLang="en-US" sz="1000" kern="10" spc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ヒラギノ角ゴ7" panose="020B0700000000000000" pitchFamily="50" charset="-128"/>
                          <a:ea typeface="ヒラギノ角ゴ7" panose="020B0700000000000000" pitchFamily="50" charset="-128"/>
                        </a:rPr>
                        <a:t>ル</a:t>
                      </a:r>
                    </a:p>
                  </p:txBody>
                </p:sp>
                <p:sp>
                  <p:nvSpPr>
                    <p:cNvPr id="20" name="WordArt 202">
                      <a:extLst>
                        <a:ext uri="{FF2B5EF4-FFF2-40B4-BE49-F238E27FC236}">
                          <a16:creationId xmlns:a16="http://schemas.microsoft.com/office/drawing/2014/main" id="{EE8DAB11-58D4-4805-8D37-5C9493FFCC14}"/>
                        </a:ext>
                      </a:extLst>
                    </p:cNvPr>
                    <p:cNvSpPr>
                      <a:spLocks noChangeArrowheads="1" noChangeShapeType="1" noTextEdit="1"/>
                    </p:cNvSpPr>
                    <p:nvPr/>
                  </p:nvSpPr>
                  <p:spPr bwMode="auto">
                    <a:xfrm>
                      <a:off x="6147" y="10254"/>
                      <a:ext cx="195" cy="186"/>
                    </a:xfrm>
                    <a:prstGeom prst="rect">
                      <a:avLst/>
                    </a:prstGeom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/>
                        </a14:hiddenEffects>
                      </a:ext>
                    </a:extLst>
                  </p:spPr>
                  <p:txBody>
                    <a:bodyPr wrap="none" fromWordArt="1">
                      <a:prstTxWarp prst="textPlain">
                        <a:avLst>
                          <a:gd name="adj" fmla="val 50000"/>
                        </a:avLst>
                      </a:prstTxWarp>
                    </a:bodyPr>
                    <a:lstStyle/>
                    <a:p>
                      <a:pPr algn="l" rtl="0">
                        <a:buNone/>
                      </a:pPr>
                      <a:r>
                        <a:rPr lang="ja-JP" altLang="en-US" sz="1000" kern="10" spc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ヒラギノ角ゴ7" panose="020B0700000000000000" pitchFamily="50" charset="-128"/>
                          <a:ea typeface="ヒラギノ角ゴ7" panose="020B0700000000000000" pitchFamily="50" charset="-128"/>
                        </a:rPr>
                        <a:t>丸</a:t>
                      </a:r>
                    </a:p>
                  </p:txBody>
                </p:sp>
                <p:sp>
                  <p:nvSpPr>
                    <p:cNvPr id="21" name="WordArt 203">
                      <a:extLst>
                        <a:ext uri="{FF2B5EF4-FFF2-40B4-BE49-F238E27FC236}">
                          <a16:creationId xmlns:a16="http://schemas.microsoft.com/office/drawing/2014/main" id="{A79C674F-A2B1-4940-91C3-486CEEFDA550}"/>
                        </a:ext>
                      </a:extLst>
                    </p:cNvPr>
                    <p:cNvSpPr>
                      <a:spLocks noChangeArrowheads="1" noChangeShapeType="1" noTextEdit="1"/>
                    </p:cNvSpPr>
                    <p:nvPr/>
                  </p:nvSpPr>
                  <p:spPr bwMode="auto">
                    <a:xfrm>
                      <a:off x="6384" y="10266"/>
                      <a:ext cx="164" cy="174"/>
                    </a:xfrm>
                    <a:prstGeom prst="rect">
                      <a:avLst/>
                    </a:prstGeom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/>
                        </a14:hiddenEffects>
                      </a:ext>
                    </a:extLst>
                  </p:spPr>
                  <p:txBody>
                    <a:bodyPr wrap="none" fromWordArt="1">
                      <a:prstTxWarp prst="textPlain">
                        <a:avLst>
                          <a:gd name="adj" fmla="val 50000"/>
                        </a:avLst>
                      </a:prstTxWarp>
                    </a:bodyPr>
                    <a:lstStyle/>
                    <a:p>
                      <a:pPr algn="l" rtl="0">
                        <a:buNone/>
                      </a:pPr>
                      <a:r>
                        <a:rPr lang="ja-JP" altLang="en-US" sz="1000" kern="10" spc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ヒラギノ角ゴ7" panose="020B0700000000000000" pitchFamily="50" charset="-128"/>
                          <a:ea typeface="ヒラギノ角ゴ7" panose="020B0700000000000000" pitchFamily="50" charset="-128"/>
                        </a:rPr>
                        <a:t>ご</a:t>
                      </a:r>
                    </a:p>
                  </p:txBody>
                </p:sp>
                <p:sp>
                  <p:nvSpPr>
                    <p:cNvPr id="22" name="WordArt 204">
                      <a:extLst>
                        <a:ext uri="{FF2B5EF4-FFF2-40B4-BE49-F238E27FC236}">
                          <a16:creationId xmlns:a16="http://schemas.microsoft.com/office/drawing/2014/main" id="{C369A0D6-EAB9-4B33-A759-13C8F7920A93}"/>
                        </a:ext>
                      </a:extLst>
                    </p:cNvPr>
                    <p:cNvSpPr>
                      <a:spLocks noChangeArrowheads="1" noChangeShapeType="1" noTextEdit="1"/>
                    </p:cNvSpPr>
                    <p:nvPr/>
                  </p:nvSpPr>
                  <p:spPr bwMode="auto">
                    <a:xfrm>
                      <a:off x="6585" y="10257"/>
                      <a:ext cx="170" cy="183"/>
                    </a:xfrm>
                    <a:prstGeom prst="rect">
                      <a:avLst/>
                    </a:prstGeom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/>
                        </a14:hiddenEffects>
                      </a:ext>
                    </a:extLst>
                  </p:spPr>
                  <p:txBody>
                    <a:bodyPr wrap="none" fromWordArt="1">
                      <a:prstTxWarp prst="textPlain">
                        <a:avLst>
                          <a:gd name="adj" fmla="val 50000"/>
                        </a:avLst>
                      </a:prstTxWarp>
                    </a:bodyPr>
                    <a:lstStyle/>
                    <a:p>
                      <a:pPr algn="l" rtl="0">
                        <a:buNone/>
                      </a:pPr>
                      <a:r>
                        <a:rPr lang="ja-JP" altLang="en-US" sz="1000" kern="10" spc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ヒラギノ角ゴ7" panose="020B0700000000000000" pitchFamily="50" charset="-128"/>
                          <a:ea typeface="ヒラギノ角ゴ7" panose="020B0700000000000000" pitchFamily="50" charset="-128"/>
                        </a:rPr>
                        <a:t>と</a:t>
                      </a:r>
                    </a:p>
                  </p:txBody>
                </p:sp>
                <p:sp>
                  <p:nvSpPr>
                    <p:cNvPr id="23" name="WordArt 205">
                      <a:extLst>
                        <a:ext uri="{FF2B5EF4-FFF2-40B4-BE49-F238E27FC236}">
                          <a16:creationId xmlns:a16="http://schemas.microsoft.com/office/drawing/2014/main" id="{00BD321D-45A3-4389-AAF0-DEE609FE75C4}"/>
                        </a:ext>
                      </a:extLst>
                    </p:cNvPr>
                    <p:cNvSpPr>
                      <a:spLocks noChangeArrowheads="1" noChangeShapeType="1" noTextEdit="1"/>
                    </p:cNvSpPr>
                    <p:nvPr/>
                  </p:nvSpPr>
                  <p:spPr bwMode="auto">
                    <a:xfrm>
                      <a:off x="6798" y="10257"/>
                      <a:ext cx="179" cy="183"/>
                    </a:xfrm>
                    <a:prstGeom prst="rect">
                      <a:avLst/>
                    </a:prstGeom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/>
                        </a14:hiddenEffects>
                      </a:ext>
                    </a:extLst>
                  </p:spPr>
                  <p:txBody>
                    <a:bodyPr wrap="none" fromWordArt="1">
                      <a:prstTxWarp prst="textPlain">
                        <a:avLst>
                          <a:gd name="adj" fmla="val 50000"/>
                        </a:avLst>
                      </a:prstTxWarp>
                    </a:bodyPr>
                    <a:lstStyle/>
                    <a:p>
                      <a:pPr algn="l" rtl="0">
                        <a:buNone/>
                      </a:pPr>
                      <a:r>
                        <a:rPr lang="ja-JP" altLang="en-US" sz="1000" kern="10" spc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ヒラギノ角ゴ7" panose="020B0700000000000000" pitchFamily="50" charset="-128"/>
                          <a:ea typeface="ヒラギノ角ゴ7" panose="020B0700000000000000" pitchFamily="50" charset="-128"/>
                        </a:rPr>
                        <a:t>ア</a:t>
                      </a:r>
                    </a:p>
                  </p:txBody>
                </p:sp>
                <p:sp>
                  <p:nvSpPr>
                    <p:cNvPr id="24" name="WordArt 206">
                      <a:extLst>
                        <a:ext uri="{FF2B5EF4-FFF2-40B4-BE49-F238E27FC236}">
                          <a16:creationId xmlns:a16="http://schemas.microsoft.com/office/drawing/2014/main" id="{227AF7E3-B321-4936-85BA-80BE6B31B553}"/>
                        </a:ext>
                      </a:extLst>
                    </p:cNvPr>
                    <p:cNvSpPr>
                      <a:spLocks noChangeArrowheads="1" noChangeShapeType="1" noTextEdit="1"/>
                    </p:cNvSpPr>
                    <p:nvPr/>
                  </p:nvSpPr>
                  <p:spPr bwMode="auto">
                    <a:xfrm>
                      <a:off x="7020" y="10257"/>
                      <a:ext cx="170" cy="183"/>
                    </a:xfrm>
                    <a:prstGeom prst="rect">
                      <a:avLst/>
                    </a:prstGeom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/>
                        </a14:hiddenEffects>
                      </a:ext>
                    </a:extLst>
                  </p:spPr>
                  <p:txBody>
                    <a:bodyPr wrap="none" fromWordArt="1">
                      <a:prstTxWarp prst="textPlain">
                        <a:avLst>
                          <a:gd name="adj" fmla="val 50000"/>
                        </a:avLst>
                      </a:prstTxWarp>
                    </a:bodyPr>
                    <a:lstStyle/>
                    <a:p>
                      <a:pPr algn="l" rtl="0">
                        <a:buNone/>
                      </a:pPr>
                      <a:r>
                        <a:rPr lang="ja-JP" altLang="en-US" sz="1000" kern="10" spc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ヒラギノ角ゴ7" panose="020B0700000000000000" pitchFamily="50" charset="-128"/>
                          <a:ea typeface="ヒラギノ角ゴ7" panose="020B0700000000000000" pitchFamily="50" charset="-128"/>
                        </a:rPr>
                        <a:t>プ</a:t>
                      </a:r>
                    </a:p>
                  </p:txBody>
                </p:sp>
                <p:sp>
                  <p:nvSpPr>
                    <p:cNvPr id="25" name="WordArt 207">
                      <a:extLst>
                        <a:ext uri="{FF2B5EF4-FFF2-40B4-BE49-F238E27FC236}">
                          <a16:creationId xmlns:a16="http://schemas.microsoft.com/office/drawing/2014/main" id="{11B34EF5-2AFF-479B-8783-F836190CF9FA}"/>
                        </a:ext>
                      </a:extLst>
                    </p:cNvPr>
                    <p:cNvSpPr>
                      <a:spLocks noChangeArrowheads="1" noChangeShapeType="1" noTextEdit="1"/>
                    </p:cNvSpPr>
                    <p:nvPr/>
                  </p:nvSpPr>
                  <p:spPr bwMode="auto">
                    <a:xfrm>
                      <a:off x="7237" y="10257"/>
                      <a:ext cx="170" cy="183"/>
                    </a:xfrm>
                    <a:prstGeom prst="rect">
                      <a:avLst/>
                    </a:prstGeom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/>
                        </a14:hiddenEffects>
                      </a:ext>
                    </a:extLst>
                  </p:spPr>
                  <p:txBody>
                    <a:bodyPr wrap="none" fromWordArt="1">
                      <a:prstTxWarp prst="textPlain">
                        <a:avLst>
                          <a:gd name="adj" fmla="val 50000"/>
                        </a:avLst>
                      </a:prstTxWarp>
                    </a:bodyPr>
                    <a:lstStyle/>
                    <a:p>
                      <a:pPr algn="l" rtl="0">
                        <a:buNone/>
                      </a:pPr>
                      <a:r>
                        <a:rPr lang="ja-JP" altLang="en-US" sz="1000" kern="10" spc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ヒラギノ角ゴ7" panose="020B0700000000000000" pitchFamily="50" charset="-128"/>
                          <a:ea typeface="ヒラギノ角ゴ7" panose="020B0700000000000000" pitchFamily="50" charset="-128"/>
                        </a:rPr>
                        <a:t>ラ</a:t>
                      </a:r>
                    </a:p>
                  </p:txBody>
                </p:sp>
                <p:sp>
                  <p:nvSpPr>
                    <p:cNvPr id="26" name="WordArt 208">
                      <a:extLst>
                        <a:ext uri="{FF2B5EF4-FFF2-40B4-BE49-F238E27FC236}">
                          <a16:creationId xmlns:a16="http://schemas.microsoft.com/office/drawing/2014/main" id="{3E846782-9926-43C2-AFC4-F6A5F3F8A2ED}"/>
                        </a:ext>
                      </a:extLst>
                    </p:cNvPr>
                    <p:cNvSpPr>
                      <a:spLocks noChangeArrowheads="1" noChangeShapeType="1" noTextEdit="1"/>
                    </p:cNvSpPr>
                    <p:nvPr/>
                  </p:nvSpPr>
                  <p:spPr bwMode="auto">
                    <a:xfrm>
                      <a:off x="7450" y="10257"/>
                      <a:ext cx="170" cy="183"/>
                    </a:xfrm>
                    <a:prstGeom prst="rect">
                      <a:avLst/>
                    </a:prstGeom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/>
                        </a14:hiddenEffects>
                      </a:ext>
                    </a:extLst>
                  </p:spPr>
                  <p:txBody>
                    <a:bodyPr wrap="none" fromWordArt="1">
                      <a:prstTxWarp prst="textPlain">
                        <a:avLst>
                          <a:gd name="adj" fmla="val 50000"/>
                        </a:avLst>
                      </a:prstTxWarp>
                    </a:bodyPr>
                    <a:lstStyle/>
                    <a:p>
                      <a:pPr algn="l" rtl="0">
                        <a:buNone/>
                      </a:pPr>
                      <a:r>
                        <a:rPr lang="ja-JP" altLang="en-US" sz="1000" kern="10" spc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ヒラギノ角ゴ7" panose="020B0700000000000000" pitchFamily="50" charset="-128"/>
                          <a:ea typeface="ヒラギノ角ゴ7" panose="020B0700000000000000" pitchFamily="50" charset="-128"/>
                        </a:rPr>
                        <a:t>イ</a:t>
                      </a:r>
                    </a:p>
                  </p:txBody>
                </p:sp>
                <p:sp>
                  <p:nvSpPr>
                    <p:cNvPr id="27" name="WordArt 209">
                      <a:extLst>
                        <a:ext uri="{FF2B5EF4-FFF2-40B4-BE49-F238E27FC236}">
                          <a16:creationId xmlns:a16="http://schemas.microsoft.com/office/drawing/2014/main" id="{FE4314D0-8D0C-45ED-B3BB-A2999ABF154C}"/>
                        </a:ext>
                      </a:extLst>
                    </p:cNvPr>
                    <p:cNvSpPr>
                      <a:spLocks noChangeArrowheads="1" noChangeShapeType="1" noTextEdit="1"/>
                    </p:cNvSpPr>
                    <p:nvPr/>
                  </p:nvSpPr>
                  <p:spPr bwMode="auto">
                    <a:xfrm>
                      <a:off x="7711" y="10251"/>
                      <a:ext cx="125" cy="189"/>
                    </a:xfrm>
                    <a:prstGeom prst="rect">
                      <a:avLst/>
                    </a:prstGeom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/>
                        </a14:hiddenEffects>
                      </a:ext>
                    </a:extLst>
                  </p:spPr>
                  <p:txBody>
                    <a:bodyPr wrap="none" fromWordArt="1">
                      <a:prstTxWarp prst="textPlain">
                        <a:avLst>
                          <a:gd name="adj" fmla="val 50000"/>
                        </a:avLst>
                      </a:prstTxWarp>
                    </a:bodyPr>
                    <a:lstStyle/>
                    <a:p>
                      <a:pPr algn="l" rtl="0">
                        <a:buNone/>
                      </a:pPr>
                      <a:r>
                        <a:rPr lang="ja-JP" altLang="en-US" sz="1000" kern="10" spc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ヒラギノ角ゴ7" panose="020B0700000000000000" pitchFamily="50" charset="-128"/>
                          <a:ea typeface="ヒラギノ角ゴ7" panose="020B0700000000000000" pitchFamily="50" charset="-128"/>
                        </a:rPr>
                        <a:t>ド</a:t>
                      </a:r>
                    </a:p>
                  </p:txBody>
                </p:sp>
              </p:grpSp>
            </p:grpSp>
            <p:sp>
              <p:nvSpPr>
                <p:cNvPr id="11" name="Freeform 210">
                  <a:extLst>
                    <a:ext uri="{FF2B5EF4-FFF2-40B4-BE49-F238E27FC236}">
                      <a16:creationId xmlns:a16="http://schemas.microsoft.com/office/drawing/2014/main" id="{2AA91A89-8C3E-472C-BC19-483D9537EBF8}"/>
                    </a:ext>
                  </a:extLst>
                </p:cNvPr>
                <p:cNvSpPr>
                  <a:spLocks noChangeAspect="1" noEditPoints="1"/>
                </p:cNvSpPr>
                <p:nvPr/>
              </p:nvSpPr>
              <p:spPr bwMode="auto">
                <a:xfrm>
                  <a:off x="1784" y="4378"/>
                  <a:ext cx="1213" cy="1012"/>
                </a:xfrm>
                <a:custGeom>
                  <a:avLst/>
                  <a:gdLst>
                    <a:gd name="T0" fmla="*/ 856 w 1711"/>
                    <a:gd name="T1" fmla="*/ 452 h 1336"/>
                    <a:gd name="T2" fmla="*/ 1009 w 1711"/>
                    <a:gd name="T3" fmla="*/ 798 h 1336"/>
                    <a:gd name="T4" fmla="*/ 702 w 1711"/>
                    <a:gd name="T5" fmla="*/ 798 h 1336"/>
                    <a:gd name="T6" fmla="*/ 856 w 1711"/>
                    <a:gd name="T7" fmla="*/ 452 h 1336"/>
                    <a:gd name="T8" fmla="*/ 1240 w 1711"/>
                    <a:gd name="T9" fmla="*/ 1336 h 1336"/>
                    <a:gd name="T10" fmla="*/ 1711 w 1711"/>
                    <a:gd name="T11" fmla="*/ 1336 h 1336"/>
                    <a:gd name="T12" fmla="*/ 1077 w 1711"/>
                    <a:gd name="T13" fmla="*/ 0 h 1336"/>
                    <a:gd name="T14" fmla="*/ 634 w 1711"/>
                    <a:gd name="T15" fmla="*/ 0 h 1336"/>
                    <a:gd name="T16" fmla="*/ 0 w 1711"/>
                    <a:gd name="T17" fmla="*/ 1336 h 1336"/>
                    <a:gd name="T18" fmla="*/ 471 w 1711"/>
                    <a:gd name="T19" fmla="*/ 1336 h 1336"/>
                    <a:gd name="T20" fmla="*/ 596 w 1711"/>
                    <a:gd name="T21" fmla="*/ 1105 h 1336"/>
                    <a:gd name="T22" fmla="*/ 1105 w 1711"/>
                    <a:gd name="T23" fmla="*/ 1105 h 1336"/>
                    <a:gd name="T24" fmla="*/ 1240 w 1711"/>
                    <a:gd name="T25" fmla="*/ 1336 h 13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711" h="1336">
                      <a:moveTo>
                        <a:pt x="856" y="452"/>
                      </a:moveTo>
                      <a:lnTo>
                        <a:pt x="1009" y="798"/>
                      </a:lnTo>
                      <a:lnTo>
                        <a:pt x="702" y="798"/>
                      </a:lnTo>
                      <a:lnTo>
                        <a:pt x="856" y="452"/>
                      </a:lnTo>
                      <a:close/>
                      <a:moveTo>
                        <a:pt x="1240" y="1336"/>
                      </a:moveTo>
                      <a:lnTo>
                        <a:pt x="1711" y="1336"/>
                      </a:lnTo>
                      <a:lnTo>
                        <a:pt x="1077" y="0"/>
                      </a:lnTo>
                      <a:lnTo>
                        <a:pt x="634" y="0"/>
                      </a:lnTo>
                      <a:lnTo>
                        <a:pt x="0" y="1336"/>
                      </a:lnTo>
                      <a:lnTo>
                        <a:pt x="471" y="1336"/>
                      </a:lnTo>
                      <a:lnTo>
                        <a:pt x="596" y="1105"/>
                      </a:lnTo>
                      <a:lnTo>
                        <a:pt x="1105" y="1105"/>
                      </a:lnTo>
                      <a:lnTo>
                        <a:pt x="1240" y="133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12" name="Freeform 211">
                  <a:extLst>
                    <a:ext uri="{FF2B5EF4-FFF2-40B4-BE49-F238E27FC236}">
                      <a16:creationId xmlns:a16="http://schemas.microsoft.com/office/drawing/2014/main" id="{5F961573-E236-4D86-848D-1D9E14750C76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509" y="4021"/>
                  <a:ext cx="704" cy="591"/>
                </a:xfrm>
                <a:custGeom>
                  <a:avLst/>
                  <a:gdLst>
                    <a:gd name="T0" fmla="*/ 0 w 980"/>
                    <a:gd name="T1" fmla="*/ 308 h 789"/>
                    <a:gd name="T2" fmla="*/ 375 w 980"/>
                    <a:gd name="T3" fmla="*/ 308 h 789"/>
                    <a:gd name="T4" fmla="*/ 490 w 980"/>
                    <a:gd name="T5" fmla="*/ 0 h 789"/>
                    <a:gd name="T6" fmla="*/ 605 w 980"/>
                    <a:gd name="T7" fmla="*/ 308 h 789"/>
                    <a:gd name="T8" fmla="*/ 980 w 980"/>
                    <a:gd name="T9" fmla="*/ 308 h 789"/>
                    <a:gd name="T10" fmla="*/ 673 w 980"/>
                    <a:gd name="T11" fmla="*/ 491 h 789"/>
                    <a:gd name="T12" fmla="*/ 788 w 980"/>
                    <a:gd name="T13" fmla="*/ 789 h 789"/>
                    <a:gd name="T14" fmla="*/ 490 w 980"/>
                    <a:gd name="T15" fmla="*/ 606 h 789"/>
                    <a:gd name="T16" fmla="*/ 192 w 980"/>
                    <a:gd name="T17" fmla="*/ 789 h 789"/>
                    <a:gd name="T18" fmla="*/ 307 w 980"/>
                    <a:gd name="T19" fmla="*/ 491 h 789"/>
                    <a:gd name="T20" fmla="*/ 0 w 980"/>
                    <a:gd name="T21" fmla="*/ 308 h 78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980" h="789">
                      <a:moveTo>
                        <a:pt x="0" y="308"/>
                      </a:moveTo>
                      <a:lnTo>
                        <a:pt x="375" y="308"/>
                      </a:lnTo>
                      <a:lnTo>
                        <a:pt x="490" y="0"/>
                      </a:lnTo>
                      <a:lnTo>
                        <a:pt x="605" y="308"/>
                      </a:lnTo>
                      <a:lnTo>
                        <a:pt x="980" y="308"/>
                      </a:lnTo>
                      <a:lnTo>
                        <a:pt x="673" y="491"/>
                      </a:lnTo>
                      <a:lnTo>
                        <a:pt x="788" y="789"/>
                      </a:lnTo>
                      <a:lnTo>
                        <a:pt x="490" y="606"/>
                      </a:lnTo>
                      <a:lnTo>
                        <a:pt x="192" y="789"/>
                      </a:lnTo>
                      <a:lnTo>
                        <a:pt x="307" y="491"/>
                      </a:lnTo>
                      <a:lnTo>
                        <a:pt x="0" y="30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FF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</p:grpSp>
        </p:grpSp>
        <p:pic>
          <p:nvPicPr>
            <p:cNvPr id="119" name="図 118">
              <a:extLst>
                <a:ext uri="{FF2B5EF4-FFF2-40B4-BE49-F238E27FC236}">
                  <a16:creationId xmlns:a16="http://schemas.microsoft.com/office/drawing/2014/main" id="{4D82A2B3-B864-3422-C5DC-3A814891D5D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51920" y="9899832"/>
              <a:ext cx="614826" cy="614826"/>
            </a:xfrm>
            <a:prstGeom prst="rect">
              <a:avLst/>
            </a:prstGeom>
          </p:spPr>
        </p:pic>
      </p:grpSp>
      <p:pic>
        <p:nvPicPr>
          <p:cNvPr id="122" name="図 121">
            <a:extLst>
              <a:ext uri="{FF2B5EF4-FFF2-40B4-BE49-F238E27FC236}">
                <a16:creationId xmlns:a16="http://schemas.microsoft.com/office/drawing/2014/main" id="{D2E86BC0-6182-C37B-1132-2449B25B6DD5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668"/>
          <a:stretch/>
        </p:blipFill>
        <p:spPr>
          <a:xfrm>
            <a:off x="6154669" y="9835291"/>
            <a:ext cx="558784" cy="647619"/>
          </a:xfrm>
          <a:prstGeom prst="rect">
            <a:avLst/>
          </a:prstGeom>
        </p:spPr>
      </p:pic>
      <p:sp>
        <p:nvSpPr>
          <p:cNvPr id="126" name="テキスト ボックス 125">
            <a:extLst>
              <a:ext uri="{FF2B5EF4-FFF2-40B4-BE49-F238E27FC236}">
                <a16:creationId xmlns:a16="http://schemas.microsoft.com/office/drawing/2014/main" id="{D4CB5E6B-7D9B-B2C8-C093-2682397764A5}"/>
              </a:ext>
            </a:extLst>
          </p:cNvPr>
          <p:cNvSpPr txBox="1"/>
          <p:nvPr/>
        </p:nvSpPr>
        <p:spPr>
          <a:xfrm>
            <a:off x="3907596" y="2246814"/>
            <a:ext cx="3407599" cy="9936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1000" b="1" dirty="0" err="1">
                <a:solidFill>
                  <a:srgbClr val="002060"/>
                </a:solidFill>
                <a:latin typeface="+mn-ea"/>
              </a:rPr>
              <a:t>VizGlow</a:t>
            </a:r>
            <a:r>
              <a:rPr kumimoji="1" lang="ja-JP" altLang="en-US" sz="1000" b="1" dirty="0">
                <a:solidFill>
                  <a:srgbClr val="002060"/>
                </a:solidFill>
                <a:latin typeface="+mn-ea"/>
              </a:rPr>
              <a:t>は、圧縮性流体モデルを採用しているため、様々な条件のプラズマ解析を行う事が可能です。</a:t>
            </a:r>
            <a:r>
              <a:rPr kumimoji="1" lang="en-US" altLang="ja-JP" sz="1000" b="1" dirty="0" err="1">
                <a:solidFill>
                  <a:srgbClr val="002060"/>
                </a:solidFill>
                <a:latin typeface="+mn-ea"/>
              </a:rPr>
              <a:t>VizGlow</a:t>
            </a:r>
            <a:r>
              <a:rPr kumimoji="1" lang="ja-JP" altLang="en-US" sz="1000" b="1" dirty="0">
                <a:solidFill>
                  <a:srgbClr val="002060"/>
                </a:solidFill>
                <a:latin typeface="+mn-ea"/>
              </a:rPr>
              <a:t>は、最新の数値計算法とソフトウェア技術を</a:t>
            </a:r>
            <a:endParaRPr kumimoji="1" lang="en-US" altLang="ja-JP" sz="1000" b="1" dirty="0">
              <a:solidFill>
                <a:srgbClr val="002060"/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1000" b="1" dirty="0">
                <a:solidFill>
                  <a:srgbClr val="002060"/>
                </a:solidFill>
                <a:latin typeface="+mn-ea"/>
              </a:rPr>
              <a:t>使用しており、計算速度が飛躍的に向上しています。 </a:t>
            </a:r>
          </a:p>
        </p:txBody>
      </p:sp>
      <p:pic>
        <p:nvPicPr>
          <p:cNvPr id="37" name="図 36">
            <a:extLst>
              <a:ext uri="{FF2B5EF4-FFF2-40B4-BE49-F238E27FC236}">
                <a16:creationId xmlns:a16="http://schemas.microsoft.com/office/drawing/2014/main" id="{AD014914-D662-FAA0-B460-6AFE99906A1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89961" y="2340707"/>
            <a:ext cx="1349007" cy="785317"/>
          </a:xfrm>
          <a:prstGeom prst="rect">
            <a:avLst/>
          </a:prstGeom>
        </p:spPr>
      </p:pic>
      <p:pic>
        <p:nvPicPr>
          <p:cNvPr id="41" name="図 40">
            <a:extLst>
              <a:ext uri="{FF2B5EF4-FFF2-40B4-BE49-F238E27FC236}">
                <a16:creationId xmlns:a16="http://schemas.microsoft.com/office/drawing/2014/main" id="{DA75E3D1-A073-7527-0DC2-7FBDB542C39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081590" y="2335312"/>
            <a:ext cx="1349007" cy="796990"/>
          </a:xfrm>
          <a:prstGeom prst="rect">
            <a:avLst/>
          </a:prstGeom>
        </p:spPr>
      </p:pic>
      <p:grpSp>
        <p:nvGrpSpPr>
          <p:cNvPr id="46" name="グループ化 45">
            <a:extLst>
              <a:ext uri="{FF2B5EF4-FFF2-40B4-BE49-F238E27FC236}">
                <a16:creationId xmlns:a16="http://schemas.microsoft.com/office/drawing/2014/main" id="{4BBDADC4-E039-A1DF-29CD-90A0A4F3E80F}"/>
              </a:ext>
            </a:extLst>
          </p:cNvPr>
          <p:cNvGrpSpPr/>
          <p:nvPr/>
        </p:nvGrpSpPr>
        <p:grpSpPr>
          <a:xfrm>
            <a:off x="464106" y="3641780"/>
            <a:ext cx="6668435" cy="4698109"/>
            <a:chOff x="464106" y="3641780"/>
            <a:chExt cx="6668435" cy="4698109"/>
          </a:xfrm>
        </p:grpSpPr>
        <p:pic>
          <p:nvPicPr>
            <p:cNvPr id="84" name="Picture 3">
              <a:extLst>
                <a:ext uri="{FF2B5EF4-FFF2-40B4-BE49-F238E27FC236}">
                  <a16:creationId xmlns:a16="http://schemas.microsoft.com/office/drawing/2014/main" id="{777BE84E-5BC6-4E76-A8D3-AC3D7DE5F6F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55207" y="3655877"/>
              <a:ext cx="519040" cy="7077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8" name="図 87">
              <a:extLst>
                <a:ext uri="{FF2B5EF4-FFF2-40B4-BE49-F238E27FC236}">
                  <a16:creationId xmlns:a16="http://schemas.microsoft.com/office/drawing/2014/main" id="{BA200DF8-EE6D-D202-0DF3-DA346544C4B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19721" y="3641780"/>
              <a:ext cx="720079" cy="721879"/>
            </a:xfrm>
            <a:prstGeom prst="rect">
              <a:avLst/>
            </a:prstGeom>
          </p:spPr>
        </p:pic>
        <p:pic>
          <p:nvPicPr>
            <p:cNvPr id="91" name="図 90">
              <a:extLst>
                <a:ext uri="{FF2B5EF4-FFF2-40B4-BE49-F238E27FC236}">
                  <a16:creationId xmlns:a16="http://schemas.microsoft.com/office/drawing/2014/main" id="{CA1F6FD8-60F1-E6C8-63EC-039D2BAEE92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370" t="10745" r="21139" b="10182"/>
            <a:stretch/>
          </p:blipFill>
          <p:spPr>
            <a:xfrm>
              <a:off x="1347733" y="3695043"/>
              <a:ext cx="2099930" cy="2791186"/>
            </a:xfrm>
            <a:prstGeom prst="rect">
              <a:avLst/>
            </a:prstGeom>
          </p:spPr>
        </p:pic>
        <p:pic>
          <p:nvPicPr>
            <p:cNvPr id="95" name="図 94">
              <a:extLst>
                <a:ext uri="{FF2B5EF4-FFF2-40B4-BE49-F238E27FC236}">
                  <a16:creationId xmlns:a16="http://schemas.microsoft.com/office/drawing/2014/main" id="{0285C2AA-F6EB-6AF5-5EF4-DCFC10A8CAE7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00171" y="3647954"/>
              <a:ext cx="720080" cy="720080"/>
            </a:xfrm>
            <a:prstGeom prst="rect">
              <a:avLst/>
            </a:prstGeom>
          </p:spPr>
        </p:pic>
        <p:pic>
          <p:nvPicPr>
            <p:cNvPr id="109" name="図 108">
              <a:extLst>
                <a:ext uri="{FF2B5EF4-FFF2-40B4-BE49-F238E27FC236}">
                  <a16:creationId xmlns:a16="http://schemas.microsoft.com/office/drawing/2014/main" id="{918D9211-480E-673C-05DD-FF15228C66DC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21772" y="3641780"/>
              <a:ext cx="810769" cy="676214"/>
            </a:xfrm>
            <a:prstGeom prst="rect">
              <a:avLst/>
            </a:prstGeom>
          </p:spPr>
        </p:pic>
        <p:sp>
          <p:nvSpPr>
            <p:cNvPr id="53" name="テキスト ボックス 52">
              <a:extLst>
                <a:ext uri="{FF2B5EF4-FFF2-40B4-BE49-F238E27FC236}">
                  <a16:creationId xmlns:a16="http://schemas.microsoft.com/office/drawing/2014/main" id="{CF12C34F-C9E4-4A5F-BC21-9F6C86B8AC1D}"/>
                </a:ext>
              </a:extLst>
            </p:cNvPr>
            <p:cNvSpPr txBox="1"/>
            <p:nvPr/>
          </p:nvSpPr>
          <p:spPr>
            <a:xfrm>
              <a:off x="2166403" y="8139834"/>
              <a:ext cx="1257264" cy="20005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kumimoji="1" lang="ja-JP" altLang="en-US" sz="700" dirty="0">
                  <a:ea typeface="ヒラギノ角ゴ2" panose="020B0200000000000000"/>
                </a:rPr>
                <a:t>写真はイメージです。</a:t>
              </a:r>
            </a:p>
          </p:txBody>
        </p:sp>
        <p:pic>
          <p:nvPicPr>
            <p:cNvPr id="43" name="図 42">
              <a:extLst>
                <a:ext uri="{FF2B5EF4-FFF2-40B4-BE49-F238E27FC236}">
                  <a16:creationId xmlns:a16="http://schemas.microsoft.com/office/drawing/2014/main" id="{A25DD162-1382-307F-86E9-CF0DA14ECE33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464106" y="6693628"/>
              <a:ext cx="2499907" cy="1262208"/>
            </a:xfrm>
            <a:prstGeom prst="rect">
              <a:avLst/>
            </a:prstGeom>
          </p:spPr>
        </p:pic>
      </p:grp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D8E5C201-6E2A-7C90-9A81-A8C47B97100D}"/>
              </a:ext>
            </a:extLst>
          </p:cNvPr>
          <p:cNvSpPr txBox="1"/>
          <p:nvPr/>
        </p:nvSpPr>
        <p:spPr>
          <a:xfrm>
            <a:off x="1944892" y="9631796"/>
            <a:ext cx="3546139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800" dirty="0"/>
              <a:t>https://bto.applied.ne.jp/c19-c29-c39-c49-c59-pm1285-ps1305-customize.html</a:t>
            </a:r>
          </a:p>
        </p:txBody>
      </p:sp>
    </p:spTree>
    <p:extLst>
      <p:ext uri="{BB962C8B-B14F-4D97-AF65-F5344CB8AC3E}">
        <p14:creationId xmlns:p14="http://schemas.microsoft.com/office/powerpoint/2010/main" val="34765413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23">
            <a:extLst>
              <a:ext uri="{FF2B5EF4-FFF2-40B4-BE49-F238E27FC236}">
                <a16:creationId xmlns:a16="http://schemas.microsoft.com/office/drawing/2014/main" id="{A5816F80-EB7F-4335-86FB-4BB37B21A5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7559675" cy="1599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Rectangle 5">
            <a:extLst>
              <a:ext uri="{FF2B5EF4-FFF2-40B4-BE49-F238E27FC236}">
                <a16:creationId xmlns:a16="http://schemas.microsoft.com/office/drawing/2014/main" id="{54BB1CF7-D859-4538-8CCE-8FD5DE7087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0317"/>
            <a:ext cx="7559675" cy="785317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endParaRPr lang="ja-JP" altLang="en-US" dirty="0"/>
          </a:p>
        </p:txBody>
      </p: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DBAB6E51-51D0-4E1D-BAF1-0F889D21CBFD}"/>
              </a:ext>
            </a:extLst>
          </p:cNvPr>
          <p:cNvSpPr txBox="1"/>
          <p:nvPr/>
        </p:nvSpPr>
        <p:spPr>
          <a:xfrm>
            <a:off x="357285" y="190588"/>
            <a:ext cx="6845104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600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プラズマシミュレーションソフトウェア </a:t>
            </a:r>
            <a:endParaRPr kumimoji="1" lang="en-US" altLang="ja-JP" sz="1600" b="1" dirty="0">
              <a:solidFill>
                <a:schemeClr val="bg1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Segoe UI" panose="020B0502040204020203" pitchFamily="34" charset="0"/>
            </a:endParaRPr>
          </a:p>
          <a:p>
            <a:pPr algn="ctr"/>
            <a:r>
              <a:rPr kumimoji="1" lang="en-US" altLang="ja-JP" sz="1600" b="1" dirty="0" err="1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VizGlow</a:t>
            </a:r>
            <a:r>
              <a:rPr kumimoji="1" lang="en-US" altLang="ja-JP" sz="1600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®</a:t>
            </a:r>
            <a:r>
              <a:rPr kumimoji="1" lang="ja-JP" altLang="en-US" sz="1600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　動作推奨</a:t>
            </a:r>
            <a:r>
              <a:rPr kumimoji="1" lang="en-US" altLang="ja-JP" sz="1600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PC</a:t>
            </a:r>
            <a:endParaRPr lang="en-US" altLang="ja-JP" sz="1600" b="1" dirty="0">
              <a:solidFill>
                <a:schemeClr val="bg1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Segoe UI" panose="020B0502040204020203" pitchFamily="34" charset="0"/>
            </a:endParaRPr>
          </a:p>
          <a:p>
            <a:pPr algn="ctr"/>
            <a:endParaRPr lang="en-US" altLang="ja-JP" sz="1600" b="1" dirty="0">
              <a:solidFill>
                <a:schemeClr val="bg1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Segoe UI" panose="020B0502040204020203" pitchFamily="34" charset="0"/>
            </a:endParaRPr>
          </a:p>
        </p:txBody>
      </p:sp>
      <p:grpSp>
        <p:nvGrpSpPr>
          <p:cNvPr id="120" name="グループ化 119">
            <a:extLst>
              <a:ext uri="{FF2B5EF4-FFF2-40B4-BE49-F238E27FC236}">
                <a16:creationId xmlns:a16="http://schemas.microsoft.com/office/drawing/2014/main" id="{36BE7F5A-3ED3-7D91-6DF9-C0DAE023086F}"/>
              </a:ext>
            </a:extLst>
          </p:cNvPr>
          <p:cNvGrpSpPr/>
          <p:nvPr/>
        </p:nvGrpSpPr>
        <p:grpSpPr>
          <a:xfrm>
            <a:off x="941223" y="9902308"/>
            <a:ext cx="5190078" cy="682198"/>
            <a:chOff x="1276668" y="9899832"/>
            <a:chExt cx="5190078" cy="682198"/>
          </a:xfrm>
        </p:grpSpPr>
        <p:grpSp>
          <p:nvGrpSpPr>
            <p:cNvPr id="85" name="グループ化 84">
              <a:extLst>
                <a:ext uri="{FF2B5EF4-FFF2-40B4-BE49-F238E27FC236}">
                  <a16:creationId xmlns:a16="http://schemas.microsoft.com/office/drawing/2014/main" id="{87C6D206-C1FF-96A2-C878-DD275EF6539F}"/>
                </a:ext>
              </a:extLst>
            </p:cNvPr>
            <p:cNvGrpSpPr/>
            <p:nvPr/>
          </p:nvGrpSpPr>
          <p:grpSpPr>
            <a:xfrm>
              <a:off x="1276668" y="9929209"/>
              <a:ext cx="4522470" cy="652821"/>
              <a:chOff x="1276668" y="9916754"/>
              <a:chExt cx="4522470" cy="652821"/>
            </a:xfrm>
          </p:grpSpPr>
          <p:sp>
            <p:nvSpPr>
              <p:cNvPr id="2" name="WordArt 177">
                <a:extLst>
                  <a:ext uri="{FF2B5EF4-FFF2-40B4-BE49-F238E27FC236}">
                    <a16:creationId xmlns:a16="http://schemas.microsoft.com/office/drawing/2014/main" id="{EB8F218D-1E4C-4351-A89A-21FC7282CCD7}"/>
                  </a:ext>
                </a:extLst>
              </p:cNvPr>
              <p:cNvSpPr>
                <a:spLocks noChangeArrowheads="1" noChangeShapeType="1" noTextEdit="1"/>
              </p:cNvSpPr>
              <p:nvPr/>
            </p:nvSpPr>
            <p:spPr bwMode="auto">
              <a:xfrm>
                <a:off x="3395028" y="9916754"/>
                <a:ext cx="2272030" cy="150504"/>
              </a:xfrm>
              <a:prstGeom prst="rect">
                <a:avLst/>
              </a:prstGeom>
              <a:extLst>
                <a:ext uri="{91240B29-F687-4F45-9708-019B960494DF}">
                  <a14:hiddenLine xmlns:a14="http://schemas.microsoft.com/office/drawing/2010/main" w="5715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l" rtl="0">
                  <a:buNone/>
                </a:pPr>
                <a:r>
                  <a:rPr lang="en-US" altLang="ja-JP" sz="3600" kern="10" spc="0" dirty="0">
                    <a:ln>
                      <a:noFill/>
                    </a:ln>
                    <a:solidFill>
                      <a:srgbClr val="404040"/>
                    </a:solidFill>
                    <a:effectLst/>
                    <a:latin typeface="ヒラギノ角ゴ5" panose="020B0500000000000000" pitchFamily="50" charset="-128"/>
                    <a:ea typeface="ヒラギノ角ゴ5" panose="020B0500000000000000" pitchFamily="50" charset="-128"/>
                  </a:rPr>
                  <a:t>https://bto.applied.ne.jp/</a:t>
                </a:r>
                <a:endParaRPr lang="ja-JP" altLang="en-US" sz="3600" kern="10" spc="0" dirty="0">
                  <a:ln>
                    <a:noFill/>
                  </a:ln>
                  <a:solidFill>
                    <a:srgbClr val="404040"/>
                  </a:solidFill>
                  <a:effectLst/>
                  <a:latin typeface="ヒラギノ角ゴ5" panose="020B0500000000000000" pitchFamily="50" charset="-128"/>
                  <a:ea typeface="ヒラギノ角ゴ5" panose="020B0500000000000000" pitchFamily="50" charset="-128"/>
                </a:endParaRPr>
              </a:p>
            </p:txBody>
          </p:sp>
          <p:sp>
            <p:nvSpPr>
              <p:cNvPr id="3" name="WordArt 178">
                <a:extLst>
                  <a:ext uri="{FF2B5EF4-FFF2-40B4-BE49-F238E27FC236}">
                    <a16:creationId xmlns:a16="http://schemas.microsoft.com/office/drawing/2014/main" id="{30F85EE9-A86B-41F2-9820-0E36FEF00569}"/>
                  </a:ext>
                </a:extLst>
              </p:cNvPr>
              <p:cNvSpPr>
                <a:spLocks noChangeArrowheads="1" noChangeShapeType="1" noTextEdit="1"/>
              </p:cNvSpPr>
              <p:nvPr/>
            </p:nvSpPr>
            <p:spPr bwMode="auto">
              <a:xfrm>
                <a:off x="3395028" y="10132033"/>
                <a:ext cx="443865" cy="139074"/>
              </a:xfrm>
              <a:prstGeom prst="rect">
                <a:avLst/>
              </a:prstGeom>
              <a:extLst>
                <a:ext uri="{91240B29-F687-4F45-9708-019B960494DF}">
                  <a14:hiddenLine xmlns:a14="http://schemas.microsoft.com/office/drawing/2010/main" w="76200">
                    <a:solidFill>
                      <a:srgbClr val="FFFFFF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l" rtl="0">
                  <a:buNone/>
                </a:pPr>
                <a:r>
                  <a:rPr lang="ja-JP" altLang="en-US" sz="1000" kern="10" spc="0">
                    <a:ln>
                      <a:noFill/>
                    </a:ln>
                    <a:solidFill>
                      <a:srgbClr val="404040"/>
                    </a:solidFill>
                    <a:effectLst/>
                    <a:latin typeface="ヒラギノ角ゴ5" panose="020B0500000000000000" pitchFamily="50" charset="-128"/>
                    <a:ea typeface="ヒラギノ角ゴ5" panose="020B0500000000000000" pitchFamily="50" charset="-128"/>
                  </a:rPr>
                  <a:t>または</a:t>
                </a:r>
              </a:p>
            </p:txBody>
          </p:sp>
          <p:pic>
            <p:nvPicPr>
              <p:cNvPr id="4" name="Picture 179">
                <a:extLst>
                  <a:ext uri="{FF2B5EF4-FFF2-40B4-BE49-F238E27FC236}">
                    <a16:creationId xmlns:a16="http://schemas.microsoft.com/office/drawing/2014/main" id="{6BCF9073-6DBD-4BD7-89CE-838453D6EBA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06838" y="10095200"/>
                <a:ext cx="1892300" cy="4743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" name="WordArt 180">
                <a:extLst>
                  <a:ext uri="{FF2B5EF4-FFF2-40B4-BE49-F238E27FC236}">
                    <a16:creationId xmlns:a16="http://schemas.microsoft.com/office/drawing/2014/main" id="{2F5342A9-0830-482F-A044-863DB9F05946}"/>
                  </a:ext>
                </a:extLst>
              </p:cNvPr>
              <p:cNvSpPr>
                <a:spLocks noChangeArrowheads="1" noChangeShapeType="1" noTextEdit="1"/>
              </p:cNvSpPr>
              <p:nvPr/>
            </p:nvSpPr>
            <p:spPr bwMode="auto">
              <a:xfrm>
                <a:off x="4282123" y="10165690"/>
                <a:ext cx="834390" cy="108592"/>
              </a:xfrm>
              <a:prstGeom prst="rect">
                <a:avLst/>
              </a:prstGeom>
              <a:extLst>
                <a:ext uri="{91240B29-F687-4F45-9708-019B960494DF}">
                  <a14:hiddenLine xmlns:a14="http://schemas.microsoft.com/office/drawing/2010/main" w="76200">
                    <a:solidFill>
                      <a:srgbClr val="FF0066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l" rtl="0">
                  <a:buNone/>
                </a:pPr>
                <a:r>
                  <a:rPr lang="ja-JP" altLang="en-US" sz="1800" kern="10" spc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アプライド </a:t>
                </a:r>
                <a:r>
                  <a:rPr lang="en-US" altLang="ja-JP" sz="1800" kern="10" spc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HPC</a:t>
                </a:r>
                <a:endParaRPr lang="ja-JP" altLang="en-US" sz="1800" kern="10" spc="0" dirty="0">
                  <a:ln>
                    <a:noFill/>
                  </a:ln>
                  <a:solidFill>
                    <a:srgbClr val="333333"/>
                  </a:solidFill>
                  <a:effectLst/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grpSp>
            <p:nvGrpSpPr>
              <p:cNvPr id="7" name="Group 182">
                <a:extLst>
                  <a:ext uri="{FF2B5EF4-FFF2-40B4-BE49-F238E27FC236}">
                    <a16:creationId xmlns:a16="http://schemas.microsoft.com/office/drawing/2014/main" id="{22602972-7967-449B-9CFC-7B5CE3CC9EC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276668" y="9936440"/>
                <a:ext cx="1924050" cy="370863"/>
                <a:chOff x="1415" y="3999"/>
                <a:chExt cx="8197" cy="1580"/>
              </a:xfrm>
            </p:grpSpPr>
            <p:sp>
              <p:nvSpPr>
                <p:cNvPr id="8" name="AutoShape 183">
                  <a:extLst>
                    <a:ext uri="{FF2B5EF4-FFF2-40B4-BE49-F238E27FC236}">
                      <a16:creationId xmlns:a16="http://schemas.microsoft.com/office/drawing/2014/main" id="{C79EFC9A-ADF1-408E-8A68-3954A7C542A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15" y="3999"/>
                  <a:ext cx="1749" cy="1553"/>
                </a:xfrm>
                <a:prstGeom prst="roundRect">
                  <a:avLst>
                    <a:gd name="adj" fmla="val 14167"/>
                  </a:avLst>
                </a:prstGeom>
                <a:solidFill>
                  <a:srgbClr val="00206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74295" tIns="8890" rIns="74295" bIns="88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grpSp>
              <p:nvGrpSpPr>
                <p:cNvPr id="9" name="Group 184">
                  <a:extLst>
                    <a:ext uri="{FF2B5EF4-FFF2-40B4-BE49-F238E27FC236}">
                      <a16:creationId xmlns:a16="http://schemas.microsoft.com/office/drawing/2014/main" id="{182386CA-494F-44B4-9C41-F8B07E95D2B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584" y="4007"/>
                  <a:ext cx="6028" cy="1179"/>
                  <a:chOff x="3528" y="3992"/>
                  <a:chExt cx="6256" cy="1224"/>
                </a:xfrm>
              </p:grpSpPr>
              <p:sp>
                <p:nvSpPr>
                  <p:cNvPr id="28" name="Freeform 185">
                    <a:extLst>
                      <a:ext uri="{FF2B5EF4-FFF2-40B4-BE49-F238E27FC236}">
                        <a16:creationId xmlns:a16="http://schemas.microsoft.com/office/drawing/2014/main" id="{079E0FE4-9732-4A0F-9DE1-1BE0326E014E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3528" y="4087"/>
                    <a:ext cx="1166" cy="1117"/>
                  </a:xfrm>
                  <a:custGeom>
                    <a:avLst/>
                    <a:gdLst>
                      <a:gd name="T0" fmla="*/ 171 w 171"/>
                      <a:gd name="T1" fmla="*/ 0 h 164"/>
                      <a:gd name="T2" fmla="*/ 152 w 171"/>
                      <a:gd name="T3" fmla="*/ 0 h 164"/>
                      <a:gd name="T4" fmla="*/ 1 w 171"/>
                      <a:gd name="T5" fmla="*/ 0 h 164"/>
                      <a:gd name="T6" fmla="*/ 1 w 171"/>
                      <a:gd name="T7" fmla="*/ 38 h 164"/>
                      <a:gd name="T8" fmla="*/ 131 w 171"/>
                      <a:gd name="T9" fmla="*/ 38 h 164"/>
                      <a:gd name="T10" fmla="*/ 88 w 171"/>
                      <a:gd name="T11" fmla="*/ 80 h 164"/>
                      <a:gd name="T12" fmla="*/ 90 w 171"/>
                      <a:gd name="T13" fmla="*/ 50 h 164"/>
                      <a:gd name="T14" fmla="*/ 50 w 171"/>
                      <a:gd name="T15" fmla="*/ 50 h 164"/>
                      <a:gd name="T16" fmla="*/ 31 w 171"/>
                      <a:gd name="T17" fmla="*/ 112 h 164"/>
                      <a:gd name="T18" fmla="*/ 0 w 171"/>
                      <a:gd name="T19" fmla="*/ 124 h 164"/>
                      <a:gd name="T20" fmla="*/ 0 w 171"/>
                      <a:gd name="T21" fmla="*/ 164 h 164"/>
                      <a:gd name="T22" fmla="*/ 60 w 171"/>
                      <a:gd name="T23" fmla="*/ 140 h 164"/>
                      <a:gd name="T24" fmla="*/ 76 w 171"/>
                      <a:gd name="T25" fmla="*/ 117 h 164"/>
                      <a:gd name="T26" fmla="*/ 76 w 171"/>
                      <a:gd name="T27" fmla="*/ 119 h 164"/>
                      <a:gd name="T28" fmla="*/ 142 w 171"/>
                      <a:gd name="T29" fmla="*/ 93 h 164"/>
                      <a:gd name="T30" fmla="*/ 171 w 171"/>
                      <a:gd name="T31" fmla="*/ 18 h 164"/>
                      <a:gd name="T32" fmla="*/ 171 w 171"/>
                      <a:gd name="T33" fmla="*/ 0 h 16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171" h="164">
                        <a:moveTo>
                          <a:pt x="171" y="0"/>
                        </a:moveTo>
                        <a:cubicBezTo>
                          <a:pt x="152" y="0"/>
                          <a:pt x="152" y="0"/>
                          <a:pt x="152" y="0"/>
                        </a:cubicBez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1" y="38"/>
                          <a:pt x="1" y="38"/>
                          <a:pt x="1" y="38"/>
                        </a:cubicBezTo>
                        <a:cubicBezTo>
                          <a:pt x="1" y="38"/>
                          <a:pt x="99" y="38"/>
                          <a:pt x="131" y="38"/>
                        </a:cubicBezTo>
                        <a:cubicBezTo>
                          <a:pt x="127" y="54"/>
                          <a:pt x="116" y="75"/>
                          <a:pt x="88" y="80"/>
                        </a:cubicBezTo>
                        <a:cubicBezTo>
                          <a:pt x="90" y="63"/>
                          <a:pt x="90" y="51"/>
                          <a:pt x="90" y="50"/>
                        </a:cubicBezTo>
                        <a:cubicBezTo>
                          <a:pt x="50" y="50"/>
                          <a:pt x="50" y="50"/>
                          <a:pt x="50" y="50"/>
                        </a:cubicBezTo>
                        <a:cubicBezTo>
                          <a:pt x="50" y="61"/>
                          <a:pt x="47" y="95"/>
                          <a:pt x="31" y="112"/>
                        </a:cubicBezTo>
                        <a:cubicBezTo>
                          <a:pt x="23" y="120"/>
                          <a:pt x="13" y="124"/>
                          <a:pt x="0" y="124"/>
                        </a:cubicBezTo>
                        <a:cubicBezTo>
                          <a:pt x="0" y="164"/>
                          <a:pt x="0" y="164"/>
                          <a:pt x="0" y="164"/>
                        </a:cubicBezTo>
                        <a:cubicBezTo>
                          <a:pt x="24" y="164"/>
                          <a:pt x="45" y="156"/>
                          <a:pt x="60" y="140"/>
                        </a:cubicBezTo>
                        <a:cubicBezTo>
                          <a:pt x="67" y="133"/>
                          <a:pt x="72" y="125"/>
                          <a:pt x="76" y="117"/>
                        </a:cubicBezTo>
                        <a:cubicBezTo>
                          <a:pt x="76" y="119"/>
                          <a:pt x="76" y="119"/>
                          <a:pt x="76" y="119"/>
                        </a:cubicBezTo>
                        <a:cubicBezTo>
                          <a:pt x="103" y="119"/>
                          <a:pt x="125" y="110"/>
                          <a:pt x="142" y="93"/>
                        </a:cubicBezTo>
                        <a:cubicBezTo>
                          <a:pt x="171" y="64"/>
                          <a:pt x="171" y="20"/>
                          <a:pt x="171" y="18"/>
                        </a:cubicBezTo>
                        <a:lnTo>
                          <a:pt x="171" y="0"/>
                        </a:lnTo>
                        <a:close/>
                      </a:path>
                    </a:pathLst>
                  </a:custGeom>
                  <a:solidFill>
                    <a:srgbClr val="00206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ja-JP" altLang="en-US"/>
                  </a:p>
                </p:txBody>
              </p:sp>
              <p:sp>
                <p:nvSpPr>
                  <p:cNvPr id="29" name="Freeform 186">
                    <a:extLst>
                      <a:ext uri="{FF2B5EF4-FFF2-40B4-BE49-F238E27FC236}">
                        <a16:creationId xmlns:a16="http://schemas.microsoft.com/office/drawing/2014/main" id="{117081D7-EDD8-472D-A092-C518714B20DC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4809" y="4121"/>
                    <a:ext cx="1139" cy="1076"/>
                  </a:xfrm>
                  <a:custGeom>
                    <a:avLst/>
                    <a:gdLst>
                      <a:gd name="T0" fmla="*/ 153 w 167"/>
                      <a:gd name="T1" fmla="*/ 38 h 158"/>
                      <a:gd name="T2" fmla="*/ 124 w 167"/>
                      <a:gd name="T3" fmla="*/ 8 h 158"/>
                      <a:gd name="T4" fmla="*/ 125 w 167"/>
                      <a:gd name="T5" fmla="*/ 0 h 158"/>
                      <a:gd name="T6" fmla="*/ 0 w 167"/>
                      <a:gd name="T7" fmla="*/ 0 h 158"/>
                      <a:gd name="T8" fmla="*/ 0 w 167"/>
                      <a:gd name="T9" fmla="*/ 38 h 158"/>
                      <a:gd name="T10" fmla="*/ 129 w 167"/>
                      <a:gd name="T11" fmla="*/ 38 h 158"/>
                      <a:gd name="T12" fmla="*/ 109 w 167"/>
                      <a:gd name="T13" fmla="*/ 86 h 158"/>
                      <a:gd name="T14" fmla="*/ 17 w 167"/>
                      <a:gd name="T15" fmla="*/ 120 h 158"/>
                      <a:gd name="T16" fmla="*/ 17 w 167"/>
                      <a:gd name="T17" fmla="*/ 158 h 158"/>
                      <a:gd name="T18" fmla="*/ 138 w 167"/>
                      <a:gd name="T19" fmla="*/ 110 h 158"/>
                      <a:gd name="T20" fmla="*/ 167 w 167"/>
                      <a:gd name="T21" fmla="*/ 34 h 158"/>
                      <a:gd name="T22" fmla="*/ 153 w 167"/>
                      <a:gd name="T23" fmla="*/ 38 h 15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67" h="158">
                        <a:moveTo>
                          <a:pt x="153" y="38"/>
                        </a:moveTo>
                        <a:cubicBezTo>
                          <a:pt x="137" y="38"/>
                          <a:pt x="124" y="24"/>
                          <a:pt x="124" y="8"/>
                        </a:cubicBezTo>
                        <a:cubicBezTo>
                          <a:pt x="124" y="5"/>
                          <a:pt x="124" y="3"/>
                          <a:pt x="125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38"/>
                          <a:pt x="0" y="38"/>
                          <a:pt x="0" y="38"/>
                        </a:cubicBezTo>
                        <a:cubicBezTo>
                          <a:pt x="0" y="38"/>
                          <a:pt x="99" y="38"/>
                          <a:pt x="129" y="38"/>
                        </a:cubicBezTo>
                        <a:cubicBezTo>
                          <a:pt x="127" y="51"/>
                          <a:pt x="122" y="70"/>
                          <a:pt x="109" y="86"/>
                        </a:cubicBezTo>
                        <a:cubicBezTo>
                          <a:pt x="91" y="108"/>
                          <a:pt x="59" y="120"/>
                          <a:pt x="17" y="120"/>
                        </a:cubicBezTo>
                        <a:cubicBezTo>
                          <a:pt x="17" y="158"/>
                          <a:pt x="17" y="158"/>
                          <a:pt x="17" y="158"/>
                        </a:cubicBezTo>
                        <a:cubicBezTo>
                          <a:pt x="70" y="158"/>
                          <a:pt x="113" y="141"/>
                          <a:pt x="138" y="110"/>
                        </a:cubicBezTo>
                        <a:cubicBezTo>
                          <a:pt x="160" y="84"/>
                          <a:pt x="166" y="53"/>
                          <a:pt x="167" y="34"/>
                        </a:cubicBezTo>
                        <a:cubicBezTo>
                          <a:pt x="163" y="36"/>
                          <a:pt x="158" y="38"/>
                          <a:pt x="153" y="38"/>
                        </a:cubicBezTo>
                        <a:close/>
                      </a:path>
                    </a:pathLst>
                  </a:custGeom>
                  <a:solidFill>
                    <a:srgbClr val="00206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ja-JP" altLang="en-US"/>
                  </a:p>
                </p:txBody>
              </p:sp>
              <p:sp>
                <p:nvSpPr>
                  <p:cNvPr id="30" name="Freeform 187">
                    <a:extLst>
                      <a:ext uri="{FF2B5EF4-FFF2-40B4-BE49-F238E27FC236}">
                        <a16:creationId xmlns:a16="http://schemas.microsoft.com/office/drawing/2014/main" id="{18BA46A4-5CCF-4F11-88B8-6C6221441E19}"/>
                      </a:ext>
                    </a:extLst>
                  </p:cNvPr>
                  <p:cNvSpPr>
                    <a:spLocks noChangeAspect="1" noEditPoints="1"/>
                  </p:cNvSpPr>
                  <p:nvPr/>
                </p:nvSpPr>
                <p:spPr bwMode="auto">
                  <a:xfrm>
                    <a:off x="5680" y="3992"/>
                    <a:ext cx="364" cy="353"/>
                  </a:xfrm>
                  <a:custGeom>
                    <a:avLst/>
                    <a:gdLst>
                      <a:gd name="T0" fmla="*/ 27 w 53"/>
                      <a:gd name="T1" fmla="*/ 0 h 52"/>
                      <a:gd name="T2" fmla="*/ 0 w 53"/>
                      <a:gd name="T3" fmla="*/ 26 h 52"/>
                      <a:gd name="T4" fmla="*/ 27 w 53"/>
                      <a:gd name="T5" fmla="*/ 52 h 52"/>
                      <a:gd name="T6" fmla="*/ 53 w 53"/>
                      <a:gd name="T7" fmla="*/ 26 h 52"/>
                      <a:gd name="T8" fmla="*/ 27 w 53"/>
                      <a:gd name="T9" fmla="*/ 0 h 52"/>
                      <a:gd name="T10" fmla="*/ 27 w 53"/>
                      <a:gd name="T11" fmla="*/ 41 h 52"/>
                      <a:gd name="T12" fmla="*/ 11 w 53"/>
                      <a:gd name="T13" fmla="*/ 26 h 52"/>
                      <a:gd name="T14" fmla="*/ 27 w 53"/>
                      <a:gd name="T15" fmla="*/ 10 h 52"/>
                      <a:gd name="T16" fmla="*/ 42 w 53"/>
                      <a:gd name="T17" fmla="*/ 26 h 52"/>
                      <a:gd name="T18" fmla="*/ 27 w 53"/>
                      <a:gd name="T19" fmla="*/ 41 h 5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53" h="52">
                        <a:moveTo>
                          <a:pt x="27" y="0"/>
                        </a:moveTo>
                        <a:cubicBezTo>
                          <a:pt x="12" y="0"/>
                          <a:pt x="0" y="11"/>
                          <a:pt x="0" y="26"/>
                        </a:cubicBezTo>
                        <a:cubicBezTo>
                          <a:pt x="0" y="40"/>
                          <a:pt x="12" y="52"/>
                          <a:pt x="27" y="52"/>
                        </a:cubicBezTo>
                        <a:cubicBezTo>
                          <a:pt x="41" y="52"/>
                          <a:pt x="53" y="40"/>
                          <a:pt x="53" y="26"/>
                        </a:cubicBezTo>
                        <a:cubicBezTo>
                          <a:pt x="53" y="11"/>
                          <a:pt x="41" y="0"/>
                          <a:pt x="27" y="0"/>
                        </a:cubicBezTo>
                        <a:close/>
                        <a:moveTo>
                          <a:pt x="27" y="41"/>
                        </a:moveTo>
                        <a:cubicBezTo>
                          <a:pt x="18" y="41"/>
                          <a:pt x="11" y="34"/>
                          <a:pt x="11" y="26"/>
                        </a:cubicBezTo>
                        <a:cubicBezTo>
                          <a:pt x="11" y="17"/>
                          <a:pt x="18" y="10"/>
                          <a:pt x="27" y="10"/>
                        </a:cubicBezTo>
                        <a:cubicBezTo>
                          <a:pt x="35" y="10"/>
                          <a:pt x="42" y="17"/>
                          <a:pt x="42" y="26"/>
                        </a:cubicBezTo>
                        <a:cubicBezTo>
                          <a:pt x="42" y="34"/>
                          <a:pt x="35" y="41"/>
                          <a:pt x="27" y="41"/>
                        </a:cubicBezTo>
                        <a:close/>
                      </a:path>
                    </a:pathLst>
                  </a:custGeom>
                  <a:solidFill>
                    <a:srgbClr val="00206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ja-JP" altLang="en-US"/>
                  </a:p>
                </p:txBody>
              </p:sp>
              <p:sp>
                <p:nvSpPr>
                  <p:cNvPr id="31" name="Freeform 188">
                    <a:extLst>
                      <a:ext uri="{FF2B5EF4-FFF2-40B4-BE49-F238E27FC236}">
                        <a16:creationId xmlns:a16="http://schemas.microsoft.com/office/drawing/2014/main" id="{78A1F823-ED3C-4B48-A5B1-683DB6FF95D1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7411" y="4093"/>
                    <a:ext cx="1182" cy="1123"/>
                  </a:xfrm>
                  <a:custGeom>
                    <a:avLst/>
                    <a:gdLst>
                      <a:gd name="T0" fmla="*/ 134 w 173"/>
                      <a:gd name="T1" fmla="*/ 0 h 165"/>
                      <a:gd name="T2" fmla="*/ 75 w 173"/>
                      <a:gd name="T3" fmla="*/ 25 h 165"/>
                      <a:gd name="T4" fmla="*/ 34 w 173"/>
                      <a:gd name="T5" fmla="*/ 44 h 165"/>
                      <a:gd name="T6" fmla="*/ 0 w 173"/>
                      <a:gd name="T7" fmla="*/ 44 h 165"/>
                      <a:gd name="T8" fmla="*/ 0 w 173"/>
                      <a:gd name="T9" fmla="*/ 84 h 165"/>
                      <a:gd name="T10" fmla="*/ 39 w 173"/>
                      <a:gd name="T11" fmla="*/ 84 h 165"/>
                      <a:gd name="T12" fmla="*/ 72 w 173"/>
                      <a:gd name="T13" fmla="*/ 73 h 165"/>
                      <a:gd name="T14" fmla="*/ 72 w 173"/>
                      <a:gd name="T15" fmla="*/ 165 h 165"/>
                      <a:gd name="T16" fmla="*/ 112 w 173"/>
                      <a:gd name="T17" fmla="*/ 165 h 165"/>
                      <a:gd name="T18" fmla="*/ 112 w 173"/>
                      <a:gd name="T19" fmla="*/ 51 h 165"/>
                      <a:gd name="T20" fmla="*/ 140 w 173"/>
                      <a:gd name="T21" fmla="*/ 40 h 165"/>
                      <a:gd name="T22" fmla="*/ 173 w 173"/>
                      <a:gd name="T23" fmla="*/ 40 h 165"/>
                      <a:gd name="T24" fmla="*/ 173 w 173"/>
                      <a:gd name="T25" fmla="*/ 0 h 165"/>
                      <a:gd name="T26" fmla="*/ 134 w 173"/>
                      <a:gd name="T27" fmla="*/ 0 h 16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173" h="165">
                        <a:moveTo>
                          <a:pt x="134" y="0"/>
                        </a:moveTo>
                        <a:cubicBezTo>
                          <a:pt x="123" y="0"/>
                          <a:pt x="109" y="7"/>
                          <a:pt x="75" y="25"/>
                        </a:cubicBezTo>
                        <a:cubicBezTo>
                          <a:pt x="62" y="32"/>
                          <a:pt x="42" y="44"/>
                          <a:pt x="34" y="44"/>
                        </a:cubicBezTo>
                        <a:cubicBezTo>
                          <a:pt x="26" y="44"/>
                          <a:pt x="0" y="44"/>
                          <a:pt x="0" y="44"/>
                        </a:cubicBezTo>
                        <a:cubicBezTo>
                          <a:pt x="0" y="84"/>
                          <a:pt x="0" y="84"/>
                          <a:pt x="0" y="84"/>
                        </a:cubicBezTo>
                        <a:cubicBezTo>
                          <a:pt x="39" y="84"/>
                          <a:pt x="39" y="84"/>
                          <a:pt x="39" y="84"/>
                        </a:cubicBezTo>
                        <a:cubicBezTo>
                          <a:pt x="47" y="84"/>
                          <a:pt x="55" y="81"/>
                          <a:pt x="72" y="73"/>
                        </a:cubicBezTo>
                        <a:cubicBezTo>
                          <a:pt x="72" y="165"/>
                          <a:pt x="72" y="165"/>
                          <a:pt x="72" y="165"/>
                        </a:cubicBezTo>
                        <a:cubicBezTo>
                          <a:pt x="112" y="165"/>
                          <a:pt x="112" y="165"/>
                          <a:pt x="112" y="165"/>
                        </a:cubicBezTo>
                        <a:cubicBezTo>
                          <a:pt x="112" y="51"/>
                          <a:pt x="112" y="51"/>
                          <a:pt x="112" y="51"/>
                        </a:cubicBezTo>
                        <a:cubicBezTo>
                          <a:pt x="122" y="46"/>
                          <a:pt x="133" y="40"/>
                          <a:pt x="140" y="40"/>
                        </a:cubicBezTo>
                        <a:cubicBezTo>
                          <a:pt x="147" y="40"/>
                          <a:pt x="173" y="40"/>
                          <a:pt x="173" y="40"/>
                        </a:cubicBezTo>
                        <a:cubicBezTo>
                          <a:pt x="173" y="0"/>
                          <a:pt x="173" y="0"/>
                          <a:pt x="173" y="0"/>
                        </a:cubicBezTo>
                        <a:lnTo>
                          <a:pt x="134" y="0"/>
                        </a:lnTo>
                        <a:close/>
                      </a:path>
                    </a:pathLst>
                  </a:custGeom>
                  <a:solidFill>
                    <a:srgbClr val="00206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ja-JP" altLang="en-US"/>
                  </a:p>
                </p:txBody>
              </p:sp>
              <p:sp>
                <p:nvSpPr>
                  <p:cNvPr id="32" name="Freeform 189">
                    <a:extLst>
                      <a:ext uri="{FF2B5EF4-FFF2-40B4-BE49-F238E27FC236}">
                        <a16:creationId xmlns:a16="http://schemas.microsoft.com/office/drawing/2014/main" id="{549297AD-D108-4D4C-9B48-FD06F3ECD91E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8777" y="4059"/>
                    <a:ext cx="906" cy="1157"/>
                  </a:xfrm>
                  <a:custGeom>
                    <a:avLst/>
                    <a:gdLst>
                      <a:gd name="T0" fmla="*/ 394 w 1278"/>
                      <a:gd name="T1" fmla="*/ 0 h 1635"/>
                      <a:gd name="T2" fmla="*/ 0 w 1278"/>
                      <a:gd name="T3" fmla="*/ 0 h 1635"/>
                      <a:gd name="T4" fmla="*/ 0 w 1278"/>
                      <a:gd name="T5" fmla="*/ 1635 h 1635"/>
                      <a:gd name="T6" fmla="*/ 394 w 1278"/>
                      <a:gd name="T7" fmla="*/ 1635 h 1635"/>
                      <a:gd name="T8" fmla="*/ 394 w 1278"/>
                      <a:gd name="T9" fmla="*/ 865 h 1635"/>
                      <a:gd name="T10" fmla="*/ 1278 w 1278"/>
                      <a:gd name="T11" fmla="*/ 981 h 1635"/>
                      <a:gd name="T12" fmla="*/ 1278 w 1278"/>
                      <a:gd name="T13" fmla="*/ 596 h 1635"/>
                      <a:gd name="T14" fmla="*/ 394 w 1278"/>
                      <a:gd name="T15" fmla="*/ 481 h 1635"/>
                      <a:gd name="T16" fmla="*/ 394 w 1278"/>
                      <a:gd name="T17" fmla="*/ 0 h 163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278" h="1635">
                        <a:moveTo>
                          <a:pt x="394" y="0"/>
                        </a:moveTo>
                        <a:lnTo>
                          <a:pt x="0" y="0"/>
                        </a:lnTo>
                        <a:lnTo>
                          <a:pt x="0" y="1635"/>
                        </a:lnTo>
                        <a:lnTo>
                          <a:pt x="394" y="1635"/>
                        </a:lnTo>
                        <a:lnTo>
                          <a:pt x="394" y="865"/>
                        </a:lnTo>
                        <a:lnTo>
                          <a:pt x="1278" y="981"/>
                        </a:lnTo>
                        <a:lnTo>
                          <a:pt x="1278" y="596"/>
                        </a:lnTo>
                        <a:lnTo>
                          <a:pt x="394" y="481"/>
                        </a:lnTo>
                        <a:lnTo>
                          <a:pt x="394" y="0"/>
                        </a:lnTo>
                        <a:close/>
                      </a:path>
                    </a:pathLst>
                  </a:custGeom>
                  <a:solidFill>
                    <a:srgbClr val="00206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ja-JP" altLang="en-US"/>
                  </a:p>
                </p:txBody>
              </p:sp>
              <p:sp>
                <p:nvSpPr>
                  <p:cNvPr id="33" name="Rectangle 190">
                    <a:extLst>
                      <a:ext uri="{FF2B5EF4-FFF2-40B4-BE49-F238E27FC236}">
                        <a16:creationId xmlns:a16="http://schemas.microsoft.com/office/drawing/2014/main" id="{913FB8DE-A897-49DD-A3B3-D8CBF73C9492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9314" y="4039"/>
                    <a:ext cx="218" cy="184"/>
                  </a:xfrm>
                  <a:prstGeom prst="rect">
                    <a:avLst/>
                  </a:prstGeom>
                  <a:solidFill>
                    <a:srgbClr val="00206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ja-JP" altLang="en-US"/>
                  </a:p>
                </p:txBody>
              </p:sp>
              <p:sp>
                <p:nvSpPr>
                  <p:cNvPr id="34" name="Rectangle 191">
                    <a:extLst>
                      <a:ext uri="{FF2B5EF4-FFF2-40B4-BE49-F238E27FC236}">
                        <a16:creationId xmlns:a16="http://schemas.microsoft.com/office/drawing/2014/main" id="{9CA380A6-A548-463E-83DC-90B32A29232D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9572" y="4039"/>
                    <a:ext cx="212" cy="184"/>
                  </a:xfrm>
                  <a:prstGeom prst="rect">
                    <a:avLst/>
                  </a:prstGeom>
                  <a:solidFill>
                    <a:srgbClr val="00206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ja-JP" altLang="en-US"/>
                  </a:p>
                </p:txBody>
              </p:sp>
              <p:sp>
                <p:nvSpPr>
                  <p:cNvPr id="35" name="Rectangle 192">
                    <a:extLst>
                      <a:ext uri="{FF2B5EF4-FFF2-40B4-BE49-F238E27FC236}">
                        <a16:creationId xmlns:a16="http://schemas.microsoft.com/office/drawing/2014/main" id="{6F46113B-38EF-4B19-8317-2787C8B80A3A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6194" y="4073"/>
                    <a:ext cx="1014" cy="260"/>
                  </a:xfrm>
                  <a:prstGeom prst="rect">
                    <a:avLst/>
                  </a:prstGeom>
                  <a:solidFill>
                    <a:srgbClr val="00206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ja-JP" altLang="en-US"/>
                  </a:p>
                </p:txBody>
              </p:sp>
              <p:sp>
                <p:nvSpPr>
                  <p:cNvPr id="36" name="Freeform 193">
                    <a:extLst>
                      <a:ext uri="{FF2B5EF4-FFF2-40B4-BE49-F238E27FC236}">
                        <a16:creationId xmlns:a16="http://schemas.microsoft.com/office/drawing/2014/main" id="{6E0A7466-E633-4545-8AEB-3CF51655ED8B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6118" y="4447"/>
                    <a:ext cx="1152" cy="736"/>
                  </a:xfrm>
                  <a:custGeom>
                    <a:avLst/>
                    <a:gdLst>
                      <a:gd name="T0" fmla="*/ 150 w 169"/>
                      <a:gd name="T1" fmla="*/ 0 h 108"/>
                      <a:gd name="T2" fmla="*/ 0 w 169"/>
                      <a:gd name="T3" fmla="*/ 0 h 108"/>
                      <a:gd name="T4" fmla="*/ 0 w 169"/>
                      <a:gd name="T5" fmla="*/ 38 h 108"/>
                      <a:gd name="T6" fmla="*/ 127 w 169"/>
                      <a:gd name="T7" fmla="*/ 38 h 108"/>
                      <a:gd name="T8" fmla="*/ 38 w 169"/>
                      <a:gd name="T9" fmla="*/ 71 h 108"/>
                      <a:gd name="T10" fmla="*/ 13 w 169"/>
                      <a:gd name="T11" fmla="*/ 71 h 108"/>
                      <a:gd name="T12" fmla="*/ 13 w 169"/>
                      <a:gd name="T13" fmla="*/ 108 h 108"/>
                      <a:gd name="T14" fmla="*/ 38 w 169"/>
                      <a:gd name="T15" fmla="*/ 108 h 108"/>
                      <a:gd name="T16" fmla="*/ 169 w 169"/>
                      <a:gd name="T17" fmla="*/ 19 h 108"/>
                      <a:gd name="T18" fmla="*/ 169 w 169"/>
                      <a:gd name="T19" fmla="*/ 0 h 108"/>
                      <a:gd name="T20" fmla="*/ 150 w 169"/>
                      <a:gd name="T21" fmla="*/ 0 h 10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169" h="108">
                        <a:moveTo>
                          <a:pt x="15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38"/>
                          <a:pt x="0" y="38"/>
                          <a:pt x="0" y="38"/>
                        </a:cubicBezTo>
                        <a:cubicBezTo>
                          <a:pt x="0" y="38"/>
                          <a:pt x="93" y="38"/>
                          <a:pt x="127" y="38"/>
                        </a:cubicBezTo>
                        <a:cubicBezTo>
                          <a:pt x="116" y="60"/>
                          <a:pt x="87" y="71"/>
                          <a:pt x="38" y="71"/>
                        </a:cubicBezTo>
                        <a:cubicBezTo>
                          <a:pt x="13" y="71"/>
                          <a:pt x="13" y="71"/>
                          <a:pt x="13" y="71"/>
                        </a:cubicBezTo>
                        <a:cubicBezTo>
                          <a:pt x="13" y="108"/>
                          <a:pt x="13" y="108"/>
                          <a:pt x="13" y="108"/>
                        </a:cubicBezTo>
                        <a:cubicBezTo>
                          <a:pt x="38" y="108"/>
                          <a:pt x="38" y="108"/>
                          <a:pt x="38" y="108"/>
                        </a:cubicBezTo>
                        <a:cubicBezTo>
                          <a:pt x="121" y="108"/>
                          <a:pt x="169" y="76"/>
                          <a:pt x="169" y="19"/>
                        </a:cubicBezTo>
                        <a:cubicBezTo>
                          <a:pt x="169" y="0"/>
                          <a:pt x="169" y="0"/>
                          <a:pt x="169" y="0"/>
                        </a:cubicBezTo>
                        <a:lnTo>
                          <a:pt x="150" y="0"/>
                        </a:lnTo>
                        <a:close/>
                      </a:path>
                    </a:pathLst>
                  </a:custGeom>
                  <a:solidFill>
                    <a:srgbClr val="00206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ja-JP" altLang="en-US"/>
                  </a:p>
                </p:txBody>
              </p:sp>
            </p:grpSp>
            <p:grpSp>
              <p:nvGrpSpPr>
                <p:cNvPr id="10" name="Group 194">
                  <a:extLst>
                    <a:ext uri="{FF2B5EF4-FFF2-40B4-BE49-F238E27FC236}">
                      <a16:creationId xmlns:a16="http://schemas.microsoft.com/office/drawing/2014/main" id="{3471CD07-B585-467E-B1F0-CF6F9BCEB99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553" y="5390"/>
                  <a:ext cx="5996" cy="189"/>
                  <a:chOff x="3553" y="5390"/>
                  <a:chExt cx="5996" cy="189"/>
                </a:xfrm>
              </p:grpSpPr>
              <p:sp>
                <p:nvSpPr>
                  <p:cNvPr id="13" name="Rectangle 195">
                    <a:extLst>
                      <a:ext uri="{FF2B5EF4-FFF2-40B4-BE49-F238E27FC236}">
                        <a16:creationId xmlns:a16="http://schemas.microsoft.com/office/drawing/2014/main" id="{00F286B7-24CD-472B-8611-D72A819BA1E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553" y="5467"/>
                    <a:ext cx="1530" cy="35"/>
                  </a:xfrm>
                  <a:prstGeom prst="rect">
                    <a:avLst/>
                  </a:prstGeom>
                  <a:solidFill>
                    <a:srgbClr val="00206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74295" tIns="8890" rIns="74295" bIns="88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ja-JP" altLang="en-US"/>
                  </a:p>
                </p:txBody>
              </p:sp>
              <p:sp>
                <p:nvSpPr>
                  <p:cNvPr id="14" name="Rectangle 196">
                    <a:extLst>
                      <a:ext uri="{FF2B5EF4-FFF2-40B4-BE49-F238E27FC236}">
                        <a16:creationId xmlns:a16="http://schemas.microsoft.com/office/drawing/2014/main" id="{213353A5-6097-4A8A-8FD7-5294FAA14E7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019" y="5467"/>
                    <a:ext cx="1530" cy="35"/>
                  </a:xfrm>
                  <a:prstGeom prst="rect">
                    <a:avLst/>
                  </a:prstGeom>
                  <a:solidFill>
                    <a:srgbClr val="00206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74295" tIns="8890" rIns="74295" bIns="88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ja-JP" altLang="en-US"/>
                  </a:p>
                </p:txBody>
              </p:sp>
              <p:grpSp>
                <p:nvGrpSpPr>
                  <p:cNvPr id="15" name="Group 197">
                    <a:extLst>
                      <a:ext uri="{FF2B5EF4-FFF2-40B4-BE49-F238E27FC236}">
                        <a16:creationId xmlns:a16="http://schemas.microsoft.com/office/drawing/2014/main" id="{6424A046-69D1-48E3-9E00-60A9D901C9A5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5" y="5390"/>
                    <a:ext cx="2541" cy="189"/>
                    <a:chOff x="5295" y="10251"/>
                    <a:chExt cx="2541" cy="189"/>
                  </a:xfrm>
                </p:grpSpPr>
                <p:sp>
                  <p:nvSpPr>
                    <p:cNvPr id="16" name="WordArt 198">
                      <a:extLst>
                        <a:ext uri="{FF2B5EF4-FFF2-40B4-BE49-F238E27FC236}">
                          <a16:creationId xmlns:a16="http://schemas.microsoft.com/office/drawing/2014/main" id="{6D624B8F-321F-4D61-AE00-231847D659A0}"/>
                        </a:ext>
                      </a:extLst>
                    </p:cNvPr>
                    <p:cNvSpPr>
                      <a:spLocks noChangeArrowheads="1" noChangeShapeType="1" noTextEdit="1"/>
                    </p:cNvSpPr>
                    <p:nvPr/>
                  </p:nvSpPr>
                  <p:spPr bwMode="auto">
                    <a:xfrm>
                      <a:off x="5295" y="10257"/>
                      <a:ext cx="170" cy="183"/>
                    </a:xfrm>
                    <a:prstGeom prst="rect">
                      <a:avLst/>
                    </a:prstGeom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/>
                        </a14:hiddenEffects>
                      </a:ext>
                    </a:extLst>
                  </p:spPr>
                  <p:txBody>
                    <a:bodyPr wrap="none" fromWordArt="1">
                      <a:prstTxWarp prst="textPlain">
                        <a:avLst>
                          <a:gd name="adj" fmla="val 50000"/>
                        </a:avLst>
                      </a:prstTxWarp>
                    </a:bodyPr>
                    <a:lstStyle/>
                    <a:p>
                      <a:pPr algn="l" rtl="0">
                        <a:buNone/>
                      </a:pPr>
                      <a:r>
                        <a:rPr lang="ja-JP" altLang="en-US" sz="1000" kern="10" spc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ヒラギノ角ゴ7" panose="020B0700000000000000" pitchFamily="50" charset="-128"/>
                          <a:ea typeface="ヒラギノ角ゴ7" panose="020B0700000000000000" pitchFamily="50" charset="-128"/>
                        </a:rPr>
                        <a:t>デ</a:t>
                      </a:r>
                    </a:p>
                  </p:txBody>
                </p:sp>
                <p:sp>
                  <p:nvSpPr>
                    <p:cNvPr id="17" name="WordArt 199">
                      <a:extLst>
                        <a:ext uri="{FF2B5EF4-FFF2-40B4-BE49-F238E27FC236}">
                          <a16:creationId xmlns:a16="http://schemas.microsoft.com/office/drawing/2014/main" id="{0FEDB2BA-A2C2-4098-A956-EF0D2669C878}"/>
                        </a:ext>
                      </a:extLst>
                    </p:cNvPr>
                    <p:cNvSpPr>
                      <a:spLocks noChangeArrowheads="1" noChangeShapeType="1" noTextEdit="1"/>
                    </p:cNvSpPr>
                    <p:nvPr/>
                  </p:nvSpPr>
                  <p:spPr bwMode="auto">
                    <a:xfrm>
                      <a:off x="5508" y="10257"/>
                      <a:ext cx="170" cy="183"/>
                    </a:xfrm>
                    <a:prstGeom prst="rect">
                      <a:avLst/>
                    </a:prstGeom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/>
                        </a14:hiddenEffects>
                      </a:ext>
                    </a:extLst>
                  </p:spPr>
                  <p:txBody>
                    <a:bodyPr wrap="none" fromWordArt="1">
                      <a:prstTxWarp prst="textPlain">
                        <a:avLst>
                          <a:gd name="adj" fmla="val 50000"/>
                        </a:avLst>
                      </a:prstTxWarp>
                    </a:bodyPr>
                    <a:lstStyle/>
                    <a:p>
                      <a:pPr algn="l" rtl="0">
                        <a:buNone/>
                      </a:pPr>
                      <a:r>
                        <a:rPr lang="ja-JP" altLang="en-US" sz="1000" kern="10" spc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ヒラギノ角ゴ7" panose="020B0700000000000000" pitchFamily="50" charset="-128"/>
                          <a:ea typeface="ヒラギノ角ゴ7" panose="020B0700000000000000" pitchFamily="50" charset="-128"/>
                        </a:rPr>
                        <a:t>ジ</a:t>
                      </a:r>
                    </a:p>
                  </p:txBody>
                </p:sp>
                <p:sp>
                  <p:nvSpPr>
                    <p:cNvPr id="18" name="WordArt 200">
                      <a:extLst>
                        <a:ext uri="{FF2B5EF4-FFF2-40B4-BE49-F238E27FC236}">
                          <a16:creationId xmlns:a16="http://schemas.microsoft.com/office/drawing/2014/main" id="{4025CD77-2B51-483A-9DA3-945B0116DA0C}"/>
                        </a:ext>
                      </a:extLst>
                    </p:cNvPr>
                    <p:cNvSpPr>
                      <a:spLocks noChangeArrowheads="1" noChangeShapeType="1" noTextEdit="1"/>
                    </p:cNvSpPr>
                    <p:nvPr/>
                  </p:nvSpPr>
                  <p:spPr bwMode="auto">
                    <a:xfrm>
                      <a:off x="5721" y="10257"/>
                      <a:ext cx="170" cy="183"/>
                    </a:xfrm>
                    <a:prstGeom prst="rect">
                      <a:avLst/>
                    </a:prstGeom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/>
                        </a14:hiddenEffects>
                      </a:ext>
                    </a:extLst>
                  </p:spPr>
                  <p:txBody>
                    <a:bodyPr wrap="none" fromWordArt="1">
                      <a:prstTxWarp prst="textPlain">
                        <a:avLst>
                          <a:gd name="adj" fmla="val 50000"/>
                        </a:avLst>
                      </a:prstTxWarp>
                    </a:bodyPr>
                    <a:lstStyle/>
                    <a:p>
                      <a:pPr algn="l" rtl="0">
                        <a:buNone/>
                      </a:pPr>
                      <a:r>
                        <a:rPr lang="ja-JP" altLang="en-US" sz="1000" kern="10" spc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ヒラギノ角ゴ7" panose="020B0700000000000000" pitchFamily="50" charset="-128"/>
                          <a:ea typeface="ヒラギノ角ゴ7" panose="020B0700000000000000" pitchFamily="50" charset="-128"/>
                        </a:rPr>
                        <a:t>タ</a:t>
                      </a:r>
                    </a:p>
                  </p:txBody>
                </p:sp>
                <p:sp>
                  <p:nvSpPr>
                    <p:cNvPr id="19" name="WordArt 201">
                      <a:extLst>
                        <a:ext uri="{FF2B5EF4-FFF2-40B4-BE49-F238E27FC236}">
                          <a16:creationId xmlns:a16="http://schemas.microsoft.com/office/drawing/2014/main" id="{4240F19C-0299-40D8-B2E8-7D3E2F4F0E90}"/>
                        </a:ext>
                      </a:extLst>
                    </p:cNvPr>
                    <p:cNvSpPr>
                      <a:spLocks noChangeArrowheads="1" noChangeShapeType="1" noTextEdit="1"/>
                    </p:cNvSpPr>
                    <p:nvPr/>
                  </p:nvSpPr>
                  <p:spPr bwMode="auto">
                    <a:xfrm>
                      <a:off x="5925" y="10257"/>
                      <a:ext cx="194" cy="183"/>
                    </a:xfrm>
                    <a:prstGeom prst="rect">
                      <a:avLst/>
                    </a:prstGeom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/>
                        </a14:hiddenEffects>
                      </a:ext>
                    </a:extLst>
                  </p:spPr>
                  <p:txBody>
                    <a:bodyPr wrap="none" fromWordArt="1">
                      <a:prstTxWarp prst="textPlain">
                        <a:avLst>
                          <a:gd name="adj" fmla="val 50000"/>
                        </a:avLst>
                      </a:prstTxWarp>
                    </a:bodyPr>
                    <a:lstStyle/>
                    <a:p>
                      <a:pPr algn="l" rtl="0">
                        <a:buNone/>
                      </a:pPr>
                      <a:r>
                        <a:rPr lang="ja-JP" altLang="en-US" sz="1000" kern="10" spc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ヒラギノ角ゴ7" panose="020B0700000000000000" pitchFamily="50" charset="-128"/>
                          <a:ea typeface="ヒラギノ角ゴ7" panose="020B0700000000000000" pitchFamily="50" charset="-128"/>
                        </a:rPr>
                        <a:t>ル</a:t>
                      </a:r>
                    </a:p>
                  </p:txBody>
                </p:sp>
                <p:sp>
                  <p:nvSpPr>
                    <p:cNvPr id="20" name="WordArt 202">
                      <a:extLst>
                        <a:ext uri="{FF2B5EF4-FFF2-40B4-BE49-F238E27FC236}">
                          <a16:creationId xmlns:a16="http://schemas.microsoft.com/office/drawing/2014/main" id="{EE8DAB11-58D4-4805-8D37-5C9493FFCC14}"/>
                        </a:ext>
                      </a:extLst>
                    </p:cNvPr>
                    <p:cNvSpPr>
                      <a:spLocks noChangeArrowheads="1" noChangeShapeType="1" noTextEdit="1"/>
                    </p:cNvSpPr>
                    <p:nvPr/>
                  </p:nvSpPr>
                  <p:spPr bwMode="auto">
                    <a:xfrm>
                      <a:off x="6147" y="10254"/>
                      <a:ext cx="195" cy="186"/>
                    </a:xfrm>
                    <a:prstGeom prst="rect">
                      <a:avLst/>
                    </a:prstGeom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/>
                        </a14:hiddenEffects>
                      </a:ext>
                    </a:extLst>
                  </p:spPr>
                  <p:txBody>
                    <a:bodyPr wrap="none" fromWordArt="1">
                      <a:prstTxWarp prst="textPlain">
                        <a:avLst>
                          <a:gd name="adj" fmla="val 50000"/>
                        </a:avLst>
                      </a:prstTxWarp>
                    </a:bodyPr>
                    <a:lstStyle/>
                    <a:p>
                      <a:pPr algn="l" rtl="0">
                        <a:buNone/>
                      </a:pPr>
                      <a:r>
                        <a:rPr lang="ja-JP" altLang="en-US" sz="1000" kern="10" spc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ヒラギノ角ゴ7" panose="020B0700000000000000" pitchFamily="50" charset="-128"/>
                          <a:ea typeface="ヒラギノ角ゴ7" panose="020B0700000000000000" pitchFamily="50" charset="-128"/>
                        </a:rPr>
                        <a:t>丸</a:t>
                      </a:r>
                    </a:p>
                  </p:txBody>
                </p:sp>
                <p:sp>
                  <p:nvSpPr>
                    <p:cNvPr id="21" name="WordArt 203">
                      <a:extLst>
                        <a:ext uri="{FF2B5EF4-FFF2-40B4-BE49-F238E27FC236}">
                          <a16:creationId xmlns:a16="http://schemas.microsoft.com/office/drawing/2014/main" id="{A79C674F-A2B1-4940-91C3-486CEEFDA550}"/>
                        </a:ext>
                      </a:extLst>
                    </p:cNvPr>
                    <p:cNvSpPr>
                      <a:spLocks noChangeArrowheads="1" noChangeShapeType="1" noTextEdit="1"/>
                    </p:cNvSpPr>
                    <p:nvPr/>
                  </p:nvSpPr>
                  <p:spPr bwMode="auto">
                    <a:xfrm>
                      <a:off x="6384" y="10266"/>
                      <a:ext cx="164" cy="174"/>
                    </a:xfrm>
                    <a:prstGeom prst="rect">
                      <a:avLst/>
                    </a:prstGeom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/>
                        </a14:hiddenEffects>
                      </a:ext>
                    </a:extLst>
                  </p:spPr>
                  <p:txBody>
                    <a:bodyPr wrap="none" fromWordArt="1">
                      <a:prstTxWarp prst="textPlain">
                        <a:avLst>
                          <a:gd name="adj" fmla="val 50000"/>
                        </a:avLst>
                      </a:prstTxWarp>
                    </a:bodyPr>
                    <a:lstStyle/>
                    <a:p>
                      <a:pPr algn="l" rtl="0">
                        <a:buNone/>
                      </a:pPr>
                      <a:r>
                        <a:rPr lang="ja-JP" altLang="en-US" sz="1000" kern="10" spc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ヒラギノ角ゴ7" panose="020B0700000000000000" pitchFamily="50" charset="-128"/>
                          <a:ea typeface="ヒラギノ角ゴ7" panose="020B0700000000000000" pitchFamily="50" charset="-128"/>
                        </a:rPr>
                        <a:t>ご</a:t>
                      </a:r>
                    </a:p>
                  </p:txBody>
                </p:sp>
                <p:sp>
                  <p:nvSpPr>
                    <p:cNvPr id="22" name="WordArt 204">
                      <a:extLst>
                        <a:ext uri="{FF2B5EF4-FFF2-40B4-BE49-F238E27FC236}">
                          <a16:creationId xmlns:a16="http://schemas.microsoft.com/office/drawing/2014/main" id="{C369A0D6-EAB9-4B33-A759-13C8F7920A93}"/>
                        </a:ext>
                      </a:extLst>
                    </p:cNvPr>
                    <p:cNvSpPr>
                      <a:spLocks noChangeArrowheads="1" noChangeShapeType="1" noTextEdit="1"/>
                    </p:cNvSpPr>
                    <p:nvPr/>
                  </p:nvSpPr>
                  <p:spPr bwMode="auto">
                    <a:xfrm>
                      <a:off x="6585" y="10257"/>
                      <a:ext cx="170" cy="183"/>
                    </a:xfrm>
                    <a:prstGeom prst="rect">
                      <a:avLst/>
                    </a:prstGeom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/>
                        </a14:hiddenEffects>
                      </a:ext>
                    </a:extLst>
                  </p:spPr>
                  <p:txBody>
                    <a:bodyPr wrap="none" fromWordArt="1">
                      <a:prstTxWarp prst="textPlain">
                        <a:avLst>
                          <a:gd name="adj" fmla="val 50000"/>
                        </a:avLst>
                      </a:prstTxWarp>
                    </a:bodyPr>
                    <a:lstStyle/>
                    <a:p>
                      <a:pPr algn="l" rtl="0">
                        <a:buNone/>
                      </a:pPr>
                      <a:r>
                        <a:rPr lang="ja-JP" altLang="en-US" sz="1000" kern="10" spc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ヒラギノ角ゴ7" panose="020B0700000000000000" pitchFamily="50" charset="-128"/>
                          <a:ea typeface="ヒラギノ角ゴ7" panose="020B0700000000000000" pitchFamily="50" charset="-128"/>
                        </a:rPr>
                        <a:t>と</a:t>
                      </a:r>
                    </a:p>
                  </p:txBody>
                </p:sp>
                <p:sp>
                  <p:nvSpPr>
                    <p:cNvPr id="23" name="WordArt 205">
                      <a:extLst>
                        <a:ext uri="{FF2B5EF4-FFF2-40B4-BE49-F238E27FC236}">
                          <a16:creationId xmlns:a16="http://schemas.microsoft.com/office/drawing/2014/main" id="{00BD321D-45A3-4389-AAF0-DEE609FE75C4}"/>
                        </a:ext>
                      </a:extLst>
                    </p:cNvPr>
                    <p:cNvSpPr>
                      <a:spLocks noChangeArrowheads="1" noChangeShapeType="1" noTextEdit="1"/>
                    </p:cNvSpPr>
                    <p:nvPr/>
                  </p:nvSpPr>
                  <p:spPr bwMode="auto">
                    <a:xfrm>
                      <a:off x="6798" y="10257"/>
                      <a:ext cx="179" cy="183"/>
                    </a:xfrm>
                    <a:prstGeom prst="rect">
                      <a:avLst/>
                    </a:prstGeom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/>
                        </a14:hiddenEffects>
                      </a:ext>
                    </a:extLst>
                  </p:spPr>
                  <p:txBody>
                    <a:bodyPr wrap="none" fromWordArt="1">
                      <a:prstTxWarp prst="textPlain">
                        <a:avLst>
                          <a:gd name="adj" fmla="val 50000"/>
                        </a:avLst>
                      </a:prstTxWarp>
                    </a:bodyPr>
                    <a:lstStyle/>
                    <a:p>
                      <a:pPr algn="l" rtl="0">
                        <a:buNone/>
                      </a:pPr>
                      <a:r>
                        <a:rPr lang="ja-JP" altLang="en-US" sz="1000" kern="10" spc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ヒラギノ角ゴ7" panose="020B0700000000000000" pitchFamily="50" charset="-128"/>
                          <a:ea typeface="ヒラギノ角ゴ7" panose="020B0700000000000000" pitchFamily="50" charset="-128"/>
                        </a:rPr>
                        <a:t>ア</a:t>
                      </a:r>
                    </a:p>
                  </p:txBody>
                </p:sp>
                <p:sp>
                  <p:nvSpPr>
                    <p:cNvPr id="24" name="WordArt 206">
                      <a:extLst>
                        <a:ext uri="{FF2B5EF4-FFF2-40B4-BE49-F238E27FC236}">
                          <a16:creationId xmlns:a16="http://schemas.microsoft.com/office/drawing/2014/main" id="{227AF7E3-B321-4936-85BA-80BE6B31B553}"/>
                        </a:ext>
                      </a:extLst>
                    </p:cNvPr>
                    <p:cNvSpPr>
                      <a:spLocks noChangeArrowheads="1" noChangeShapeType="1" noTextEdit="1"/>
                    </p:cNvSpPr>
                    <p:nvPr/>
                  </p:nvSpPr>
                  <p:spPr bwMode="auto">
                    <a:xfrm>
                      <a:off x="7020" y="10257"/>
                      <a:ext cx="170" cy="183"/>
                    </a:xfrm>
                    <a:prstGeom prst="rect">
                      <a:avLst/>
                    </a:prstGeom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/>
                        </a14:hiddenEffects>
                      </a:ext>
                    </a:extLst>
                  </p:spPr>
                  <p:txBody>
                    <a:bodyPr wrap="none" fromWordArt="1">
                      <a:prstTxWarp prst="textPlain">
                        <a:avLst>
                          <a:gd name="adj" fmla="val 50000"/>
                        </a:avLst>
                      </a:prstTxWarp>
                    </a:bodyPr>
                    <a:lstStyle/>
                    <a:p>
                      <a:pPr algn="l" rtl="0">
                        <a:buNone/>
                      </a:pPr>
                      <a:r>
                        <a:rPr lang="ja-JP" altLang="en-US" sz="1000" kern="10" spc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ヒラギノ角ゴ7" panose="020B0700000000000000" pitchFamily="50" charset="-128"/>
                          <a:ea typeface="ヒラギノ角ゴ7" panose="020B0700000000000000" pitchFamily="50" charset="-128"/>
                        </a:rPr>
                        <a:t>プ</a:t>
                      </a:r>
                    </a:p>
                  </p:txBody>
                </p:sp>
                <p:sp>
                  <p:nvSpPr>
                    <p:cNvPr id="25" name="WordArt 207">
                      <a:extLst>
                        <a:ext uri="{FF2B5EF4-FFF2-40B4-BE49-F238E27FC236}">
                          <a16:creationId xmlns:a16="http://schemas.microsoft.com/office/drawing/2014/main" id="{11B34EF5-2AFF-479B-8783-F836190CF9FA}"/>
                        </a:ext>
                      </a:extLst>
                    </p:cNvPr>
                    <p:cNvSpPr>
                      <a:spLocks noChangeArrowheads="1" noChangeShapeType="1" noTextEdit="1"/>
                    </p:cNvSpPr>
                    <p:nvPr/>
                  </p:nvSpPr>
                  <p:spPr bwMode="auto">
                    <a:xfrm>
                      <a:off x="7237" y="10257"/>
                      <a:ext cx="170" cy="183"/>
                    </a:xfrm>
                    <a:prstGeom prst="rect">
                      <a:avLst/>
                    </a:prstGeom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/>
                        </a14:hiddenEffects>
                      </a:ext>
                    </a:extLst>
                  </p:spPr>
                  <p:txBody>
                    <a:bodyPr wrap="none" fromWordArt="1">
                      <a:prstTxWarp prst="textPlain">
                        <a:avLst>
                          <a:gd name="adj" fmla="val 50000"/>
                        </a:avLst>
                      </a:prstTxWarp>
                    </a:bodyPr>
                    <a:lstStyle/>
                    <a:p>
                      <a:pPr algn="l" rtl="0">
                        <a:buNone/>
                      </a:pPr>
                      <a:r>
                        <a:rPr lang="ja-JP" altLang="en-US" sz="1000" kern="10" spc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ヒラギノ角ゴ7" panose="020B0700000000000000" pitchFamily="50" charset="-128"/>
                          <a:ea typeface="ヒラギノ角ゴ7" panose="020B0700000000000000" pitchFamily="50" charset="-128"/>
                        </a:rPr>
                        <a:t>ラ</a:t>
                      </a:r>
                    </a:p>
                  </p:txBody>
                </p:sp>
                <p:sp>
                  <p:nvSpPr>
                    <p:cNvPr id="26" name="WordArt 208">
                      <a:extLst>
                        <a:ext uri="{FF2B5EF4-FFF2-40B4-BE49-F238E27FC236}">
                          <a16:creationId xmlns:a16="http://schemas.microsoft.com/office/drawing/2014/main" id="{3E846782-9926-43C2-AFC4-F6A5F3F8A2ED}"/>
                        </a:ext>
                      </a:extLst>
                    </p:cNvPr>
                    <p:cNvSpPr>
                      <a:spLocks noChangeArrowheads="1" noChangeShapeType="1" noTextEdit="1"/>
                    </p:cNvSpPr>
                    <p:nvPr/>
                  </p:nvSpPr>
                  <p:spPr bwMode="auto">
                    <a:xfrm>
                      <a:off x="7450" y="10257"/>
                      <a:ext cx="170" cy="183"/>
                    </a:xfrm>
                    <a:prstGeom prst="rect">
                      <a:avLst/>
                    </a:prstGeom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/>
                        </a14:hiddenEffects>
                      </a:ext>
                    </a:extLst>
                  </p:spPr>
                  <p:txBody>
                    <a:bodyPr wrap="none" fromWordArt="1">
                      <a:prstTxWarp prst="textPlain">
                        <a:avLst>
                          <a:gd name="adj" fmla="val 50000"/>
                        </a:avLst>
                      </a:prstTxWarp>
                    </a:bodyPr>
                    <a:lstStyle/>
                    <a:p>
                      <a:pPr algn="l" rtl="0">
                        <a:buNone/>
                      </a:pPr>
                      <a:r>
                        <a:rPr lang="ja-JP" altLang="en-US" sz="1000" kern="10" spc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ヒラギノ角ゴ7" panose="020B0700000000000000" pitchFamily="50" charset="-128"/>
                          <a:ea typeface="ヒラギノ角ゴ7" panose="020B0700000000000000" pitchFamily="50" charset="-128"/>
                        </a:rPr>
                        <a:t>イ</a:t>
                      </a:r>
                    </a:p>
                  </p:txBody>
                </p:sp>
                <p:sp>
                  <p:nvSpPr>
                    <p:cNvPr id="27" name="WordArt 209">
                      <a:extLst>
                        <a:ext uri="{FF2B5EF4-FFF2-40B4-BE49-F238E27FC236}">
                          <a16:creationId xmlns:a16="http://schemas.microsoft.com/office/drawing/2014/main" id="{FE4314D0-8D0C-45ED-B3BB-A2999ABF154C}"/>
                        </a:ext>
                      </a:extLst>
                    </p:cNvPr>
                    <p:cNvSpPr>
                      <a:spLocks noChangeArrowheads="1" noChangeShapeType="1" noTextEdit="1"/>
                    </p:cNvSpPr>
                    <p:nvPr/>
                  </p:nvSpPr>
                  <p:spPr bwMode="auto">
                    <a:xfrm>
                      <a:off x="7711" y="10251"/>
                      <a:ext cx="125" cy="189"/>
                    </a:xfrm>
                    <a:prstGeom prst="rect">
                      <a:avLst/>
                    </a:prstGeom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/>
                        </a14:hiddenEffects>
                      </a:ext>
                    </a:extLst>
                  </p:spPr>
                  <p:txBody>
                    <a:bodyPr wrap="none" fromWordArt="1">
                      <a:prstTxWarp prst="textPlain">
                        <a:avLst>
                          <a:gd name="adj" fmla="val 50000"/>
                        </a:avLst>
                      </a:prstTxWarp>
                    </a:bodyPr>
                    <a:lstStyle/>
                    <a:p>
                      <a:pPr algn="l" rtl="0">
                        <a:buNone/>
                      </a:pPr>
                      <a:r>
                        <a:rPr lang="ja-JP" altLang="en-US" sz="1000" kern="10" spc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ヒラギノ角ゴ7" panose="020B0700000000000000" pitchFamily="50" charset="-128"/>
                          <a:ea typeface="ヒラギノ角ゴ7" panose="020B0700000000000000" pitchFamily="50" charset="-128"/>
                        </a:rPr>
                        <a:t>ド</a:t>
                      </a:r>
                    </a:p>
                  </p:txBody>
                </p:sp>
              </p:grpSp>
            </p:grpSp>
            <p:sp>
              <p:nvSpPr>
                <p:cNvPr id="11" name="Freeform 210">
                  <a:extLst>
                    <a:ext uri="{FF2B5EF4-FFF2-40B4-BE49-F238E27FC236}">
                      <a16:creationId xmlns:a16="http://schemas.microsoft.com/office/drawing/2014/main" id="{2AA91A89-8C3E-472C-BC19-483D9537EBF8}"/>
                    </a:ext>
                  </a:extLst>
                </p:cNvPr>
                <p:cNvSpPr>
                  <a:spLocks noChangeAspect="1" noEditPoints="1"/>
                </p:cNvSpPr>
                <p:nvPr/>
              </p:nvSpPr>
              <p:spPr bwMode="auto">
                <a:xfrm>
                  <a:off x="1784" y="4378"/>
                  <a:ext cx="1213" cy="1012"/>
                </a:xfrm>
                <a:custGeom>
                  <a:avLst/>
                  <a:gdLst>
                    <a:gd name="T0" fmla="*/ 856 w 1711"/>
                    <a:gd name="T1" fmla="*/ 452 h 1336"/>
                    <a:gd name="T2" fmla="*/ 1009 w 1711"/>
                    <a:gd name="T3" fmla="*/ 798 h 1336"/>
                    <a:gd name="T4" fmla="*/ 702 w 1711"/>
                    <a:gd name="T5" fmla="*/ 798 h 1336"/>
                    <a:gd name="T6" fmla="*/ 856 w 1711"/>
                    <a:gd name="T7" fmla="*/ 452 h 1336"/>
                    <a:gd name="T8" fmla="*/ 1240 w 1711"/>
                    <a:gd name="T9" fmla="*/ 1336 h 1336"/>
                    <a:gd name="T10" fmla="*/ 1711 w 1711"/>
                    <a:gd name="T11" fmla="*/ 1336 h 1336"/>
                    <a:gd name="T12" fmla="*/ 1077 w 1711"/>
                    <a:gd name="T13" fmla="*/ 0 h 1336"/>
                    <a:gd name="T14" fmla="*/ 634 w 1711"/>
                    <a:gd name="T15" fmla="*/ 0 h 1336"/>
                    <a:gd name="T16" fmla="*/ 0 w 1711"/>
                    <a:gd name="T17" fmla="*/ 1336 h 1336"/>
                    <a:gd name="T18" fmla="*/ 471 w 1711"/>
                    <a:gd name="T19" fmla="*/ 1336 h 1336"/>
                    <a:gd name="T20" fmla="*/ 596 w 1711"/>
                    <a:gd name="T21" fmla="*/ 1105 h 1336"/>
                    <a:gd name="T22" fmla="*/ 1105 w 1711"/>
                    <a:gd name="T23" fmla="*/ 1105 h 1336"/>
                    <a:gd name="T24" fmla="*/ 1240 w 1711"/>
                    <a:gd name="T25" fmla="*/ 1336 h 13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711" h="1336">
                      <a:moveTo>
                        <a:pt x="856" y="452"/>
                      </a:moveTo>
                      <a:lnTo>
                        <a:pt x="1009" y="798"/>
                      </a:lnTo>
                      <a:lnTo>
                        <a:pt x="702" y="798"/>
                      </a:lnTo>
                      <a:lnTo>
                        <a:pt x="856" y="452"/>
                      </a:lnTo>
                      <a:close/>
                      <a:moveTo>
                        <a:pt x="1240" y="1336"/>
                      </a:moveTo>
                      <a:lnTo>
                        <a:pt x="1711" y="1336"/>
                      </a:lnTo>
                      <a:lnTo>
                        <a:pt x="1077" y="0"/>
                      </a:lnTo>
                      <a:lnTo>
                        <a:pt x="634" y="0"/>
                      </a:lnTo>
                      <a:lnTo>
                        <a:pt x="0" y="1336"/>
                      </a:lnTo>
                      <a:lnTo>
                        <a:pt x="471" y="1336"/>
                      </a:lnTo>
                      <a:lnTo>
                        <a:pt x="596" y="1105"/>
                      </a:lnTo>
                      <a:lnTo>
                        <a:pt x="1105" y="1105"/>
                      </a:lnTo>
                      <a:lnTo>
                        <a:pt x="1240" y="133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12" name="Freeform 211">
                  <a:extLst>
                    <a:ext uri="{FF2B5EF4-FFF2-40B4-BE49-F238E27FC236}">
                      <a16:creationId xmlns:a16="http://schemas.microsoft.com/office/drawing/2014/main" id="{5F961573-E236-4D86-848D-1D9E14750C76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509" y="4021"/>
                  <a:ext cx="704" cy="591"/>
                </a:xfrm>
                <a:custGeom>
                  <a:avLst/>
                  <a:gdLst>
                    <a:gd name="T0" fmla="*/ 0 w 980"/>
                    <a:gd name="T1" fmla="*/ 308 h 789"/>
                    <a:gd name="T2" fmla="*/ 375 w 980"/>
                    <a:gd name="T3" fmla="*/ 308 h 789"/>
                    <a:gd name="T4" fmla="*/ 490 w 980"/>
                    <a:gd name="T5" fmla="*/ 0 h 789"/>
                    <a:gd name="T6" fmla="*/ 605 w 980"/>
                    <a:gd name="T7" fmla="*/ 308 h 789"/>
                    <a:gd name="T8" fmla="*/ 980 w 980"/>
                    <a:gd name="T9" fmla="*/ 308 h 789"/>
                    <a:gd name="T10" fmla="*/ 673 w 980"/>
                    <a:gd name="T11" fmla="*/ 491 h 789"/>
                    <a:gd name="T12" fmla="*/ 788 w 980"/>
                    <a:gd name="T13" fmla="*/ 789 h 789"/>
                    <a:gd name="T14" fmla="*/ 490 w 980"/>
                    <a:gd name="T15" fmla="*/ 606 h 789"/>
                    <a:gd name="T16" fmla="*/ 192 w 980"/>
                    <a:gd name="T17" fmla="*/ 789 h 789"/>
                    <a:gd name="T18" fmla="*/ 307 w 980"/>
                    <a:gd name="T19" fmla="*/ 491 h 789"/>
                    <a:gd name="T20" fmla="*/ 0 w 980"/>
                    <a:gd name="T21" fmla="*/ 308 h 78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980" h="789">
                      <a:moveTo>
                        <a:pt x="0" y="308"/>
                      </a:moveTo>
                      <a:lnTo>
                        <a:pt x="375" y="308"/>
                      </a:lnTo>
                      <a:lnTo>
                        <a:pt x="490" y="0"/>
                      </a:lnTo>
                      <a:lnTo>
                        <a:pt x="605" y="308"/>
                      </a:lnTo>
                      <a:lnTo>
                        <a:pt x="980" y="308"/>
                      </a:lnTo>
                      <a:lnTo>
                        <a:pt x="673" y="491"/>
                      </a:lnTo>
                      <a:lnTo>
                        <a:pt x="788" y="789"/>
                      </a:lnTo>
                      <a:lnTo>
                        <a:pt x="490" y="606"/>
                      </a:lnTo>
                      <a:lnTo>
                        <a:pt x="192" y="789"/>
                      </a:lnTo>
                      <a:lnTo>
                        <a:pt x="307" y="491"/>
                      </a:lnTo>
                      <a:lnTo>
                        <a:pt x="0" y="30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FF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</p:grpSp>
        </p:grpSp>
        <p:pic>
          <p:nvPicPr>
            <p:cNvPr id="119" name="図 118">
              <a:extLst>
                <a:ext uri="{FF2B5EF4-FFF2-40B4-BE49-F238E27FC236}">
                  <a16:creationId xmlns:a16="http://schemas.microsoft.com/office/drawing/2014/main" id="{4D82A2B3-B864-3422-C5DC-3A814891D5D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51920" y="9899832"/>
              <a:ext cx="614826" cy="614826"/>
            </a:xfrm>
            <a:prstGeom prst="rect">
              <a:avLst/>
            </a:prstGeom>
          </p:spPr>
        </p:pic>
      </p:grpSp>
      <p:pic>
        <p:nvPicPr>
          <p:cNvPr id="122" name="図 121">
            <a:extLst>
              <a:ext uri="{FF2B5EF4-FFF2-40B4-BE49-F238E27FC236}">
                <a16:creationId xmlns:a16="http://schemas.microsoft.com/office/drawing/2014/main" id="{D2E86BC0-6182-C37B-1132-2449B25B6DD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668"/>
          <a:stretch/>
        </p:blipFill>
        <p:spPr>
          <a:xfrm>
            <a:off x="6154669" y="9835291"/>
            <a:ext cx="558784" cy="647619"/>
          </a:xfrm>
          <a:prstGeom prst="rect">
            <a:avLst/>
          </a:prstGeom>
        </p:spPr>
      </p:pic>
      <p:sp>
        <p:nvSpPr>
          <p:cNvPr id="94" name="Rectangle 5">
            <a:extLst>
              <a:ext uri="{FF2B5EF4-FFF2-40B4-BE49-F238E27FC236}">
                <a16:creationId xmlns:a16="http://schemas.microsoft.com/office/drawing/2014/main" id="{B7E3FED0-7FD2-46A5-9540-2082645F2E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85179"/>
            <a:ext cx="7559675" cy="848900"/>
          </a:xfrm>
          <a:prstGeom prst="rect">
            <a:avLst/>
          </a:prstGeom>
          <a:solidFill>
            <a:srgbClr val="F0F0F0"/>
          </a:solidFill>
          <a:ln>
            <a:noFill/>
          </a:ln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endParaRPr lang="ja-JP" altLang="en-US" dirty="0"/>
          </a:p>
        </p:txBody>
      </p:sp>
      <p:sp>
        <p:nvSpPr>
          <p:cNvPr id="67" name="テキスト ボックス 66">
            <a:extLst>
              <a:ext uri="{FF2B5EF4-FFF2-40B4-BE49-F238E27FC236}">
                <a16:creationId xmlns:a16="http://schemas.microsoft.com/office/drawing/2014/main" id="{6D41AB31-4E27-4DE9-AD3B-B8B32A015C9E}"/>
              </a:ext>
            </a:extLst>
          </p:cNvPr>
          <p:cNvSpPr txBox="1"/>
          <p:nvPr/>
        </p:nvSpPr>
        <p:spPr>
          <a:xfrm>
            <a:off x="4043406" y="1176160"/>
            <a:ext cx="3407599" cy="8969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1200" b="1" dirty="0" err="1">
                <a:solidFill>
                  <a:srgbClr val="002060"/>
                </a:solidFill>
                <a:latin typeface="+mn-ea"/>
              </a:rPr>
              <a:t>VizGlow</a:t>
            </a:r>
            <a:r>
              <a:rPr kumimoji="1" lang="ja-JP" altLang="en-US" sz="1200" b="1" dirty="0">
                <a:solidFill>
                  <a:srgbClr val="002060"/>
                </a:solidFill>
                <a:latin typeface="+mn-ea"/>
              </a:rPr>
              <a:t>は圧縮性流体モデルを採用しており、様々な条件のプラズマ解析を行う事が可能！</a:t>
            </a:r>
          </a:p>
          <a:p>
            <a:pPr>
              <a:lnSpc>
                <a:spcPct val="150000"/>
              </a:lnSpc>
            </a:pPr>
            <a:endParaRPr kumimoji="1" lang="ja-JP" altLang="en-US" sz="1200" b="1" dirty="0">
              <a:solidFill>
                <a:srgbClr val="002060"/>
              </a:solidFill>
              <a:latin typeface="+mn-ea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7E3162F8-4704-9215-0367-441D3732E61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2144" y="1125590"/>
            <a:ext cx="1349007" cy="785317"/>
          </a:xfrm>
          <a:prstGeom prst="rect">
            <a:avLst/>
          </a:prstGeom>
        </p:spPr>
      </p:pic>
      <p:pic>
        <p:nvPicPr>
          <p:cNvPr id="42" name="図 41">
            <a:extLst>
              <a:ext uri="{FF2B5EF4-FFF2-40B4-BE49-F238E27FC236}">
                <a16:creationId xmlns:a16="http://schemas.microsoft.com/office/drawing/2014/main" id="{132ADAFE-DF9B-792F-FF15-D8D5D008EE8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33773" y="1120195"/>
            <a:ext cx="1349007" cy="796990"/>
          </a:xfrm>
          <a:prstGeom prst="rect">
            <a:avLst/>
          </a:prstGeom>
        </p:spPr>
      </p:pic>
      <p:grpSp>
        <p:nvGrpSpPr>
          <p:cNvPr id="68" name="グループ化 67">
            <a:extLst>
              <a:ext uri="{FF2B5EF4-FFF2-40B4-BE49-F238E27FC236}">
                <a16:creationId xmlns:a16="http://schemas.microsoft.com/office/drawing/2014/main" id="{964ACBFB-98ED-6590-9E79-CC0B5D4907F4}"/>
              </a:ext>
            </a:extLst>
          </p:cNvPr>
          <p:cNvGrpSpPr/>
          <p:nvPr/>
        </p:nvGrpSpPr>
        <p:grpSpPr>
          <a:xfrm>
            <a:off x="464106" y="3641780"/>
            <a:ext cx="6668435" cy="4698109"/>
            <a:chOff x="464106" y="3641780"/>
            <a:chExt cx="6668435" cy="4698109"/>
          </a:xfrm>
        </p:grpSpPr>
        <p:pic>
          <p:nvPicPr>
            <p:cNvPr id="69" name="Picture 3">
              <a:extLst>
                <a:ext uri="{FF2B5EF4-FFF2-40B4-BE49-F238E27FC236}">
                  <a16:creationId xmlns:a16="http://schemas.microsoft.com/office/drawing/2014/main" id="{0A81F183-6D2A-9289-5F46-B2844DA3F49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55207" y="3655877"/>
              <a:ext cx="519040" cy="7077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0" name="図 69">
              <a:extLst>
                <a:ext uri="{FF2B5EF4-FFF2-40B4-BE49-F238E27FC236}">
                  <a16:creationId xmlns:a16="http://schemas.microsoft.com/office/drawing/2014/main" id="{BE7B2FE4-2AC5-2A12-D46C-3585CD8CE08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19721" y="3641780"/>
              <a:ext cx="720079" cy="721879"/>
            </a:xfrm>
            <a:prstGeom prst="rect">
              <a:avLst/>
            </a:prstGeom>
          </p:spPr>
        </p:pic>
        <p:pic>
          <p:nvPicPr>
            <p:cNvPr id="71" name="図 70">
              <a:extLst>
                <a:ext uri="{FF2B5EF4-FFF2-40B4-BE49-F238E27FC236}">
                  <a16:creationId xmlns:a16="http://schemas.microsoft.com/office/drawing/2014/main" id="{689C4978-C923-5D38-785A-3DCBE9F044A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370" t="10745" r="21139" b="10182"/>
            <a:stretch/>
          </p:blipFill>
          <p:spPr>
            <a:xfrm>
              <a:off x="1347733" y="3695043"/>
              <a:ext cx="2099930" cy="2791186"/>
            </a:xfrm>
            <a:prstGeom prst="rect">
              <a:avLst/>
            </a:prstGeom>
          </p:spPr>
        </p:pic>
        <p:pic>
          <p:nvPicPr>
            <p:cNvPr id="72" name="図 71">
              <a:extLst>
                <a:ext uri="{FF2B5EF4-FFF2-40B4-BE49-F238E27FC236}">
                  <a16:creationId xmlns:a16="http://schemas.microsoft.com/office/drawing/2014/main" id="{FC6B146E-20BC-9AED-A1C9-36004782C277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00171" y="3647954"/>
              <a:ext cx="720080" cy="720080"/>
            </a:xfrm>
            <a:prstGeom prst="rect">
              <a:avLst/>
            </a:prstGeom>
          </p:spPr>
        </p:pic>
        <p:pic>
          <p:nvPicPr>
            <p:cNvPr id="73" name="図 72">
              <a:extLst>
                <a:ext uri="{FF2B5EF4-FFF2-40B4-BE49-F238E27FC236}">
                  <a16:creationId xmlns:a16="http://schemas.microsoft.com/office/drawing/2014/main" id="{888D62F1-DA80-0673-5782-3D9C9AB46877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21772" y="3641780"/>
              <a:ext cx="810769" cy="676214"/>
            </a:xfrm>
            <a:prstGeom prst="rect">
              <a:avLst/>
            </a:prstGeom>
          </p:spPr>
        </p:pic>
        <p:sp>
          <p:nvSpPr>
            <p:cNvPr id="74" name="テキスト ボックス 73">
              <a:extLst>
                <a:ext uri="{FF2B5EF4-FFF2-40B4-BE49-F238E27FC236}">
                  <a16:creationId xmlns:a16="http://schemas.microsoft.com/office/drawing/2014/main" id="{F7967324-3AD8-7825-7A50-836E2CAC861A}"/>
                </a:ext>
              </a:extLst>
            </p:cNvPr>
            <p:cNvSpPr txBox="1"/>
            <p:nvPr/>
          </p:nvSpPr>
          <p:spPr>
            <a:xfrm>
              <a:off x="2166403" y="8139834"/>
              <a:ext cx="1257264" cy="20005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kumimoji="1" lang="ja-JP" altLang="en-US" sz="700" dirty="0">
                  <a:ea typeface="ヒラギノ角ゴ2" panose="020B0200000000000000"/>
                </a:rPr>
                <a:t>写真はイメージです。</a:t>
              </a:r>
            </a:p>
          </p:txBody>
        </p:sp>
        <p:pic>
          <p:nvPicPr>
            <p:cNvPr id="75" name="図 74">
              <a:extLst>
                <a:ext uri="{FF2B5EF4-FFF2-40B4-BE49-F238E27FC236}">
                  <a16:creationId xmlns:a16="http://schemas.microsoft.com/office/drawing/2014/main" id="{25F4245B-3A27-F49E-AE96-BDF24328D79A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464106" y="6693628"/>
              <a:ext cx="2499907" cy="1262208"/>
            </a:xfrm>
            <a:prstGeom prst="rect">
              <a:avLst/>
            </a:prstGeom>
          </p:spPr>
        </p:pic>
      </p:grpSp>
      <p:sp>
        <p:nvSpPr>
          <p:cNvPr id="76" name="テキスト ボックス 75">
            <a:extLst>
              <a:ext uri="{FF2B5EF4-FFF2-40B4-BE49-F238E27FC236}">
                <a16:creationId xmlns:a16="http://schemas.microsoft.com/office/drawing/2014/main" id="{93DD86A1-7169-DE2E-EDAC-596B6DE2EC54}"/>
              </a:ext>
            </a:extLst>
          </p:cNvPr>
          <p:cNvSpPr txBox="1"/>
          <p:nvPr/>
        </p:nvSpPr>
        <p:spPr>
          <a:xfrm>
            <a:off x="3535551" y="4507730"/>
            <a:ext cx="394623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en-US" altLang="ja-JP" sz="14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CERVO </a:t>
            </a:r>
            <a:r>
              <a:rPr kumimoji="1" lang="en-US" altLang="ja-JP" sz="1400" b="1" dirty="0" err="1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Grasta</a:t>
            </a:r>
            <a:r>
              <a:rPr kumimoji="1" lang="en-US" altLang="ja-JP" sz="14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 </a:t>
            </a:r>
          </a:p>
          <a:p>
            <a:r>
              <a:rPr kumimoji="1" lang="en-US" altLang="ja-JP" sz="14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Type-ALIS25WC-W5</a:t>
            </a:r>
            <a:r>
              <a:rPr kumimoji="1" lang="ja-JP" altLang="en-US" sz="14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カスタマイズ</a:t>
            </a:r>
            <a:endParaRPr kumimoji="1" lang="en-US" altLang="ja-JP" sz="1400" b="1" dirty="0">
              <a:solidFill>
                <a:srgbClr val="1C1C1C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Segoe UI" panose="020B0502040204020203" pitchFamily="34" charset="0"/>
            </a:endParaRPr>
          </a:p>
        </p:txBody>
      </p:sp>
      <p:sp>
        <p:nvSpPr>
          <p:cNvPr id="77" name="テキスト ボックス 76">
            <a:extLst>
              <a:ext uri="{FF2B5EF4-FFF2-40B4-BE49-F238E27FC236}">
                <a16:creationId xmlns:a16="http://schemas.microsoft.com/office/drawing/2014/main" id="{CE9AAFB1-4E1A-F76D-360A-832B20E45B1A}"/>
              </a:ext>
            </a:extLst>
          </p:cNvPr>
          <p:cNvSpPr txBox="1"/>
          <p:nvPr/>
        </p:nvSpPr>
        <p:spPr>
          <a:xfrm>
            <a:off x="3535551" y="5072746"/>
            <a:ext cx="3988792" cy="304698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仕様</a:t>
            </a:r>
          </a:p>
          <a:p>
            <a:r>
              <a:rPr kumimoji="1" lang="ja-JP" altLang="en-US" sz="12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■</a:t>
            </a:r>
            <a:r>
              <a:rPr kumimoji="1" lang="en-US" altLang="ja-JP" sz="12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CPU</a:t>
            </a:r>
            <a:r>
              <a:rPr kumimoji="1" lang="ja-JP" altLang="en-US" sz="12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：</a:t>
            </a:r>
            <a:r>
              <a:rPr kumimoji="1" lang="en-US" altLang="ja-JP" sz="12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Intel® Xeon® w5-2545 </a:t>
            </a:r>
            <a:r>
              <a:rPr kumimoji="1" lang="ja-JP" altLang="en-US" sz="12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プロセッサー</a:t>
            </a:r>
          </a:p>
          <a:p>
            <a:r>
              <a:rPr kumimoji="1" lang="ja-JP" altLang="en-US" sz="12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　　</a:t>
            </a:r>
            <a:r>
              <a:rPr kumimoji="1" lang="en-US" altLang="ja-JP" sz="12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12</a:t>
            </a:r>
            <a:r>
              <a:rPr kumimoji="1" lang="ja-JP" altLang="en-US" sz="12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コア</a:t>
            </a:r>
            <a:r>
              <a:rPr kumimoji="1" lang="en-US" altLang="ja-JP" sz="12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/24</a:t>
            </a:r>
            <a:r>
              <a:rPr kumimoji="1" lang="ja-JP" altLang="en-US" sz="12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スレッド</a:t>
            </a:r>
            <a:r>
              <a:rPr kumimoji="1" lang="en-US" altLang="ja-JP" sz="12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/</a:t>
            </a:r>
          </a:p>
          <a:p>
            <a:r>
              <a:rPr kumimoji="1" lang="en-US" altLang="ja-JP" sz="12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       P3.5-4.5GHz/TB4.7GHz/30M</a:t>
            </a:r>
          </a:p>
          <a:p>
            <a:r>
              <a:rPr kumimoji="1" lang="ja-JP" altLang="en-US" sz="12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■メモリ：</a:t>
            </a:r>
            <a:r>
              <a:rPr kumimoji="1" lang="en-US" altLang="ja-JP" sz="12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128GB</a:t>
            </a:r>
            <a:r>
              <a:rPr kumimoji="1" lang="ja-JP" altLang="en-US" sz="12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（</a:t>
            </a:r>
            <a:r>
              <a:rPr kumimoji="1" lang="en-US" altLang="ja-JP" sz="12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32GB×4</a:t>
            </a:r>
            <a:r>
              <a:rPr kumimoji="1" lang="ja-JP" altLang="en-US" sz="12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）</a:t>
            </a:r>
            <a:r>
              <a:rPr kumimoji="1" lang="en-US" altLang="ja-JP" sz="12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DDR5-5600</a:t>
            </a:r>
          </a:p>
          <a:p>
            <a:r>
              <a:rPr kumimoji="1" lang="ja-JP" altLang="en-US" sz="12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　　</a:t>
            </a:r>
            <a:r>
              <a:rPr kumimoji="1" lang="en-US" altLang="ja-JP" sz="12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Registered ECC DIMM</a:t>
            </a:r>
          </a:p>
          <a:p>
            <a:r>
              <a:rPr kumimoji="1" lang="ja-JP" altLang="en-US" sz="12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■</a:t>
            </a:r>
            <a:r>
              <a:rPr kumimoji="1" lang="en-US" altLang="ja-JP" sz="12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SSD</a:t>
            </a:r>
            <a:r>
              <a:rPr kumimoji="1" lang="ja-JP" altLang="en-US" sz="12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：</a:t>
            </a:r>
            <a:r>
              <a:rPr kumimoji="1" lang="en-US" altLang="ja-JP" sz="12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M.2 </a:t>
            </a:r>
            <a:r>
              <a:rPr kumimoji="1" lang="en-US" altLang="ja-JP" sz="1200" b="1" dirty="0" err="1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NVMe</a:t>
            </a:r>
            <a:r>
              <a:rPr kumimoji="1" lang="en-US" altLang="ja-JP" sz="12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-SSD  960GB </a:t>
            </a:r>
            <a:r>
              <a:rPr kumimoji="1" lang="ja-JP" altLang="en-US" sz="12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高耐久仕様</a:t>
            </a:r>
            <a:endParaRPr kumimoji="1" lang="en-US" altLang="ja-JP" sz="1200" b="1" dirty="0">
              <a:solidFill>
                <a:srgbClr val="1C1C1C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Segoe UI" panose="020B0502040204020203" pitchFamily="34" charset="0"/>
            </a:endParaRPr>
          </a:p>
          <a:p>
            <a:r>
              <a:rPr kumimoji="1" lang="ja-JP" altLang="en-US" sz="12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■ドライブ：非搭載</a:t>
            </a:r>
            <a:endParaRPr kumimoji="1" lang="en-US" altLang="zh-TW" sz="1200" b="1" dirty="0">
              <a:solidFill>
                <a:srgbClr val="1C1C1C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Segoe UI" panose="020B0502040204020203" pitchFamily="34" charset="0"/>
            </a:endParaRPr>
          </a:p>
          <a:p>
            <a:r>
              <a:rPr kumimoji="1" lang="en-US" altLang="ja-JP" sz="12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■OS</a:t>
            </a:r>
            <a:r>
              <a:rPr kumimoji="1" lang="ja-JP" altLang="en-US" sz="12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： </a:t>
            </a:r>
            <a:r>
              <a:rPr kumimoji="1" lang="en-US" altLang="ja-JP" sz="12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Windows 11 Pro 64bit</a:t>
            </a:r>
          </a:p>
          <a:p>
            <a:r>
              <a:rPr kumimoji="1" lang="en-US" altLang="ja-JP" sz="12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■GPU</a:t>
            </a:r>
            <a:r>
              <a:rPr kumimoji="1" lang="ja-JP" altLang="en-US" sz="12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：</a:t>
            </a:r>
            <a:r>
              <a:rPr kumimoji="1" lang="en-US" altLang="ja-JP" sz="12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NVIDIA RTX A400 4GB-GDDR6</a:t>
            </a:r>
          </a:p>
          <a:p>
            <a:r>
              <a:rPr kumimoji="1" lang="en-US" altLang="ja-JP" sz="12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■</a:t>
            </a:r>
            <a:r>
              <a:rPr kumimoji="1" lang="ja-JP" altLang="en-US" sz="12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電源：</a:t>
            </a:r>
            <a:r>
              <a:rPr kumimoji="1" lang="en-US" altLang="ja-JP" sz="12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1,500W/200V | 1,200W/100V</a:t>
            </a:r>
          </a:p>
          <a:p>
            <a:r>
              <a:rPr kumimoji="1" lang="ja-JP" altLang="en-US" sz="12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　</a:t>
            </a:r>
            <a:r>
              <a:rPr kumimoji="1" lang="en-US" altLang="ja-JP" sz="12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80Plus Platinum </a:t>
            </a:r>
            <a:r>
              <a:rPr kumimoji="1" lang="ja-JP" altLang="en-US" sz="12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認証</a:t>
            </a:r>
            <a:endParaRPr kumimoji="1" lang="en-US" altLang="ja-JP" sz="1200" b="1" dirty="0">
              <a:solidFill>
                <a:srgbClr val="1C1C1C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Segoe UI" panose="020B0502040204020203" pitchFamily="34" charset="0"/>
            </a:endParaRPr>
          </a:p>
          <a:p>
            <a:r>
              <a:rPr kumimoji="1" lang="en-US" altLang="ja-JP" sz="12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■</a:t>
            </a:r>
            <a:r>
              <a:rPr kumimoji="1" lang="ja-JP" altLang="en-US" sz="12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キーボード・マウス 付属  有線</a:t>
            </a:r>
            <a:r>
              <a:rPr kumimoji="1" lang="en-US" altLang="ja-JP" sz="12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USB</a:t>
            </a:r>
            <a:r>
              <a:rPr kumimoji="1" lang="ja-JP" altLang="en-US" sz="12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接続</a:t>
            </a:r>
          </a:p>
          <a:p>
            <a:r>
              <a:rPr kumimoji="1" lang="en-US" altLang="ja-JP" sz="12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■</a:t>
            </a:r>
            <a:r>
              <a:rPr kumimoji="1" lang="ja-JP" altLang="en-US" sz="12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標準保証：</a:t>
            </a:r>
            <a:r>
              <a:rPr kumimoji="1" lang="en-US" altLang="ja-JP" sz="12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3</a:t>
            </a:r>
            <a:r>
              <a:rPr kumimoji="1" lang="ja-JP" altLang="en-US" sz="12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年間センドバックハードウェア保証</a:t>
            </a:r>
            <a:endParaRPr kumimoji="1" lang="en-US" altLang="ja-JP" sz="1200" b="1" dirty="0">
              <a:solidFill>
                <a:srgbClr val="1C1C1C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Segoe UI" panose="020B0502040204020203" pitchFamily="34" charset="0"/>
            </a:endParaRPr>
          </a:p>
          <a:p>
            <a:r>
              <a:rPr kumimoji="1" lang="ja-JP" altLang="en-US" sz="12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■サイズ：約 </a:t>
            </a:r>
            <a:r>
              <a:rPr kumimoji="1" lang="pl-PL" altLang="ja-JP" sz="12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W </a:t>
            </a:r>
            <a:r>
              <a:rPr kumimoji="1" lang="en-US" altLang="ja-JP" sz="12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175</a:t>
            </a:r>
            <a:r>
              <a:rPr kumimoji="1" lang="pl-PL" altLang="ja-JP" sz="12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 x</a:t>
            </a:r>
            <a:r>
              <a:rPr kumimoji="1" lang="ja-JP" altLang="pl-PL" sz="12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Ｈ </a:t>
            </a:r>
            <a:r>
              <a:rPr kumimoji="1" lang="en-US" altLang="ja-JP" sz="12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435</a:t>
            </a:r>
            <a:r>
              <a:rPr kumimoji="1" lang="pl-PL" altLang="ja-JP" sz="12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 x</a:t>
            </a:r>
            <a:r>
              <a:rPr kumimoji="1" lang="ja-JP" altLang="pl-PL" sz="12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Ｄ </a:t>
            </a:r>
            <a:r>
              <a:rPr kumimoji="1" lang="en-US" altLang="ja-JP" sz="12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500</a:t>
            </a:r>
            <a:r>
              <a:rPr kumimoji="1" lang="pl-PL" altLang="ja-JP" sz="12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mm </a:t>
            </a:r>
            <a:endParaRPr kumimoji="1" lang="en-US" altLang="ja-JP" sz="1200" b="1" dirty="0">
              <a:solidFill>
                <a:srgbClr val="1C1C1C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Segoe UI" panose="020B0502040204020203" pitchFamily="34" charset="0"/>
            </a:endParaRPr>
          </a:p>
          <a:p>
            <a:r>
              <a:rPr kumimoji="1" lang="en-US" altLang="ja-JP" sz="12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    </a:t>
            </a:r>
            <a:r>
              <a:rPr kumimoji="1" lang="ja-JP" altLang="en-US" sz="12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タワー型＆</a:t>
            </a:r>
            <a:r>
              <a:rPr kumimoji="1" lang="en-US" altLang="ja-JP" sz="12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4U</a:t>
            </a:r>
            <a:r>
              <a:rPr kumimoji="1" lang="ja-JP" altLang="en-US" sz="12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ラックマウント両対応ケース採用</a:t>
            </a:r>
            <a:endParaRPr kumimoji="1" lang="en-US" altLang="ja-JP" sz="1200" b="1" dirty="0">
              <a:solidFill>
                <a:srgbClr val="1C1C1C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Segoe UI" panose="020B0502040204020203" pitchFamily="34" charset="0"/>
            </a:endParaRPr>
          </a:p>
        </p:txBody>
      </p:sp>
      <p:pic>
        <p:nvPicPr>
          <p:cNvPr id="78" name="図 77">
            <a:extLst>
              <a:ext uri="{FF2B5EF4-FFF2-40B4-BE49-F238E27FC236}">
                <a16:creationId xmlns:a16="http://schemas.microsoft.com/office/drawing/2014/main" id="{17126FB8-86DC-5832-DACE-3DC5DE257236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60" y="3582140"/>
            <a:ext cx="1198658" cy="436654"/>
          </a:xfrm>
          <a:prstGeom prst="rect">
            <a:avLst/>
          </a:prstGeom>
        </p:spPr>
      </p:pic>
      <p:cxnSp>
        <p:nvCxnSpPr>
          <p:cNvPr id="80" name="直線コネクタ 79">
            <a:extLst>
              <a:ext uri="{FF2B5EF4-FFF2-40B4-BE49-F238E27FC236}">
                <a16:creationId xmlns:a16="http://schemas.microsoft.com/office/drawing/2014/main" id="{83F2AB8C-B533-E79C-1A9E-C3B799B4C6E5}"/>
              </a:ext>
            </a:extLst>
          </p:cNvPr>
          <p:cNvCxnSpPr>
            <a:cxnSpLocks/>
          </p:cNvCxnSpPr>
          <p:nvPr/>
        </p:nvCxnSpPr>
        <p:spPr>
          <a:xfrm>
            <a:off x="161837" y="8552604"/>
            <a:ext cx="7236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テキスト ボックス 80">
            <a:extLst>
              <a:ext uri="{FF2B5EF4-FFF2-40B4-BE49-F238E27FC236}">
                <a16:creationId xmlns:a16="http://schemas.microsoft.com/office/drawing/2014/main" id="{57F6DD5A-5AB8-C275-B362-74CAAD490F89}"/>
              </a:ext>
            </a:extLst>
          </p:cNvPr>
          <p:cNvSpPr txBox="1"/>
          <p:nvPr/>
        </p:nvSpPr>
        <p:spPr>
          <a:xfrm>
            <a:off x="161837" y="8717306"/>
            <a:ext cx="4017225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14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APPLIED  Workstation</a:t>
            </a:r>
            <a:r>
              <a:rPr kumimoji="1" lang="ja-JP" altLang="en-US" sz="14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  </a:t>
            </a:r>
            <a:r>
              <a:rPr kumimoji="1" lang="en-US" altLang="ja-JP" sz="14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CERVO </a:t>
            </a:r>
            <a:r>
              <a:rPr kumimoji="1" lang="en-US" altLang="ja-JP" sz="1400" b="1" dirty="0" err="1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Grasta</a:t>
            </a:r>
            <a:r>
              <a:rPr kumimoji="1" lang="en-US" altLang="ja-JP" sz="14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  </a:t>
            </a:r>
          </a:p>
          <a:p>
            <a:pPr>
              <a:lnSpc>
                <a:spcPct val="150000"/>
              </a:lnSpc>
            </a:pPr>
            <a:r>
              <a:rPr kumimoji="1" lang="en-US" altLang="ja-JP" sz="14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Type-ALIS25WC-W5</a:t>
            </a:r>
            <a:r>
              <a:rPr kumimoji="1" lang="ja-JP" altLang="en-US" sz="14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カスタマイズ </a:t>
            </a:r>
            <a:r>
              <a:rPr kumimoji="1" lang="en-US" altLang="ja-JP" sz="14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(A400)</a:t>
            </a:r>
          </a:p>
        </p:txBody>
      </p:sp>
      <p:cxnSp>
        <p:nvCxnSpPr>
          <p:cNvPr id="83" name="直線コネクタ 82">
            <a:extLst>
              <a:ext uri="{FF2B5EF4-FFF2-40B4-BE49-F238E27FC236}">
                <a16:creationId xmlns:a16="http://schemas.microsoft.com/office/drawing/2014/main" id="{3D7F0DD7-6874-B25F-100D-B22708CC738C}"/>
              </a:ext>
            </a:extLst>
          </p:cNvPr>
          <p:cNvCxnSpPr>
            <a:cxnSpLocks/>
          </p:cNvCxnSpPr>
          <p:nvPr/>
        </p:nvCxnSpPr>
        <p:spPr>
          <a:xfrm>
            <a:off x="161837" y="9592030"/>
            <a:ext cx="7236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4" name="グループ化 83">
            <a:extLst>
              <a:ext uri="{FF2B5EF4-FFF2-40B4-BE49-F238E27FC236}">
                <a16:creationId xmlns:a16="http://schemas.microsoft.com/office/drawing/2014/main" id="{DD602495-0099-D5B7-E3C7-A722FEB9D6F0}"/>
              </a:ext>
            </a:extLst>
          </p:cNvPr>
          <p:cNvGrpSpPr/>
          <p:nvPr/>
        </p:nvGrpSpPr>
        <p:grpSpPr>
          <a:xfrm>
            <a:off x="4142389" y="8628762"/>
            <a:ext cx="3339392" cy="853813"/>
            <a:chOff x="4142389" y="8616860"/>
            <a:chExt cx="3339392" cy="853813"/>
          </a:xfrm>
        </p:grpSpPr>
        <p:sp>
          <p:nvSpPr>
            <p:cNvPr id="86" name="テキスト ボックス 85">
              <a:extLst>
                <a:ext uri="{FF2B5EF4-FFF2-40B4-BE49-F238E27FC236}">
                  <a16:creationId xmlns:a16="http://schemas.microsoft.com/office/drawing/2014/main" id="{9F2590CF-2328-625C-474E-FEA82ABD224F}"/>
                </a:ext>
              </a:extLst>
            </p:cNvPr>
            <p:cNvSpPr txBox="1"/>
            <p:nvPr/>
          </p:nvSpPr>
          <p:spPr>
            <a:xfrm>
              <a:off x="4142389" y="8616860"/>
              <a:ext cx="3269544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kumimoji="1" lang="en-US" altLang="ja-JP" sz="4000" b="1" dirty="0">
                  <a:solidFill>
                    <a:srgbClr val="1C1C1C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Segoe UI" panose="020B0502040204020203" pitchFamily="34" charset="0"/>
                </a:rPr>
                <a:t>    936,800</a:t>
              </a:r>
            </a:p>
          </p:txBody>
        </p:sp>
        <p:grpSp>
          <p:nvGrpSpPr>
            <p:cNvPr id="87" name="グループ化 86">
              <a:extLst>
                <a:ext uri="{FF2B5EF4-FFF2-40B4-BE49-F238E27FC236}">
                  <a16:creationId xmlns:a16="http://schemas.microsoft.com/office/drawing/2014/main" id="{A6834BBB-4D67-0E3F-6670-3BC00B5FDE99}"/>
                </a:ext>
              </a:extLst>
            </p:cNvPr>
            <p:cNvGrpSpPr/>
            <p:nvPr/>
          </p:nvGrpSpPr>
          <p:grpSpPr>
            <a:xfrm>
              <a:off x="4142389" y="9209063"/>
              <a:ext cx="3060000" cy="261610"/>
              <a:chOff x="4080188" y="9209063"/>
              <a:chExt cx="3060000" cy="261610"/>
            </a:xfrm>
          </p:grpSpPr>
          <p:sp>
            <p:nvSpPr>
              <p:cNvPr id="92" name="Rectangle 43">
                <a:extLst>
                  <a:ext uri="{FF2B5EF4-FFF2-40B4-BE49-F238E27FC236}">
                    <a16:creationId xmlns:a16="http://schemas.microsoft.com/office/drawing/2014/main" id="{0C422C8F-67FE-3A93-BB9B-5793F5DFAA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80188" y="9215455"/>
                <a:ext cx="3060000" cy="217704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272727"/>
                </a:solidFill>
                <a:miter lim="800000"/>
                <a:headEnd/>
                <a:tailEnd/>
              </a:ln>
            </p:spPr>
            <p:txBody>
              <a:bodyPr vert="horz" wrap="square" lIns="74295" tIns="8890" rIns="74295" bIns="889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3" name="テキスト ボックス 92">
                <a:extLst>
                  <a:ext uri="{FF2B5EF4-FFF2-40B4-BE49-F238E27FC236}">
                    <a16:creationId xmlns:a16="http://schemas.microsoft.com/office/drawing/2014/main" id="{DC373B68-82F5-6F57-9CF3-07C0374084AF}"/>
                  </a:ext>
                </a:extLst>
              </p:cNvPr>
              <p:cNvSpPr txBox="1"/>
              <p:nvPr/>
            </p:nvSpPr>
            <p:spPr>
              <a:xfrm>
                <a:off x="4279849" y="9209063"/>
                <a:ext cx="2660679" cy="2616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ja-JP" altLang="en-US" sz="1050" b="1" dirty="0">
                    <a:latin typeface="游ゴシック" panose="020B0400000000000000" pitchFamily="50" charset="-128"/>
                    <a:ea typeface="游ゴシック" panose="020B0400000000000000" pitchFamily="50" charset="-128"/>
                    <a:cs typeface="Segoe UI" panose="020B0502040204020203" pitchFamily="34" charset="0"/>
                  </a:rPr>
                  <a:t>カスタマイズのご要望も承ります</a:t>
                </a:r>
                <a:endParaRPr kumimoji="1" lang="en-US" altLang="ja-JP" sz="1050" b="1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Segoe UI" panose="020B0502040204020203" pitchFamily="34" charset="0"/>
                </a:endParaRPr>
              </a:p>
            </p:txBody>
          </p:sp>
        </p:grpSp>
        <p:grpSp>
          <p:nvGrpSpPr>
            <p:cNvPr id="89" name="グループ化 88">
              <a:extLst>
                <a:ext uri="{FF2B5EF4-FFF2-40B4-BE49-F238E27FC236}">
                  <a16:creationId xmlns:a16="http://schemas.microsoft.com/office/drawing/2014/main" id="{FAD9FE2F-DD53-125A-AFB9-123D75A41503}"/>
                </a:ext>
              </a:extLst>
            </p:cNvPr>
            <p:cNvGrpSpPr/>
            <p:nvPr/>
          </p:nvGrpSpPr>
          <p:grpSpPr>
            <a:xfrm>
              <a:off x="6780760" y="8700938"/>
              <a:ext cx="701021" cy="544359"/>
              <a:chOff x="6185072" y="8700938"/>
              <a:chExt cx="701021" cy="544359"/>
            </a:xfrm>
          </p:grpSpPr>
          <p:sp>
            <p:nvSpPr>
              <p:cNvPr id="90" name="テキスト ボックス 89">
                <a:extLst>
                  <a:ext uri="{FF2B5EF4-FFF2-40B4-BE49-F238E27FC236}">
                    <a16:creationId xmlns:a16="http://schemas.microsoft.com/office/drawing/2014/main" id="{6C10DD70-7B27-8A72-8313-1647CF66FD01}"/>
                  </a:ext>
                </a:extLst>
              </p:cNvPr>
              <p:cNvSpPr txBox="1"/>
              <p:nvPr/>
            </p:nvSpPr>
            <p:spPr>
              <a:xfrm>
                <a:off x="6243947" y="8783632"/>
                <a:ext cx="421699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2400" b="1" dirty="0">
                    <a:solidFill>
                      <a:srgbClr val="1C1C1C"/>
                    </a:solidFill>
                    <a:latin typeface="游ゴシック" panose="020B0400000000000000" pitchFamily="50" charset="-128"/>
                    <a:ea typeface="游ゴシック" panose="020B0400000000000000" pitchFamily="50" charset="-128"/>
                    <a:cs typeface="Segoe UI" panose="020B0502040204020203" pitchFamily="34" charset="0"/>
                  </a:rPr>
                  <a:t>円</a:t>
                </a:r>
                <a:endParaRPr kumimoji="1" lang="en-US" altLang="ja-JP" sz="2400" b="1" dirty="0">
                  <a:solidFill>
                    <a:srgbClr val="1C1C1C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Segoe UI" panose="020B0502040204020203" pitchFamily="34" charset="0"/>
                </a:endParaRPr>
              </a:p>
            </p:txBody>
          </p:sp>
          <p:sp>
            <p:nvSpPr>
              <p:cNvPr id="91" name="テキスト ボックス 90">
                <a:extLst>
                  <a:ext uri="{FF2B5EF4-FFF2-40B4-BE49-F238E27FC236}">
                    <a16:creationId xmlns:a16="http://schemas.microsoft.com/office/drawing/2014/main" id="{5619578B-09EA-3491-55D3-122CB5E824EC}"/>
                  </a:ext>
                </a:extLst>
              </p:cNvPr>
              <p:cNvSpPr txBox="1"/>
              <p:nvPr/>
            </p:nvSpPr>
            <p:spPr>
              <a:xfrm>
                <a:off x="6185072" y="8700938"/>
                <a:ext cx="701021" cy="21544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800" b="1" dirty="0">
                    <a:solidFill>
                      <a:srgbClr val="1C1C1C"/>
                    </a:solidFill>
                    <a:latin typeface="游ゴシック" panose="020B0400000000000000" pitchFamily="50" charset="-128"/>
                    <a:ea typeface="游ゴシック" panose="020B0400000000000000" pitchFamily="50" charset="-128"/>
                    <a:cs typeface="Segoe UI" panose="020B0502040204020203" pitchFamily="34" charset="0"/>
                  </a:rPr>
                  <a:t>（税別）</a:t>
                </a:r>
                <a:endParaRPr kumimoji="1" lang="en-US" altLang="ja-JP" sz="800" b="1" dirty="0">
                  <a:solidFill>
                    <a:srgbClr val="1C1C1C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Segoe UI" panose="020B0502040204020203" pitchFamily="34" charset="0"/>
                </a:endParaRPr>
              </a:p>
            </p:txBody>
          </p:sp>
        </p:grpSp>
      </p:grpSp>
      <p:sp>
        <p:nvSpPr>
          <p:cNvPr id="95" name="テキスト ボックス 94">
            <a:extLst>
              <a:ext uri="{FF2B5EF4-FFF2-40B4-BE49-F238E27FC236}">
                <a16:creationId xmlns:a16="http://schemas.microsoft.com/office/drawing/2014/main" id="{477021E1-42E0-1E2A-A961-FEFAE0FFAFDC}"/>
              </a:ext>
            </a:extLst>
          </p:cNvPr>
          <p:cNvSpPr txBox="1"/>
          <p:nvPr/>
        </p:nvSpPr>
        <p:spPr>
          <a:xfrm>
            <a:off x="1944892" y="9631796"/>
            <a:ext cx="3546139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800" dirty="0"/>
              <a:t>https://bto.applied.ne.jp/c19-c29-c39-c49-c59-pm1285-ps1305-customize.html</a:t>
            </a:r>
          </a:p>
        </p:txBody>
      </p:sp>
      <p:pic>
        <p:nvPicPr>
          <p:cNvPr id="96" name="図 95">
            <a:extLst>
              <a:ext uri="{FF2B5EF4-FFF2-40B4-BE49-F238E27FC236}">
                <a16:creationId xmlns:a16="http://schemas.microsoft.com/office/drawing/2014/main" id="{DA9D1ED9-6A28-45CA-C348-C263C96F7070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87" t="31839" r="25978" b="18135"/>
          <a:stretch/>
        </p:blipFill>
        <p:spPr>
          <a:xfrm>
            <a:off x="129948" y="5361503"/>
            <a:ext cx="1264198" cy="782608"/>
          </a:xfrm>
          <a:prstGeom prst="rect">
            <a:avLst/>
          </a:prstGeom>
        </p:spPr>
      </p:pic>
      <p:sp>
        <p:nvSpPr>
          <p:cNvPr id="97" name="テキスト ボックス 96">
            <a:extLst>
              <a:ext uri="{FF2B5EF4-FFF2-40B4-BE49-F238E27FC236}">
                <a16:creationId xmlns:a16="http://schemas.microsoft.com/office/drawing/2014/main" id="{AF06CCC7-46B0-2A4F-ADF8-8E0C678D3436}"/>
              </a:ext>
            </a:extLst>
          </p:cNvPr>
          <p:cNvSpPr txBox="1"/>
          <p:nvPr/>
        </p:nvSpPr>
        <p:spPr>
          <a:xfrm>
            <a:off x="3663504" y="1958526"/>
            <a:ext cx="3787501" cy="144655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en-US" altLang="ja-JP" sz="1100" b="1" dirty="0">
                <a:solidFill>
                  <a:srgbClr val="1C1C1C"/>
                </a:solidFill>
                <a:latin typeface="+mn-ea"/>
                <a:cs typeface="Segoe UI" panose="020B0502040204020203" pitchFamily="34" charset="0"/>
              </a:rPr>
              <a:t>&lt;</a:t>
            </a:r>
            <a:r>
              <a:rPr kumimoji="1" lang="ja-JP" altLang="en-US" sz="1100" b="1" dirty="0">
                <a:solidFill>
                  <a:srgbClr val="1C1C1C"/>
                </a:solidFill>
                <a:latin typeface="+mn-ea"/>
                <a:cs typeface="Segoe UI" panose="020B0502040204020203" pitchFamily="34" charset="0"/>
              </a:rPr>
              <a:t>解析例</a:t>
            </a:r>
            <a:r>
              <a:rPr kumimoji="1" lang="en-US" altLang="ja-JP" sz="1100" b="1" dirty="0">
                <a:solidFill>
                  <a:srgbClr val="1C1C1C"/>
                </a:solidFill>
                <a:latin typeface="+mn-ea"/>
                <a:cs typeface="Segoe UI" panose="020B0502040204020203" pitchFamily="34" charset="0"/>
              </a:rPr>
              <a:t>&gt;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ja-JP" altLang="en-US" sz="1100" b="1" i="0" dirty="0">
                <a:solidFill>
                  <a:srgbClr val="000000"/>
                </a:solidFill>
                <a:effectLst/>
                <a:latin typeface="+mn-ea"/>
              </a:rPr>
              <a:t>直流、誘導結合、容量結合および電磁波加熱の放電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ja-JP" altLang="en-US" sz="1100" b="1" i="0" dirty="0">
                <a:solidFill>
                  <a:srgbClr val="000000"/>
                </a:solidFill>
                <a:effectLst/>
                <a:latin typeface="+mn-ea"/>
              </a:rPr>
              <a:t>大気圧グロー放電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ja-JP" altLang="en-US" sz="1100" b="1" i="0" dirty="0">
                <a:solidFill>
                  <a:srgbClr val="000000"/>
                </a:solidFill>
                <a:effectLst/>
                <a:latin typeface="+mn-ea"/>
              </a:rPr>
              <a:t>マイクロ放電、</a:t>
            </a:r>
            <a:r>
              <a:rPr lang="en-US" altLang="ja-JP" sz="1100" b="1" i="0" dirty="0">
                <a:solidFill>
                  <a:srgbClr val="000000"/>
                </a:solidFill>
                <a:effectLst/>
                <a:latin typeface="+mn-ea"/>
              </a:rPr>
              <a:t>PDP</a:t>
            </a:r>
            <a:r>
              <a:rPr lang="ja-JP" altLang="en-US" sz="1100" b="1" i="0" dirty="0">
                <a:solidFill>
                  <a:srgbClr val="000000"/>
                </a:solidFill>
                <a:effectLst/>
                <a:latin typeface="+mn-ea"/>
              </a:rPr>
              <a:t>、照明用プラズマ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ja-JP" altLang="en-US" sz="1100" b="1" i="0" dirty="0">
                <a:solidFill>
                  <a:srgbClr val="000000"/>
                </a:solidFill>
                <a:effectLst/>
                <a:latin typeface="+mn-ea"/>
              </a:rPr>
              <a:t>燃焼着火（スパークプラグ、ナノセカンドパルス）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ja-JP" altLang="en-US" sz="1100" b="1" i="0" dirty="0">
                <a:solidFill>
                  <a:srgbClr val="000000"/>
                </a:solidFill>
                <a:effectLst/>
                <a:latin typeface="+mn-ea"/>
              </a:rPr>
              <a:t>プラズマアクチュエータ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ja-JP" altLang="en-US" sz="1100" b="1" i="0" dirty="0">
                <a:solidFill>
                  <a:srgbClr val="000000"/>
                </a:solidFill>
                <a:effectLst/>
                <a:latin typeface="+mn-ea"/>
              </a:rPr>
              <a:t>化学プロセスにおける非平衡プラズマ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ja-JP" altLang="en-US" sz="1100" b="1" i="0" dirty="0">
                <a:solidFill>
                  <a:srgbClr val="000000"/>
                </a:solidFill>
                <a:effectLst/>
                <a:latin typeface="+mn-ea"/>
              </a:rPr>
              <a:t>ストリーマー放電、誘電体バリア放電</a:t>
            </a:r>
            <a:r>
              <a:rPr lang="en-US" altLang="ja-JP" sz="1100" b="1" i="0" dirty="0">
                <a:solidFill>
                  <a:srgbClr val="000000"/>
                </a:solidFill>
                <a:effectLst/>
                <a:latin typeface="+mn-ea"/>
              </a:rPr>
              <a:t>(DBD)</a:t>
            </a:r>
          </a:p>
        </p:txBody>
      </p:sp>
      <p:pic>
        <p:nvPicPr>
          <p:cNvPr id="99" name="図 98">
            <a:extLst>
              <a:ext uri="{FF2B5EF4-FFF2-40B4-BE49-F238E27FC236}">
                <a16:creationId xmlns:a16="http://schemas.microsoft.com/office/drawing/2014/main" id="{4DD0E7D2-588A-D6AC-C0DF-D24798954CE2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88137" y="2167402"/>
            <a:ext cx="2095982" cy="1274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5517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002060"/>
        </a:solidFill>
        <a:ln>
          <a:noFill/>
        </a:ln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4151</TotalTime>
  <Pages>0</Pages>
  <Words>563</Words>
  <Characters>0</Characters>
  <Application>Microsoft Office PowerPoint</Application>
  <DocSecurity>0</DocSecurity>
  <PresentationFormat>ユーザー設定</PresentationFormat>
  <Lines>0</Lines>
  <Paragraphs>101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12" baseType="lpstr">
      <vt:lpstr>ヒラギノ角ゴ2</vt:lpstr>
      <vt:lpstr>ヒラギノ角ゴ5</vt:lpstr>
      <vt:lpstr>ヒラギノ角ゴ6</vt:lpstr>
      <vt:lpstr>ヒラギノ角ゴ7</vt:lpstr>
      <vt:lpstr>メイリオ</vt:lpstr>
      <vt:lpstr>游ゴシック</vt:lpstr>
      <vt:lpstr>Arial</vt:lpstr>
      <vt:lpstr>Calibri</vt:lpstr>
      <vt:lpstr>Calibri Light</vt:lpstr>
      <vt:lpstr>Office Theme</vt:lpstr>
      <vt:lpstr>PowerPoint プレゼンテーション</vt:lpstr>
      <vt:lpstr>PowerPoint プレゼンテーション</vt:lpstr>
    </vt:vector>
  </TitlesOfParts>
  <LinksUpToDate>false</LinksUpToDate>
  <CharactersWithSpaces>0</CharactersWithSpaces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Hayashi</dc:creator>
  <cp:lastModifiedBy>soejima-pc</cp:lastModifiedBy>
  <cp:revision>1452</cp:revision>
  <cp:lastPrinted>2024-07-06T14:20:42Z</cp:lastPrinted>
  <dcterms:created xsi:type="dcterms:W3CDTF">2015-08-26T04:11:00Z</dcterms:created>
  <dcterms:modified xsi:type="dcterms:W3CDTF">2025-07-11T05:47:57Z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1041-9.1.0.4256</vt:lpwstr>
  </property>
</Properties>
</file>