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
  </p:notesMasterIdLst>
  <p:sldIdLst>
    <p:sldId id="299" r:id="rId2"/>
    <p:sldId id="301"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F0F0"/>
    <a:srgbClr val="ECEBE8"/>
    <a:srgbClr val="3B77C5"/>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62" d="100"/>
          <a:sy n="62" d="100"/>
        </p:scale>
        <p:origin x="2722" y="58"/>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2024/12/28</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C07978E3-3F75-4A0D-94BD-8754002B412E}" type="datetime1">
              <a:rPr lang="ja-JP" altLang="en-US" smtClean="0"/>
              <a:pPr>
                <a:defRPr/>
              </a:pPr>
              <a:t>2024/12/28</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91205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F4988144-94EE-4D30-9361-6000D8699E60}" type="datetime1">
              <a:rPr lang="ja-JP" altLang="en-US" smtClean="0"/>
              <a:pPr>
                <a:defRPr/>
              </a:pPr>
              <a:t>2024/12/28</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80693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9AA9BE7-304D-4DF5-9736-3527E2E07CC4}" type="datetime1">
              <a:rPr lang="ja-JP" altLang="en-US" smtClean="0"/>
              <a:pPr>
                <a:defRPr/>
              </a:pPr>
              <a:t>2024/12/28</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13553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A18075BB-3CD5-4CA7-A691-D3E6921D0F2F}" type="datetime1">
              <a:rPr lang="ja-JP" altLang="en-US" smtClean="0"/>
              <a:pPr>
                <a:defRPr/>
              </a:pPr>
              <a:t>2024/12/28</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859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087999A7-B118-4595-8F5D-3EA4785052C5}" type="datetime1">
              <a:rPr lang="ja-JP" altLang="en-US" smtClean="0"/>
              <a:pPr>
                <a:defRPr/>
              </a:pPr>
              <a:t>2024/12/28</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4024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2A8EE726-064D-4A7A-87F8-C255F47775DA}" type="datetime1">
              <a:rPr lang="ja-JP" altLang="en-US" smtClean="0"/>
              <a:pPr>
                <a:defRPr/>
              </a:pPr>
              <a:t>2024/12/28</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82573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A5861FEA-1BE4-4962-8DDE-A5D55E7527A9}" type="datetime1">
              <a:rPr lang="ja-JP" altLang="en-US" smtClean="0"/>
              <a:pPr>
                <a:defRPr/>
              </a:pPr>
              <a:t>2024/12/28</a:t>
            </a:fld>
            <a:endParaRPr lang="ja-JP" altLang="en-US" sz="1800">
              <a:solidFill>
                <a:schemeClr val="tx1"/>
              </a:solidFill>
            </a:endParaRPr>
          </a:p>
        </p:txBody>
      </p:sp>
      <p:sp>
        <p:nvSpPr>
          <p:cNvPr id="8" name="Footer Placeholder 7"/>
          <p:cNvSpPr>
            <a:spLocks noGrp="1"/>
          </p:cNvSpPr>
          <p:nvPr>
            <p:ph type="ftr" sz="quarter" idx="11"/>
          </p:nvPr>
        </p:nvSpPr>
        <p:spPr/>
        <p:txBody>
          <a:bodyPr/>
          <a:lstStyle/>
          <a:p>
            <a:pPr>
              <a:defRPr/>
            </a:pPr>
            <a:endParaRPr lang="ja-JP" altLang="ja-JP"/>
          </a:p>
        </p:txBody>
      </p:sp>
      <p:sp>
        <p:nvSpPr>
          <p:cNvPr id="9" name="Slide Number Placeholder 8"/>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90896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3BC3B54A-4984-489F-9AD9-FFA51C931E4D}" type="datetime1">
              <a:rPr lang="ja-JP" altLang="en-US" smtClean="0"/>
              <a:pPr>
                <a:defRPr/>
              </a:pPr>
              <a:t>2024/12/28</a:t>
            </a:fld>
            <a:endParaRPr lang="ja-JP" altLang="en-US" sz="1800">
              <a:solidFill>
                <a:schemeClr val="tx1"/>
              </a:solidFill>
            </a:endParaRPr>
          </a:p>
        </p:txBody>
      </p:sp>
      <p:sp>
        <p:nvSpPr>
          <p:cNvPr id="4" name="Footer Placeholder 3"/>
          <p:cNvSpPr>
            <a:spLocks noGrp="1"/>
          </p:cNvSpPr>
          <p:nvPr>
            <p:ph type="ftr" sz="quarter" idx="11"/>
          </p:nvPr>
        </p:nvSpPr>
        <p:spPr/>
        <p:txBody>
          <a:bodyPr/>
          <a:lstStyle/>
          <a:p>
            <a:pPr>
              <a:defRPr/>
            </a:pPr>
            <a:endParaRPr lang="ja-JP" altLang="ja-JP"/>
          </a:p>
        </p:txBody>
      </p:sp>
      <p:sp>
        <p:nvSpPr>
          <p:cNvPr id="5" name="Slide Number Placeholder 4"/>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4607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F2FB7D-6622-44BB-8443-AAE9ABD04C2A}" type="datetime1">
              <a:rPr lang="ja-JP" altLang="en-US" smtClean="0"/>
              <a:pPr>
                <a:defRPr/>
              </a:pPr>
              <a:t>2024/12/28</a:t>
            </a:fld>
            <a:endParaRPr lang="ja-JP" altLang="en-US" sz="1800">
              <a:solidFill>
                <a:schemeClr val="tx1"/>
              </a:solidFill>
            </a:endParaRPr>
          </a:p>
        </p:txBody>
      </p:sp>
      <p:sp>
        <p:nvSpPr>
          <p:cNvPr id="3" name="Footer Placeholder 2"/>
          <p:cNvSpPr>
            <a:spLocks noGrp="1"/>
          </p:cNvSpPr>
          <p:nvPr>
            <p:ph type="ftr" sz="quarter" idx="11"/>
          </p:nvPr>
        </p:nvSpPr>
        <p:spPr/>
        <p:txBody>
          <a:bodyPr/>
          <a:lstStyle/>
          <a:p>
            <a:pPr>
              <a:defRPr/>
            </a:pPr>
            <a:endParaRPr lang="ja-JP" altLang="ja-JP"/>
          </a:p>
        </p:txBody>
      </p:sp>
      <p:sp>
        <p:nvSpPr>
          <p:cNvPr id="4" name="Slide Number Placeholder 3"/>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55120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20FF1BBD-CBC7-4959-8351-5A736CE0938B}" type="datetime1">
              <a:rPr lang="ja-JP" altLang="en-US" smtClean="0"/>
              <a:pPr>
                <a:defRPr/>
              </a:pPr>
              <a:t>2024/12/28</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5577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9992FBA-136A-4615-B42B-1BCBDE2F7E83}" type="datetime1">
              <a:rPr lang="ja-JP" altLang="en-US" smtClean="0"/>
              <a:pPr>
                <a:defRPr/>
              </a:pPr>
              <a:t>2024/12/28</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64216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pPr>
              <a:defRPr/>
            </a:pPr>
            <a:fld id="{54CA1D40-5B34-4B97-9DA7-D2C4F69DF1E9}" type="datetime1">
              <a:rPr lang="ja-JP" altLang="en-US" smtClean="0"/>
              <a:pPr>
                <a:defRPr/>
              </a:pPr>
              <a:t>2024/12/28</a:t>
            </a:fld>
            <a:endParaRPr lang="ja-JP" altLang="en-US" sz="1800">
              <a:solidFill>
                <a:schemeClr val="tx1"/>
              </a:solidFill>
            </a:endParaRP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pPr>
              <a:defRPr/>
            </a:pPr>
            <a:endParaRPr lang="ja-JP" altLang="ja-JP"/>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75042099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https://bto.applied.ne.jp/img/feature/common/type_main-back.jpg"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https://bto.applied.ne.jp/img/feature/common/type_main-back.jpg" TargetMode="External"/><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g"/><Relationship Id="rId10" Type="http://schemas.openxmlformats.org/officeDocument/2006/relationships/image" Target="../media/image5.png"/><Relationship Id="rId4" Type="http://schemas.openxmlformats.org/officeDocument/2006/relationships/image" Target="../media/image3.jpe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5">
            <a:extLst>
              <a:ext uri="{FF2B5EF4-FFF2-40B4-BE49-F238E27FC236}">
                <a16:creationId xmlns:a16="http://schemas.microsoft.com/office/drawing/2014/main" id="{B7E3FED0-7FD2-46A5-9540-2082645F2E46}"/>
              </a:ext>
            </a:extLst>
          </p:cNvPr>
          <p:cNvSpPr>
            <a:spLocks noChangeArrowheads="1"/>
          </p:cNvSpPr>
          <p:nvPr/>
        </p:nvSpPr>
        <p:spPr bwMode="auto">
          <a:xfrm>
            <a:off x="0" y="2100570"/>
            <a:ext cx="7559675" cy="1210205"/>
          </a:xfrm>
          <a:prstGeom prst="rect">
            <a:avLst/>
          </a:prstGeom>
          <a:solidFill>
            <a:srgbClr val="F0F0F0"/>
          </a:solidFill>
          <a:ln>
            <a:noFill/>
          </a:ln>
        </p:spPr>
        <p:txBody>
          <a:bodyPr vert="horz" wrap="square" lIns="74295" tIns="8890" rIns="74295" bIns="8890" numCol="1" anchor="t" anchorCtr="0" compatLnSpc="1">
            <a:prstTxWarp prst="textNoShape">
              <a:avLst/>
            </a:prstTxWarp>
          </a:bodyPr>
          <a:lstStyle/>
          <a:p>
            <a:endParaRPr lang="ja-JP" altLang="en-US" dirty="0"/>
          </a:p>
        </p:txBody>
      </p:sp>
      <p:pic>
        <p:nvPicPr>
          <p:cNvPr id="38" name="Picture 23">
            <a:extLst>
              <a:ext uri="{FF2B5EF4-FFF2-40B4-BE49-F238E27FC236}">
                <a16:creationId xmlns:a16="http://schemas.microsoft.com/office/drawing/2014/main" id="{A5816F80-EB7F-4335-86FB-4BB37B21A58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 y="0"/>
            <a:ext cx="7559675" cy="159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
            <a:extLst>
              <a:ext uri="{FF2B5EF4-FFF2-40B4-BE49-F238E27FC236}">
                <a16:creationId xmlns:a16="http://schemas.microsoft.com/office/drawing/2014/main" id="{54BB1CF7-D859-4538-8CCE-8FD5DE7087F3}"/>
              </a:ext>
            </a:extLst>
          </p:cNvPr>
          <p:cNvSpPr>
            <a:spLocks noChangeArrowheads="1"/>
          </p:cNvSpPr>
          <p:nvPr/>
        </p:nvSpPr>
        <p:spPr bwMode="auto">
          <a:xfrm>
            <a:off x="0" y="1378803"/>
            <a:ext cx="7559675" cy="785317"/>
          </a:xfrm>
          <a:prstGeom prst="rect">
            <a:avLst/>
          </a:prstGeom>
          <a:solidFill>
            <a:srgbClr val="002060"/>
          </a:solidFill>
          <a:ln>
            <a:noFill/>
          </a:ln>
        </p:spPr>
        <p:txBody>
          <a:bodyPr vert="horz" wrap="square" lIns="74295" tIns="8890" rIns="74295" bIns="8890" numCol="1" anchor="t" anchorCtr="0" compatLnSpc="1">
            <a:prstTxWarp prst="textNoShape">
              <a:avLst/>
            </a:prstTxWarp>
          </a:bodyPr>
          <a:lstStyle/>
          <a:p>
            <a:endParaRPr lang="ja-JP" altLang="en-US" dirty="0"/>
          </a:p>
        </p:txBody>
      </p:sp>
      <p:sp>
        <p:nvSpPr>
          <p:cNvPr id="48" name="テキスト ボックス 47">
            <a:extLst>
              <a:ext uri="{FF2B5EF4-FFF2-40B4-BE49-F238E27FC236}">
                <a16:creationId xmlns:a16="http://schemas.microsoft.com/office/drawing/2014/main" id="{DBAB6E51-51D0-4E1D-BAF1-0F889D21CBFD}"/>
              </a:ext>
            </a:extLst>
          </p:cNvPr>
          <p:cNvSpPr txBox="1"/>
          <p:nvPr/>
        </p:nvSpPr>
        <p:spPr>
          <a:xfrm>
            <a:off x="357284" y="1479074"/>
            <a:ext cx="6845104" cy="584775"/>
          </a:xfrm>
          <a:prstGeom prst="rect">
            <a:avLst/>
          </a:prstGeom>
          <a:noFill/>
          <a:ln>
            <a:noFill/>
          </a:ln>
        </p:spPr>
        <p:txBody>
          <a:bodyPr wrap="square" rtlCol="0">
            <a:spAutoFit/>
          </a:bodyPr>
          <a:lstStyle/>
          <a:p>
            <a:pPr algn="ctr"/>
            <a:r>
              <a:rPr kumimoji="1"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MPS</a:t>
            </a:r>
            <a:r>
              <a:rPr kumimoji="1" lang="ja-JP" altLang="en-US"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粒子法を用いた最先端の流体解析シミュレーション </a:t>
            </a:r>
            <a:endParaRPr kumimoji="1"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a:p>
            <a:pPr algn="ctr"/>
            <a:r>
              <a:rPr kumimoji="1" lang="en-US" altLang="ja-JP" sz="1600" b="1" dirty="0" err="1">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Particleworks</a:t>
            </a:r>
            <a:r>
              <a:rPr kumimoji="1"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　動作推奨</a:t>
            </a:r>
            <a:r>
              <a:rPr kumimoji="1"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PC</a:t>
            </a:r>
            <a:endParaRPr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0" name="テキスト ボックス 49">
            <a:extLst>
              <a:ext uri="{FF2B5EF4-FFF2-40B4-BE49-F238E27FC236}">
                <a16:creationId xmlns:a16="http://schemas.microsoft.com/office/drawing/2014/main" id="{8AE2A351-2552-4569-AA3D-F45DB839F132}"/>
              </a:ext>
            </a:extLst>
          </p:cNvPr>
          <p:cNvSpPr txBox="1"/>
          <p:nvPr/>
        </p:nvSpPr>
        <p:spPr>
          <a:xfrm>
            <a:off x="3535551" y="4507730"/>
            <a:ext cx="3946230" cy="523220"/>
          </a:xfrm>
          <a:prstGeom prst="rect">
            <a:avLst/>
          </a:prstGeom>
          <a:noFill/>
          <a:ln>
            <a:noFill/>
          </a:ln>
        </p:spPr>
        <p:txBody>
          <a:bodyPr wrap="square" rtlCol="0">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a:t>
            </a:r>
            <a:r>
              <a:rPr kumimoji="1" lang="en-US" altLang="ja-JP" sz="14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Grasta</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Type-ALI34WC-A</a:t>
            </a:r>
          </a:p>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WST-W53425S3Q960TNVM/A800【4GPU】</a:t>
            </a:r>
          </a:p>
        </p:txBody>
      </p:sp>
      <p:sp>
        <p:nvSpPr>
          <p:cNvPr id="51" name="テキスト ボックス 50">
            <a:extLst>
              <a:ext uri="{FF2B5EF4-FFF2-40B4-BE49-F238E27FC236}">
                <a16:creationId xmlns:a16="http://schemas.microsoft.com/office/drawing/2014/main" id="{6B827FA2-1D62-4C62-8E0C-450A23764832}"/>
              </a:ext>
            </a:extLst>
          </p:cNvPr>
          <p:cNvSpPr txBox="1"/>
          <p:nvPr/>
        </p:nvSpPr>
        <p:spPr>
          <a:xfrm>
            <a:off x="3535551" y="5072746"/>
            <a:ext cx="3988792" cy="3416320"/>
          </a:xfrm>
          <a:prstGeom prst="rect">
            <a:avLst/>
          </a:prstGeom>
          <a:noFill/>
          <a:ln>
            <a:noFill/>
          </a:ln>
        </p:spPr>
        <p:txBody>
          <a:bodyPr wrap="square" rtlCol="0">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仕様</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Xeon® W5-3425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プロセッサー</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P12+E0</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スレッド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P3.2-4.4GHz/tb3.0 4.6GHz/30M</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■チップセット：</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W790</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16GB×16</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DDR5-4800</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Registered ECC DIMM</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1.2V/1RANK</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M.2 </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  960GB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高耐久</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2nd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M.2 </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  2TB  </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高耐久</a:t>
            </a:r>
            <a:endParaRPr kumimoji="1" lang="en-US" altLang="zh-TW"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HDD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4TB×2  </a:t>
            </a:r>
            <a:r>
              <a:rPr kumimoji="1" lang="en-US" altLang="zh-TW"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MTBF=200</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万時間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高耐久</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HDD</a:t>
            </a:r>
            <a:endParaRPr kumimoji="1" lang="en-US" altLang="zh-TW"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 Pro for Workstations</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A800【4GPU】</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2000W/200V | 1200W/100V</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80Plus Platinum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キーボード・マウス 付属  有線</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USB</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接続</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標準保証：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■サイズ：約 </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175</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x</a:t>
            </a:r>
            <a:r>
              <a:rPr kumimoji="1" lang="ja-JP" altLang="pl-PL"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Ｈ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630</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x</a:t>
            </a:r>
            <a:r>
              <a:rPr kumimoji="1" lang="ja-JP" altLang="pl-PL"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Ｄ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435</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mm </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タワー型＆</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ラックマウント両対応ケース採用</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54" name="直線コネクタ 53">
            <a:extLst>
              <a:ext uri="{FF2B5EF4-FFF2-40B4-BE49-F238E27FC236}">
                <a16:creationId xmlns:a16="http://schemas.microsoft.com/office/drawing/2014/main" id="{BE5353EF-EBD0-42E4-A65A-08E466EB1634}"/>
              </a:ext>
            </a:extLst>
          </p:cNvPr>
          <p:cNvCxnSpPr>
            <a:cxnSpLocks/>
          </p:cNvCxnSpPr>
          <p:nvPr/>
        </p:nvCxnSpPr>
        <p:spPr>
          <a:xfrm>
            <a:off x="161837" y="8552604"/>
            <a:ext cx="72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6A1CEC88-0746-4808-9A08-0D864F54E4FB}"/>
              </a:ext>
            </a:extLst>
          </p:cNvPr>
          <p:cNvSpPr txBox="1"/>
          <p:nvPr/>
        </p:nvSpPr>
        <p:spPr>
          <a:xfrm>
            <a:off x="161837" y="8717306"/>
            <a:ext cx="4017225" cy="707886"/>
          </a:xfrm>
          <a:prstGeom prst="rect">
            <a:avLst/>
          </a:prstGeom>
          <a:noFill/>
          <a:ln>
            <a:noFill/>
          </a:ln>
        </p:spPr>
        <p:txBody>
          <a:bodyPr wrap="square" rtlCol="0">
            <a:spAutoFit/>
          </a:bodyPr>
          <a:lstStyle/>
          <a:p>
            <a:pPr>
              <a:lnSpc>
                <a:spcPct val="150000"/>
              </a:lnSpc>
            </a:pP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  Workstation</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a:t>
            </a:r>
            <a:r>
              <a:rPr kumimoji="1" lang="en-US" altLang="ja-JP" sz="14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Grasta</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p>
          <a:p>
            <a:pPr>
              <a:lnSpc>
                <a:spcPct val="150000"/>
              </a:lnSpc>
            </a:pP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WST-W53425S3Q960TNVM/A800【4GPU】</a:t>
            </a:r>
          </a:p>
        </p:txBody>
      </p:sp>
      <p:cxnSp>
        <p:nvCxnSpPr>
          <p:cNvPr id="62" name="直線コネクタ 61">
            <a:extLst>
              <a:ext uri="{FF2B5EF4-FFF2-40B4-BE49-F238E27FC236}">
                <a16:creationId xmlns:a16="http://schemas.microsoft.com/office/drawing/2014/main" id="{757FB048-AA22-460F-A5DC-3DBB44B95A71}"/>
              </a:ext>
            </a:extLst>
          </p:cNvPr>
          <p:cNvCxnSpPr>
            <a:cxnSpLocks/>
          </p:cNvCxnSpPr>
          <p:nvPr/>
        </p:nvCxnSpPr>
        <p:spPr>
          <a:xfrm>
            <a:off x="161837" y="9592030"/>
            <a:ext cx="72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a:extLst>
              <a:ext uri="{FF2B5EF4-FFF2-40B4-BE49-F238E27FC236}">
                <a16:creationId xmlns:a16="http://schemas.microsoft.com/office/drawing/2014/main" id="{81B2DBAE-0C5E-E4C1-6D90-2787BB836954}"/>
              </a:ext>
            </a:extLst>
          </p:cNvPr>
          <p:cNvGrpSpPr/>
          <p:nvPr/>
        </p:nvGrpSpPr>
        <p:grpSpPr>
          <a:xfrm>
            <a:off x="4142389" y="8628762"/>
            <a:ext cx="3339392" cy="853813"/>
            <a:chOff x="4142389" y="8616860"/>
            <a:chExt cx="3339392" cy="853813"/>
          </a:xfrm>
        </p:grpSpPr>
        <p:sp>
          <p:nvSpPr>
            <p:cNvPr id="58" name="テキスト ボックス 57">
              <a:extLst>
                <a:ext uri="{FF2B5EF4-FFF2-40B4-BE49-F238E27FC236}">
                  <a16:creationId xmlns:a16="http://schemas.microsoft.com/office/drawing/2014/main" id="{3E870A10-0092-40F6-B1D0-5119608ACFC0}"/>
                </a:ext>
              </a:extLst>
            </p:cNvPr>
            <p:cNvSpPr txBox="1"/>
            <p:nvPr/>
          </p:nvSpPr>
          <p:spPr>
            <a:xfrm>
              <a:off x="4142389" y="8616860"/>
              <a:ext cx="3269544" cy="707886"/>
            </a:xfrm>
            <a:prstGeom prst="rect">
              <a:avLst/>
            </a:prstGeom>
            <a:noFill/>
            <a:ln>
              <a:noFill/>
            </a:ln>
          </p:spPr>
          <p:txBody>
            <a:bodyPr wrap="square" rtlCol="0">
              <a:spAutoFit/>
            </a:bodyPr>
            <a:lstStyle/>
            <a:p>
              <a:r>
                <a:rPr kumimoji="1" lang="en-US" altLang="ja-JP" sz="40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12,600,000</a:t>
              </a:r>
            </a:p>
          </p:txBody>
        </p:sp>
        <p:grpSp>
          <p:nvGrpSpPr>
            <p:cNvPr id="111" name="グループ化 110">
              <a:extLst>
                <a:ext uri="{FF2B5EF4-FFF2-40B4-BE49-F238E27FC236}">
                  <a16:creationId xmlns:a16="http://schemas.microsoft.com/office/drawing/2014/main" id="{969F3A12-4D64-0B90-E264-EEA16C1E6ACC}"/>
                </a:ext>
              </a:extLst>
            </p:cNvPr>
            <p:cNvGrpSpPr/>
            <p:nvPr/>
          </p:nvGrpSpPr>
          <p:grpSpPr>
            <a:xfrm>
              <a:off x="4142389" y="9209063"/>
              <a:ext cx="3060000" cy="261610"/>
              <a:chOff x="4080188" y="9209063"/>
              <a:chExt cx="3060000" cy="261610"/>
            </a:xfrm>
          </p:grpSpPr>
          <p:sp>
            <p:nvSpPr>
              <p:cNvPr id="55" name="Rectangle 43">
                <a:extLst>
                  <a:ext uri="{FF2B5EF4-FFF2-40B4-BE49-F238E27FC236}">
                    <a16:creationId xmlns:a16="http://schemas.microsoft.com/office/drawing/2014/main" id="{08F171FE-845C-4E48-8E6C-41B49F734332}"/>
                  </a:ext>
                </a:extLst>
              </p:cNvPr>
              <p:cNvSpPr>
                <a:spLocks noChangeArrowheads="1"/>
              </p:cNvSpPr>
              <p:nvPr/>
            </p:nvSpPr>
            <p:spPr bwMode="auto">
              <a:xfrm>
                <a:off x="4080188" y="9215455"/>
                <a:ext cx="3060000"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1" name="テキスト ボックス 60">
                <a:extLst>
                  <a:ext uri="{FF2B5EF4-FFF2-40B4-BE49-F238E27FC236}">
                    <a16:creationId xmlns:a16="http://schemas.microsoft.com/office/drawing/2014/main" id="{ACBBC75C-1DF9-4D66-83B4-AE66F1B31E9D}"/>
                  </a:ext>
                </a:extLst>
              </p:cNvPr>
              <p:cNvSpPr txBox="1"/>
              <p:nvPr/>
            </p:nvSpPr>
            <p:spPr>
              <a:xfrm>
                <a:off x="4279849" y="9209063"/>
                <a:ext cx="2660679" cy="261610"/>
              </a:xfrm>
              <a:prstGeom prst="rect">
                <a:avLst/>
              </a:prstGeom>
              <a:noFill/>
              <a:ln>
                <a:noFill/>
              </a:ln>
            </p:spPr>
            <p:txBody>
              <a:bodyPr wrap="square" rtlCol="0">
                <a:spAutoFit/>
              </a:bodyPr>
              <a:lstStyle/>
              <a:p>
                <a:pPr algn="ctr"/>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grpSp>
        <p:grpSp>
          <p:nvGrpSpPr>
            <p:cNvPr id="110" name="グループ化 109">
              <a:extLst>
                <a:ext uri="{FF2B5EF4-FFF2-40B4-BE49-F238E27FC236}">
                  <a16:creationId xmlns:a16="http://schemas.microsoft.com/office/drawing/2014/main" id="{D75D3FA8-D463-15F7-1F22-07730C268550}"/>
                </a:ext>
              </a:extLst>
            </p:cNvPr>
            <p:cNvGrpSpPr/>
            <p:nvPr/>
          </p:nvGrpSpPr>
          <p:grpSpPr>
            <a:xfrm>
              <a:off x="6780760" y="8700938"/>
              <a:ext cx="701021" cy="544359"/>
              <a:chOff x="6185072" y="8700938"/>
              <a:chExt cx="701021" cy="544359"/>
            </a:xfrm>
          </p:grpSpPr>
          <p:sp>
            <p:nvSpPr>
              <p:cNvPr id="59" name="テキスト ボックス 58">
                <a:extLst>
                  <a:ext uri="{FF2B5EF4-FFF2-40B4-BE49-F238E27FC236}">
                    <a16:creationId xmlns:a16="http://schemas.microsoft.com/office/drawing/2014/main" id="{B2C7D9B5-FD81-4E81-9529-8EE984266BFB}"/>
                  </a:ext>
                </a:extLst>
              </p:cNvPr>
              <p:cNvSpPr txBox="1"/>
              <p:nvPr/>
            </p:nvSpPr>
            <p:spPr>
              <a:xfrm>
                <a:off x="6243947" y="8783632"/>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3" name="テキスト ボックス 62">
                <a:extLst>
                  <a:ext uri="{FF2B5EF4-FFF2-40B4-BE49-F238E27FC236}">
                    <a16:creationId xmlns:a16="http://schemas.microsoft.com/office/drawing/2014/main" id="{3E1005EA-B31D-4779-A120-2D94939CBE58}"/>
                  </a:ext>
                </a:extLst>
              </p:cNvPr>
              <p:cNvSpPr txBox="1"/>
              <p:nvPr/>
            </p:nvSpPr>
            <p:spPr>
              <a:xfrm>
                <a:off x="6185072" y="8700938"/>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grpSp>
      </p:grpSp>
      <p:pic>
        <p:nvPicPr>
          <p:cNvPr id="84" name="Picture 3">
            <a:extLst>
              <a:ext uri="{FF2B5EF4-FFF2-40B4-BE49-F238E27FC236}">
                <a16:creationId xmlns:a16="http://schemas.microsoft.com/office/drawing/2014/main" id="{777BE84E-5BC6-4E76-A8D3-AC3D7DE5F6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5207" y="3655877"/>
            <a:ext cx="519040" cy="70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図 87">
            <a:extLst>
              <a:ext uri="{FF2B5EF4-FFF2-40B4-BE49-F238E27FC236}">
                <a16:creationId xmlns:a16="http://schemas.microsoft.com/office/drawing/2014/main" id="{BA200DF8-EE6D-D202-0DF3-DA346544C4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9721" y="3641780"/>
            <a:ext cx="720079" cy="721879"/>
          </a:xfrm>
          <a:prstGeom prst="rect">
            <a:avLst/>
          </a:prstGeom>
        </p:spPr>
      </p:pic>
      <p:grpSp>
        <p:nvGrpSpPr>
          <p:cNvPr id="127" name="グループ化 126">
            <a:extLst>
              <a:ext uri="{FF2B5EF4-FFF2-40B4-BE49-F238E27FC236}">
                <a16:creationId xmlns:a16="http://schemas.microsoft.com/office/drawing/2014/main" id="{DC9D388F-1DB5-7F05-9840-1BF3D48CC981}"/>
              </a:ext>
            </a:extLst>
          </p:cNvPr>
          <p:cNvGrpSpPr/>
          <p:nvPr/>
        </p:nvGrpSpPr>
        <p:grpSpPr>
          <a:xfrm>
            <a:off x="655915" y="252000"/>
            <a:ext cx="4381186" cy="920290"/>
            <a:chOff x="655915" y="234266"/>
            <a:chExt cx="4381186" cy="920290"/>
          </a:xfrm>
        </p:grpSpPr>
        <p:sp>
          <p:nvSpPr>
            <p:cNvPr id="69" name="WordArt 16">
              <a:extLst>
                <a:ext uri="{FF2B5EF4-FFF2-40B4-BE49-F238E27FC236}">
                  <a16:creationId xmlns:a16="http://schemas.microsoft.com/office/drawing/2014/main" id="{C4A8BF62-D501-3940-5504-75439639411E}"/>
                </a:ext>
              </a:extLst>
            </p:cNvPr>
            <p:cNvSpPr>
              <a:spLocks noChangeAspect="1" noChangeArrowheads="1" noChangeShapeType="1" noTextEdit="1"/>
            </p:cNvSpPr>
            <p:nvPr/>
          </p:nvSpPr>
          <p:spPr bwMode="auto">
            <a:xfrm>
              <a:off x="655915" y="515634"/>
              <a:ext cx="4134048" cy="360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49417"/>
                </a:avLst>
              </a:prstTxWarp>
            </a:bodyPr>
            <a:lstStyle/>
            <a:p>
              <a:pPr algn="ctr" rtl="0">
                <a:buNone/>
              </a:pPr>
              <a:r>
                <a:rPr lang="en-US" altLang="ja-JP" sz="3600" kern="10" spc="0" dirty="0">
                  <a:ln>
                    <a:noFill/>
                  </a:ln>
                  <a:solidFill>
                    <a:srgbClr val="002060"/>
                  </a:solidFill>
                  <a:effectLst/>
                  <a:latin typeface="ヒラギノ角ゴ6" panose="020B0600000000000000" pitchFamily="50" charset="-128"/>
                  <a:ea typeface="ヒラギノ角ゴ6" panose="020B0600000000000000" pitchFamily="50" charset="-128"/>
                </a:rPr>
                <a:t>HPC CAE</a:t>
              </a:r>
              <a:r>
                <a:rPr lang="ja-JP" altLang="en-US" sz="3600" kern="10" spc="0" dirty="0">
                  <a:ln>
                    <a:noFill/>
                  </a:ln>
                  <a:solidFill>
                    <a:srgbClr val="002060"/>
                  </a:solidFill>
                  <a:effectLst/>
                  <a:latin typeface="ヒラギノ角ゴ6" panose="020B0600000000000000" pitchFamily="50" charset="-128"/>
                  <a:ea typeface="ヒラギノ角ゴ6" panose="020B0600000000000000" pitchFamily="50" charset="-128"/>
                </a:rPr>
                <a:t> </a:t>
              </a:r>
              <a:r>
                <a:rPr lang="en-US" altLang="ja-JP" sz="3600" kern="10" spc="0" dirty="0">
                  <a:ln>
                    <a:noFill/>
                  </a:ln>
                  <a:solidFill>
                    <a:srgbClr val="002060"/>
                  </a:solidFill>
                  <a:effectLst/>
                  <a:latin typeface="ヒラギノ角ゴ6" panose="020B0600000000000000" pitchFamily="50" charset="-128"/>
                  <a:ea typeface="ヒラギノ角ゴ6" panose="020B0600000000000000" pitchFamily="50" charset="-128"/>
                </a:rPr>
                <a:t>Solution</a:t>
              </a:r>
              <a:endParaRPr lang="ja-JP" altLang="en-US" sz="3600" kern="10" spc="0" dirty="0">
                <a:ln>
                  <a:noFill/>
                </a:ln>
                <a:solidFill>
                  <a:srgbClr val="002060"/>
                </a:solidFill>
                <a:effectLst/>
                <a:latin typeface="ヒラギノ角ゴ6" panose="020B0600000000000000" pitchFamily="50" charset="-128"/>
                <a:ea typeface="ヒラギノ角ゴ6" panose="020B0600000000000000" pitchFamily="50" charset="-128"/>
              </a:endParaRPr>
            </a:p>
          </p:txBody>
        </p:sp>
        <p:sp>
          <p:nvSpPr>
            <p:cNvPr id="70" name="WordArt 17">
              <a:extLst>
                <a:ext uri="{FF2B5EF4-FFF2-40B4-BE49-F238E27FC236}">
                  <a16:creationId xmlns:a16="http://schemas.microsoft.com/office/drawing/2014/main" id="{FAE6FC1B-BB35-65CE-57D3-B82B753F2AF4}"/>
                </a:ext>
              </a:extLst>
            </p:cNvPr>
            <p:cNvSpPr>
              <a:spLocks noChangeArrowheads="1" noChangeShapeType="1" noTextEdit="1"/>
            </p:cNvSpPr>
            <p:nvPr/>
          </p:nvSpPr>
          <p:spPr bwMode="auto">
            <a:xfrm>
              <a:off x="655915" y="945111"/>
              <a:ext cx="3545144" cy="20944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49417"/>
                </a:avLst>
              </a:prstTxWarp>
            </a:bodyPr>
            <a:lstStyle/>
            <a:p>
              <a:pPr algn="ctr" rtl="0">
                <a:buNone/>
              </a:pPr>
              <a:r>
                <a:rPr lang="en-US" altLang="ja-JP" sz="3600" kern="10" spc="0" dirty="0">
                  <a:ln>
                    <a:noFill/>
                  </a:ln>
                  <a:solidFill>
                    <a:srgbClr val="002060"/>
                  </a:solidFill>
                  <a:effectLst/>
                  <a:latin typeface="ヒラギノ角ゴ6" panose="020B0600000000000000" pitchFamily="50" charset="-128"/>
                  <a:ea typeface="ヒラギノ角ゴ6" panose="020B0600000000000000" pitchFamily="50" charset="-128"/>
                </a:rPr>
                <a:t>High Performance Computing</a:t>
              </a:r>
              <a:endParaRPr lang="ja-JP" altLang="en-US" sz="3600" kern="10" spc="0" dirty="0">
                <a:ln>
                  <a:noFill/>
                </a:ln>
                <a:solidFill>
                  <a:srgbClr val="002060"/>
                </a:solidFill>
                <a:effectLst/>
                <a:latin typeface="ヒラギノ角ゴ6" panose="020B0600000000000000" pitchFamily="50" charset="-128"/>
                <a:ea typeface="ヒラギノ角ゴ6" panose="020B0600000000000000" pitchFamily="50" charset="-128"/>
              </a:endParaRPr>
            </a:p>
          </p:txBody>
        </p:sp>
        <p:sp>
          <p:nvSpPr>
            <p:cNvPr id="71" name="WordArt 18">
              <a:extLst>
                <a:ext uri="{FF2B5EF4-FFF2-40B4-BE49-F238E27FC236}">
                  <a16:creationId xmlns:a16="http://schemas.microsoft.com/office/drawing/2014/main" id="{7B65B5DE-5736-6066-AA7E-AD13030CA931}"/>
                </a:ext>
              </a:extLst>
            </p:cNvPr>
            <p:cNvSpPr>
              <a:spLocks noChangeArrowheads="1" noChangeShapeType="1" noTextEdit="1"/>
            </p:cNvSpPr>
            <p:nvPr/>
          </p:nvSpPr>
          <p:spPr bwMode="auto">
            <a:xfrm>
              <a:off x="655915" y="234266"/>
              <a:ext cx="4381186" cy="16692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002060"/>
                  </a:solidFill>
                  <a:effectLst/>
                  <a:latin typeface="ヒラギノ角ゴ5" panose="020B0500000000000000" pitchFamily="50" charset="-128"/>
                  <a:ea typeface="ヒラギノ角ゴ5" panose="020B0500000000000000" pitchFamily="50" charset="-128"/>
                </a:rPr>
                <a:t>最先端の</a:t>
              </a:r>
              <a:r>
                <a:rPr lang="en-US" altLang="ja-JP" sz="3600" kern="10" spc="0" dirty="0">
                  <a:ln>
                    <a:noFill/>
                  </a:ln>
                  <a:solidFill>
                    <a:srgbClr val="002060"/>
                  </a:solidFill>
                  <a:effectLst/>
                  <a:latin typeface="ヒラギノ角ゴ5" panose="020B0500000000000000" pitchFamily="50" charset="-128"/>
                  <a:ea typeface="ヒラギノ角ゴ5" panose="020B0500000000000000" pitchFamily="50" charset="-128"/>
                </a:rPr>
                <a:t>HPC</a:t>
              </a:r>
              <a:r>
                <a:rPr lang="ja-JP" altLang="en-US" sz="3600" kern="10" spc="0" dirty="0">
                  <a:ln>
                    <a:noFill/>
                  </a:ln>
                  <a:solidFill>
                    <a:srgbClr val="002060"/>
                  </a:solidFill>
                  <a:effectLst/>
                  <a:latin typeface="ヒラギノ角ゴ5" panose="020B0500000000000000" pitchFamily="50" charset="-128"/>
                  <a:ea typeface="ヒラギノ角ゴ5" panose="020B0500000000000000" pitchFamily="50" charset="-128"/>
                </a:rPr>
                <a:t>製品で確かな</a:t>
              </a:r>
              <a:r>
                <a:rPr lang="en-US" altLang="ja-JP" sz="3600" kern="10" spc="0" dirty="0">
                  <a:ln>
                    <a:noFill/>
                  </a:ln>
                  <a:solidFill>
                    <a:srgbClr val="002060"/>
                  </a:solidFill>
                  <a:effectLst/>
                  <a:latin typeface="ヒラギノ角ゴ5" panose="020B0500000000000000" pitchFamily="50" charset="-128"/>
                  <a:ea typeface="ヒラギノ角ゴ5" panose="020B0500000000000000" pitchFamily="50" charset="-128"/>
                </a:rPr>
                <a:t>CAE</a:t>
              </a:r>
              <a:r>
                <a:rPr lang="ja-JP" altLang="en-US" sz="3600" kern="10" spc="0" dirty="0">
                  <a:ln>
                    <a:noFill/>
                  </a:ln>
                  <a:solidFill>
                    <a:srgbClr val="002060"/>
                  </a:solidFill>
                  <a:effectLst/>
                  <a:latin typeface="ヒラギノ角ゴ5" panose="020B0500000000000000" pitchFamily="50" charset="-128"/>
                  <a:ea typeface="ヒラギノ角ゴ5" panose="020B0500000000000000" pitchFamily="50" charset="-128"/>
                </a:rPr>
                <a:t>解析環境を</a:t>
              </a:r>
              <a:r>
                <a:rPr lang="ja-JP" altLang="en-US" sz="3600" kern="10" dirty="0">
                  <a:solidFill>
                    <a:srgbClr val="002060"/>
                  </a:solidFill>
                  <a:latin typeface="ヒラギノ角ゴ5" panose="020B0500000000000000" pitchFamily="50" charset="-128"/>
                  <a:ea typeface="ヒラギノ角ゴ5" panose="020B0500000000000000" pitchFamily="50" charset="-128"/>
                </a:rPr>
                <a:t>ご提供いたします</a:t>
              </a:r>
              <a:endParaRPr lang="ja-JP" altLang="en-US" sz="3600" kern="10" spc="0" dirty="0">
                <a:ln>
                  <a:noFill/>
                </a:ln>
                <a:solidFill>
                  <a:srgbClr val="002060"/>
                </a:solidFill>
                <a:effectLst/>
                <a:latin typeface="ヒラギノ角ゴ5" panose="020B0500000000000000" pitchFamily="50" charset="-128"/>
                <a:ea typeface="ヒラギノ角ゴ5" panose="020B0500000000000000" pitchFamily="50" charset="-128"/>
              </a:endParaRPr>
            </a:p>
          </p:txBody>
        </p:sp>
      </p:grpSp>
      <p:grpSp>
        <p:nvGrpSpPr>
          <p:cNvPr id="76" name="Group 2">
            <a:extLst>
              <a:ext uri="{FF2B5EF4-FFF2-40B4-BE49-F238E27FC236}">
                <a16:creationId xmlns:a16="http://schemas.microsoft.com/office/drawing/2014/main" id="{40837B0E-5EB5-EA37-7972-819F7B71617C}"/>
              </a:ext>
            </a:extLst>
          </p:cNvPr>
          <p:cNvGrpSpPr>
            <a:grpSpLocks/>
          </p:cNvGrpSpPr>
          <p:nvPr/>
        </p:nvGrpSpPr>
        <p:grpSpPr bwMode="auto">
          <a:xfrm>
            <a:off x="5386341" y="735938"/>
            <a:ext cx="1882775" cy="428625"/>
            <a:chOff x="1779" y="5935"/>
            <a:chExt cx="4289" cy="976"/>
          </a:xfrm>
        </p:grpSpPr>
        <p:pic>
          <p:nvPicPr>
            <p:cNvPr id="77" name="Picture 3">
              <a:extLst>
                <a:ext uri="{FF2B5EF4-FFF2-40B4-BE49-F238E27FC236}">
                  <a16:creationId xmlns:a16="http://schemas.microsoft.com/office/drawing/2014/main" id="{31F8EF9F-A687-7BA9-7D14-47F4DD95F6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8754" b="2498"/>
            <a:stretch>
              <a:fillRect/>
            </a:stretch>
          </p:blipFill>
          <p:spPr bwMode="auto">
            <a:xfrm>
              <a:off x="1779" y="5935"/>
              <a:ext cx="1047"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 name="Group 4">
              <a:extLst>
                <a:ext uri="{FF2B5EF4-FFF2-40B4-BE49-F238E27FC236}">
                  <a16:creationId xmlns:a16="http://schemas.microsoft.com/office/drawing/2014/main" id="{1AF5FD2E-C4E9-0228-1AA4-DE55647053A0}"/>
                </a:ext>
              </a:extLst>
            </p:cNvPr>
            <p:cNvGrpSpPr>
              <a:grpSpLocks/>
            </p:cNvGrpSpPr>
            <p:nvPr/>
          </p:nvGrpSpPr>
          <p:grpSpPr bwMode="auto">
            <a:xfrm>
              <a:off x="2941" y="5984"/>
              <a:ext cx="3127" cy="902"/>
              <a:chOff x="2882" y="5945"/>
              <a:chExt cx="3348" cy="966"/>
            </a:xfrm>
          </p:grpSpPr>
          <p:pic>
            <p:nvPicPr>
              <p:cNvPr id="79" name="Picture 5">
                <a:extLst>
                  <a:ext uri="{FF2B5EF4-FFF2-40B4-BE49-F238E27FC236}">
                    <a16:creationId xmlns:a16="http://schemas.microsoft.com/office/drawing/2014/main" id="{B75C424F-7404-D85F-89C2-0C15D2C9F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112" b="18481"/>
              <a:stretch>
                <a:fillRect/>
              </a:stretch>
            </p:blipFill>
            <p:spPr bwMode="auto">
              <a:xfrm>
                <a:off x="2882" y="6190"/>
                <a:ext cx="3348"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WordArt 6">
                <a:extLst>
                  <a:ext uri="{FF2B5EF4-FFF2-40B4-BE49-F238E27FC236}">
                    <a16:creationId xmlns:a16="http://schemas.microsoft.com/office/drawing/2014/main" id="{85CBB520-4C01-7BB8-DC5E-6E98802BB4A1}"/>
                  </a:ext>
                </a:extLst>
              </p:cNvPr>
              <p:cNvSpPr>
                <a:spLocks noChangeArrowheads="1" noChangeShapeType="1" noTextEdit="1"/>
              </p:cNvSpPr>
              <p:nvPr/>
            </p:nvSpPr>
            <p:spPr bwMode="auto">
              <a:xfrm>
                <a:off x="2999" y="5945"/>
                <a:ext cx="2662"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dirty="0">
                    <a:ln>
                      <a:noFill/>
                    </a:ln>
                    <a:solidFill>
                      <a:srgbClr val="000080"/>
                    </a:solidFill>
                    <a:effectLst/>
                    <a:latin typeface="ヒラギノ角ゴ5" panose="020B0500000000000000" pitchFamily="50" charset="-128"/>
                    <a:ea typeface="ヒラギノ角ゴ5" panose="020B0500000000000000" pitchFamily="50" charset="-128"/>
                  </a:rPr>
                  <a:t>『AI</a:t>
                </a:r>
                <a:r>
                  <a:rPr lang="ja-JP" altLang="en-US" sz="900" kern="10" spc="0" dirty="0">
                    <a:ln>
                      <a:noFill/>
                    </a:ln>
                    <a:solidFill>
                      <a:srgbClr val="000080"/>
                    </a:solidFill>
                    <a:effectLst/>
                    <a:latin typeface="ヒラギノ角ゴ5" panose="020B0500000000000000" pitchFamily="50" charset="-128"/>
                    <a:ea typeface="ヒラギノ角ゴ5" panose="020B0500000000000000" pitchFamily="50" charset="-128"/>
                  </a:rPr>
                  <a:t>の日常化に挑戦する会社</a:t>
                </a:r>
                <a:r>
                  <a:rPr lang="en-US" altLang="ja-JP" sz="900" kern="10" spc="0" dirty="0">
                    <a:ln>
                      <a:noFill/>
                    </a:ln>
                    <a:solidFill>
                      <a:srgbClr val="000080"/>
                    </a:solidFill>
                    <a:effectLst/>
                    <a:latin typeface="ヒラギノ角ゴ5" panose="020B0500000000000000" pitchFamily="50" charset="-128"/>
                    <a:ea typeface="ヒラギノ角ゴ5" panose="020B0500000000000000" pitchFamily="50" charset="-128"/>
                  </a:rPr>
                  <a:t>』</a:t>
                </a:r>
                <a:endParaRPr lang="ja-JP" altLang="en-US" sz="900" kern="10" spc="0" dirty="0">
                  <a:ln>
                    <a:noFill/>
                  </a:ln>
                  <a:solidFill>
                    <a:srgbClr val="000080"/>
                  </a:solidFill>
                  <a:effectLst/>
                  <a:latin typeface="ヒラギノ角ゴ5" panose="020B0500000000000000" pitchFamily="50" charset="-128"/>
                  <a:ea typeface="ヒラギノ角ゴ5" panose="020B0500000000000000" pitchFamily="50" charset="-128"/>
                </a:endParaRPr>
              </a:p>
            </p:txBody>
          </p:sp>
        </p:grpSp>
      </p:grpSp>
      <p:pic>
        <p:nvPicPr>
          <p:cNvPr id="82" name="図 81">
            <a:extLst>
              <a:ext uri="{FF2B5EF4-FFF2-40B4-BE49-F238E27FC236}">
                <a16:creationId xmlns:a16="http://schemas.microsoft.com/office/drawing/2014/main" id="{23F3CCA6-AA69-431C-4308-2073878C82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961" y="2399322"/>
            <a:ext cx="3004913" cy="681114"/>
          </a:xfrm>
          <a:prstGeom prst="rect">
            <a:avLst/>
          </a:prstGeom>
        </p:spPr>
      </p:pic>
      <p:pic>
        <p:nvPicPr>
          <p:cNvPr id="91" name="図 90">
            <a:extLst>
              <a:ext uri="{FF2B5EF4-FFF2-40B4-BE49-F238E27FC236}">
                <a16:creationId xmlns:a16="http://schemas.microsoft.com/office/drawing/2014/main" id="{CA1F6FD8-60F1-E6C8-63EC-039D2BAEE929}"/>
              </a:ext>
            </a:extLst>
          </p:cNvPr>
          <p:cNvPicPr>
            <a:picLocks noChangeAspect="1"/>
          </p:cNvPicPr>
          <p:nvPr/>
        </p:nvPicPr>
        <p:blipFill rotWithShape="1">
          <a:blip r:embed="rId8">
            <a:extLst>
              <a:ext uri="{28A0092B-C50C-407E-A947-70E740481C1C}">
                <a14:useLocalDpi xmlns:a14="http://schemas.microsoft.com/office/drawing/2010/main" val="0"/>
              </a:ext>
            </a:extLst>
          </a:blip>
          <a:srcRect l="19370" t="10745" r="21139" b="10182"/>
          <a:stretch/>
        </p:blipFill>
        <p:spPr>
          <a:xfrm>
            <a:off x="1335157" y="4110521"/>
            <a:ext cx="2099930" cy="2791186"/>
          </a:xfrm>
          <a:prstGeom prst="rect">
            <a:avLst/>
          </a:prstGeom>
        </p:spPr>
      </p:pic>
      <p:pic>
        <p:nvPicPr>
          <p:cNvPr id="95" name="図 94">
            <a:extLst>
              <a:ext uri="{FF2B5EF4-FFF2-40B4-BE49-F238E27FC236}">
                <a16:creationId xmlns:a16="http://schemas.microsoft.com/office/drawing/2014/main" id="{0285C2AA-F6EB-6AF5-5EF4-DCFC10A8CA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0171" y="3647954"/>
            <a:ext cx="720080" cy="720080"/>
          </a:xfrm>
          <a:prstGeom prst="rect">
            <a:avLst/>
          </a:prstGeom>
        </p:spPr>
      </p:pic>
      <p:grpSp>
        <p:nvGrpSpPr>
          <p:cNvPr id="108" name="グループ化 107">
            <a:extLst>
              <a:ext uri="{FF2B5EF4-FFF2-40B4-BE49-F238E27FC236}">
                <a16:creationId xmlns:a16="http://schemas.microsoft.com/office/drawing/2014/main" id="{F8A08B70-FA65-DAA9-FDE4-B140E6B44562}"/>
              </a:ext>
            </a:extLst>
          </p:cNvPr>
          <p:cNvGrpSpPr>
            <a:grpSpLocks noChangeAspect="1"/>
          </p:cNvGrpSpPr>
          <p:nvPr/>
        </p:nvGrpSpPr>
        <p:grpSpPr>
          <a:xfrm>
            <a:off x="206983" y="7268752"/>
            <a:ext cx="3083918" cy="1150466"/>
            <a:chOff x="7769462" y="3945682"/>
            <a:chExt cx="4876800" cy="1819310"/>
          </a:xfrm>
        </p:grpSpPr>
        <p:pic>
          <p:nvPicPr>
            <p:cNvPr id="106" name="図 105">
              <a:extLst>
                <a:ext uri="{FF2B5EF4-FFF2-40B4-BE49-F238E27FC236}">
                  <a16:creationId xmlns:a16="http://schemas.microsoft.com/office/drawing/2014/main" id="{31838595-112D-DD9C-D36C-7E3FC090F671}"/>
                </a:ext>
              </a:extLst>
            </p:cNvPr>
            <p:cNvPicPr>
              <a:picLocks noChangeAspect="1"/>
            </p:cNvPicPr>
            <p:nvPr/>
          </p:nvPicPr>
          <p:blipFill rotWithShape="1">
            <a:blip r:embed="rId10">
              <a:extLst>
                <a:ext uri="{28A0092B-C50C-407E-A947-70E740481C1C}">
                  <a14:useLocalDpi xmlns:a14="http://schemas.microsoft.com/office/drawing/2010/main" val="0"/>
                </a:ext>
              </a:extLst>
            </a:blip>
            <a:srcRect b="19521"/>
            <a:stretch/>
          </p:blipFill>
          <p:spPr>
            <a:xfrm>
              <a:off x="7769462" y="3945682"/>
              <a:ext cx="4876800" cy="1819310"/>
            </a:xfrm>
            <a:prstGeom prst="rect">
              <a:avLst/>
            </a:prstGeom>
          </p:spPr>
        </p:pic>
        <p:sp>
          <p:nvSpPr>
            <p:cNvPr id="107" name="正方形/長方形 106">
              <a:extLst>
                <a:ext uri="{FF2B5EF4-FFF2-40B4-BE49-F238E27FC236}">
                  <a16:creationId xmlns:a16="http://schemas.microsoft.com/office/drawing/2014/main" id="{45E2B14A-0BCE-DCF2-F36C-49CF7F5E7B50}"/>
                </a:ext>
              </a:extLst>
            </p:cNvPr>
            <p:cNvSpPr/>
            <p:nvPr/>
          </p:nvSpPr>
          <p:spPr>
            <a:xfrm>
              <a:off x="7919543" y="4022783"/>
              <a:ext cx="819502" cy="223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9" name="図 108">
            <a:extLst>
              <a:ext uri="{FF2B5EF4-FFF2-40B4-BE49-F238E27FC236}">
                <a16:creationId xmlns:a16="http://schemas.microsoft.com/office/drawing/2014/main" id="{918D9211-480E-673C-05DD-FF15228C66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1772" y="3641780"/>
            <a:ext cx="810769" cy="676214"/>
          </a:xfrm>
          <a:prstGeom prst="rect">
            <a:avLst/>
          </a:prstGeom>
        </p:spPr>
      </p:pic>
      <p:pic>
        <p:nvPicPr>
          <p:cNvPr id="113" name="図 112">
            <a:extLst>
              <a:ext uri="{FF2B5EF4-FFF2-40B4-BE49-F238E27FC236}">
                <a16:creationId xmlns:a16="http://schemas.microsoft.com/office/drawing/2014/main" id="{14496789-6BF4-0313-4D11-D451513D4D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60" y="3582140"/>
            <a:ext cx="1198658" cy="436654"/>
          </a:xfrm>
          <a:prstGeom prst="rect">
            <a:avLst/>
          </a:prstGeom>
        </p:spPr>
      </p:pic>
      <p:sp>
        <p:nvSpPr>
          <p:cNvPr id="53" name="テキスト ボックス 52">
            <a:extLst>
              <a:ext uri="{FF2B5EF4-FFF2-40B4-BE49-F238E27FC236}">
                <a16:creationId xmlns:a16="http://schemas.microsoft.com/office/drawing/2014/main" id="{CF12C34F-C9E4-4A5F-BC21-9F6C86B8AC1D}"/>
              </a:ext>
            </a:extLst>
          </p:cNvPr>
          <p:cNvSpPr txBox="1"/>
          <p:nvPr/>
        </p:nvSpPr>
        <p:spPr>
          <a:xfrm>
            <a:off x="147741" y="6796506"/>
            <a:ext cx="1257264" cy="200055"/>
          </a:xfrm>
          <a:prstGeom prst="rect">
            <a:avLst/>
          </a:prstGeom>
          <a:noFill/>
          <a:ln>
            <a:noFill/>
          </a:ln>
        </p:spPr>
        <p:txBody>
          <a:bodyPr wrap="square" rtlCol="0">
            <a:spAutoFit/>
          </a:bodyPr>
          <a:lstStyle/>
          <a:p>
            <a:r>
              <a:rPr kumimoji="1" lang="ja-JP" altLang="en-US" sz="700" dirty="0">
                <a:ea typeface="ヒラギノ角ゴ2" panose="020B0200000000000000"/>
              </a:rPr>
              <a:t>写真はイメージです。</a:t>
            </a:r>
          </a:p>
        </p:txBody>
      </p:sp>
      <p:pic>
        <p:nvPicPr>
          <p:cNvPr id="115" name="図 114">
            <a:extLst>
              <a:ext uri="{FF2B5EF4-FFF2-40B4-BE49-F238E27FC236}">
                <a16:creationId xmlns:a16="http://schemas.microsoft.com/office/drawing/2014/main" id="{AFF581A6-6741-E46D-F9A2-9844D17F050F}"/>
              </a:ext>
            </a:extLst>
          </p:cNvPr>
          <p:cNvPicPr>
            <a:picLocks noChangeAspect="1"/>
          </p:cNvPicPr>
          <p:nvPr/>
        </p:nvPicPr>
        <p:blipFill rotWithShape="1">
          <a:blip r:embed="rId13">
            <a:extLst>
              <a:ext uri="{28A0092B-C50C-407E-A947-70E740481C1C}">
                <a14:useLocalDpi xmlns:a14="http://schemas.microsoft.com/office/drawing/2010/main" val="0"/>
              </a:ext>
            </a:extLst>
          </a:blip>
          <a:srcRect l="16887" t="31839" r="25978" b="18135"/>
          <a:stretch/>
        </p:blipFill>
        <p:spPr>
          <a:xfrm>
            <a:off x="140807" y="5930102"/>
            <a:ext cx="1264198" cy="782608"/>
          </a:xfrm>
          <a:prstGeom prst="rect">
            <a:avLst/>
          </a:prstGeom>
        </p:spPr>
      </p:pic>
      <p:sp>
        <p:nvSpPr>
          <p:cNvPr id="116" name="テキスト ボックス 115">
            <a:extLst>
              <a:ext uri="{FF2B5EF4-FFF2-40B4-BE49-F238E27FC236}">
                <a16:creationId xmlns:a16="http://schemas.microsoft.com/office/drawing/2014/main" id="{B4B15F62-FC44-EE2C-6BF4-EFDE5EBCCD16}"/>
              </a:ext>
            </a:extLst>
          </p:cNvPr>
          <p:cNvSpPr txBox="1"/>
          <p:nvPr/>
        </p:nvSpPr>
        <p:spPr>
          <a:xfrm>
            <a:off x="1293190" y="3646579"/>
            <a:ext cx="2556495" cy="307777"/>
          </a:xfrm>
          <a:prstGeom prst="rect">
            <a:avLst/>
          </a:prstGeom>
          <a:noFill/>
        </p:spPr>
        <p:txBody>
          <a:bodyPr wrap="square" rtlCol="0">
            <a:spAutoFit/>
          </a:bodyPr>
          <a:lstStyle/>
          <a:p>
            <a:r>
              <a:rPr kumimoji="1" lang="en-US" altLang="ja-JP"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rPr>
              <a:t>NVIDIA A800【4GPU】</a:t>
            </a:r>
            <a:r>
              <a:rPr kumimoji="1" lang="ja-JP" altLang="en-US"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rPr>
              <a:t>搭載</a:t>
            </a:r>
            <a:endParaRPr kumimoji="1" lang="en-US" altLang="ja-JP"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120" name="グループ化 119">
            <a:extLst>
              <a:ext uri="{FF2B5EF4-FFF2-40B4-BE49-F238E27FC236}">
                <a16:creationId xmlns:a16="http://schemas.microsoft.com/office/drawing/2014/main" id="{36BE7F5A-3ED3-7D91-6DF9-C0DAE023086F}"/>
              </a:ext>
            </a:extLst>
          </p:cNvPr>
          <p:cNvGrpSpPr/>
          <p:nvPr/>
        </p:nvGrpSpPr>
        <p:grpSpPr>
          <a:xfrm>
            <a:off x="941223" y="9902308"/>
            <a:ext cx="5190078" cy="682198"/>
            <a:chOff x="1276668" y="9899832"/>
            <a:chExt cx="5190078" cy="682198"/>
          </a:xfrm>
        </p:grpSpPr>
        <p:grpSp>
          <p:nvGrpSpPr>
            <p:cNvPr id="85" name="グループ化 84">
              <a:extLst>
                <a:ext uri="{FF2B5EF4-FFF2-40B4-BE49-F238E27FC236}">
                  <a16:creationId xmlns:a16="http://schemas.microsoft.com/office/drawing/2014/main" id="{87C6D206-C1FF-96A2-C878-DD275EF6539F}"/>
                </a:ext>
              </a:extLst>
            </p:cNvPr>
            <p:cNvGrpSpPr/>
            <p:nvPr/>
          </p:nvGrpSpPr>
          <p:grpSpPr>
            <a:xfrm>
              <a:off x="1276668" y="9929209"/>
              <a:ext cx="4522470" cy="652821"/>
              <a:chOff x="1276668" y="9916754"/>
              <a:chExt cx="4522470" cy="652821"/>
            </a:xfrm>
          </p:grpSpPr>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https://bto.applied.ne.jp/</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dirty="0">
                    <a:ln>
                      <a:noFill/>
                    </a:ln>
                    <a:solidFill>
                      <a:srgbClr val="333333"/>
                    </a:solidFill>
                    <a:effectLst/>
                    <a:latin typeface="メイリオ" panose="020B0604030504040204" pitchFamily="50" charset="-128"/>
                    <a:ea typeface="メイリオ" panose="020B0604030504040204" pitchFamily="50" charset="-128"/>
                  </a:rPr>
                  <a:t>HPC</a:t>
                </a:r>
                <a:endParaRPr lang="ja-JP" altLang="en-US" sz="1800" kern="10" spc="0" dirty="0">
                  <a:ln>
                    <a:noFill/>
                  </a:ln>
                  <a:solidFill>
                    <a:srgbClr val="333333"/>
                  </a:solidFill>
                  <a:effectLst/>
                  <a:latin typeface="メイリオ" panose="020B0604030504040204" pitchFamily="50" charset="-128"/>
                  <a:ea typeface="メイリオ" panose="020B0604030504040204" pitchFamily="50" charset="-128"/>
                </a:endParaRPr>
              </a:p>
            </p:txBody>
          </p:sp>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9936440"/>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pic>
          <p:nvPicPr>
            <p:cNvPr id="119" name="図 118">
              <a:extLst>
                <a:ext uri="{FF2B5EF4-FFF2-40B4-BE49-F238E27FC236}">
                  <a16:creationId xmlns:a16="http://schemas.microsoft.com/office/drawing/2014/main" id="{4D82A2B3-B864-3422-C5DC-3A814891D5D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51920" y="9899832"/>
              <a:ext cx="614826" cy="614826"/>
            </a:xfrm>
            <a:prstGeom prst="rect">
              <a:avLst/>
            </a:prstGeom>
          </p:spPr>
        </p:pic>
      </p:grpSp>
      <p:pic>
        <p:nvPicPr>
          <p:cNvPr id="122" name="図 121">
            <a:extLst>
              <a:ext uri="{FF2B5EF4-FFF2-40B4-BE49-F238E27FC236}">
                <a16:creationId xmlns:a16="http://schemas.microsoft.com/office/drawing/2014/main" id="{D2E86BC0-6182-C37B-1132-2449B25B6DD5}"/>
              </a:ext>
            </a:extLst>
          </p:cNvPr>
          <p:cNvPicPr>
            <a:picLocks noChangeAspect="1"/>
          </p:cNvPicPr>
          <p:nvPr/>
        </p:nvPicPr>
        <p:blipFill rotWithShape="1">
          <a:blip r:embed="rId16">
            <a:extLst>
              <a:ext uri="{28A0092B-C50C-407E-A947-70E740481C1C}">
                <a14:useLocalDpi xmlns:a14="http://schemas.microsoft.com/office/drawing/2010/main" val="0"/>
              </a:ext>
            </a:extLst>
          </a:blip>
          <a:srcRect r="84668"/>
          <a:stretch/>
        </p:blipFill>
        <p:spPr>
          <a:xfrm>
            <a:off x="6154669" y="9835291"/>
            <a:ext cx="558784" cy="647619"/>
          </a:xfrm>
          <a:prstGeom prst="rect">
            <a:avLst/>
          </a:prstGeom>
        </p:spPr>
      </p:pic>
      <p:pic>
        <p:nvPicPr>
          <p:cNvPr id="124" name="図 123">
            <a:extLst>
              <a:ext uri="{FF2B5EF4-FFF2-40B4-BE49-F238E27FC236}">
                <a16:creationId xmlns:a16="http://schemas.microsoft.com/office/drawing/2014/main" id="{E17B753F-2002-8B4F-45DF-0B02A907C6F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61569" y="2513283"/>
            <a:ext cx="567153" cy="567153"/>
          </a:xfrm>
          <a:prstGeom prst="rect">
            <a:avLst/>
          </a:prstGeom>
        </p:spPr>
      </p:pic>
      <p:sp>
        <p:nvSpPr>
          <p:cNvPr id="126" name="テキスト ボックス 125">
            <a:extLst>
              <a:ext uri="{FF2B5EF4-FFF2-40B4-BE49-F238E27FC236}">
                <a16:creationId xmlns:a16="http://schemas.microsoft.com/office/drawing/2014/main" id="{D4CB5E6B-7D9B-B2C8-C093-2682397764A5}"/>
              </a:ext>
            </a:extLst>
          </p:cNvPr>
          <p:cNvSpPr txBox="1"/>
          <p:nvPr/>
        </p:nvSpPr>
        <p:spPr>
          <a:xfrm>
            <a:off x="4004334" y="2342442"/>
            <a:ext cx="3407599" cy="762838"/>
          </a:xfrm>
          <a:prstGeom prst="rect">
            <a:avLst/>
          </a:prstGeom>
          <a:noFill/>
        </p:spPr>
        <p:txBody>
          <a:bodyPr wrap="square" rtlCol="0">
            <a:spAutoFit/>
          </a:bodyPr>
          <a:lstStyle/>
          <a:p>
            <a:pPr>
              <a:lnSpc>
                <a:spcPct val="150000"/>
              </a:lnSpc>
            </a:pPr>
            <a:r>
              <a:rPr kumimoji="1" lang="en-US" altLang="ja-JP" sz="1000" b="1" dirty="0" err="1">
                <a:solidFill>
                  <a:srgbClr val="002060"/>
                </a:solidFill>
                <a:latin typeface="+mn-ea"/>
              </a:rPr>
              <a:t>Particleworks</a:t>
            </a:r>
            <a:r>
              <a:rPr kumimoji="1" lang="ja-JP" altLang="en-US" sz="1000" b="1" dirty="0">
                <a:solidFill>
                  <a:srgbClr val="002060"/>
                </a:solidFill>
                <a:latin typeface="+mn-ea"/>
              </a:rPr>
              <a:t>は、水や油などの液体挙動を評価するための流体解析ソフトウェアです。大規模変形を伴う自由表面や非圧縮性流体の解析を得意としています。</a:t>
            </a:r>
          </a:p>
        </p:txBody>
      </p:sp>
    </p:spTree>
    <p:extLst>
      <p:ext uri="{BB962C8B-B14F-4D97-AF65-F5344CB8AC3E}">
        <p14:creationId xmlns:p14="http://schemas.microsoft.com/office/powerpoint/2010/main" val="347654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3">
            <a:extLst>
              <a:ext uri="{FF2B5EF4-FFF2-40B4-BE49-F238E27FC236}">
                <a16:creationId xmlns:a16="http://schemas.microsoft.com/office/drawing/2014/main" id="{A5816F80-EB7F-4335-86FB-4BB37B21A58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 y="0"/>
            <a:ext cx="7559675" cy="159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
            <a:extLst>
              <a:ext uri="{FF2B5EF4-FFF2-40B4-BE49-F238E27FC236}">
                <a16:creationId xmlns:a16="http://schemas.microsoft.com/office/drawing/2014/main" id="{54BB1CF7-D859-4538-8CCE-8FD5DE7087F3}"/>
              </a:ext>
            </a:extLst>
          </p:cNvPr>
          <p:cNvSpPr>
            <a:spLocks noChangeArrowheads="1"/>
          </p:cNvSpPr>
          <p:nvPr/>
        </p:nvSpPr>
        <p:spPr bwMode="auto">
          <a:xfrm>
            <a:off x="0" y="90317"/>
            <a:ext cx="7559675" cy="785317"/>
          </a:xfrm>
          <a:prstGeom prst="rect">
            <a:avLst/>
          </a:prstGeom>
          <a:solidFill>
            <a:srgbClr val="002060"/>
          </a:solidFill>
          <a:ln>
            <a:noFill/>
          </a:ln>
        </p:spPr>
        <p:txBody>
          <a:bodyPr vert="horz" wrap="square" lIns="74295" tIns="8890" rIns="74295" bIns="8890" numCol="1" anchor="t" anchorCtr="0" compatLnSpc="1">
            <a:prstTxWarp prst="textNoShape">
              <a:avLst/>
            </a:prstTxWarp>
          </a:bodyPr>
          <a:lstStyle/>
          <a:p>
            <a:endParaRPr lang="ja-JP" altLang="en-US" dirty="0"/>
          </a:p>
        </p:txBody>
      </p:sp>
      <p:sp>
        <p:nvSpPr>
          <p:cNvPr id="48" name="テキスト ボックス 47">
            <a:extLst>
              <a:ext uri="{FF2B5EF4-FFF2-40B4-BE49-F238E27FC236}">
                <a16:creationId xmlns:a16="http://schemas.microsoft.com/office/drawing/2014/main" id="{DBAB6E51-51D0-4E1D-BAF1-0F889D21CBFD}"/>
              </a:ext>
            </a:extLst>
          </p:cNvPr>
          <p:cNvSpPr txBox="1"/>
          <p:nvPr/>
        </p:nvSpPr>
        <p:spPr>
          <a:xfrm>
            <a:off x="357285" y="190588"/>
            <a:ext cx="6845104" cy="584775"/>
          </a:xfrm>
          <a:prstGeom prst="rect">
            <a:avLst/>
          </a:prstGeom>
          <a:noFill/>
          <a:ln>
            <a:noFill/>
          </a:ln>
        </p:spPr>
        <p:txBody>
          <a:bodyPr wrap="square" rtlCol="0">
            <a:spAutoFit/>
          </a:bodyPr>
          <a:lstStyle/>
          <a:p>
            <a:pPr algn="ctr"/>
            <a:r>
              <a:rPr kumimoji="1"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MPS</a:t>
            </a:r>
            <a:r>
              <a:rPr kumimoji="1" lang="ja-JP" altLang="en-US"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粒子法を用いた最先端の流体解析シミュレーション </a:t>
            </a:r>
            <a:endParaRPr kumimoji="1"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a:p>
            <a:pPr algn="ctr"/>
            <a:r>
              <a:rPr kumimoji="1" lang="en-US" altLang="ja-JP" sz="1600" b="1" dirty="0" err="1">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Particleworks</a:t>
            </a:r>
            <a:r>
              <a:rPr kumimoji="1"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　動作推奨</a:t>
            </a:r>
            <a:r>
              <a:rPr kumimoji="1"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PC</a:t>
            </a:r>
            <a:endParaRPr lang="en-US" altLang="ja-JP" sz="16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0" name="テキスト ボックス 49">
            <a:extLst>
              <a:ext uri="{FF2B5EF4-FFF2-40B4-BE49-F238E27FC236}">
                <a16:creationId xmlns:a16="http://schemas.microsoft.com/office/drawing/2014/main" id="{8AE2A351-2552-4569-AA3D-F45DB839F132}"/>
              </a:ext>
            </a:extLst>
          </p:cNvPr>
          <p:cNvSpPr txBox="1"/>
          <p:nvPr/>
        </p:nvSpPr>
        <p:spPr>
          <a:xfrm>
            <a:off x="3261569" y="3006638"/>
            <a:ext cx="4298106" cy="738664"/>
          </a:xfrm>
          <a:prstGeom prst="rect">
            <a:avLst/>
          </a:prstGeom>
          <a:noFill/>
          <a:ln>
            <a:noFill/>
          </a:ln>
        </p:spPr>
        <p:txBody>
          <a:bodyPr wrap="square" rtlCol="0">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Deep </a:t>
            </a:r>
          </a:p>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WST-XS4509Yx2S3Q960TNVM/H100【2GPU】</a:t>
            </a:r>
          </a:p>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WST-XS4509Yx2S3Q960TNVM/H100【4GPU】</a:t>
            </a:r>
          </a:p>
        </p:txBody>
      </p:sp>
      <p:sp>
        <p:nvSpPr>
          <p:cNvPr id="51" name="テキスト ボックス 50">
            <a:extLst>
              <a:ext uri="{FF2B5EF4-FFF2-40B4-BE49-F238E27FC236}">
                <a16:creationId xmlns:a16="http://schemas.microsoft.com/office/drawing/2014/main" id="{6B827FA2-1D62-4C62-8E0C-450A23764832}"/>
              </a:ext>
            </a:extLst>
          </p:cNvPr>
          <p:cNvSpPr txBox="1"/>
          <p:nvPr/>
        </p:nvSpPr>
        <p:spPr>
          <a:xfrm>
            <a:off x="3430597" y="3840360"/>
            <a:ext cx="4129078" cy="3600986"/>
          </a:xfrm>
          <a:prstGeom prst="rect">
            <a:avLst/>
          </a:prstGeom>
          <a:noFill/>
          <a:ln>
            <a:noFill/>
          </a:ln>
        </p:spPr>
        <p:txBody>
          <a:bodyPr wrap="square" rtlCol="0">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仕様</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【2CPU】Intel® Xeon® Silver-4509Y</a:t>
            </a:r>
            <a:endPar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8</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/16</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スレッド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/2.6-4.1GHz/22.5M</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■チップセット：</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C741 </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16GB×16</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DDR5-4800</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Registered ECC DIMM</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1.2V/1RANK</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M.2 </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  960GB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高耐久</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2nd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M.2 </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  2TB  </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高耐久</a:t>
            </a:r>
            <a:endParaRPr kumimoji="1" lang="en-US" altLang="zh-TW"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HDD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4TB×2  </a:t>
            </a:r>
            <a:r>
              <a:rPr kumimoji="1" lang="en-US" altLang="zh-TW"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MTBF=200</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万時間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高耐久</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HDD</a:t>
            </a:r>
            <a:endParaRPr kumimoji="1" lang="en-US" altLang="zh-TW"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 Pro for Workstations</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（計算）：</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H100 94GB【2GPU】※1</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（計算）：</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H100 94GB【4GPU】※2</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（描画）：</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RTX2000 Ada 16GB</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2000W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冗長化ユニット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80Plus Titanium</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100V</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時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1200W/200V</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時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1800W</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キーボード・マウス 付属  有線</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USB</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接続</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標準保証：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■サイズ：約 </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178</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x</a:t>
            </a:r>
            <a:r>
              <a:rPr kumimoji="1" lang="ja-JP" altLang="pl-PL"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Ｈ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737</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x</a:t>
            </a:r>
            <a:r>
              <a:rPr kumimoji="1" lang="ja-JP" altLang="pl-PL"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Ｄ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437</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mm </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タワー型＆</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ラックマウント両対応ケース採用</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54" name="直線コネクタ 53">
            <a:extLst>
              <a:ext uri="{FF2B5EF4-FFF2-40B4-BE49-F238E27FC236}">
                <a16:creationId xmlns:a16="http://schemas.microsoft.com/office/drawing/2014/main" id="{BE5353EF-EBD0-42E4-A65A-08E466EB1634}"/>
              </a:ext>
            </a:extLst>
          </p:cNvPr>
          <p:cNvCxnSpPr>
            <a:cxnSpLocks/>
          </p:cNvCxnSpPr>
          <p:nvPr/>
        </p:nvCxnSpPr>
        <p:spPr>
          <a:xfrm>
            <a:off x="161837" y="8552604"/>
            <a:ext cx="72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6A1CEC88-0746-4808-9A08-0D864F54E4FB}"/>
              </a:ext>
            </a:extLst>
          </p:cNvPr>
          <p:cNvSpPr txBox="1"/>
          <p:nvPr/>
        </p:nvSpPr>
        <p:spPr>
          <a:xfrm>
            <a:off x="161837" y="8717306"/>
            <a:ext cx="4601569" cy="630942"/>
          </a:xfrm>
          <a:prstGeom prst="rect">
            <a:avLst/>
          </a:prstGeom>
          <a:noFill/>
          <a:ln>
            <a:noFill/>
          </a:ln>
        </p:spPr>
        <p:txBody>
          <a:bodyPr wrap="square" rtlCol="0">
            <a:spAutoFit/>
          </a:bodyPr>
          <a:lstStyle/>
          <a:p>
            <a:pPr>
              <a:lnSpc>
                <a:spcPct val="150000"/>
              </a:lnSpc>
            </a:pP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  Workstation</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Deep ※2  </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WST-XS4509Yx2S3Q960TNVM/H100</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【4GPU】</a:t>
            </a:r>
          </a:p>
        </p:txBody>
      </p:sp>
      <p:cxnSp>
        <p:nvCxnSpPr>
          <p:cNvPr id="62" name="直線コネクタ 61">
            <a:extLst>
              <a:ext uri="{FF2B5EF4-FFF2-40B4-BE49-F238E27FC236}">
                <a16:creationId xmlns:a16="http://schemas.microsoft.com/office/drawing/2014/main" id="{757FB048-AA22-460F-A5DC-3DBB44B95A71}"/>
              </a:ext>
            </a:extLst>
          </p:cNvPr>
          <p:cNvCxnSpPr>
            <a:cxnSpLocks/>
          </p:cNvCxnSpPr>
          <p:nvPr/>
        </p:nvCxnSpPr>
        <p:spPr>
          <a:xfrm>
            <a:off x="161837" y="9592030"/>
            <a:ext cx="72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a:extLst>
              <a:ext uri="{FF2B5EF4-FFF2-40B4-BE49-F238E27FC236}">
                <a16:creationId xmlns:a16="http://schemas.microsoft.com/office/drawing/2014/main" id="{81B2DBAE-0C5E-E4C1-6D90-2787BB836954}"/>
              </a:ext>
            </a:extLst>
          </p:cNvPr>
          <p:cNvGrpSpPr/>
          <p:nvPr/>
        </p:nvGrpSpPr>
        <p:grpSpPr>
          <a:xfrm>
            <a:off x="4142389" y="8628762"/>
            <a:ext cx="3339392" cy="853813"/>
            <a:chOff x="4142389" y="8616860"/>
            <a:chExt cx="3339392" cy="853813"/>
          </a:xfrm>
        </p:grpSpPr>
        <p:sp>
          <p:nvSpPr>
            <p:cNvPr id="58" name="テキスト ボックス 57">
              <a:extLst>
                <a:ext uri="{FF2B5EF4-FFF2-40B4-BE49-F238E27FC236}">
                  <a16:creationId xmlns:a16="http://schemas.microsoft.com/office/drawing/2014/main" id="{3E870A10-0092-40F6-B1D0-5119608ACFC0}"/>
                </a:ext>
              </a:extLst>
            </p:cNvPr>
            <p:cNvSpPr txBox="1"/>
            <p:nvPr/>
          </p:nvSpPr>
          <p:spPr>
            <a:xfrm>
              <a:off x="4142389" y="8616860"/>
              <a:ext cx="3269544" cy="707886"/>
            </a:xfrm>
            <a:prstGeom prst="rect">
              <a:avLst/>
            </a:prstGeom>
            <a:noFill/>
            <a:ln>
              <a:noFill/>
            </a:ln>
          </p:spPr>
          <p:txBody>
            <a:bodyPr wrap="square" rtlCol="0">
              <a:spAutoFit/>
            </a:bodyPr>
            <a:lstStyle/>
            <a:p>
              <a:r>
                <a:rPr kumimoji="1" lang="en-US" altLang="ja-JP" sz="40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28,800,000</a:t>
              </a:r>
            </a:p>
          </p:txBody>
        </p:sp>
        <p:grpSp>
          <p:nvGrpSpPr>
            <p:cNvPr id="111" name="グループ化 110">
              <a:extLst>
                <a:ext uri="{FF2B5EF4-FFF2-40B4-BE49-F238E27FC236}">
                  <a16:creationId xmlns:a16="http://schemas.microsoft.com/office/drawing/2014/main" id="{969F3A12-4D64-0B90-E264-EEA16C1E6ACC}"/>
                </a:ext>
              </a:extLst>
            </p:cNvPr>
            <p:cNvGrpSpPr/>
            <p:nvPr/>
          </p:nvGrpSpPr>
          <p:grpSpPr>
            <a:xfrm>
              <a:off x="4142389" y="9209063"/>
              <a:ext cx="3060000" cy="261610"/>
              <a:chOff x="4080188" y="9209063"/>
              <a:chExt cx="3060000" cy="261610"/>
            </a:xfrm>
          </p:grpSpPr>
          <p:sp>
            <p:nvSpPr>
              <p:cNvPr id="55" name="Rectangle 43">
                <a:extLst>
                  <a:ext uri="{FF2B5EF4-FFF2-40B4-BE49-F238E27FC236}">
                    <a16:creationId xmlns:a16="http://schemas.microsoft.com/office/drawing/2014/main" id="{08F171FE-845C-4E48-8E6C-41B49F734332}"/>
                  </a:ext>
                </a:extLst>
              </p:cNvPr>
              <p:cNvSpPr>
                <a:spLocks noChangeArrowheads="1"/>
              </p:cNvSpPr>
              <p:nvPr/>
            </p:nvSpPr>
            <p:spPr bwMode="auto">
              <a:xfrm>
                <a:off x="4080188" y="9215455"/>
                <a:ext cx="3060000"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1" name="テキスト ボックス 60">
                <a:extLst>
                  <a:ext uri="{FF2B5EF4-FFF2-40B4-BE49-F238E27FC236}">
                    <a16:creationId xmlns:a16="http://schemas.microsoft.com/office/drawing/2014/main" id="{ACBBC75C-1DF9-4D66-83B4-AE66F1B31E9D}"/>
                  </a:ext>
                </a:extLst>
              </p:cNvPr>
              <p:cNvSpPr txBox="1"/>
              <p:nvPr/>
            </p:nvSpPr>
            <p:spPr>
              <a:xfrm>
                <a:off x="4279849" y="9209063"/>
                <a:ext cx="2660679" cy="261610"/>
              </a:xfrm>
              <a:prstGeom prst="rect">
                <a:avLst/>
              </a:prstGeom>
              <a:noFill/>
              <a:ln>
                <a:noFill/>
              </a:ln>
            </p:spPr>
            <p:txBody>
              <a:bodyPr wrap="square" rtlCol="0">
                <a:spAutoFit/>
              </a:bodyPr>
              <a:lstStyle/>
              <a:p>
                <a:pPr algn="ctr"/>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grpSp>
        <p:grpSp>
          <p:nvGrpSpPr>
            <p:cNvPr id="110" name="グループ化 109">
              <a:extLst>
                <a:ext uri="{FF2B5EF4-FFF2-40B4-BE49-F238E27FC236}">
                  <a16:creationId xmlns:a16="http://schemas.microsoft.com/office/drawing/2014/main" id="{D75D3FA8-D463-15F7-1F22-07730C268550}"/>
                </a:ext>
              </a:extLst>
            </p:cNvPr>
            <p:cNvGrpSpPr/>
            <p:nvPr/>
          </p:nvGrpSpPr>
          <p:grpSpPr>
            <a:xfrm>
              <a:off x="6780760" y="8700938"/>
              <a:ext cx="701021" cy="544359"/>
              <a:chOff x="6185072" y="8700938"/>
              <a:chExt cx="701021" cy="544359"/>
            </a:xfrm>
          </p:grpSpPr>
          <p:sp>
            <p:nvSpPr>
              <p:cNvPr id="59" name="テキスト ボックス 58">
                <a:extLst>
                  <a:ext uri="{FF2B5EF4-FFF2-40B4-BE49-F238E27FC236}">
                    <a16:creationId xmlns:a16="http://schemas.microsoft.com/office/drawing/2014/main" id="{B2C7D9B5-FD81-4E81-9529-8EE984266BFB}"/>
                  </a:ext>
                </a:extLst>
              </p:cNvPr>
              <p:cNvSpPr txBox="1"/>
              <p:nvPr/>
            </p:nvSpPr>
            <p:spPr>
              <a:xfrm>
                <a:off x="6243947" y="8783632"/>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3" name="テキスト ボックス 62">
                <a:extLst>
                  <a:ext uri="{FF2B5EF4-FFF2-40B4-BE49-F238E27FC236}">
                    <a16:creationId xmlns:a16="http://schemas.microsoft.com/office/drawing/2014/main" id="{3E1005EA-B31D-4779-A120-2D94939CBE58}"/>
                  </a:ext>
                </a:extLst>
              </p:cNvPr>
              <p:cNvSpPr txBox="1"/>
              <p:nvPr/>
            </p:nvSpPr>
            <p:spPr>
              <a:xfrm>
                <a:off x="6185072" y="8700938"/>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grpSp>
      </p:grpSp>
      <p:pic>
        <p:nvPicPr>
          <p:cNvPr id="88" name="図 87">
            <a:extLst>
              <a:ext uri="{FF2B5EF4-FFF2-40B4-BE49-F238E27FC236}">
                <a16:creationId xmlns:a16="http://schemas.microsoft.com/office/drawing/2014/main" id="{BA200DF8-EE6D-D202-0DF3-DA346544C4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9721" y="2145272"/>
            <a:ext cx="720079" cy="721879"/>
          </a:xfrm>
          <a:prstGeom prst="rect">
            <a:avLst/>
          </a:prstGeom>
        </p:spPr>
      </p:pic>
      <p:pic>
        <p:nvPicPr>
          <p:cNvPr id="109" name="図 108">
            <a:extLst>
              <a:ext uri="{FF2B5EF4-FFF2-40B4-BE49-F238E27FC236}">
                <a16:creationId xmlns:a16="http://schemas.microsoft.com/office/drawing/2014/main" id="{918D9211-480E-673C-05DD-FF15228C6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772" y="2145272"/>
            <a:ext cx="810769" cy="676214"/>
          </a:xfrm>
          <a:prstGeom prst="rect">
            <a:avLst/>
          </a:prstGeom>
        </p:spPr>
      </p:pic>
      <p:pic>
        <p:nvPicPr>
          <p:cNvPr id="113" name="図 112">
            <a:extLst>
              <a:ext uri="{FF2B5EF4-FFF2-40B4-BE49-F238E27FC236}">
                <a16:creationId xmlns:a16="http://schemas.microsoft.com/office/drawing/2014/main" id="{14496789-6BF4-0313-4D11-D451513D4D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60" y="2202746"/>
            <a:ext cx="1198658" cy="436654"/>
          </a:xfrm>
          <a:prstGeom prst="rect">
            <a:avLst/>
          </a:prstGeom>
        </p:spPr>
      </p:pic>
      <p:sp>
        <p:nvSpPr>
          <p:cNvPr id="116" name="テキスト ボックス 115">
            <a:extLst>
              <a:ext uri="{FF2B5EF4-FFF2-40B4-BE49-F238E27FC236}">
                <a16:creationId xmlns:a16="http://schemas.microsoft.com/office/drawing/2014/main" id="{B4B15F62-FC44-EE2C-6BF4-EFDE5EBCCD16}"/>
              </a:ext>
            </a:extLst>
          </p:cNvPr>
          <p:cNvSpPr txBox="1"/>
          <p:nvPr/>
        </p:nvSpPr>
        <p:spPr>
          <a:xfrm>
            <a:off x="1293190" y="2202746"/>
            <a:ext cx="2556495" cy="523220"/>
          </a:xfrm>
          <a:prstGeom prst="rect">
            <a:avLst/>
          </a:prstGeom>
          <a:noFill/>
        </p:spPr>
        <p:txBody>
          <a:bodyPr wrap="square" rtlCol="0">
            <a:spAutoFit/>
          </a:bodyPr>
          <a:lstStyle/>
          <a:p>
            <a:r>
              <a:rPr kumimoji="1" lang="en-US" altLang="ja-JP"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rPr>
              <a:t>NVIDIA H100【2GPU】</a:t>
            </a:r>
            <a:r>
              <a:rPr kumimoji="1" lang="ja-JP" altLang="en-US"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rPr>
              <a:t>搭載</a:t>
            </a:r>
            <a:endParaRPr kumimoji="1" lang="en-US" altLang="ja-JP"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rPr>
              <a:t>NVIDIA H100【4GPU】</a:t>
            </a:r>
            <a:r>
              <a:rPr kumimoji="1" lang="ja-JP" altLang="en-US"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rPr>
              <a:t>搭載</a:t>
            </a:r>
            <a:endParaRPr kumimoji="1" lang="en-US" altLang="ja-JP" sz="1400" b="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120" name="グループ化 119">
            <a:extLst>
              <a:ext uri="{FF2B5EF4-FFF2-40B4-BE49-F238E27FC236}">
                <a16:creationId xmlns:a16="http://schemas.microsoft.com/office/drawing/2014/main" id="{36BE7F5A-3ED3-7D91-6DF9-C0DAE023086F}"/>
              </a:ext>
            </a:extLst>
          </p:cNvPr>
          <p:cNvGrpSpPr/>
          <p:nvPr/>
        </p:nvGrpSpPr>
        <p:grpSpPr>
          <a:xfrm>
            <a:off x="941223" y="9902308"/>
            <a:ext cx="5190078" cy="682198"/>
            <a:chOff x="1276668" y="9899832"/>
            <a:chExt cx="5190078" cy="682198"/>
          </a:xfrm>
        </p:grpSpPr>
        <p:grpSp>
          <p:nvGrpSpPr>
            <p:cNvPr id="85" name="グループ化 84">
              <a:extLst>
                <a:ext uri="{FF2B5EF4-FFF2-40B4-BE49-F238E27FC236}">
                  <a16:creationId xmlns:a16="http://schemas.microsoft.com/office/drawing/2014/main" id="{87C6D206-C1FF-96A2-C878-DD275EF6539F}"/>
                </a:ext>
              </a:extLst>
            </p:cNvPr>
            <p:cNvGrpSpPr/>
            <p:nvPr/>
          </p:nvGrpSpPr>
          <p:grpSpPr>
            <a:xfrm>
              <a:off x="1276668" y="9929209"/>
              <a:ext cx="4522470" cy="652821"/>
              <a:chOff x="1276668" y="9916754"/>
              <a:chExt cx="4522470" cy="652821"/>
            </a:xfrm>
          </p:grpSpPr>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https://bto.applied.ne.jp/</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dirty="0">
                    <a:ln>
                      <a:noFill/>
                    </a:ln>
                    <a:solidFill>
                      <a:srgbClr val="333333"/>
                    </a:solidFill>
                    <a:effectLst/>
                    <a:latin typeface="メイリオ" panose="020B0604030504040204" pitchFamily="50" charset="-128"/>
                    <a:ea typeface="メイリオ" panose="020B0604030504040204" pitchFamily="50" charset="-128"/>
                  </a:rPr>
                  <a:t>HPC</a:t>
                </a:r>
                <a:endParaRPr lang="ja-JP" altLang="en-US" sz="1800" kern="10" spc="0" dirty="0">
                  <a:ln>
                    <a:noFill/>
                  </a:ln>
                  <a:solidFill>
                    <a:srgbClr val="333333"/>
                  </a:solidFill>
                  <a:effectLst/>
                  <a:latin typeface="メイリオ" panose="020B0604030504040204" pitchFamily="50" charset="-128"/>
                  <a:ea typeface="メイリオ" panose="020B0604030504040204" pitchFamily="50" charset="-128"/>
                </a:endParaRPr>
              </a:p>
            </p:txBody>
          </p:sp>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9936440"/>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pic>
          <p:nvPicPr>
            <p:cNvPr id="119" name="図 118">
              <a:extLst>
                <a:ext uri="{FF2B5EF4-FFF2-40B4-BE49-F238E27FC236}">
                  <a16:creationId xmlns:a16="http://schemas.microsoft.com/office/drawing/2014/main" id="{4D82A2B3-B864-3422-C5DC-3A814891D5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1920" y="9899832"/>
              <a:ext cx="614826" cy="614826"/>
            </a:xfrm>
            <a:prstGeom prst="rect">
              <a:avLst/>
            </a:prstGeom>
          </p:spPr>
        </p:pic>
      </p:grpSp>
      <p:pic>
        <p:nvPicPr>
          <p:cNvPr id="122" name="図 121">
            <a:extLst>
              <a:ext uri="{FF2B5EF4-FFF2-40B4-BE49-F238E27FC236}">
                <a16:creationId xmlns:a16="http://schemas.microsoft.com/office/drawing/2014/main" id="{D2E86BC0-6182-C37B-1132-2449B25B6DD5}"/>
              </a:ext>
            </a:extLst>
          </p:cNvPr>
          <p:cNvPicPr>
            <a:picLocks noChangeAspect="1"/>
          </p:cNvPicPr>
          <p:nvPr/>
        </p:nvPicPr>
        <p:blipFill rotWithShape="1">
          <a:blip r:embed="rId9">
            <a:extLst>
              <a:ext uri="{28A0092B-C50C-407E-A947-70E740481C1C}">
                <a14:useLocalDpi xmlns:a14="http://schemas.microsoft.com/office/drawing/2010/main" val="0"/>
              </a:ext>
            </a:extLst>
          </a:blip>
          <a:srcRect r="84668"/>
          <a:stretch/>
        </p:blipFill>
        <p:spPr>
          <a:xfrm>
            <a:off x="6154669" y="9835291"/>
            <a:ext cx="558784" cy="647619"/>
          </a:xfrm>
          <a:prstGeom prst="rect">
            <a:avLst/>
          </a:prstGeom>
        </p:spPr>
      </p:pic>
      <p:sp>
        <p:nvSpPr>
          <p:cNvPr id="94" name="Rectangle 5">
            <a:extLst>
              <a:ext uri="{FF2B5EF4-FFF2-40B4-BE49-F238E27FC236}">
                <a16:creationId xmlns:a16="http://schemas.microsoft.com/office/drawing/2014/main" id="{B7E3FED0-7FD2-46A5-9540-2082645F2E46}"/>
              </a:ext>
            </a:extLst>
          </p:cNvPr>
          <p:cNvSpPr>
            <a:spLocks noChangeArrowheads="1"/>
          </p:cNvSpPr>
          <p:nvPr/>
        </p:nvSpPr>
        <p:spPr bwMode="auto">
          <a:xfrm>
            <a:off x="0" y="1085179"/>
            <a:ext cx="7559675" cy="848900"/>
          </a:xfrm>
          <a:prstGeom prst="rect">
            <a:avLst/>
          </a:prstGeom>
          <a:solidFill>
            <a:srgbClr val="F0F0F0"/>
          </a:solidFill>
          <a:ln>
            <a:noFill/>
          </a:ln>
        </p:spPr>
        <p:txBody>
          <a:bodyPr vert="horz" wrap="square" lIns="74295" tIns="8890" rIns="74295" bIns="8890" numCol="1" anchor="t" anchorCtr="0" compatLnSpc="1">
            <a:prstTxWarp prst="textNoShape">
              <a:avLst/>
            </a:prstTxWarp>
          </a:bodyPr>
          <a:lstStyle/>
          <a:p>
            <a:endParaRPr lang="ja-JP" altLang="en-US" dirty="0"/>
          </a:p>
        </p:txBody>
      </p:sp>
      <p:pic>
        <p:nvPicPr>
          <p:cNvPr id="82" name="図 81">
            <a:extLst>
              <a:ext uri="{FF2B5EF4-FFF2-40B4-BE49-F238E27FC236}">
                <a16:creationId xmlns:a16="http://schemas.microsoft.com/office/drawing/2014/main" id="{23F3CCA6-AA69-431C-4308-2073878C82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961" y="1155026"/>
            <a:ext cx="3004913" cy="681114"/>
          </a:xfrm>
          <a:prstGeom prst="rect">
            <a:avLst/>
          </a:prstGeom>
        </p:spPr>
      </p:pic>
      <p:pic>
        <p:nvPicPr>
          <p:cNvPr id="124" name="図 123">
            <a:extLst>
              <a:ext uri="{FF2B5EF4-FFF2-40B4-BE49-F238E27FC236}">
                <a16:creationId xmlns:a16="http://schemas.microsoft.com/office/drawing/2014/main" id="{E17B753F-2002-8B4F-45DF-0B02A907C6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61569" y="1268987"/>
            <a:ext cx="567153" cy="567153"/>
          </a:xfrm>
          <a:prstGeom prst="rect">
            <a:avLst/>
          </a:prstGeom>
        </p:spPr>
      </p:pic>
      <p:pic>
        <p:nvPicPr>
          <p:cNvPr id="37" name="図 36">
            <a:extLst>
              <a:ext uri="{FF2B5EF4-FFF2-40B4-BE49-F238E27FC236}">
                <a16:creationId xmlns:a16="http://schemas.microsoft.com/office/drawing/2014/main" id="{575331F9-BEC0-4EA4-BDDE-B64F25E2B52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708" t="8611" r="6459" b="7778"/>
          <a:stretch/>
        </p:blipFill>
        <p:spPr bwMode="auto">
          <a:xfrm>
            <a:off x="334368" y="3110770"/>
            <a:ext cx="2829147" cy="2066925"/>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a:extLst>
              <a:ext uri="{FF2B5EF4-FFF2-40B4-BE49-F238E27FC236}">
                <a16:creationId xmlns:a16="http://schemas.microsoft.com/office/drawing/2014/main" id="{0DF6B57A-D4A2-575F-799E-54949627FA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3406" y="2145272"/>
            <a:ext cx="720000" cy="720000"/>
          </a:xfrm>
          <a:prstGeom prst="rect">
            <a:avLst/>
          </a:prstGeom>
        </p:spPr>
      </p:pic>
      <p:pic>
        <p:nvPicPr>
          <p:cNvPr id="41" name="図 40" descr="ã80plus titaniumãã®ç»åæ¤ç´¢çµæ">
            <a:extLst>
              <a:ext uri="{FF2B5EF4-FFF2-40B4-BE49-F238E27FC236}">
                <a16:creationId xmlns:a16="http://schemas.microsoft.com/office/drawing/2014/main" id="{DD9A7B95-5A98-470C-A795-D595F583F34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5333" r="12667" b="34000"/>
          <a:stretch/>
        </p:blipFill>
        <p:spPr bwMode="auto">
          <a:xfrm>
            <a:off x="5758087" y="2132898"/>
            <a:ext cx="606126" cy="740821"/>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CF12C34F-C9E4-4A5F-BC21-9F6C86B8AC1D}"/>
              </a:ext>
            </a:extLst>
          </p:cNvPr>
          <p:cNvSpPr txBox="1"/>
          <p:nvPr/>
        </p:nvSpPr>
        <p:spPr>
          <a:xfrm>
            <a:off x="147741" y="5215699"/>
            <a:ext cx="1257264" cy="200055"/>
          </a:xfrm>
          <a:prstGeom prst="rect">
            <a:avLst/>
          </a:prstGeom>
          <a:noFill/>
          <a:ln>
            <a:noFill/>
          </a:ln>
        </p:spPr>
        <p:txBody>
          <a:bodyPr wrap="square" rtlCol="0">
            <a:spAutoFit/>
          </a:bodyPr>
          <a:lstStyle/>
          <a:p>
            <a:r>
              <a:rPr kumimoji="1" lang="ja-JP" altLang="en-US" sz="700" dirty="0">
                <a:ea typeface="ヒラギノ角ゴ2" panose="020B0200000000000000"/>
              </a:rPr>
              <a:t>写真はイメージです。</a:t>
            </a:r>
          </a:p>
        </p:txBody>
      </p:sp>
      <p:pic>
        <p:nvPicPr>
          <p:cNvPr id="43" name="図 42">
            <a:extLst>
              <a:ext uri="{FF2B5EF4-FFF2-40B4-BE49-F238E27FC236}">
                <a16:creationId xmlns:a16="http://schemas.microsoft.com/office/drawing/2014/main" id="{518463FA-DDAC-911F-B150-4AB315F4FF79}"/>
              </a:ext>
            </a:extLst>
          </p:cNvPr>
          <p:cNvPicPr>
            <a:picLocks noChangeAspect="1"/>
          </p:cNvPicPr>
          <p:nvPr/>
        </p:nvPicPr>
        <p:blipFill rotWithShape="1">
          <a:blip r:embed="rId15">
            <a:extLst>
              <a:ext uri="{28A0092B-C50C-407E-A947-70E740481C1C}">
                <a14:useLocalDpi xmlns:a14="http://schemas.microsoft.com/office/drawing/2010/main" val="0"/>
              </a:ext>
            </a:extLst>
          </a:blip>
          <a:srcRect l="13884" r="13126"/>
          <a:stretch/>
        </p:blipFill>
        <p:spPr>
          <a:xfrm>
            <a:off x="166316" y="5555450"/>
            <a:ext cx="1797473" cy="1693040"/>
          </a:xfrm>
          <a:prstGeom prst="rect">
            <a:avLst/>
          </a:prstGeom>
        </p:spPr>
      </p:pic>
      <p:sp>
        <p:nvSpPr>
          <p:cNvPr id="44" name="テキスト ボックス 43">
            <a:extLst>
              <a:ext uri="{FF2B5EF4-FFF2-40B4-BE49-F238E27FC236}">
                <a16:creationId xmlns:a16="http://schemas.microsoft.com/office/drawing/2014/main" id="{8E7E9A52-50FA-1218-7127-A8E50528BACB}"/>
              </a:ext>
            </a:extLst>
          </p:cNvPr>
          <p:cNvSpPr txBox="1"/>
          <p:nvPr/>
        </p:nvSpPr>
        <p:spPr>
          <a:xfrm>
            <a:off x="1839899" y="6181207"/>
            <a:ext cx="1660320" cy="1077218"/>
          </a:xfrm>
          <a:prstGeom prst="rect">
            <a:avLst/>
          </a:prstGeom>
          <a:noFill/>
        </p:spPr>
        <p:txBody>
          <a:bodyPr wrap="square" rtlCol="0">
            <a:spAutoFit/>
          </a:bodyPr>
          <a:lstStyle/>
          <a:p>
            <a:pPr algn="l"/>
            <a:r>
              <a:rPr lang="pt-BR" altLang="ja-JP" sz="1600" b="0" i="0" dirty="0">
                <a:solidFill>
                  <a:srgbClr val="111111"/>
                </a:solidFill>
                <a:effectLst/>
                <a:latin typeface="Noto Sans JP"/>
              </a:rPr>
              <a:t>NVIDIA H100 </a:t>
            </a:r>
          </a:p>
          <a:p>
            <a:pPr algn="l"/>
            <a:r>
              <a:rPr lang="pt-BR" altLang="ja-JP" sz="1600" b="0" i="0" dirty="0">
                <a:solidFill>
                  <a:srgbClr val="111111"/>
                </a:solidFill>
                <a:effectLst/>
                <a:latin typeface="Noto Sans JP"/>
              </a:rPr>
              <a:t>Tensor core GPU</a:t>
            </a:r>
          </a:p>
          <a:p>
            <a:pPr algn="l"/>
            <a:r>
              <a:rPr lang="pt-BR" altLang="ja-JP" sz="1600" b="1" i="0" dirty="0">
                <a:solidFill>
                  <a:srgbClr val="111111"/>
                </a:solidFill>
                <a:effectLst/>
                <a:latin typeface="Noto Sans JP"/>
              </a:rPr>
              <a:t>NVIDIA® H100 </a:t>
            </a:r>
          </a:p>
          <a:p>
            <a:pPr algn="l"/>
            <a:r>
              <a:rPr lang="pt-BR" altLang="ja-JP" sz="1600" b="1" i="0" dirty="0">
                <a:solidFill>
                  <a:srgbClr val="111111"/>
                </a:solidFill>
                <a:effectLst/>
                <a:latin typeface="Noto Sans JP"/>
              </a:rPr>
              <a:t>94GB NVL</a:t>
            </a:r>
          </a:p>
        </p:txBody>
      </p:sp>
      <p:cxnSp>
        <p:nvCxnSpPr>
          <p:cNvPr id="45" name="直線コネクタ 44">
            <a:extLst>
              <a:ext uri="{FF2B5EF4-FFF2-40B4-BE49-F238E27FC236}">
                <a16:creationId xmlns:a16="http://schemas.microsoft.com/office/drawing/2014/main" id="{39283B41-7D2B-D4E6-0EC4-45D7BBA27BD5}"/>
              </a:ext>
            </a:extLst>
          </p:cNvPr>
          <p:cNvCxnSpPr>
            <a:cxnSpLocks/>
          </p:cNvCxnSpPr>
          <p:nvPr/>
        </p:nvCxnSpPr>
        <p:spPr>
          <a:xfrm>
            <a:off x="147741" y="7581042"/>
            <a:ext cx="72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11F4085D-E6F5-B1BC-18CB-26BCEA816F4E}"/>
              </a:ext>
            </a:extLst>
          </p:cNvPr>
          <p:cNvSpPr txBox="1"/>
          <p:nvPr/>
        </p:nvSpPr>
        <p:spPr>
          <a:xfrm>
            <a:off x="147741" y="7723797"/>
            <a:ext cx="4601569" cy="630942"/>
          </a:xfrm>
          <a:prstGeom prst="rect">
            <a:avLst/>
          </a:prstGeom>
          <a:noFill/>
          <a:ln>
            <a:noFill/>
          </a:ln>
        </p:spPr>
        <p:txBody>
          <a:bodyPr wrap="square" rtlCol="0">
            <a:spAutoFit/>
          </a:bodyPr>
          <a:lstStyle/>
          <a:p>
            <a:pPr>
              <a:lnSpc>
                <a:spcPct val="150000"/>
              </a:lnSpc>
            </a:pP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  Workstation</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Deep ※1</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WST-XS4509Yx2S3Q960TNVM/H100</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【2GPU】</a:t>
            </a:r>
          </a:p>
        </p:txBody>
      </p:sp>
      <p:grpSp>
        <p:nvGrpSpPr>
          <p:cNvPr id="47" name="グループ化 46">
            <a:extLst>
              <a:ext uri="{FF2B5EF4-FFF2-40B4-BE49-F238E27FC236}">
                <a16:creationId xmlns:a16="http://schemas.microsoft.com/office/drawing/2014/main" id="{ADD864F0-C253-A457-C0C5-21C9C32DD04F}"/>
              </a:ext>
            </a:extLst>
          </p:cNvPr>
          <p:cNvGrpSpPr/>
          <p:nvPr/>
        </p:nvGrpSpPr>
        <p:grpSpPr>
          <a:xfrm>
            <a:off x="4128293" y="7635253"/>
            <a:ext cx="3339392" cy="853813"/>
            <a:chOff x="4142389" y="8616860"/>
            <a:chExt cx="3339392" cy="853813"/>
          </a:xfrm>
        </p:grpSpPr>
        <p:sp>
          <p:nvSpPr>
            <p:cNvPr id="49" name="テキスト ボックス 48">
              <a:extLst>
                <a:ext uri="{FF2B5EF4-FFF2-40B4-BE49-F238E27FC236}">
                  <a16:creationId xmlns:a16="http://schemas.microsoft.com/office/drawing/2014/main" id="{96C6DB80-94CC-9897-8827-E8DD6E92B571}"/>
                </a:ext>
              </a:extLst>
            </p:cNvPr>
            <p:cNvSpPr txBox="1"/>
            <p:nvPr/>
          </p:nvSpPr>
          <p:spPr>
            <a:xfrm>
              <a:off x="4142389" y="8616860"/>
              <a:ext cx="3269544" cy="707886"/>
            </a:xfrm>
            <a:prstGeom prst="rect">
              <a:avLst/>
            </a:prstGeom>
            <a:noFill/>
            <a:ln>
              <a:noFill/>
            </a:ln>
          </p:spPr>
          <p:txBody>
            <a:bodyPr wrap="square" rtlCol="0">
              <a:spAutoFit/>
            </a:bodyPr>
            <a:lstStyle/>
            <a:p>
              <a:r>
                <a:rPr kumimoji="1" lang="en-US" altLang="ja-JP" sz="40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18,400,000</a:t>
              </a:r>
            </a:p>
          </p:txBody>
        </p:sp>
        <p:grpSp>
          <p:nvGrpSpPr>
            <p:cNvPr id="52" name="グループ化 51">
              <a:extLst>
                <a:ext uri="{FF2B5EF4-FFF2-40B4-BE49-F238E27FC236}">
                  <a16:creationId xmlns:a16="http://schemas.microsoft.com/office/drawing/2014/main" id="{728AA428-0311-FE17-C073-BBEF746BBF35}"/>
                </a:ext>
              </a:extLst>
            </p:cNvPr>
            <p:cNvGrpSpPr/>
            <p:nvPr/>
          </p:nvGrpSpPr>
          <p:grpSpPr>
            <a:xfrm>
              <a:off x="4142389" y="9209063"/>
              <a:ext cx="3060000" cy="261610"/>
              <a:chOff x="4080188" y="9209063"/>
              <a:chExt cx="3060000" cy="261610"/>
            </a:xfrm>
          </p:grpSpPr>
          <p:sp>
            <p:nvSpPr>
              <p:cNvPr id="65" name="Rectangle 43">
                <a:extLst>
                  <a:ext uri="{FF2B5EF4-FFF2-40B4-BE49-F238E27FC236}">
                    <a16:creationId xmlns:a16="http://schemas.microsoft.com/office/drawing/2014/main" id="{F48D3B99-F1B4-730C-CD86-02D6C337CC84}"/>
                  </a:ext>
                </a:extLst>
              </p:cNvPr>
              <p:cNvSpPr>
                <a:spLocks noChangeArrowheads="1"/>
              </p:cNvSpPr>
              <p:nvPr/>
            </p:nvSpPr>
            <p:spPr bwMode="auto">
              <a:xfrm>
                <a:off x="4080188" y="9215455"/>
                <a:ext cx="3060000"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6" name="テキスト ボックス 65">
                <a:extLst>
                  <a:ext uri="{FF2B5EF4-FFF2-40B4-BE49-F238E27FC236}">
                    <a16:creationId xmlns:a16="http://schemas.microsoft.com/office/drawing/2014/main" id="{43F3E79F-AEDB-AD71-C16F-560D2B496613}"/>
                  </a:ext>
                </a:extLst>
              </p:cNvPr>
              <p:cNvSpPr txBox="1"/>
              <p:nvPr/>
            </p:nvSpPr>
            <p:spPr>
              <a:xfrm>
                <a:off x="4279849" y="9209063"/>
                <a:ext cx="2660679" cy="261610"/>
              </a:xfrm>
              <a:prstGeom prst="rect">
                <a:avLst/>
              </a:prstGeom>
              <a:noFill/>
              <a:ln>
                <a:noFill/>
              </a:ln>
            </p:spPr>
            <p:txBody>
              <a:bodyPr wrap="square" rtlCol="0">
                <a:spAutoFit/>
              </a:bodyPr>
              <a:lstStyle/>
              <a:p>
                <a:pPr algn="ctr"/>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grpSp>
        <p:grpSp>
          <p:nvGrpSpPr>
            <p:cNvPr id="56" name="グループ化 55">
              <a:extLst>
                <a:ext uri="{FF2B5EF4-FFF2-40B4-BE49-F238E27FC236}">
                  <a16:creationId xmlns:a16="http://schemas.microsoft.com/office/drawing/2014/main" id="{3145DCD5-C843-5C09-4EB3-9C7FCF594986}"/>
                </a:ext>
              </a:extLst>
            </p:cNvPr>
            <p:cNvGrpSpPr/>
            <p:nvPr/>
          </p:nvGrpSpPr>
          <p:grpSpPr>
            <a:xfrm>
              <a:off x="6780760" y="8700938"/>
              <a:ext cx="701021" cy="544359"/>
              <a:chOff x="6185072" y="8700938"/>
              <a:chExt cx="701021" cy="544359"/>
            </a:xfrm>
          </p:grpSpPr>
          <p:sp>
            <p:nvSpPr>
              <p:cNvPr id="60" name="テキスト ボックス 59">
                <a:extLst>
                  <a:ext uri="{FF2B5EF4-FFF2-40B4-BE49-F238E27FC236}">
                    <a16:creationId xmlns:a16="http://schemas.microsoft.com/office/drawing/2014/main" id="{3EA1D148-9DC2-DB2E-A46D-9508B45F223C}"/>
                  </a:ext>
                </a:extLst>
              </p:cNvPr>
              <p:cNvSpPr txBox="1"/>
              <p:nvPr/>
            </p:nvSpPr>
            <p:spPr>
              <a:xfrm>
                <a:off x="6243947" y="8783632"/>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4" name="テキスト ボックス 63">
                <a:extLst>
                  <a:ext uri="{FF2B5EF4-FFF2-40B4-BE49-F238E27FC236}">
                    <a16:creationId xmlns:a16="http://schemas.microsoft.com/office/drawing/2014/main" id="{B934BC35-E802-3A1A-B78F-105B13F130B9}"/>
                  </a:ext>
                </a:extLst>
              </p:cNvPr>
              <p:cNvSpPr txBox="1"/>
              <p:nvPr/>
            </p:nvSpPr>
            <p:spPr>
              <a:xfrm>
                <a:off x="6185072" y="8700938"/>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grpSp>
      </p:grpSp>
      <p:sp>
        <p:nvSpPr>
          <p:cNvPr id="67" name="テキスト ボックス 66">
            <a:extLst>
              <a:ext uri="{FF2B5EF4-FFF2-40B4-BE49-F238E27FC236}">
                <a16:creationId xmlns:a16="http://schemas.microsoft.com/office/drawing/2014/main" id="{6D41AB31-4E27-4DE9-AD3B-B8B32A015C9E}"/>
              </a:ext>
            </a:extLst>
          </p:cNvPr>
          <p:cNvSpPr txBox="1"/>
          <p:nvPr/>
        </p:nvSpPr>
        <p:spPr>
          <a:xfrm>
            <a:off x="4060086" y="1233593"/>
            <a:ext cx="3407599" cy="619913"/>
          </a:xfrm>
          <a:prstGeom prst="rect">
            <a:avLst/>
          </a:prstGeom>
          <a:noFill/>
        </p:spPr>
        <p:txBody>
          <a:bodyPr wrap="square" rtlCol="0">
            <a:spAutoFit/>
          </a:bodyPr>
          <a:lstStyle/>
          <a:p>
            <a:pPr>
              <a:lnSpc>
                <a:spcPct val="150000"/>
              </a:lnSpc>
            </a:pPr>
            <a:r>
              <a:rPr kumimoji="1" lang="en-US" altLang="ja-JP" sz="1200" b="1" dirty="0" err="1">
                <a:solidFill>
                  <a:srgbClr val="002060"/>
                </a:solidFill>
                <a:latin typeface="+mn-ea"/>
              </a:rPr>
              <a:t>Particleworks</a:t>
            </a:r>
            <a:r>
              <a:rPr kumimoji="1" lang="ja-JP" altLang="en-US" sz="1200" b="1" dirty="0">
                <a:solidFill>
                  <a:srgbClr val="002060"/>
                </a:solidFill>
                <a:latin typeface="+mn-ea"/>
              </a:rPr>
              <a:t>の</a:t>
            </a:r>
            <a:r>
              <a:rPr kumimoji="1" lang="en-US" altLang="ja-JP" sz="1200" b="1" dirty="0">
                <a:solidFill>
                  <a:srgbClr val="002060"/>
                </a:solidFill>
                <a:latin typeface="+mn-ea"/>
              </a:rPr>
              <a:t>GPU</a:t>
            </a:r>
            <a:r>
              <a:rPr kumimoji="1" lang="ja-JP" altLang="en-US" sz="1200" b="1" dirty="0">
                <a:solidFill>
                  <a:srgbClr val="002060"/>
                </a:solidFill>
                <a:latin typeface="+mn-ea"/>
              </a:rPr>
              <a:t>スケーラビリティで</a:t>
            </a:r>
            <a:endParaRPr kumimoji="1" lang="en-US" altLang="ja-JP" sz="1200" b="1" dirty="0">
              <a:solidFill>
                <a:srgbClr val="002060"/>
              </a:solidFill>
              <a:latin typeface="+mn-ea"/>
            </a:endParaRPr>
          </a:p>
          <a:p>
            <a:pPr>
              <a:lnSpc>
                <a:spcPct val="150000"/>
              </a:lnSpc>
            </a:pPr>
            <a:r>
              <a:rPr kumimoji="1" lang="ja-JP" altLang="en-US" sz="1200" b="1" dirty="0">
                <a:solidFill>
                  <a:srgbClr val="002060"/>
                </a:solidFill>
                <a:latin typeface="+mn-ea"/>
              </a:rPr>
              <a:t>水や油などの液体挙動をより高速に解析</a:t>
            </a:r>
          </a:p>
        </p:txBody>
      </p:sp>
    </p:spTree>
    <p:extLst>
      <p:ext uri="{BB962C8B-B14F-4D97-AF65-F5344CB8AC3E}">
        <p14:creationId xmlns:p14="http://schemas.microsoft.com/office/powerpoint/2010/main" val="293455173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4121</TotalTime>
  <Pages>0</Pages>
  <Words>600</Words>
  <Characters>0</Characters>
  <Application>Microsoft Office PowerPoint</Application>
  <DocSecurity>0</DocSecurity>
  <PresentationFormat>ユーザー設定</PresentationFormat>
  <Lines>0</Lines>
  <Paragraphs>109</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Noto Sans JP</vt:lpstr>
      <vt:lpstr>ヒラギノ角ゴ2</vt:lpstr>
      <vt:lpstr>ヒラギノ角ゴ5</vt:lpstr>
      <vt:lpstr>ヒラギノ角ゴ6</vt:lpstr>
      <vt:lpstr>ヒラギノ角ゴ7</vt:lpstr>
      <vt:lpstr>メイリオ</vt:lpstr>
      <vt:lpstr>游ゴシック</vt:lpstr>
      <vt:lpstr>Arial</vt:lpstr>
      <vt:lpstr>Calibri</vt:lpstr>
      <vt:lpstr>Calibri Light</vt:lpstr>
      <vt:lpstr>Office Theme</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亮平 千々岩</cp:lastModifiedBy>
  <cp:revision>1450</cp:revision>
  <cp:lastPrinted>2024-07-06T14:20:42Z</cp:lastPrinted>
  <dcterms:created xsi:type="dcterms:W3CDTF">2015-08-26T04:11:00Z</dcterms:created>
  <dcterms:modified xsi:type="dcterms:W3CDTF">2024-12-28T02:19:31Z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