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0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EE0"/>
    <a:srgbClr val="E7EBEC"/>
    <a:srgbClr val="081930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6370" autoAdjust="0"/>
  </p:normalViewPr>
  <p:slideViewPr>
    <p:cSldViewPr>
      <p:cViewPr varScale="1">
        <p:scale>
          <a:sx n="65" d="100"/>
          <a:sy n="65" d="100"/>
        </p:scale>
        <p:origin x="3222" y="9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2025/1/30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2025/1/30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https://qr.quel.jp/tmp/a522df6578971b176d6ea4d0392a1581a9d568cd.png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6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https://qr.quel.jp/tmp/a522df6578971b176d6ea4d0392a1581a9d568cd.png" TargetMode="External"/><Relationship Id="rId15" Type="http://schemas.openxmlformats.org/officeDocument/2006/relationships/image" Target="../media/image22.pn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9F9ED1D-3502-4863-A018-B446E01C3F9B}"/>
              </a:ext>
            </a:extLst>
          </p:cNvPr>
          <p:cNvSpPr/>
          <p:nvPr/>
        </p:nvSpPr>
        <p:spPr>
          <a:xfrm>
            <a:off x="406355" y="2570096"/>
            <a:ext cx="6754327" cy="188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75433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2831982" y="7119237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WST-RT7960XAS3Q2TTNVM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870A10-0092-40F6-B1D0-5119608ACFC0}"/>
              </a:ext>
            </a:extLst>
          </p:cNvPr>
          <p:cNvSpPr txBox="1"/>
          <p:nvPr/>
        </p:nvSpPr>
        <p:spPr>
          <a:xfrm>
            <a:off x="3997413" y="715321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1,098,000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648148" y="732250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278595" y="774793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589273" y="723981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（税別）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B59002B-C789-40A8-85D3-22B8F16D5DCF}"/>
              </a:ext>
            </a:extLst>
          </p:cNvPr>
          <p:cNvSpPr/>
          <p:nvPr/>
        </p:nvSpPr>
        <p:spPr>
          <a:xfrm>
            <a:off x="489255" y="2672424"/>
            <a:ext cx="3430278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3DCA97-F687-4DC2-B6EC-9D3550931871}"/>
              </a:ext>
            </a:extLst>
          </p:cNvPr>
          <p:cNvSpPr txBox="1"/>
          <p:nvPr/>
        </p:nvSpPr>
        <p:spPr>
          <a:xfrm>
            <a:off x="467873" y="2718655"/>
            <a:ext cx="35959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Marc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は有限要素法による非線形汎用構造解析プログラムです。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CBB245-0528-4BBD-96BC-E07A8E7BE407}"/>
              </a:ext>
            </a:extLst>
          </p:cNvPr>
          <p:cNvSpPr txBox="1"/>
          <p:nvPr/>
        </p:nvSpPr>
        <p:spPr>
          <a:xfrm>
            <a:off x="507452" y="3238905"/>
            <a:ext cx="33954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構造解析、熱伝導解析、音響解析、静電場解析などの解析処理を行なうことが出来ます。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また、専用の会話型プリ・ポストプロセッサである 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Marc </a:t>
            </a:r>
            <a:r>
              <a:rPr lang="en-US" altLang="ja-JP" sz="12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Mentat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を利用すると、有限要素モデルの作成および解析結果の表示が可能です。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8482569-F212-418C-966D-86C43F87D8BC}"/>
              </a:ext>
            </a:extLst>
          </p:cNvPr>
          <p:cNvSpPr txBox="1"/>
          <p:nvPr/>
        </p:nvSpPr>
        <p:spPr>
          <a:xfrm>
            <a:off x="3381141" y="4535286"/>
            <a:ext cx="39887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計算に有利な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4.2-5.3GHz 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搭載した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4A78A08-9991-4E38-B3FC-0816B0D00307}"/>
              </a:ext>
            </a:extLst>
          </p:cNvPr>
          <p:cNvSpPr txBox="1"/>
          <p:nvPr/>
        </p:nvSpPr>
        <p:spPr>
          <a:xfrm>
            <a:off x="3442964" y="5753947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7960X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　　　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4.2-5.3GHz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/48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2TB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 + 4TB HDD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   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to DP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変換アダプタ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本付属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F7B40B9-4509-4B23-9F76-77AF0E98394C}"/>
              </a:ext>
            </a:extLst>
          </p:cNvPr>
          <p:cNvCxnSpPr/>
          <p:nvPr/>
        </p:nvCxnSpPr>
        <p:spPr>
          <a:xfrm>
            <a:off x="3541688" y="722456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>
            <a:extLst>
              <a:ext uri="{FF2B5EF4-FFF2-40B4-BE49-F238E27FC236}">
                <a16:creationId xmlns:a16="http://schemas.microsoft.com/office/drawing/2014/main" id="{CE186448-D9E8-4EBD-91F8-5E84B221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8297836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DAD57D2-1DD3-D20C-3165-E8BBD1EF07EF}"/>
              </a:ext>
            </a:extLst>
          </p:cNvPr>
          <p:cNvSpPr txBox="1"/>
          <p:nvPr/>
        </p:nvSpPr>
        <p:spPr>
          <a:xfrm>
            <a:off x="1455547" y="8393731"/>
            <a:ext cx="546848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計算速度が圧倒的！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高クロック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搭載（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4.2-5.3GHz</a:t>
            </a:r>
            <a:r>
              <a:rPr kumimoji="1"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6B15218-9953-A4CD-9D52-F703C785F601}"/>
              </a:ext>
            </a:extLst>
          </p:cNvPr>
          <p:cNvSpPr txBox="1"/>
          <p:nvPr/>
        </p:nvSpPr>
        <p:spPr>
          <a:xfrm>
            <a:off x="1543648" y="8733618"/>
            <a:ext cx="533772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Marc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の処理には、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のクロック周波数が高い方が良いと言えます。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FEM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は、構造力学における数値解析の代表的な手法で、複雑な形状の構造物や物体を小さな要素に分割して、方程式を用いて計算して近似解を求める手法です。</a:t>
            </a:r>
            <a:endParaRPr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81" name="Group 30">
            <a:extLst>
              <a:ext uri="{FF2B5EF4-FFF2-40B4-BE49-F238E27FC236}">
                <a16:creationId xmlns:a16="http://schemas.microsoft.com/office/drawing/2014/main" id="{3BB83C53-2670-47BC-8275-3457C0DCC9FD}"/>
              </a:ext>
            </a:extLst>
          </p:cNvPr>
          <p:cNvGrpSpPr>
            <a:grpSpLocks/>
          </p:cNvGrpSpPr>
          <p:nvPr/>
        </p:nvGrpSpPr>
        <p:grpSpPr bwMode="auto">
          <a:xfrm>
            <a:off x="5586259" y="4956872"/>
            <a:ext cx="798954" cy="619285"/>
            <a:chOff x="1701" y="1985"/>
            <a:chExt cx="6820" cy="5296"/>
          </a:xfrm>
        </p:grpSpPr>
        <p:sp>
          <p:nvSpPr>
            <p:cNvPr id="82" name="グラフィックス 13">
              <a:extLst>
                <a:ext uri="{FF2B5EF4-FFF2-40B4-BE49-F238E27FC236}">
                  <a16:creationId xmlns:a16="http://schemas.microsoft.com/office/drawing/2014/main" id="{6EC17C80-15B2-4A7D-8CDE-CFCE120A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グラフィックス 13">
              <a:extLst>
                <a:ext uri="{FF2B5EF4-FFF2-40B4-BE49-F238E27FC236}">
                  <a16:creationId xmlns:a16="http://schemas.microsoft.com/office/drawing/2014/main" id="{FAB06C9B-84FB-4BCE-B53D-26CA4B04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F3953166-6BBF-852E-F5DB-C61052331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156" y="4965842"/>
            <a:ext cx="641355" cy="64455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17022D2-D5EA-4037-BE4C-E9F449B8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82" y="-124090"/>
            <a:ext cx="2896319" cy="31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 descr="80PLUS PLATINUM">
            <a:extLst>
              <a:ext uri="{FF2B5EF4-FFF2-40B4-BE49-F238E27FC236}">
                <a16:creationId xmlns:a16="http://schemas.microsoft.com/office/drawing/2014/main" id="{C131EDA8-9464-4052-A3BE-5D8CA8D2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338" y="4958035"/>
            <a:ext cx="467183" cy="6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9DBE65F-57C0-CE16-BAE1-DF075C1AF1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>
          <a:xfrm>
            <a:off x="0" y="-12792"/>
            <a:ext cx="7559675" cy="2149801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27C15B2-BDAF-EFFF-3339-B8E41B4174B9}"/>
              </a:ext>
            </a:extLst>
          </p:cNvPr>
          <p:cNvSpPr txBox="1"/>
          <p:nvPr/>
        </p:nvSpPr>
        <p:spPr>
          <a:xfrm>
            <a:off x="74219" y="1418112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DEB530A-47B6-BDB0-1631-5AD3931BE0A5}"/>
              </a:ext>
            </a:extLst>
          </p:cNvPr>
          <p:cNvSpPr txBox="1"/>
          <p:nvPr/>
        </p:nvSpPr>
        <p:spPr>
          <a:xfrm>
            <a:off x="461363" y="1740916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高クロックである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ため、高速計算が可能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49E6A8-408E-E890-12A2-A01CDDEA945D}"/>
              </a:ext>
            </a:extLst>
          </p:cNvPr>
          <p:cNvSpPr txBox="1"/>
          <p:nvPr/>
        </p:nvSpPr>
        <p:spPr>
          <a:xfrm>
            <a:off x="366760" y="431485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構造解析が必要なシュミレーションを行う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0F6FDCD-0EB4-06E3-5EF9-F985A5E5FE51}"/>
              </a:ext>
            </a:extLst>
          </p:cNvPr>
          <p:cNvSpPr txBox="1"/>
          <p:nvPr/>
        </p:nvSpPr>
        <p:spPr>
          <a:xfrm>
            <a:off x="42670" y="624117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非線形有限要素法解析ソフトウェア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D2776F9-D44D-6477-F888-BD41B2F19422}"/>
              </a:ext>
            </a:extLst>
          </p:cNvPr>
          <p:cNvSpPr txBox="1"/>
          <p:nvPr/>
        </p:nvSpPr>
        <p:spPr>
          <a:xfrm>
            <a:off x="570596" y="959478"/>
            <a:ext cx="2980283" cy="402943"/>
          </a:xfrm>
          <a:custGeom>
            <a:avLst/>
            <a:gdLst/>
            <a:ahLst/>
            <a:cxnLst/>
            <a:rect l="l" t="t" r="r" b="b"/>
            <a:pathLst>
              <a:path w="2980283" h="402943">
                <a:moveTo>
                  <a:pt x="2217092" y="243780"/>
                </a:moveTo>
                <a:cubicBezTo>
                  <a:pt x="2205186" y="243780"/>
                  <a:pt x="2195959" y="247054"/>
                  <a:pt x="2189410" y="253603"/>
                </a:cubicBezTo>
                <a:cubicBezTo>
                  <a:pt x="2183457" y="259854"/>
                  <a:pt x="2180481" y="268039"/>
                  <a:pt x="2180481" y="278159"/>
                </a:cubicBezTo>
                <a:cubicBezTo>
                  <a:pt x="2180481" y="302270"/>
                  <a:pt x="2190452" y="314325"/>
                  <a:pt x="2210395" y="314325"/>
                </a:cubicBezTo>
                <a:cubicBezTo>
                  <a:pt x="2214860" y="314325"/>
                  <a:pt x="2222599" y="314325"/>
                  <a:pt x="2233612" y="314325"/>
                </a:cubicBezTo>
                <a:cubicBezTo>
                  <a:pt x="2261890" y="314027"/>
                  <a:pt x="2282874" y="305693"/>
                  <a:pt x="2296567" y="289322"/>
                </a:cubicBezTo>
                <a:cubicBezTo>
                  <a:pt x="2305496" y="279201"/>
                  <a:pt x="2309961" y="269081"/>
                  <a:pt x="2309961" y="258961"/>
                </a:cubicBezTo>
                <a:lnTo>
                  <a:pt x="2309961" y="243780"/>
                </a:lnTo>
                <a:close/>
                <a:moveTo>
                  <a:pt x="2443460" y="84385"/>
                </a:moveTo>
                <a:lnTo>
                  <a:pt x="2521148" y="84385"/>
                </a:lnTo>
                <a:lnTo>
                  <a:pt x="2521148" y="131266"/>
                </a:lnTo>
                <a:cubicBezTo>
                  <a:pt x="2525018" y="126206"/>
                  <a:pt x="2528441" y="121890"/>
                  <a:pt x="2531417" y="118318"/>
                </a:cubicBezTo>
                <a:cubicBezTo>
                  <a:pt x="2547193" y="95696"/>
                  <a:pt x="2566690" y="84385"/>
                  <a:pt x="2589907" y="84385"/>
                </a:cubicBezTo>
                <a:lnTo>
                  <a:pt x="2673399" y="84385"/>
                </a:lnTo>
                <a:lnTo>
                  <a:pt x="2661344" y="156716"/>
                </a:lnTo>
                <a:lnTo>
                  <a:pt x="2589907" y="156716"/>
                </a:lnTo>
                <a:cubicBezTo>
                  <a:pt x="2547640" y="156716"/>
                  <a:pt x="2524720" y="178742"/>
                  <a:pt x="2521148" y="222795"/>
                </a:cubicBezTo>
                <a:lnTo>
                  <a:pt x="2521148" y="373707"/>
                </a:lnTo>
                <a:lnTo>
                  <a:pt x="2443460" y="373707"/>
                </a:lnTo>
                <a:close/>
                <a:moveTo>
                  <a:pt x="2212181" y="84385"/>
                </a:moveTo>
                <a:cubicBezTo>
                  <a:pt x="2220515" y="84385"/>
                  <a:pt x="2233761" y="84385"/>
                  <a:pt x="2251918" y="84385"/>
                </a:cubicBezTo>
                <a:cubicBezTo>
                  <a:pt x="2261145" y="84385"/>
                  <a:pt x="2273349" y="84385"/>
                  <a:pt x="2288530" y="84385"/>
                </a:cubicBezTo>
                <a:cubicBezTo>
                  <a:pt x="2347763" y="84385"/>
                  <a:pt x="2377380" y="115788"/>
                  <a:pt x="2377380" y="178593"/>
                </a:cubicBezTo>
                <a:lnTo>
                  <a:pt x="2377380" y="373707"/>
                </a:lnTo>
                <a:lnTo>
                  <a:pt x="2309961" y="373707"/>
                </a:lnTo>
                <a:lnTo>
                  <a:pt x="2309961" y="350936"/>
                </a:lnTo>
                <a:cubicBezTo>
                  <a:pt x="2287042" y="366117"/>
                  <a:pt x="2261592" y="373707"/>
                  <a:pt x="2233612" y="373707"/>
                </a:cubicBezTo>
                <a:cubicBezTo>
                  <a:pt x="2221706" y="373707"/>
                  <a:pt x="2208907" y="373707"/>
                  <a:pt x="2195215" y="373707"/>
                </a:cubicBezTo>
                <a:cubicBezTo>
                  <a:pt x="2139255" y="373707"/>
                  <a:pt x="2111276" y="341858"/>
                  <a:pt x="2111276" y="278159"/>
                </a:cubicBezTo>
                <a:cubicBezTo>
                  <a:pt x="2111276" y="249584"/>
                  <a:pt x="2120801" y="227558"/>
                  <a:pt x="2139851" y="212080"/>
                </a:cubicBezTo>
                <a:cubicBezTo>
                  <a:pt x="2158305" y="197197"/>
                  <a:pt x="2184052" y="189756"/>
                  <a:pt x="2217092" y="189756"/>
                </a:cubicBezTo>
                <a:lnTo>
                  <a:pt x="2309961" y="189756"/>
                </a:lnTo>
                <a:lnTo>
                  <a:pt x="2309961" y="178593"/>
                </a:lnTo>
                <a:cubicBezTo>
                  <a:pt x="2309961" y="155376"/>
                  <a:pt x="2297757" y="143768"/>
                  <a:pt x="2273349" y="143768"/>
                </a:cubicBezTo>
                <a:cubicBezTo>
                  <a:pt x="2265313" y="143768"/>
                  <a:pt x="2258169" y="143768"/>
                  <a:pt x="2251918" y="143768"/>
                </a:cubicBezTo>
                <a:cubicBezTo>
                  <a:pt x="2242988" y="143768"/>
                  <a:pt x="2233017" y="143768"/>
                  <a:pt x="2222004" y="143768"/>
                </a:cubicBezTo>
                <a:cubicBezTo>
                  <a:pt x="2202358" y="143768"/>
                  <a:pt x="2192536" y="155376"/>
                  <a:pt x="2192536" y="178593"/>
                </a:cubicBezTo>
                <a:lnTo>
                  <a:pt x="2121545" y="178593"/>
                </a:lnTo>
                <a:cubicBezTo>
                  <a:pt x="2121842" y="115788"/>
                  <a:pt x="2152054" y="84385"/>
                  <a:pt x="2212181" y="84385"/>
                </a:cubicBezTo>
                <a:close/>
                <a:moveTo>
                  <a:pt x="1433335" y="50862"/>
                </a:moveTo>
                <a:lnTo>
                  <a:pt x="1479454" y="50862"/>
                </a:lnTo>
                <a:lnTo>
                  <a:pt x="1479454" y="402943"/>
                </a:lnTo>
                <a:lnTo>
                  <a:pt x="1433335" y="402943"/>
                </a:lnTo>
                <a:close/>
                <a:moveTo>
                  <a:pt x="2710160" y="0"/>
                </a:moveTo>
                <a:lnTo>
                  <a:pt x="2787848" y="0"/>
                </a:lnTo>
                <a:lnTo>
                  <a:pt x="2787848" y="170110"/>
                </a:lnTo>
                <a:lnTo>
                  <a:pt x="2882503" y="84385"/>
                </a:lnTo>
                <a:lnTo>
                  <a:pt x="2971800" y="84385"/>
                </a:lnTo>
                <a:lnTo>
                  <a:pt x="2833836" y="209401"/>
                </a:lnTo>
                <a:lnTo>
                  <a:pt x="2980283" y="373707"/>
                </a:lnTo>
                <a:lnTo>
                  <a:pt x="2890986" y="373707"/>
                </a:lnTo>
                <a:lnTo>
                  <a:pt x="2787848" y="258068"/>
                </a:lnTo>
                <a:lnTo>
                  <a:pt x="2787848" y="373707"/>
                </a:lnTo>
                <a:lnTo>
                  <a:pt x="2710160" y="373707"/>
                </a:lnTo>
                <a:close/>
                <a:moveTo>
                  <a:pt x="1676400" y="0"/>
                </a:moveTo>
                <a:lnTo>
                  <a:pt x="1774626" y="0"/>
                </a:lnTo>
                <a:lnTo>
                  <a:pt x="1862584" y="294679"/>
                </a:lnTo>
                <a:lnTo>
                  <a:pt x="1951434" y="0"/>
                </a:lnTo>
                <a:lnTo>
                  <a:pt x="2049661" y="0"/>
                </a:lnTo>
                <a:lnTo>
                  <a:pt x="2049661" y="373707"/>
                </a:lnTo>
                <a:lnTo>
                  <a:pt x="1978670" y="373707"/>
                </a:lnTo>
                <a:lnTo>
                  <a:pt x="1978670" y="99119"/>
                </a:lnTo>
                <a:lnTo>
                  <a:pt x="1899195" y="373707"/>
                </a:lnTo>
                <a:lnTo>
                  <a:pt x="1826865" y="373707"/>
                </a:lnTo>
                <a:lnTo>
                  <a:pt x="1747391" y="101352"/>
                </a:lnTo>
                <a:lnTo>
                  <a:pt x="1747391" y="373707"/>
                </a:lnTo>
                <a:lnTo>
                  <a:pt x="1676400" y="373707"/>
                </a:lnTo>
                <a:close/>
                <a:moveTo>
                  <a:pt x="989409" y="0"/>
                </a:moveTo>
                <a:cubicBezTo>
                  <a:pt x="1015305" y="0"/>
                  <a:pt x="1040904" y="0"/>
                  <a:pt x="1066204" y="0"/>
                </a:cubicBezTo>
                <a:cubicBezTo>
                  <a:pt x="1091505" y="0"/>
                  <a:pt x="1116806" y="0"/>
                  <a:pt x="1142107" y="0"/>
                </a:cubicBezTo>
                <a:cubicBezTo>
                  <a:pt x="1218604" y="297"/>
                  <a:pt x="1256853" y="29617"/>
                  <a:pt x="1256853" y="87957"/>
                </a:cubicBezTo>
                <a:cubicBezTo>
                  <a:pt x="1256853" y="107602"/>
                  <a:pt x="1256853" y="127397"/>
                  <a:pt x="1256853" y="147340"/>
                </a:cubicBezTo>
                <a:lnTo>
                  <a:pt x="1179165" y="147340"/>
                </a:lnTo>
                <a:cubicBezTo>
                  <a:pt x="1179165" y="136922"/>
                  <a:pt x="1179165" y="126652"/>
                  <a:pt x="1179165" y="116532"/>
                </a:cubicBezTo>
                <a:cubicBezTo>
                  <a:pt x="1178867" y="86171"/>
                  <a:pt x="1156245" y="70991"/>
                  <a:pt x="1111299" y="70991"/>
                </a:cubicBezTo>
                <a:cubicBezTo>
                  <a:pt x="1095821" y="70991"/>
                  <a:pt x="1080790" y="70991"/>
                  <a:pt x="1066204" y="70991"/>
                </a:cubicBezTo>
                <a:cubicBezTo>
                  <a:pt x="1051024" y="70991"/>
                  <a:pt x="1035843" y="70991"/>
                  <a:pt x="1020663" y="70991"/>
                </a:cubicBezTo>
                <a:cubicBezTo>
                  <a:pt x="975419" y="71288"/>
                  <a:pt x="952797" y="94357"/>
                  <a:pt x="952797" y="140196"/>
                </a:cubicBezTo>
                <a:cubicBezTo>
                  <a:pt x="952797" y="155674"/>
                  <a:pt x="952797" y="171152"/>
                  <a:pt x="952797" y="186630"/>
                </a:cubicBezTo>
                <a:cubicBezTo>
                  <a:pt x="952797" y="202108"/>
                  <a:pt x="952797" y="217586"/>
                  <a:pt x="952797" y="233065"/>
                </a:cubicBezTo>
                <a:cubicBezTo>
                  <a:pt x="953095" y="279499"/>
                  <a:pt x="975717" y="302716"/>
                  <a:pt x="1020663" y="302716"/>
                </a:cubicBezTo>
                <a:cubicBezTo>
                  <a:pt x="1035843" y="302716"/>
                  <a:pt x="1051024" y="302716"/>
                  <a:pt x="1066204" y="302716"/>
                </a:cubicBezTo>
                <a:cubicBezTo>
                  <a:pt x="1081385" y="302716"/>
                  <a:pt x="1096714" y="302716"/>
                  <a:pt x="1112192" y="302716"/>
                </a:cubicBezTo>
                <a:cubicBezTo>
                  <a:pt x="1158329" y="302716"/>
                  <a:pt x="1181397" y="284857"/>
                  <a:pt x="1181397" y="249138"/>
                </a:cubicBezTo>
                <a:cubicBezTo>
                  <a:pt x="1181397" y="237232"/>
                  <a:pt x="1181397" y="225326"/>
                  <a:pt x="1181397" y="213419"/>
                </a:cubicBezTo>
                <a:lnTo>
                  <a:pt x="1259086" y="213419"/>
                </a:lnTo>
                <a:cubicBezTo>
                  <a:pt x="1259086" y="234553"/>
                  <a:pt x="1259086" y="255835"/>
                  <a:pt x="1259086" y="277267"/>
                </a:cubicBezTo>
                <a:cubicBezTo>
                  <a:pt x="1258788" y="341560"/>
                  <a:pt x="1220093" y="373707"/>
                  <a:pt x="1143000" y="373707"/>
                </a:cubicBezTo>
                <a:cubicBezTo>
                  <a:pt x="1117104" y="373707"/>
                  <a:pt x="1091505" y="373707"/>
                  <a:pt x="1066204" y="373707"/>
                </a:cubicBezTo>
                <a:cubicBezTo>
                  <a:pt x="1040308" y="373707"/>
                  <a:pt x="1014710" y="373707"/>
                  <a:pt x="989409" y="373707"/>
                </a:cubicBezTo>
                <a:cubicBezTo>
                  <a:pt x="913209" y="373707"/>
                  <a:pt x="875109" y="336202"/>
                  <a:pt x="875109" y="261193"/>
                </a:cubicBezTo>
                <a:cubicBezTo>
                  <a:pt x="875109" y="235892"/>
                  <a:pt x="875109" y="211038"/>
                  <a:pt x="875109" y="186630"/>
                </a:cubicBezTo>
                <a:cubicBezTo>
                  <a:pt x="875109" y="161627"/>
                  <a:pt x="875109" y="136624"/>
                  <a:pt x="875109" y="111621"/>
                </a:cubicBezTo>
                <a:cubicBezTo>
                  <a:pt x="875109" y="37207"/>
                  <a:pt x="913209" y="0"/>
                  <a:pt x="989409" y="0"/>
                </a:cubicBezTo>
                <a:close/>
                <a:moveTo>
                  <a:pt x="580876" y="0"/>
                </a:moveTo>
                <a:cubicBezTo>
                  <a:pt x="593377" y="0"/>
                  <a:pt x="610939" y="0"/>
                  <a:pt x="633561" y="0"/>
                </a:cubicBezTo>
                <a:cubicBezTo>
                  <a:pt x="656481" y="0"/>
                  <a:pt x="687288" y="0"/>
                  <a:pt x="725983" y="0"/>
                </a:cubicBezTo>
                <a:cubicBezTo>
                  <a:pt x="754558" y="0"/>
                  <a:pt x="774799" y="8036"/>
                  <a:pt x="786705" y="24110"/>
                </a:cubicBezTo>
                <a:cubicBezTo>
                  <a:pt x="798909" y="40779"/>
                  <a:pt x="805011" y="69800"/>
                  <a:pt x="805011" y="111174"/>
                </a:cubicBezTo>
                <a:lnTo>
                  <a:pt x="727323" y="111174"/>
                </a:lnTo>
                <a:cubicBezTo>
                  <a:pt x="727025" y="84385"/>
                  <a:pt x="715119" y="70991"/>
                  <a:pt x="691604" y="70991"/>
                </a:cubicBezTo>
                <a:cubicBezTo>
                  <a:pt x="665410" y="70991"/>
                  <a:pt x="646063" y="70991"/>
                  <a:pt x="633561" y="70991"/>
                </a:cubicBezTo>
                <a:cubicBezTo>
                  <a:pt x="620762" y="70991"/>
                  <a:pt x="600819" y="70991"/>
                  <a:pt x="573732" y="70991"/>
                </a:cubicBezTo>
                <a:cubicBezTo>
                  <a:pt x="550813" y="70991"/>
                  <a:pt x="539353" y="83641"/>
                  <a:pt x="539353" y="108942"/>
                </a:cubicBezTo>
                <a:cubicBezTo>
                  <a:pt x="539353" y="131266"/>
                  <a:pt x="549771" y="142428"/>
                  <a:pt x="570607" y="142428"/>
                </a:cubicBezTo>
                <a:cubicBezTo>
                  <a:pt x="621804" y="142428"/>
                  <a:pt x="667196" y="142428"/>
                  <a:pt x="706784" y="142428"/>
                </a:cubicBezTo>
                <a:cubicBezTo>
                  <a:pt x="775245" y="142428"/>
                  <a:pt x="809476" y="171896"/>
                  <a:pt x="809476" y="230832"/>
                </a:cubicBezTo>
                <a:cubicBezTo>
                  <a:pt x="809476" y="240953"/>
                  <a:pt x="809476" y="249584"/>
                  <a:pt x="809476" y="256728"/>
                </a:cubicBezTo>
                <a:cubicBezTo>
                  <a:pt x="809476" y="264765"/>
                  <a:pt x="809476" y="274736"/>
                  <a:pt x="809476" y="286643"/>
                </a:cubicBezTo>
                <a:cubicBezTo>
                  <a:pt x="809476" y="344686"/>
                  <a:pt x="781347" y="373707"/>
                  <a:pt x="725090" y="373707"/>
                </a:cubicBezTo>
                <a:cubicBezTo>
                  <a:pt x="687288" y="373707"/>
                  <a:pt x="656778" y="373707"/>
                  <a:pt x="633561" y="373707"/>
                </a:cubicBezTo>
                <a:cubicBezTo>
                  <a:pt x="610046" y="373707"/>
                  <a:pt x="579388" y="373707"/>
                  <a:pt x="541585" y="373707"/>
                </a:cubicBezTo>
                <a:cubicBezTo>
                  <a:pt x="485626" y="373707"/>
                  <a:pt x="457646" y="347216"/>
                  <a:pt x="457646" y="294233"/>
                </a:cubicBezTo>
                <a:cubicBezTo>
                  <a:pt x="457646" y="282029"/>
                  <a:pt x="457646" y="267890"/>
                  <a:pt x="457646" y="251817"/>
                </a:cubicBezTo>
                <a:lnTo>
                  <a:pt x="535335" y="251817"/>
                </a:lnTo>
                <a:cubicBezTo>
                  <a:pt x="535335" y="258365"/>
                  <a:pt x="535335" y="264318"/>
                  <a:pt x="535335" y="269676"/>
                </a:cubicBezTo>
                <a:cubicBezTo>
                  <a:pt x="535335" y="291703"/>
                  <a:pt x="546497" y="302716"/>
                  <a:pt x="568821" y="302716"/>
                </a:cubicBezTo>
                <a:cubicBezTo>
                  <a:pt x="599182" y="302716"/>
                  <a:pt x="620762" y="302716"/>
                  <a:pt x="633561" y="302716"/>
                </a:cubicBezTo>
                <a:cubicBezTo>
                  <a:pt x="646658" y="302716"/>
                  <a:pt x="667494" y="302716"/>
                  <a:pt x="696069" y="302716"/>
                </a:cubicBezTo>
                <a:cubicBezTo>
                  <a:pt x="719881" y="302716"/>
                  <a:pt x="731788" y="287387"/>
                  <a:pt x="731788" y="256728"/>
                </a:cubicBezTo>
                <a:cubicBezTo>
                  <a:pt x="731788" y="234702"/>
                  <a:pt x="719584" y="223688"/>
                  <a:pt x="695176" y="223688"/>
                </a:cubicBezTo>
                <a:cubicBezTo>
                  <a:pt x="655290" y="223688"/>
                  <a:pt x="610195" y="223688"/>
                  <a:pt x="559891" y="223688"/>
                </a:cubicBezTo>
                <a:cubicBezTo>
                  <a:pt x="494407" y="223688"/>
                  <a:pt x="461665" y="195411"/>
                  <a:pt x="461665" y="138856"/>
                </a:cubicBezTo>
                <a:cubicBezTo>
                  <a:pt x="461665" y="125462"/>
                  <a:pt x="461665" y="115490"/>
                  <a:pt x="461665" y="108942"/>
                </a:cubicBezTo>
                <a:cubicBezTo>
                  <a:pt x="461665" y="101501"/>
                  <a:pt x="461665" y="95994"/>
                  <a:pt x="461665" y="92422"/>
                </a:cubicBezTo>
                <a:cubicBezTo>
                  <a:pt x="461665" y="30807"/>
                  <a:pt x="501402" y="0"/>
                  <a:pt x="580876" y="0"/>
                </a:cubicBezTo>
                <a:close/>
                <a:moveTo>
                  <a:pt x="0" y="0"/>
                </a:moveTo>
                <a:lnTo>
                  <a:pt x="98226" y="0"/>
                </a:lnTo>
                <a:lnTo>
                  <a:pt x="186184" y="294679"/>
                </a:lnTo>
                <a:lnTo>
                  <a:pt x="275034" y="0"/>
                </a:lnTo>
                <a:lnTo>
                  <a:pt x="373261" y="0"/>
                </a:lnTo>
                <a:lnTo>
                  <a:pt x="373261" y="373707"/>
                </a:lnTo>
                <a:lnTo>
                  <a:pt x="302270" y="373707"/>
                </a:lnTo>
                <a:lnTo>
                  <a:pt x="302270" y="99119"/>
                </a:lnTo>
                <a:lnTo>
                  <a:pt x="222795" y="373707"/>
                </a:lnTo>
                <a:lnTo>
                  <a:pt x="150465" y="373707"/>
                </a:lnTo>
                <a:lnTo>
                  <a:pt x="70991" y="101352"/>
                </a:lnTo>
                <a:lnTo>
                  <a:pt x="70991" y="373707"/>
                </a:lnTo>
                <a:lnTo>
                  <a:pt x="0" y="373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P新藝体U" panose="020B0600010101010101" pitchFamily="50" charset="-128"/>
              <a:ea typeface="AR P新藝体U" panose="020B0600010101010101" pitchFamily="50" charset="-128"/>
              <a:cs typeface="Segoe UI" panose="020B0502040204020203" pitchFamily="34" charset="0"/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4B2D2A16-E3C5-64B3-A4B3-F223457484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82" y="2685938"/>
            <a:ext cx="1234722" cy="821066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3D35328F-1B10-3562-784A-F1EA2E502E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42" y="3613120"/>
            <a:ext cx="1351317" cy="743996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70576C65-BC64-B169-8D2A-F5C96AA2CE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44" y="2674092"/>
            <a:ext cx="1337915" cy="83291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89A2503-81B3-D0BF-1720-026ED5DC65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54" y="452126"/>
            <a:ext cx="1181407" cy="152283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C6AA4BA-09AB-F4A1-EACF-E661AC6681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41" y="88951"/>
            <a:ext cx="1646408" cy="198302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23A3753-57EF-A62C-7505-B11CFDA77C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5581" y="3626182"/>
            <a:ext cx="1234721" cy="72457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69CE51C9-6FA9-3DF8-06AE-5939CF25FBE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1" y="4731249"/>
            <a:ext cx="1560607" cy="201161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8BD22248-5149-A52D-8672-F49FFF79A7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2534" y="4959728"/>
            <a:ext cx="641355" cy="65204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D4074B3-F985-4F83-93B2-8E7ACB786C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646" y="8413291"/>
            <a:ext cx="813057" cy="82660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5A94770-EE5D-A85B-411F-07EF3CAF07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017" y="6907671"/>
            <a:ext cx="2135126" cy="1265421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68C6F3C-03DC-D78E-200D-E89B71ABFC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1800" y="5003829"/>
            <a:ext cx="1163894" cy="16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図 98">
            <a:extLst>
              <a:ext uri="{FF2B5EF4-FFF2-40B4-BE49-F238E27FC236}">
                <a16:creationId xmlns:a16="http://schemas.microsoft.com/office/drawing/2014/main" id="{24A1A65D-0B85-49F7-8AA9-6D11ED676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>
          <a:xfrm>
            <a:off x="0" y="-12792"/>
            <a:ext cx="7559675" cy="2149801"/>
          </a:xfrm>
          <a:prstGeom prst="rect">
            <a:avLst/>
          </a:prstGeom>
        </p:spPr>
      </p:pic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041741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257020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220187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290677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998558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10061427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4" name="Rectangle 3">
            <a:extLst>
              <a:ext uri="{FF2B5EF4-FFF2-40B4-BE49-F238E27FC236}">
                <a16:creationId xmlns:a16="http://schemas.microsoft.com/office/drawing/2014/main" id="{736737C9-DE98-4436-858D-866790B7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49673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14344D56-0941-4659-9F41-F3424ECB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349673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図 8">
            <a:extLst>
              <a:ext uri="{FF2B5EF4-FFF2-40B4-BE49-F238E27FC236}">
                <a16:creationId xmlns:a16="http://schemas.microsoft.com/office/drawing/2014/main" id="{9B92694E-D735-4EFA-8719-7452CCC0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4759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">
            <a:extLst>
              <a:ext uri="{FF2B5EF4-FFF2-40B4-BE49-F238E27FC236}">
                <a16:creationId xmlns:a16="http://schemas.microsoft.com/office/drawing/2014/main" id="{0824D9D5-DAD8-4679-9DA6-B29F06B8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505569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WordArt 35">
            <a:extLst>
              <a:ext uri="{FF2B5EF4-FFF2-40B4-BE49-F238E27FC236}">
                <a16:creationId xmlns:a16="http://schemas.microsoft.com/office/drawing/2014/main" id="{727C49C9-51EF-4A8F-B7D7-5C29B045ED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618549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2" name="WordArt 36">
            <a:extLst>
              <a:ext uri="{FF2B5EF4-FFF2-40B4-BE49-F238E27FC236}">
                <a16:creationId xmlns:a16="http://schemas.microsoft.com/office/drawing/2014/main" id="{CD361B3F-26EB-45A4-9B01-D41C80162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608389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別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1891D5D-642E-498D-8796-C214E6CA31B5}"/>
              </a:ext>
            </a:extLst>
          </p:cNvPr>
          <p:cNvSpPr txBox="1"/>
          <p:nvPr/>
        </p:nvSpPr>
        <p:spPr>
          <a:xfrm>
            <a:off x="4905774" y="5971565"/>
            <a:ext cx="1904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998,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93A2E78-881B-41C2-BF23-6E1934F7F4E8}"/>
              </a:ext>
            </a:extLst>
          </p:cNvPr>
          <p:cNvCxnSpPr/>
          <p:nvPr/>
        </p:nvCxnSpPr>
        <p:spPr>
          <a:xfrm>
            <a:off x="3543453" y="5963656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">
            <a:extLst>
              <a:ext uri="{FF2B5EF4-FFF2-40B4-BE49-F238E27FC236}">
                <a16:creationId xmlns:a16="http://schemas.microsoft.com/office/drawing/2014/main" id="{3D32CD21-644B-44C0-A83B-B798E3F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70030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9" name="Picture 4">
            <a:extLst>
              <a:ext uri="{FF2B5EF4-FFF2-40B4-BE49-F238E27FC236}">
                <a16:creationId xmlns:a16="http://schemas.microsoft.com/office/drawing/2014/main" id="{BDBA58D4-FDBD-4911-A89B-9A897D5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670030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図 8">
            <a:extLst>
              <a:ext uri="{FF2B5EF4-FFF2-40B4-BE49-F238E27FC236}">
                <a16:creationId xmlns:a16="http://schemas.microsoft.com/office/drawing/2014/main" id="{43782F1F-272D-4C4E-8ECE-5980B93B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25116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8">
            <a:extLst>
              <a:ext uri="{FF2B5EF4-FFF2-40B4-BE49-F238E27FC236}">
                <a16:creationId xmlns:a16="http://schemas.microsoft.com/office/drawing/2014/main" id="{1E3FAA07-0DDF-4A71-97AA-A520311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825926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WordArt 35">
            <a:extLst>
              <a:ext uri="{FF2B5EF4-FFF2-40B4-BE49-F238E27FC236}">
                <a16:creationId xmlns:a16="http://schemas.microsoft.com/office/drawing/2014/main" id="{63A09434-2555-44D1-AAFD-888F92AA9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938906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35" name="WordArt 36">
            <a:extLst>
              <a:ext uri="{FF2B5EF4-FFF2-40B4-BE49-F238E27FC236}">
                <a16:creationId xmlns:a16="http://schemas.microsoft.com/office/drawing/2014/main" id="{6D91442D-48B6-44A3-885D-196984EDE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928746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税別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0BA96992-4E26-47A3-9733-4E81577F09D5}"/>
              </a:ext>
            </a:extLst>
          </p:cNvPr>
          <p:cNvSpPr txBox="1"/>
          <p:nvPr/>
        </p:nvSpPr>
        <p:spPr>
          <a:xfrm>
            <a:off x="776567" y="6860059"/>
            <a:ext cx="5936885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人気の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搭載で構成されたコストパフォーマンスの良いモデル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98B9929-9F2C-4803-8E0F-AAAAAB909187}"/>
              </a:ext>
            </a:extLst>
          </p:cNvPr>
          <p:cNvSpPr txBox="1"/>
          <p:nvPr/>
        </p:nvSpPr>
        <p:spPr>
          <a:xfrm>
            <a:off x="4687862" y="9175135"/>
            <a:ext cx="212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698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12AEC5D1-4B31-4039-8046-FEC4D724BFD3}"/>
              </a:ext>
            </a:extLst>
          </p:cNvPr>
          <p:cNvCxnSpPr/>
          <p:nvPr/>
        </p:nvCxnSpPr>
        <p:spPr>
          <a:xfrm>
            <a:off x="3570293" y="9096129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A701DA4A-E2E3-494B-B821-1D561E9C6D5B}"/>
              </a:ext>
            </a:extLst>
          </p:cNvPr>
          <p:cNvSpPr txBox="1"/>
          <p:nvPr/>
        </p:nvSpPr>
        <p:spPr>
          <a:xfrm>
            <a:off x="430211" y="3633665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3.3-4.6GHz CPU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搭載で、各種人気パーツを選定したバランスの取れたモデル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5B1ACCE4-0176-4F1C-901C-FE50A1E2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199153"/>
            <a:ext cx="6727825" cy="1186811"/>
          </a:xfrm>
          <a:prstGeom prst="rect">
            <a:avLst/>
          </a:prstGeom>
          <a:solidFill>
            <a:srgbClr val="DDDEE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5E11B80-4101-4354-A277-153EC51E11FD}"/>
              </a:ext>
            </a:extLst>
          </p:cNvPr>
          <p:cNvSpPr txBox="1"/>
          <p:nvPr/>
        </p:nvSpPr>
        <p:spPr>
          <a:xfrm>
            <a:off x="74219" y="1418112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にお勧めの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6ABEB8E-C036-4043-846C-A904CDD317F4}"/>
              </a:ext>
            </a:extLst>
          </p:cNvPr>
          <p:cNvSpPr txBox="1"/>
          <p:nvPr/>
        </p:nvSpPr>
        <p:spPr>
          <a:xfrm>
            <a:off x="461363" y="1740916"/>
            <a:ext cx="349646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高クロック</a:t>
            </a:r>
            <a:r>
              <a:rPr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搭載しているため、高速計算が可能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AF9FE02-A118-4F43-8980-33F01FFCDCD9}"/>
              </a:ext>
            </a:extLst>
          </p:cNvPr>
          <p:cNvSpPr txBox="1"/>
          <p:nvPr/>
        </p:nvSpPr>
        <p:spPr>
          <a:xfrm>
            <a:off x="366760" y="431485"/>
            <a:ext cx="362449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数値解析手法が必要なシュミレーションを行う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AAB91F5-2B93-4F9D-8B43-BE8CC42527AF}"/>
              </a:ext>
            </a:extLst>
          </p:cNvPr>
          <p:cNvSpPr/>
          <p:nvPr/>
        </p:nvSpPr>
        <p:spPr>
          <a:xfrm>
            <a:off x="489255" y="2258146"/>
            <a:ext cx="5106630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DC6DF90-1DD2-4985-A359-342FF50D9E7B}"/>
              </a:ext>
            </a:extLst>
          </p:cNvPr>
          <p:cNvSpPr txBox="1"/>
          <p:nvPr/>
        </p:nvSpPr>
        <p:spPr>
          <a:xfrm>
            <a:off x="467873" y="2291565"/>
            <a:ext cx="5052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Marc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は有限要素法による非線形汎用構造解析プログラムです。</a:t>
            </a:r>
          </a:p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その際に頼りになるのは高クロック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です！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F0B9354-DE27-4924-9E13-02EDD080A752}"/>
              </a:ext>
            </a:extLst>
          </p:cNvPr>
          <p:cNvSpPr txBox="1"/>
          <p:nvPr/>
        </p:nvSpPr>
        <p:spPr>
          <a:xfrm>
            <a:off x="489256" y="2849490"/>
            <a:ext cx="51066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構造解析、熱伝導解析、音響解析、静電場解析などの解析処理を行なうことが出来ます。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また、専用の会話型プリ・ポストプロセッサである 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Marc </a:t>
            </a:r>
            <a:r>
              <a:rPr lang="en-US" altLang="ja-JP" sz="8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Mentat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を利用すると、有限要素モデルの作成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および解析結果の表示が可能です。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C537B-72AC-0D0E-C0BA-6477203A72EE}"/>
              </a:ext>
            </a:extLst>
          </p:cNvPr>
          <p:cNvSpPr txBox="1"/>
          <p:nvPr/>
        </p:nvSpPr>
        <p:spPr>
          <a:xfrm>
            <a:off x="3152066" y="5835600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WST-W52555XS3Q2TTNVM</a:t>
            </a:r>
          </a:p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A53A25-32DC-780F-0DE6-F8EAF6AC8CEB}"/>
              </a:ext>
            </a:extLst>
          </p:cNvPr>
          <p:cNvSpPr txBox="1"/>
          <p:nvPr/>
        </p:nvSpPr>
        <p:spPr>
          <a:xfrm>
            <a:off x="3185197" y="9007769"/>
            <a:ext cx="20306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BT-U9285KAS1Q1TTNVM</a:t>
            </a:r>
          </a:p>
        </p:txBody>
      </p:sp>
      <p:grpSp>
        <p:nvGrpSpPr>
          <p:cNvPr id="58" name="Group 30">
            <a:extLst>
              <a:ext uri="{FF2B5EF4-FFF2-40B4-BE49-F238E27FC236}">
                <a16:creationId xmlns:a16="http://schemas.microsoft.com/office/drawing/2014/main" id="{5897533F-D981-0FC5-0BFF-DCF79B5C6086}"/>
              </a:ext>
            </a:extLst>
          </p:cNvPr>
          <p:cNvGrpSpPr>
            <a:grpSpLocks/>
          </p:cNvGrpSpPr>
          <p:nvPr/>
        </p:nvGrpSpPr>
        <p:grpSpPr bwMode="auto">
          <a:xfrm>
            <a:off x="5256376" y="4099057"/>
            <a:ext cx="682909" cy="541304"/>
            <a:chOff x="1701" y="1985"/>
            <a:chExt cx="6820" cy="5296"/>
          </a:xfrm>
        </p:grpSpPr>
        <p:sp>
          <p:nvSpPr>
            <p:cNvPr id="79" name="グラフィックス 13">
              <a:extLst>
                <a:ext uri="{FF2B5EF4-FFF2-40B4-BE49-F238E27FC236}">
                  <a16:creationId xmlns:a16="http://schemas.microsoft.com/office/drawing/2014/main" id="{283D427A-58C4-5559-1A25-A31A6B7E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グラフィックス 13">
              <a:extLst>
                <a:ext uri="{FF2B5EF4-FFF2-40B4-BE49-F238E27FC236}">
                  <a16:creationId xmlns:a16="http://schemas.microsoft.com/office/drawing/2014/main" id="{9B783827-5EFE-B0E0-760F-D5C1D0646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52B2D0CC-2D77-D18E-F076-72DA2D1ED2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863" y="4106897"/>
            <a:ext cx="548200" cy="563391"/>
          </a:xfrm>
          <a:prstGeom prst="rect">
            <a:avLst/>
          </a:prstGeom>
        </p:spPr>
      </p:pic>
      <p:grpSp>
        <p:nvGrpSpPr>
          <p:cNvPr id="82" name="Group 30">
            <a:extLst>
              <a:ext uri="{FF2B5EF4-FFF2-40B4-BE49-F238E27FC236}">
                <a16:creationId xmlns:a16="http://schemas.microsoft.com/office/drawing/2014/main" id="{0C77C7BA-F19C-CF48-0733-4177673F1D82}"/>
              </a:ext>
            </a:extLst>
          </p:cNvPr>
          <p:cNvGrpSpPr>
            <a:grpSpLocks/>
          </p:cNvGrpSpPr>
          <p:nvPr/>
        </p:nvGrpSpPr>
        <p:grpSpPr bwMode="auto">
          <a:xfrm>
            <a:off x="5133589" y="7298942"/>
            <a:ext cx="615530" cy="461540"/>
            <a:chOff x="1701" y="1985"/>
            <a:chExt cx="6820" cy="5296"/>
          </a:xfrm>
        </p:grpSpPr>
        <p:sp>
          <p:nvSpPr>
            <p:cNvPr id="98" name="グラフィックス 13">
              <a:extLst>
                <a:ext uri="{FF2B5EF4-FFF2-40B4-BE49-F238E27FC236}">
                  <a16:creationId xmlns:a16="http://schemas.microsoft.com/office/drawing/2014/main" id="{3D3ADB8F-CC22-F907-38A5-4F5A78A0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グラフィックス 13">
              <a:extLst>
                <a:ext uri="{FF2B5EF4-FFF2-40B4-BE49-F238E27FC236}">
                  <a16:creationId xmlns:a16="http://schemas.microsoft.com/office/drawing/2014/main" id="{E0A9475A-427A-2309-0315-912E79FE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83" name="図 82">
            <a:extLst>
              <a:ext uri="{FF2B5EF4-FFF2-40B4-BE49-F238E27FC236}">
                <a16:creationId xmlns:a16="http://schemas.microsoft.com/office/drawing/2014/main" id="{2EB8A1B6-CC15-FA37-4E43-3FBC8033C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5092" y="7305628"/>
            <a:ext cx="494113" cy="48037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A0A2027-3117-F7B6-5315-21D23100F73A}"/>
              </a:ext>
            </a:extLst>
          </p:cNvPr>
          <p:cNvSpPr txBox="1"/>
          <p:nvPr/>
        </p:nvSpPr>
        <p:spPr>
          <a:xfrm>
            <a:off x="3358305" y="4682769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w5-2555X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3.3-4.6GHz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/TB3.0 4.8GHz/14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(P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14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+E0)/28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2TB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 + 4TB HDD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406B19C-804B-6013-D4CB-E39337B7C23D}"/>
              </a:ext>
            </a:extLst>
          </p:cNvPr>
          <p:cNvSpPr txBox="1"/>
          <p:nvPr/>
        </p:nvSpPr>
        <p:spPr>
          <a:xfrm>
            <a:off x="3322689" y="7810011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Core Ultra 9 285K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　　　　　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コア（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+16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9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3.7GHz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/tb5.6GHz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16GB×2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DDR5-5600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1TB M.2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SSD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16GB-GDDR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 Pro 64bit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1,200W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pic>
        <p:nvPicPr>
          <p:cNvPr id="46" name="図 45" descr="80PLUS PLATINUM">
            <a:extLst>
              <a:ext uri="{FF2B5EF4-FFF2-40B4-BE49-F238E27FC236}">
                <a16:creationId xmlns:a16="http://schemas.microsoft.com/office/drawing/2014/main" id="{5B3A4A44-3A82-2890-3171-6D459AB7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183" y="4135956"/>
            <a:ext cx="381567" cy="5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 descr="80PLUS PLATINUM">
            <a:extLst>
              <a:ext uri="{FF2B5EF4-FFF2-40B4-BE49-F238E27FC236}">
                <a16:creationId xmlns:a16="http://schemas.microsoft.com/office/drawing/2014/main" id="{A07632CB-ADB4-EBC3-BC93-67BB10E4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762" y="7289330"/>
            <a:ext cx="380103" cy="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8AB72C04-4973-FEDF-B2CB-24CDFE9C23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6" y="4229972"/>
            <a:ext cx="1688228" cy="2176123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CCD5D070-2ED4-4AD4-A041-226968374B68}"/>
              </a:ext>
            </a:extLst>
          </p:cNvPr>
          <p:cNvGrpSpPr/>
          <p:nvPr/>
        </p:nvGrpSpPr>
        <p:grpSpPr>
          <a:xfrm>
            <a:off x="507714" y="5914179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B3E18EC9-7AA4-40CA-9CA6-7C72BF0D249B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191D9E20-D726-47DF-8690-1093A0A294E6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60" name="図 59">
            <a:extLst>
              <a:ext uri="{FF2B5EF4-FFF2-40B4-BE49-F238E27FC236}">
                <a16:creationId xmlns:a16="http://schemas.microsoft.com/office/drawing/2014/main" id="{B54B3202-B593-9551-3E5D-D6608CB2C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7" y="389122"/>
            <a:ext cx="1252940" cy="1615038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440F9A9-ED19-06A1-834F-4783D4A686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81" y="172496"/>
            <a:ext cx="2000770" cy="1853375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D41891D-246C-8610-F1C1-BAEBE816B182}"/>
              </a:ext>
            </a:extLst>
          </p:cNvPr>
          <p:cNvSpPr txBox="1"/>
          <p:nvPr/>
        </p:nvSpPr>
        <p:spPr>
          <a:xfrm>
            <a:off x="42670" y="624117"/>
            <a:ext cx="3915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非線形有限要素法解析ソフトウェア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A90C0BC-CEE9-0198-3ECF-9C12F7DF8268}"/>
              </a:ext>
            </a:extLst>
          </p:cNvPr>
          <p:cNvSpPr txBox="1"/>
          <p:nvPr/>
        </p:nvSpPr>
        <p:spPr>
          <a:xfrm>
            <a:off x="570596" y="959478"/>
            <a:ext cx="2980283" cy="402943"/>
          </a:xfrm>
          <a:custGeom>
            <a:avLst/>
            <a:gdLst/>
            <a:ahLst/>
            <a:cxnLst/>
            <a:rect l="l" t="t" r="r" b="b"/>
            <a:pathLst>
              <a:path w="2980283" h="402943">
                <a:moveTo>
                  <a:pt x="2217092" y="243780"/>
                </a:moveTo>
                <a:cubicBezTo>
                  <a:pt x="2205186" y="243780"/>
                  <a:pt x="2195959" y="247054"/>
                  <a:pt x="2189410" y="253603"/>
                </a:cubicBezTo>
                <a:cubicBezTo>
                  <a:pt x="2183457" y="259854"/>
                  <a:pt x="2180481" y="268039"/>
                  <a:pt x="2180481" y="278159"/>
                </a:cubicBezTo>
                <a:cubicBezTo>
                  <a:pt x="2180481" y="302270"/>
                  <a:pt x="2190452" y="314325"/>
                  <a:pt x="2210395" y="314325"/>
                </a:cubicBezTo>
                <a:cubicBezTo>
                  <a:pt x="2214860" y="314325"/>
                  <a:pt x="2222599" y="314325"/>
                  <a:pt x="2233612" y="314325"/>
                </a:cubicBezTo>
                <a:cubicBezTo>
                  <a:pt x="2261890" y="314027"/>
                  <a:pt x="2282874" y="305693"/>
                  <a:pt x="2296567" y="289322"/>
                </a:cubicBezTo>
                <a:cubicBezTo>
                  <a:pt x="2305496" y="279201"/>
                  <a:pt x="2309961" y="269081"/>
                  <a:pt x="2309961" y="258961"/>
                </a:cubicBezTo>
                <a:lnTo>
                  <a:pt x="2309961" y="243780"/>
                </a:lnTo>
                <a:close/>
                <a:moveTo>
                  <a:pt x="2443460" y="84385"/>
                </a:moveTo>
                <a:lnTo>
                  <a:pt x="2521148" y="84385"/>
                </a:lnTo>
                <a:lnTo>
                  <a:pt x="2521148" y="131266"/>
                </a:lnTo>
                <a:cubicBezTo>
                  <a:pt x="2525018" y="126206"/>
                  <a:pt x="2528441" y="121890"/>
                  <a:pt x="2531417" y="118318"/>
                </a:cubicBezTo>
                <a:cubicBezTo>
                  <a:pt x="2547193" y="95696"/>
                  <a:pt x="2566690" y="84385"/>
                  <a:pt x="2589907" y="84385"/>
                </a:cubicBezTo>
                <a:lnTo>
                  <a:pt x="2673399" y="84385"/>
                </a:lnTo>
                <a:lnTo>
                  <a:pt x="2661344" y="156716"/>
                </a:lnTo>
                <a:lnTo>
                  <a:pt x="2589907" y="156716"/>
                </a:lnTo>
                <a:cubicBezTo>
                  <a:pt x="2547640" y="156716"/>
                  <a:pt x="2524720" y="178742"/>
                  <a:pt x="2521148" y="222795"/>
                </a:cubicBezTo>
                <a:lnTo>
                  <a:pt x="2521148" y="373707"/>
                </a:lnTo>
                <a:lnTo>
                  <a:pt x="2443460" y="373707"/>
                </a:lnTo>
                <a:close/>
                <a:moveTo>
                  <a:pt x="2212181" y="84385"/>
                </a:moveTo>
                <a:cubicBezTo>
                  <a:pt x="2220515" y="84385"/>
                  <a:pt x="2233761" y="84385"/>
                  <a:pt x="2251918" y="84385"/>
                </a:cubicBezTo>
                <a:cubicBezTo>
                  <a:pt x="2261145" y="84385"/>
                  <a:pt x="2273349" y="84385"/>
                  <a:pt x="2288530" y="84385"/>
                </a:cubicBezTo>
                <a:cubicBezTo>
                  <a:pt x="2347763" y="84385"/>
                  <a:pt x="2377380" y="115788"/>
                  <a:pt x="2377380" y="178593"/>
                </a:cubicBezTo>
                <a:lnTo>
                  <a:pt x="2377380" y="373707"/>
                </a:lnTo>
                <a:lnTo>
                  <a:pt x="2309961" y="373707"/>
                </a:lnTo>
                <a:lnTo>
                  <a:pt x="2309961" y="350936"/>
                </a:lnTo>
                <a:cubicBezTo>
                  <a:pt x="2287042" y="366117"/>
                  <a:pt x="2261592" y="373707"/>
                  <a:pt x="2233612" y="373707"/>
                </a:cubicBezTo>
                <a:cubicBezTo>
                  <a:pt x="2221706" y="373707"/>
                  <a:pt x="2208907" y="373707"/>
                  <a:pt x="2195215" y="373707"/>
                </a:cubicBezTo>
                <a:cubicBezTo>
                  <a:pt x="2139255" y="373707"/>
                  <a:pt x="2111276" y="341858"/>
                  <a:pt x="2111276" y="278159"/>
                </a:cubicBezTo>
                <a:cubicBezTo>
                  <a:pt x="2111276" y="249584"/>
                  <a:pt x="2120801" y="227558"/>
                  <a:pt x="2139851" y="212080"/>
                </a:cubicBezTo>
                <a:cubicBezTo>
                  <a:pt x="2158305" y="197197"/>
                  <a:pt x="2184052" y="189756"/>
                  <a:pt x="2217092" y="189756"/>
                </a:cubicBezTo>
                <a:lnTo>
                  <a:pt x="2309961" y="189756"/>
                </a:lnTo>
                <a:lnTo>
                  <a:pt x="2309961" y="178593"/>
                </a:lnTo>
                <a:cubicBezTo>
                  <a:pt x="2309961" y="155376"/>
                  <a:pt x="2297757" y="143768"/>
                  <a:pt x="2273349" y="143768"/>
                </a:cubicBezTo>
                <a:cubicBezTo>
                  <a:pt x="2265313" y="143768"/>
                  <a:pt x="2258169" y="143768"/>
                  <a:pt x="2251918" y="143768"/>
                </a:cubicBezTo>
                <a:cubicBezTo>
                  <a:pt x="2242988" y="143768"/>
                  <a:pt x="2233017" y="143768"/>
                  <a:pt x="2222004" y="143768"/>
                </a:cubicBezTo>
                <a:cubicBezTo>
                  <a:pt x="2202358" y="143768"/>
                  <a:pt x="2192536" y="155376"/>
                  <a:pt x="2192536" y="178593"/>
                </a:cubicBezTo>
                <a:lnTo>
                  <a:pt x="2121545" y="178593"/>
                </a:lnTo>
                <a:cubicBezTo>
                  <a:pt x="2121842" y="115788"/>
                  <a:pt x="2152054" y="84385"/>
                  <a:pt x="2212181" y="84385"/>
                </a:cubicBezTo>
                <a:close/>
                <a:moveTo>
                  <a:pt x="1433335" y="50862"/>
                </a:moveTo>
                <a:lnTo>
                  <a:pt x="1479454" y="50862"/>
                </a:lnTo>
                <a:lnTo>
                  <a:pt x="1479454" y="402943"/>
                </a:lnTo>
                <a:lnTo>
                  <a:pt x="1433335" y="402943"/>
                </a:lnTo>
                <a:close/>
                <a:moveTo>
                  <a:pt x="2710160" y="0"/>
                </a:moveTo>
                <a:lnTo>
                  <a:pt x="2787848" y="0"/>
                </a:lnTo>
                <a:lnTo>
                  <a:pt x="2787848" y="170110"/>
                </a:lnTo>
                <a:lnTo>
                  <a:pt x="2882503" y="84385"/>
                </a:lnTo>
                <a:lnTo>
                  <a:pt x="2971800" y="84385"/>
                </a:lnTo>
                <a:lnTo>
                  <a:pt x="2833836" y="209401"/>
                </a:lnTo>
                <a:lnTo>
                  <a:pt x="2980283" y="373707"/>
                </a:lnTo>
                <a:lnTo>
                  <a:pt x="2890986" y="373707"/>
                </a:lnTo>
                <a:lnTo>
                  <a:pt x="2787848" y="258068"/>
                </a:lnTo>
                <a:lnTo>
                  <a:pt x="2787848" y="373707"/>
                </a:lnTo>
                <a:lnTo>
                  <a:pt x="2710160" y="373707"/>
                </a:lnTo>
                <a:close/>
                <a:moveTo>
                  <a:pt x="1676400" y="0"/>
                </a:moveTo>
                <a:lnTo>
                  <a:pt x="1774626" y="0"/>
                </a:lnTo>
                <a:lnTo>
                  <a:pt x="1862584" y="294679"/>
                </a:lnTo>
                <a:lnTo>
                  <a:pt x="1951434" y="0"/>
                </a:lnTo>
                <a:lnTo>
                  <a:pt x="2049661" y="0"/>
                </a:lnTo>
                <a:lnTo>
                  <a:pt x="2049661" y="373707"/>
                </a:lnTo>
                <a:lnTo>
                  <a:pt x="1978670" y="373707"/>
                </a:lnTo>
                <a:lnTo>
                  <a:pt x="1978670" y="99119"/>
                </a:lnTo>
                <a:lnTo>
                  <a:pt x="1899195" y="373707"/>
                </a:lnTo>
                <a:lnTo>
                  <a:pt x="1826865" y="373707"/>
                </a:lnTo>
                <a:lnTo>
                  <a:pt x="1747391" y="101352"/>
                </a:lnTo>
                <a:lnTo>
                  <a:pt x="1747391" y="373707"/>
                </a:lnTo>
                <a:lnTo>
                  <a:pt x="1676400" y="373707"/>
                </a:lnTo>
                <a:close/>
                <a:moveTo>
                  <a:pt x="989409" y="0"/>
                </a:moveTo>
                <a:cubicBezTo>
                  <a:pt x="1015305" y="0"/>
                  <a:pt x="1040904" y="0"/>
                  <a:pt x="1066204" y="0"/>
                </a:cubicBezTo>
                <a:cubicBezTo>
                  <a:pt x="1091505" y="0"/>
                  <a:pt x="1116806" y="0"/>
                  <a:pt x="1142107" y="0"/>
                </a:cubicBezTo>
                <a:cubicBezTo>
                  <a:pt x="1218604" y="297"/>
                  <a:pt x="1256853" y="29617"/>
                  <a:pt x="1256853" y="87957"/>
                </a:cubicBezTo>
                <a:cubicBezTo>
                  <a:pt x="1256853" y="107602"/>
                  <a:pt x="1256853" y="127397"/>
                  <a:pt x="1256853" y="147340"/>
                </a:cubicBezTo>
                <a:lnTo>
                  <a:pt x="1179165" y="147340"/>
                </a:lnTo>
                <a:cubicBezTo>
                  <a:pt x="1179165" y="136922"/>
                  <a:pt x="1179165" y="126652"/>
                  <a:pt x="1179165" y="116532"/>
                </a:cubicBezTo>
                <a:cubicBezTo>
                  <a:pt x="1178867" y="86171"/>
                  <a:pt x="1156245" y="70991"/>
                  <a:pt x="1111299" y="70991"/>
                </a:cubicBezTo>
                <a:cubicBezTo>
                  <a:pt x="1095821" y="70991"/>
                  <a:pt x="1080790" y="70991"/>
                  <a:pt x="1066204" y="70991"/>
                </a:cubicBezTo>
                <a:cubicBezTo>
                  <a:pt x="1051024" y="70991"/>
                  <a:pt x="1035843" y="70991"/>
                  <a:pt x="1020663" y="70991"/>
                </a:cubicBezTo>
                <a:cubicBezTo>
                  <a:pt x="975419" y="71288"/>
                  <a:pt x="952797" y="94357"/>
                  <a:pt x="952797" y="140196"/>
                </a:cubicBezTo>
                <a:cubicBezTo>
                  <a:pt x="952797" y="155674"/>
                  <a:pt x="952797" y="171152"/>
                  <a:pt x="952797" y="186630"/>
                </a:cubicBezTo>
                <a:cubicBezTo>
                  <a:pt x="952797" y="202108"/>
                  <a:pt x="952797" y="217586"/>
                  <a:pt x="952797" y="233065"/>
                </a:cubicBezTo>
                <a:cubicBezTo>
                  <a:pt x="953095" y="279499"/>
                  <a:pt x="975717" y="302716"/>
                  <a:pt x="1020663" y="302716"/>
                </a:cubicBezTo>
                <a:cubicBezTo>
                  <a:pt x="1035843" y="302716"/>
                  <a:pt x="1051024" y="302716"/>
                  <a:pt x="1066204" y="302716"/>
                </a:cubicBezTo>
                <a:cubicBezTo>
                  <a:pt x="1081385" y="302716"/>
                  <a:pt x="1096714" y="302716"/>
                  <a:pt x="1112192" y="302716"/>
                </a:cubicBezTo>
                <a:cubicBezTo>
                  <a:pt x="1158329" y="302716"/>
                  <a:pt x="1181397" y="284857"/>
                  <a:pt x="1181397" y="249138"/>
                </a:cubicBezTo>
                <a:cubicBezTo>
                  <a:pt x="1181397" y="237232"/>
                  <a:pt x="1181397" y="225326"/>
                  <a:pt x="1181397" y="213419"/>
                </a:cubicBezTo>
                <a:lnTo>
                  <a:pt x="1259086" y="213419"/>
                </a:lnTo>
                <a:cubicBezTo>
                  <a:pt x="1259086" y="234553"/>
                  <a:pt x="1259086" y="255835"/>
                  <a:pt x="1259086" y="277267"/>
                </a:cubicBezTo>
                <a:cubicBezTo>
                  <a:pt x="1258788" y="341560"/>
                  <a:pt x="1220093" y="373707"/>
                  <a:pt x="1143000" y="373707"/>
                </a:cubicBezTo>
                <a:cubicBezTo>
                  <a:pt x="1117104" y="373707"/>
                  <a:pt x="1091505" y="373707"/>
                  <a:pt x="1066204" y="373707"/>
                </a:cubicBezTo>
                <a:cubicBezTo>
                  <a:pt x="1040308" y="373707"/>
                  <a:pt x="1014710" y="373707"/>
                  <a:pt x="989409" y="373707"/>
                </a:cubicBezTo>
                <a:cubicBezTo>
                  <a:pt x="913209" y="373707"/>
                  <a:pt x="875109" y="336202"/>
                  <a:pt x="875109" y="261193"/>
                </a:cubicBezTo>
                <a:cubicBezTo>
                  <a:pt x="875109" y="235892"/>
                  <a:pt x="875109" y="211038"/>
                  <a:pt x="875109" y="186630"/>
                </a:cubicBezTo>
                <a:cubicBezTo>
                  <a:pt x="875109" y="161627"/>
                  <a:pt x="875109" y="136624"/>
                  <a:pt x="875109" y="111621"/>
                </a:cubicBezTo>
                <a:cubicBezTo>
                  <a:pt x="875109" y="37207"/>
                  <a:pt x="913209" y="0"/>
                  <a:pt x="989409" y="0"/>
                </a:cubicBezTo>
                <a:close/>
                <a:moveTo>
                  <a:pt x="580876" y="0"/>
                </a:moveTo>
                <a:cubicBezTo>
                  <a:pt x="593377" y="0"/>
                  <a:pt x="610939" y="0"/>
                  <a:pt x="633561" y="0"/>
                </a:cubicBezTo>
                <a:cubicBezTo>
                  <a:pt x="656481" y="0"/>
                  <a:pt x="687288" y="0"/>
                  <a:pt x="725983" y="0"/>
                </a:cubicBezTo>
                <a:cubicBezTo>
                  <a:pt x="754558" y="0"/>
                  <a:pt x="774799" y="8036"/>
                  <a:pt x="786705" y="24110"/>
                </a:cubicBezTo>
                <a:cubicBezTo>
                  <a:pt x="798909" y="40779"/>
                  <a:pt x="805011" y="69800"/>
                  <a:pt x="805011" y="111174"/>
                </a:cubicBezTo>
                <a:lnTo>
                  <a:pt x="727323" y="111174"/>
                </a:lnTo>
                <a:cubicBezTo>
                  <a:pt x="727025" y="84385"/>
                  <a:pt x="715119" y="70991"/>
                  <a:pt x="691604" y="70991"/>
                </a:cubicBezTo>
                <a:cubicBezTo>
                  <a:pt x="665410" y="70991"/>
                  <a:pt x="646063" y="70991"/>
                  <a:pt x="633561" y="70991"/>
                </a:cubicBezTo>
                <a:cubicBezTo>
                  <a:pt x="620762" y="70991"/>
                  <a:pt x="600819" y="70991"/>
                  <a:pt x="573732" y="70991"/>
                </a:cubicBezTo>
                <a:cubicBezTo>
                  <a:pt x="550813" y="70991"/>
                  <a:pt x="539353" y="83641"/>
                  <a:pt x="539353" y="108942"/>
                </a:cubicBezTo>
                <a:cubicBezTo>
                  <a:pt x="539353" y="131266"/>
                  <a:pt x="549771" y="142428"/>
                  <a:pt x="570607" y="142428"/>
                </a:cubicBezTo>
                <a:cubicBezTo>
                  <a:pt x="621804" y="142428"/>
                  <a:pt x="667196" y="142428"/>
                  <a:pt x="706784" y="142428"/>
                </a:cubicBezTo>
                <a:cubicBezTo>
                  <a:pt x="775245" y="142428"/>
                  <a:pt x="809476" y="171896"/>
                  <a:pt x="809476" y="230832"/>
                </a:cubicBezTo>
                <a:cubicBezTo>
                  <a:pt x="809476" y="240953"/>
                  <a:pt x="809476" y="249584"/>
                  <a:pt x="809476" y="256728"/>
                </a:cubicBezTo>
                <a:cubicBezTo>
                  <a:pt x="809476" y="264765"/>
                  <a:pt x="809476" y="274736"/>
                  <a:pt x="809476" y="286643"/>
                </a:cubicBezTo>
                <a:cubicBezTo>
                  <a:pt x="809476" y="344686"/>
                  <a:pt x="781347" y="373707"/>
                  <a:pt x="725090" y="373707"/>
                </a:cubicBezTo>
                <a:cubicBezTo>
                  <a:pt x="687288" y="373707"/>
                  <a:pt x="656778" y="373707"/>
                  <a:pt x="633561" y="373707"/>
                </a:cubicBezTo>
                <a:cubicBezTo>
                  <a:pt x="610046" y="373707"/>
                  <a:pt x="579388" y="373707"/>
                  <a:pt x="541585" y="373707"/>
                </a:cubicBezTo>
                <a:cubicBezTo>
                  <a:pt x="485626" y="373707"/>
                  <a:pt x="457646" y="347216"/>
                  <a:pt x="457646" y="294233"/>
                </a:cubicBezTo>
                <a:cubicBezTo>
                  <a:pt x="457646" y="282029"/>
                  <a:pt x="457646" y="267890"/>
                  <a:pt x="457646" y="251817"/>
                </a:cubicBezTo>
                <a:lnTo>
                  <a:pt x="535335" y="251817"/>
                </a:lnTo>
                <a:cubicBezTo>
                  <a:pt x="535335" y="258365"/>
                  <a:pt x="535335" y="264318"/>
                  <a:pt x="535335" y="269676"/>
                </a:cubicBezTo>
                <a:cubicBezTo>
                  <a:pt x="535335" y="291703"/>
                  <a:pt x="546497" y="302716"/>
                  <a:pt x="568821" y="302716"/>
                </a:cubicBezTo>
                <a:cubicBezTo>
                  <a:pt x="599182" y="302716"/>
                  <a:pt x="620762" y="302716"/>
                  <a:pt x="633561" y="302716"/>
                </a:cubicBezTo>
                <a:cubicBezTo>
                  <a:pt x="646658" y="302716"/>
                  <a:pt x="667494" y="302716"/>
                  <a:pt x="696069" y="302716"/>
                </a:cubicBezTo>
                <a:cubicBezTo>
                  <a:pt x="719881" y="302716"/>
                  <a:pt x="731788" y="287387"/>
                  <a:pt x="731788" y="256728"/>
                </a:cubicBezTo>
                <a:cubicBezTo>
                  <a:pt x="731788" y="234702"/>
                  <a:pt x="719584" y="223688"/>
                  <a:pt x="695176" y="223688"/>
                </a:cubicBezTo>
                <a:cubicBezTo>
                  <a:pt x="655290" y="223688"/>
                  <a:pt x="610195" y="223688"/>
                  <a:pt x="559891" y="223688"/>
                </a:cubicBezTo>
                <a:cubicBezTo>
                  <a:pt x="494407" y="223688"/>
                  <a:pt x="461665" y="195411"/>
                  <a:pt x="461665" y="138856"/>
                </a:cubicBezTo>
                <a:cubicBezTo>
                  <a:pt x="461665" y="125462"/>
                  <a:pt x="461665" y="115490"/>
                  <a:pt x="461665" y="108942"/>
                </a:cubicBezTo>
                <a:cubicBezTo>
                  <a:pt x="461665" y="101501"/>
                  <a:pt x="461665" y="95994"/>
                  <a:pt x="461665" y="92422"/>
                </a:cubicBezTo>
                <a:cubicBezTo>
                  <a:pt x="461665" y="30807"/>
                  <a:pt x="501402" y="0"/>
                  <a:pt x="580876" y="0"/>
                </a:cubicBezTo>
                <a:close/>
                <a:moveTo>
                  <a:pt x="0" y="0"/>
                </a:moveTo>
                <a:lnTo>
                  <a:pt x="98226" y="0"/>
                </a:lnTo>
                <a:lnTo>
                  <a:pt x="186184" y="294679"/>
                </a:lnTo>
                <a:lnTo>
                  <a:pt x="275034" y="0"/>
                </a:lnTo>
                <a:lnTo>
                  <a:pt x="373261" y="0"/>
                </a:lnTo>
                <a:lnTo>
                  <a:pt x="373261" y="373707"/>
                </a:lnTo>
                <a:lnTo>
                  <a:pt x="302270" y="373707"/>
                </a:lnTo>
                <a:lnTo>
                  <a:pt x="302270" y="99119"/>
                </a:lnTo>
                <a:lnTo>
                  <a:pt x="222795" y="373707"/>
                </a:lnTo>
                <a:lnTo>
                  <a:pt x="150465" y="373707"/>
                </a:lnTo>
                <a:lnTo>
                  <a:pt x="70991" y="101352"/>
                </a:lnTo>
                <a:lnTo>
                  <a:pt x="70991" y="373707"/>
                </a:lnTo>
                <a:lnTo>
                  <a:pt x="0" y="373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 P新藝体U" panose="020B0600010101010101" pitchFamily="50" charset="-128"/>
              <a:ea typeface="AR P新藝体U" panose="020B0600010101010101" pitchFamily="50" charset="-128"/>
              <a:cs typeface="Segoe UI" panose="020B0502040204020203" pitchFamily="34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058662B-55E9-CF76-D433-4A4D47A733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06" y="2305121"/>
            <a:ext cx="1351317" cy="94159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66A2D63E-13F3-589F-6136-99011E2CFA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7839" y="4103460"/>
            <a:ext cx="555929" cy="56339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26F1CDD-990E-0C77-CD72-EA9CBE7CE9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0969" y="7320232"/>
            <a:ext cx="459205" cy="45473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4B91FD33-B3F1-4D76-9DC0-92F583818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094" y="7414198"/>
            <a:ext cx="1697966" cy="22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4786238F-260C-48CB-B5C1-C312B98962F0}"/>
              </a:ext>
            </a:extLst>
          </p:cNvPr>
          <p:cNvGrpSpPr/>
          <p:nvPr/>
        </p:nvGrpSpPr>
        <p:grpSpPr>
          <a:xfrm>
            <a:off x="507714" y="9166953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89FF9F55-F5BF-4361-9CB1-E08B8B000BD7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4772D97-1D95-446D-AF8B-31BF65FC97AA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4742</TotalTime>
  <Pages>0</Pages>
  <Words>653</Words>
  <Characters>0</Characters>
  <Application>Microsoft Office PowerPoint</Application>
  <DocSecurity>0</DocSecurity>
  <PresentationFormat>ユーザー設定</PresentationFormat>
  <Lines>0</Lines>
  <Paragraphs>97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P新藝体U</vt:lpstr>
      <vt:lpstr>Yu Gothic UI</vt:lpstr>
      <vt:lpstr>ヒラギノ角ゴ5</vt:lpstr>
      <vt:lpstr>ヒラギノ角ゴ7</vt:lpstr>
      <vt:lpstr>ヒラギノ角ゴ8</vt:lpstr>
      <vt:lpstr>メイリオ</vt:lpstr>
      <vt:lpstr>游ゴシック</vt:lpstr>
      <vt:lpstr>游ゴシック Light</vt:lpstr>
      <vt:lpstr>Arial</vt:lpstr>
      <vt:lpstr>Arial Black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1476</cp:revision>
  <dcterms:created xsi:type="dcterms:W3CDTF">2015-08-26T04:11:00Z</dcterms:created>
  <dcterms:modified xsi:type="dcterms:W3CDTF">2025-01-30T01:35:06Z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