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0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EE0"/>
    <a:srgbClr val="E7EBEC"/>
    <a:srgbClr val="081930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6370" autoAdjust="0"/>
  </p:normalViewPr>
  <p:slideViewPr>
    <p:cSldViewPr>
      <p:cViewPr>
        <p:scale>
          <a:sx n="100" d="100"/>
          <a:sy n="100" d="100"/>
        </p:scale>
        <p:origin x="2369" y="141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2025/5/1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2025/5/1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https://qr.quel.jp/tmp/a522df6578971b176d6ea4d0392a1581a9d568cd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https://qr.quel.jp/tmp/a522df6578971b176d6ea4d0392a1581a9d568cd.png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9F9ED1D-3502-4863-A018-B446E01C3F9B}"/>
              </a:ext>
            </a:extLst>
          </p:cNvPr>
          <p:cNvSpPr/>
          <p:nvPr/>
        </p:nvSpPr>
        <p:spPr>
          <a:xfrm>
            <a:off x="406355" y="2570096"/>
            <a:ext cx="6754327" cy="188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75433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2831982" y="7119237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 Ryzen Type-RT7-7960X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870A10-0092-40F6-B1D0-5119608ACFC0}"/>
              </a:ext>
            </a:extLst>
          </p:cNvPr>
          <p:cNvSpPr txBox="1"/>
          <p:nvPr/>
        </p:nvSpPr>
        <p:spPr>
          <a:xfrm>
            <a:off x="3997413" y="715321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1,394,000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648148" y="732250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278595" y="774793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589273" y="723981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（税別）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B59002B-C789-40A8-85D3-22B8F16D5DCF}"/>
              </a:ext>
            </a:extLst>
          </p:cNvPr>
          <p:cNvSpPr/>
          <p:nvPr/>
        </p:nvSpPr>
        <p:spPr>
          <a:xfrm>
            <a:off x="489255" y="2672424"/>
            <a:ext cx="3430278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3DCA97-F687-4DC2-B6EC-9D3550931871}"/>
              </a:ext>
            </a:extLst>
          </p:cNvPr>
          <p:cNvSpPr txBox="1"/>
          <p:nvPr/>
        </p:nvSpPr>
        <p:spPr>
          <a:xfrm>
            <a:off x="467873" y="2718655"/>
            <a:ext cx="35959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</a:t>
            </a:r>
            <a:r>
              <a:rPr lang="en-US" altLang="ja-JP" sz="12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scRNA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-seq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データの遺伝子発現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量をカウントする解析ソフトウェアです。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CBB245-0528-4BBD-96BC-E07A8E7BE407}"/>
              </a:ext>
            </a:extLst>
          </p:cNvPr>
          <p:cNvSpPr txBox="1"/>
          <p:nvPr/>
        </p:nvSpPr>
        <p:spPr>
          <a:xfrm>
            <a:off x="507452" y="3238905"/>
            <a:ext cx="3395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Single cell RNA-seq</a:t>
            </a:r>
            <a:r>
              <a:rPr lang="ja-JP" altLang="it-IT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it-IT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scRNA-seq</a:t>
            </a:r>
            <a:r>
              <a:rPr lang="ja-JP" altLang="it-IT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）解析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するためには、フリーソフトの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を使うと効率的です。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の解析を快適に行うためには、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コア以上の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以上のメモリが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必要になります。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8482569-F212-418C-966D-86C43F87D8BC}"/>
              </a:ext>
            </a:extLst>
          </p:cNvPr>
          <p:cNvSpPr txBox="1"/>
          <p:nvPr/>
        </p:nvSpPr>
        <p:spPr>
          <a:xfrm>
            <a:off x="3381141" y="4535286"/>
            <a:ext cx="39887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解析に有利な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搭載した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4A78A08-9991-4E38-B3FC-0816B0D00307}"/>
              </a:ext>
            </a:extLst>
          </p:cNvPr>
          <p:cNvSpPr txBox="1"/>
          <p:nvPr/>
        </p:nvSpPr>
        <p:spPr>
          <a:xfrm>
            <a:off x="3442964" y="5753947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7960X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4.2-5.3GHz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/48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384GB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96GB×4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 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A400 4GB-GDDR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   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to DP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変換アダプタ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本付属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F7B40B9-4509-4B23-9F76-77AF0E98394C}"/>
              </a:ext>
            </a:extLst>
          </p:cNvPr>
          <p:cNvCxnSpPr/>
          <p:nvPr/>
        </p:nvCxnSpPr>
        <p:spPr>
          <a:xfrm>
            <a:off x="3541688" y="722456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>
            <a:extLst>
              <a:ext uri="{FF2B5EF4-FFF2-40B4-BE49-F238E27FC236}">
                <a16:creationId xmlns:a16="http://schemas.microsoft.com/office/drawing/2014/main" id="{CE186448-D9E8-4EBD-91F8-5E84B221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8297836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DAD57D2-1DD3-D20C-3165-E8BBD1EF07EF}"/>
              </a:ext>
            </a:extLst>
          </p:cNvPr>
          <p:cNvSpPr txBox="1"/>
          <p:nvPr/>
        </p:nvSpPr>
        <p:spPr>
          <a:xfrm>
            <a:off x="1455547" y="8393731"/>
            <a:ext cx="54684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コア搭載の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だから解析作業が快適に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6B15218-9953-A4CD-9D52-F703C785F601}"/>
              </a:ext>
            </a:extLst>
          </p:cNvPr>
          <p:cNvSpPr txBox="1"/>
          <p:nvPr/>
        </p:nvSpPr>
        <p:spPr>
          <a:xfrm>
            <a:off x="2354836" y="8734059"/>
            <a:ext cx="479778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解析作業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には、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のコア数が多い方が良いと言えます。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また、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 OS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のみが対応しているため、こちらのモデルは</a:t>
            </a:r>
            <a:endParaRPr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Ubuntu22.04 LTS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をインストールしております。</a:t>
            </a:r>
            <a:endParaRPr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3BB83C53-2670-47BC-8275-3457C0DCC9FD}"/>
              </a:ext>
            </a:extLst>
          </p:cNvPr>
          <p:cNvGrpSpPr>
            <a:grpSpLocks/>
          </p:cNvGrpSpPr>
          <p:nvPr/>
        </p:nvGrpSpPr>
        <p:grpSpPr bwMode="auto">
          <a:xfrm>
            <a:off x="5586259" y="4956872"/>
            <a:ext cx="798954" cy="619285"/>
            <a:chOff x="1701" y="1985"/>
            <a:chExt cx="6820" cy="5296"/>
          </a:xfrm>
        </p:grpSpPr>
        <p:sp>
          <p:nvSpPr>
            <p:cNvPr id="82" name="グラフィックス 13">
              <a:extLst>
                <a:ext uri="{FF2B5EF4-FFF2-40B4-BE49-F238E27FC236}">
                  <a16:creationId xmlns:a16="http://schemas.microsoft.com/office/drawing/2014/main" id="{6EC17C80-15B2-4A7D-8CDE-CFCE120A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グラフィックス 13">
              <a:extLst>
                <a:ext uri="{FF2B5EF4-FFF2-40B4-BE49-F238E27FC236}">
                  <a16:creationId xmlns:a16="http://schemas.microsoft.com/office/drawing/2014/main" id="{FAB06C9B-84FB-4BCE-B53D-26CA4B04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617022D2-D5EA-4037-BE4C-E9F449B8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82" y="-124090"/>
            <a:ext cx="2896319" cy="31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 descr="80PLUS PLATINUM">
            <a:extLst>
              <a:ext uri="{FF2B5EF4-FFF2-40B4-BE49-F238E27FC236}">
                <a16:creationId xmlns:a16="http://schemas.microsoft.com/office/drawing/2014/main" id="{C131EDA8-9464-4052-A3BE-5D8CA8D2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338" y="4958035"/>
            <a:ext cx="467183" cy="6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9DBE65F-57C0-CE16-BAE1-DF075C1AF1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>
          <a:xfrm>
            <a:off x="0" y="-12792"/>
            <a:ext cx="7559675" cy="2149801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7C15B2-BDAF-EFFF-3339-B8E41B4174B9}"/>
              </a:ext>
            </a:extLst>
          </p:cNvPr>
          <p:cNvSpPr txBox="1"/>
          <p:nvPr/>
        </p:nvSpPr>
        <p:spPr>
          <a:xfrm>
            <a:off x="74219" y="1418112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DEB530A-47B6-BDB0-1631-5AD3931BE0A5}"/>
              </a:ext>
            </a:extLst>
          </p:cNvPr>
          <p:cNvSpPr txBox="1"/>
          <p:nvPr/>
        </p:nvSpPr>
        <p:spPr>
          <a:xfrm>
            <a:off x="461363" y="1740916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コア数が多い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ため、高速処理が可能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49E6A8-408E-E890-12A2-A01CDDEA945D}"/>
              </a:ext>
            </a:extLst>
          </p:cNvPr>
          <p:cNvSpPr txBox="1"/>
          <p:nvPr/>
        </p:nvSpPr>
        <p:spPr>
          <a:xfrm>
            <a:off x="217589" y="431485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バイオインフォマティクス用途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0F6FDCD-0EB4-06E3-5EF9-F985A5E5FE51}"/>
              </a:ext>
            </a:extLst>
          </p:cNvPr>
          <p:cNvSpPr txBox="1"/>
          <p:nvPr/>
        </p:nvSpPr>
        <p:spPr>
          <a:xfrm>
            <a:off x="42670" y="624117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scRNA</a:t>
            </a:r>
            <a:r>
              <a: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-seq</a:t>
            </a:r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解析ソフトウェア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89A2503-81B3-D0BF-1720-026ED5DC6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54" y="452126"/>
            <a:ext cx="1181407" cy="152283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C6AA4BA-09AB-F4A1-EACF-E661AC668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41" y="88951"/>
            <a:ext cx="1646408" cy="198302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BD22248-5149-A52D-8672-F49FFF79A7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2534" y="4959728"/>
            <a:ext cx="641355" cy="652042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23DE9C6-A19C-18EF-D348-175538F2B29E}"/>
              </a:ext>
            </a:extLst>
          </p:cNvPr>
          <p:cNvSpPr txBox="1"/>
          <p:nvPr/>
        </p:nvSpPr>
        <p:spPr>
          <a:xfrm>
            <a:off x="147974" y="875634"/>
            <a:ext cx="39151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0495403-9F9C-D12D-B729-E8253017ADF1}"/>
              </a:ext>
            </a:extLst>
          </p:cNvPr>
          <p:cNvSpPr/>
          <p:nvPr/>
        </p:nvSpPr>
        <p:spPr>
          <a:xfrm>
            <a:off x="4429962" y="101168"/>
            <a:ext cx="1567894" cy="1595097"/>
          </a:xfrm>
          <a:custGeom>
            <a:avLst/>
            <a:gdLst>
              <a:gd name="connsiteX0" fmla="*/ 0 w 1547112"/>
              <a:gd name="connsiteY0" fmla="*/ 0 h 1414989"/>
              <a:gd name="connsiteX1" fmla="*/ 1547112 w 1547112"/>
              <a:gd name="connsiteY1" fmla="*/ 0 h 1414989"/>
              <a:gd name="connsiteX2" fmla="*/ 1547112 w 1547112"/>
              <a:gd name="connsiteY2" fmla="*/ 1414989 h 1414989"/>
              <a:gd name="connsiteX3" fmla="*/ 0 w 1547112"/>
              <a:gd name="connsiteY3" fmla="*/ 1414989 h 1414989"/>
              <a:gd name="connsiteX4" fmla="*/ 0 w 1547112"/>
              <a:gd name="connsiteY4" fmla="*/ 0 h 1414989"/>
              <a:gd name="connsiteX0" fmla="*/ 20782 w 1567894"/>
              <a:gd name="connsiteY0" fmla="*/ 0 h 1574316"/>
              <a:gd name="connsiteX1" fmla="*/ 1567894 w 1567894"/>
              <a:gd name="connsiteY1" fmla="*/ 0 h 1574316"/>
              <a:gd name="connsiteX2" fmla="*/ 1567894 w 1567894"/>
              <a:gd name="connsiteY2" fmla="*/ 1414989 h 1574316"/>
              <a:gd name="connsiteX3" fmla="*/ 0 w 1567894"/>
              <a:gd name="connsiteY3" fmla="*/ 1574316 h 1574316"/>
              <a:gd name="connsiteX4" fmla="*/ 20782 w 1567894"/>
              <a:gd name="connsiteY4" fmla="*/ 0 h 1574316"/>
              <a:gd name="connsiteX0" fmla="*/ 20782 w 1567894"/>
              <a:gd name="connsiteY0" fmla="*/ 0 h 1574316"/>
              <a:gd name="connsiteX1" fmla="*/ 1484766 w 1567894"/>
              <a:gd name="connsiteY1" fmla="*/ 443346 h 1574316"/>
              <a:gd name="connsiteX2" fmla="*/ 1567894 w 1567894"/>
              <a:gd name="connsiteY2" fmla="*/ 1414989 h 1574316"/>
              <a:gd name="connsiteX3" fmla="*/ 0 w 1567894"/>
              <a:gd name="connsiteY3" fmla="*/ 1574316 h 1574316"/>
              <a:gd name="connsiteX4" fmla="*/ 20782 w 1567894"/>
              <a:gd name="connsiteY4" fmla="*/ 0 h 1574316"/>
              <a:gd name="connsiteX0" fmla="*/ 20782 w 1567894"/>
              <a:gd name="connsiteY0" fmla="*/ 0 h 1574316"/>
              <a:gd name="connsiteX1" fmla="*/ 1567893 w 1567894"/>
              <a:gd name="connsiteY1" fmla="*/ 401782 h 1574316"/>
              <a:gd name="connsiteX2" fmla="*/ 1567894 w 1567894"/>
              <a:gd name="connsiteY2" fmla="*/ 1414989 h 1574316"/>
              <a:gd name="connsiteX3" fmla="*/ 0 w 1567894"/>
              <a:gd name="connsiteY3" fmla="*/ 1574316 h 1574316"/>
              <a:gd name="connsiteX4" fmla="*/ 20782 w 1567894"/>
              <a:gd name="connsiteY4" fmla="*/ 0 h 1574316"/>
              <a:gd name="connsiteX0" fmla="*/ 6927 w 1567894"/>
              <a:gd name="connsiteY0" fmla="*/ 0 h 1595097"/>
              <a:gd name="connsiteX1" fmla="*/ 1567893 w 1567894"/>
              <a:gd name="connsiteY1" fmla="*/ 422563 h 1595097"/>
              <a:gd name="connsiteX2" fmla="*/ 1567894 w 1567894"/>
              <a:gd name="connsiteY2" fmla="*/ 1435770 h 1595097"/>
              <a:gd name="connsiteX3" fmla="*/ 0 w 1567894"/>
              <a:gd name="connsiteY3" fmla="*/ 1595097 h 1595097"/>
              <a:gd name="connsiteX4" fmla="*/ 6927 w 1567894"/>
              <a:gd name="connsiteY4" fmla="*/ 0 h 159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894" h="1595097">
                <a:moveTo>
                  <a:pt x="6927" y="0"/>
                </a:moveTo>
                <a:lnTo>
                  <a:pt x="1567893" y="422563"/>
                </a:lnTo>
                <a:cubicBezTo>
                  <a:pt x="1567893" y="760299"/>
                  <a:pt x="1567894" y="1098034"/>
                  <a:pt x="1567894" y="1435770"/>
                </a:cubicBezTo>
                <a:lnTo>
                  <a:pt x="0" y="1595097"/>
                </a:lnTo>
                <a:lnTo>
                  <a:pt x="6927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88FD5BB9-9B7E-29CB-EF0E-810FA19858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6259" y="2695686"/>
            <a:ext cx="1384044" cy="1668179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28C0819F-2A39-8EFE-0030-BD0C5B85C7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4109610" y="2695684"/>
            <a:ext cx="1315729" cy="16921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07ABD5-D389-D755-C9E0-9DDE5FEB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" y="4745018"/>
            <a:ext cx="2930837" cy="29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80A11A4D-9DD9-864C-A198-45A2418D2A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7884" y="5013845"/>
            <a:ext cx="704459" cy="558042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784D072-312D-1352-B815-617B22BF62B2}"/>
              </a:ext>
            </a:extLst>
          </p:cNvPr>
          <p:cNvSpPr txBox="1"/>
          <p:nvPr/>
        </p:nvSpPr>
        <p:spPr>
          <a:xfrm>
            <a:off x="3303043" y="8057018"/>
            <a:ext cx="4038817" cy="21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/>
              <a:t>https://bto.applied.ne.jp/c19-c29-c39-c49-c59-pm1107-ps1123-customize.html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C1423ECC-6155-6B67-8CE1-3E4238B8367A}"/>
              </a:ext>
            </a:extLst>
          </p:cNvPr>
          <p:cNvGrpSpPr/>
          <p:nvPr/>
        </p:nvGrpSpPr>
        <p:grpSpPr>
          <a:xfrm>
            <a:off x="675877" y="8544379"/>
            <a:ext cx="1439869" cy="629608"/>
            <a:chOff x="635646" y="8413292"/>
            <a:chExt cx="1439869" cy="629608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7D4074B3-F985-4F83-93B2-8E7ACB786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5646" y="8413292"/>
              <a:ext cx="614467" cy="624706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E4F77C66-F312-B600-2A99-D0BE4FADC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54600" y="8413292"/>
              <a:ext cx="720915" cy="629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図 98">
            <a:extLst>
              <a:ext uri="{FF2B5EF4-FFF2-40B4-BE49-F238E27FC236}">
                <a16:creationId xmlns:a16="http://schemas.microsoft.com/office/drawing/2014/main" id="{24A1A65D-0B85-49F7-8AA9-6D11ED676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>
          <a:xfrm>
            <a:off x="0" y="-12792"/>
            <a:ext cx="7559675" cy="2149801"/>
          </a:xfrm>
          <a:prstGeom prst="rect">
            <a:avLst/>
          </a:prstGeom>
        </p:spPr>
      </p:pic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041741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257020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220187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290677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998558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10061427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4" name="Rectangle 3">
            <a:extLst>
              <a:ext uri="{FF2B5EF4-FFF2-40B4-BE49-F238E27FC236}">
                <a16:creationId xmlns:a16="http://schemas.microsoft.com/office/drawing/2014/main" id="{736737C9-DE98-4436-858D-866790B7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49673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14344D56-0941-4659-9F41-F3424ECB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349673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図 8">
            <a:extLst>
              <a:ext uri="{FF2B5EF4-FFF2-40B4-BE49-F238E27FC236}">
                <a16:creationId xmlns:a16="http://schemas.microsoft.com/office/drawing/2014/main" id="{9B92694E-D735-4EFA-8719-7452CCC0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4759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">
            <a:extLst>
              <a:ext uri="{FF2B5EF4-FFF2-40B4-BE49-F238E27FC236}">
                <a16:creationId xmlns:a16="http://schemas.microsoft.com/office/drawing/2014/main" id="{0824D9D5-DAD8-4679-9DA6-B29F06B8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505569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WordArt 35">
            <a:extLst>
              <a:ext uri="{FF2B5EF4-FFF2-40B4-BE49-F238E27FC236}">
                <a16:creationId xmlns:a16="http://schemas.microsoft.com/office/drawing/2014/main" id="{727C49C9-51EF-4A8F-B7D7-5C29B045ED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618549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2" name="WordArt 36">
            <a:extLst>
              <a:ext uri="{FF2B5EF4-FFF2-40B4-BE49-F238E27FC236}">
                <a16:creationId xmlns:a16="http://schemas.microsoft.com/office/drawing/2014/main" id="{CD361B3F-26EB-45A4-9B01-D41C80162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608389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別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1891D5D-642E-498D-8796-C214E6CA31B5}"/>
              </a:ext>
            </a:extLst>
          </p:cNvPr>
          <p:cNvSpPr txBox="1"/>
          <p:nvPr/>
        </p:nvSpPr>
        <p:spPr>
          <a:xfrm>
            <a:off x="4905774" y="5971565"/>
            <a:ext cx="1904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1,539,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93A2E78-881B-41C2-BF23-6E1934F7F4E8}"/>
              </a:ext>
            </a:extLst>
          </p:cNvPr>
          <p:cNvCxnSpPr/>
          <p:nvPr/>
        </p:nvCxnSpPr>
        <p:spPr>
          <a:xfrm>
            <a:off x="3543453" y="5963656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">
            <a:extLst>
              <a:ext uri="{FF2B5EF4-FFF2-40B4-BE49-F238E27FC236}">
                <a16:creationId xmlns:a16="http://schemas.microsoft.com/office/drawing/2014/main" id="{3D32CD21-644B-44C0-A83B-B798E3F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70030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9" name="Picture 4">
            <a:extLst>
              <a:ext uri="{FF2B5EF4-FFF2-40B4-BE49-F238E27FC236}">
                <a16:creationId xmlns:a16="http://schemas.microsoft.com/office/drawing/2014/main" id="{BDBA58D4-FDBD-4911-A89B-9A897D5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670030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図 8">
            <a:extLst>
              <a:ext uri="{FF2B5EF4-FFF2-40B4-BE49-F238E27FC236}">
                <a16:creationId xmlns:a16="http://schemas.microsoft.com/office/drawing/2014/main" id="{43782F1F-272D-4C4E-8ECE-5980B93B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25116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8">
            <a:extLst>
              <a:ext uri="{FF2B5EF4-FFF2-40B4-BE49-F238E27FC236}">
                <a16:creationId xmlns:a16="http://schemas.microsoft.com/office/drawing/2014/main" id="{1E3FAA07-0DDF-4A71-97AA-A520311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825926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WordArt 35">
            <a:extLst>
              <a:ext uri="{FF2B5EF4-FFF2-40B4-BE49-F238E27FC236}">
                <a16:creationId xmlns:a16="http://schemas.microsoft.com/office/drawing/2014/main" id="{63A09434-2555-44D1-AAFD-888F92AA9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938906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35" name="WordArt 36">
            <a:extLst>
              <a:ext uri="{FF2B5EF4-FFF2-40B4-BE49-F238E27FC236}">
                <a16:creationId xmlns:a16="http://schemas.microsoft.com/office/drawing/2014/main" id="{6D91442D-48B6-44A3-885D-196984EDE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928746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税別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0BA96992-4E26-47A3-9733-4E81577F09D5}"/>
              </a:ext>
            </a:extLst>
          </p:cNvPr>
          <p:cNvSpPr txBox="1"/>
          <p:nvPr/>
        </p:nvSpPr>
        <p:spPr>
          <a:xfrm>
            <a:off x="776567" y="6860059"/>
            <a:ext cx="5936885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人気の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搭載で構成されたコストパフォーマンスの良いモデル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98B9929-9F2C-4803-8E0F-AAAAAB909187}"/>
              </a:ext>
            </a:extLst>
          </p:cNvPr>
          <p:cNvSpPr txBox="1"/>
          <p:nvPr/>
        </p:nvSpPr>
        <p:spPr>
          <a:xfrm>
            <a:off x="4687862" y="9175135"/>
            <a:ext cx="212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1,147,000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12AEC5D1-4B31-4039-8046-FEC4D724BFD3}"/>
              </a:ext>
            </a:extLst>
          </p:cNvPr>
          <p:cNvCxnSpPr/>
          <p:nvPr/>
        </p:nvCxnSpPr>
        <p:spPr>
          <a:xfrm>
            <a:off x="3570293" y="9096129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A701DA4A-E2E3-494B-B821-1D561E9C6D5B}"/>
              </a:ext>
            </a:extLst>
          </p:cNvPr>
          <p:cNvSpPr txBox="1"/>
          <p:nvPr/>
        </p:nvSpPr>
        <p:spPr>
          <a:xfrm>
            <a:off x="430211" y="3633665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20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CPU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を２基搭載で、各種人気パーツを選定した高性能モデル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5B1ACCE4-0176-4F1C-901C-FE50A1E2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199153"/>
            <a:ext cx="6727825" cy="1186811"/>
          </a:xfrm>
          <a:prstGeom prst="rect">
            <a:avLst/>
          </a:prstGeom>
          <a:solidFill>
            <a:srgbClr val="DDDEE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5E11B80-4101-4354-A277-153EC51E11FD}"/>
              </a:ext>
            </a:extLst>
          </p:cNvPr>
          <p:cNvSpPr txBox="1"/>
          <p:nvPr/>
        </p:nvSpPr>
        <p:spPr>
          <a:xfrm>
            <a:off x="74219" y="1418112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6ABEB8E-C036-4043-846C-A904CDD317F4}"/>
              </a:ext>
            </a:extLst>
          </p:cNvPr>
          <p:cNvSpPr txBox="1"/>
          <p:nvPr/>
        </p:nvSpPr>
        <p:spPr>
          <a:xfrm>
            <a:off x="461363" y="1740916"/>
            <a:ext cx="349646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コア数が多いため、高速処理が可能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AF9FE02-A118-4F43-8980-33F01FFCDCD9}"/>
              </a:ext>
            </a:extLst>
          </p:cNvPr>
          <p:cNvSpPr txBox="1"/>
          <p:nvPr/>
        </p:nvSpPr>
        <p:spPr>
          <a:xfrm>
            <a:off x="237259" y="414650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バイオインフォマティクス用途に！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AAB91F5-2B93-4F9D-8B43-BE8CC42527AF}"/>
              </a:ext>
            </a:extLst>
          </p:cNvPr>
          <p:cNvSpPr/>
          <p:nvPr/>
        </p:nvSpPr>
        <p:spPr>
          <a:xfrm>
            <a:off x="489255" y="2258146"/>
            <a:ext cx="5106630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DC6DF90-1DD2-4985-A359-342FF50D9E7B}"/>
              </a:ext>
            </a:extLst>
          </p:cNvPr>
          <p:cNvSpPr txBox="1"/>
          <p:nvPr/>
        </p:nvSpPr>
        <p:spPr>
          <a:xfrm>
            <a:off x="467873" y="2291565"/>
            <a:ext cx="50528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</a:t>
            </a:r>
            <a:r>
              <a:rPr lang="en-US" altLang="ja-JP" sz="12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scRNA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-seq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データの遺伝子発現量をカウントできる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フリーの解析ソフトウェアです。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F0B9354-DE27-4924-9E13-02EDD080A752}"/>
              </a:ext>
            </a:extLst>
          </p:cNvPr>
          <p:cNvSpPr txBox="1"/>
          <p:nvPr/>
        </p:nvSpPr>
        <p:spPr>
          <a:xfrm>
            <a:off x="506152" y="2901226"/>
            <a:ext cx="51066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Single cell RNA-seq</a:t>
            </a:r>
            <a:r>
              <a:rPr lang="ja-JP" altLang="it-IT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it-IT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scRNA-seq</a:t>
            </a:r>
            <a:r>
              <a:rPr lang="ja-JP" altLang="it-IT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）解析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をするためには、フリーソフトの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を使うと効率的です。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の解析を快適に行うためには、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コア以上の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以上のメモリが必要になります。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最低でも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が必要です。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C537B-72AC-0D0E-C0BA-6477203A72EE}"/>
              </a:ext>
            </a:extLst>
          </p:cNvPr>
          <p:cNvSpPr txBox="1"/>
          <p:nvPr/>
        </p:nvSpPr>
        <p:spPr>
          <a:xfrm>
            <a:off x="3152066" y="5835600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</a:t>
            </a:r>
            <a:r>
              <a:rPr lang="en-US" altLang="ja-JP" sz="9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Grasta</a:t>
            </a:r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Type-MES4SA-Q</a:t>
            </a:r>
          </a:p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A53A25-32DC-780F-0DE6-F8EAF6AC8CEB}"/>
              </a:ext>
            </a:extLst>
          </p:cNvPr>
          <p:cNvSpPr txBox="1"/>
          <p:nvPr/>
        </p:nvSpPr>
        <p:spPr>
          <a:xfrm>
            <a:off x="3185197" y="9007769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</a:t>
            </a:r>
            <a:r>
              <a:rPr lang="en-US" altLang="ja-JP" sz="9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Grasta</a:t>
            </a:r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Type-MIS4SA-G</a:t>
            </a:r>
          </a:p>
        </p:txBody>
      </p:sp>
      <p:grpSp>
        <p:nvGrpSpPr>
          <p:cNvPr id="58" name="Group 30">
            <a:extLst>
              <a:ext uri="{FF2B5EF4-FFF2-40B4-BE49-F238E27FC236}">
                <a16:creationId xmlns:a16="http://schemas.microsoft.com/office/drawing/2014/main" id="{5897533F-D981-0FC5-0BFF-DCF79B5C6086}"/>
              </a:ext>
            </a:extLst>
          </p:cNvPr>
          <p:cNvGrpSpPr>
            <a:grpSpLocks/>
          </p:cNvGrpSpPr>
          <p:nvPr/>
        </p:nvGrpSpPr>
        <p:grpSpPr bwMode="auto">
          <a:xfrm>
            <a:off x="5256376" y="4099057"/>
            <a:ext cx="682909" cy="541304"/>
            <a:chOff x="1701" y="1985"/>
            <a:chExt cx="6820" cy="5296"/>
          </a:xfrm>
        </p:grpSpPr>
        <p:sp>
          <p:nvSpPr>
            <p:cNvPr id="79" name="グラフィックス 13">
              <a:extLst>
                <a:ext uri="{FF2B5EF4-FFF2-40B4-BE49-F238E27FC236}">
                  <a16:creationId xmlns:a16="http://schemas.microsoft.com/office/drawing/2014/main" id="{283D427A-58C4-5559-1A25-A31A6B7E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グラフィックス 13">
              <a:extLst>
                <a:ext uri="{FF2B5EF4-FFF2-40B4-BE49-F238E27FC236}">
                  <a16:creationId xmlns:a16="http://schemas.microsoft.com/office/drawing/2014/main" id="{9B783827-5EFE-B0E0-760F-D5C1D0646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2" name="Group 30">
            <a:extLst>
              <a:ext uri="{FF2B5EF4-FFF2-40B4-BE49-F238E27FC236}">
                <a16:creationId xmlns:a16="http://schemas.microsoft.com/office/drawing/2014/main" id="{0C77C7BA-F19C-CF48-0733-4177673F1D82}"/>
              </a:ext>
            </a:extLst>
          </p:cNvPr>
          <p:cNvGrpSpPr>
            <a:grpSpLocks/>
          </p:cNvGrpSpPr>
          <p:nvPr/>
        </p:nvGrpSpPr>
        <p:grpSpPr bwMode="auto">
          <a:xfrm>
            <a:off x="5133589" y="7298942"/>
            <a:ext cx="615530" cy="461540"/>
            <a:chOff x="1701" y="1985"/>
            <a:chExt cx="6820" cy="5296"/>
          </a:xfrm>
        </p:grpSpPr>
        <p:sp>
          <p:nvSpPr>
            <p:cNvPr id="98" name="グラフィックス 13">
              <a:extLst>
                <a:ext uri="{FF2B5EF4-FFF2-40B4-BE49-F238E27FC236}">
                  <a16:creationId xmlns:a16="http://schemas.microsoft.com/office/drawing/2014/main" id="{3D3ADB8F-CC22-F907-38A5-4F5A78A0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グラフィックス 13">
              <a:extLst>
                <a:ext uri="{FF2B5EF4-FFF2-40B4-BE49-F238E27FC236}">
                  <a16:creationId xmlns:a16="http://schemas.microsoft.com/office/drawing/2014/main" id="{E0A9475A-427A-2309-0315-912E79FE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A0A2027-3117-F7B6-5315-21D23100F73A}"/>
              </a:ext>
            </a:extLst>
          </p:cNvPr>
          <p:cNvSpPr txBox="1"/>
          <p:nvPr/>
        </p:nvSpPr>
        <p:spPr>
          <a:xfrm>
            <a:off x="3358305" y="4682769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】Xeon Silver 4416+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                           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(2.0-2.9GHz/20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/40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960GB SATA3-SSD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高耐久仕様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A400 4GB-GDDR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Gold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406B19C-804B-6013-D4CB-E39337B7C23D}"/>
              </a:ext>
            </a:extLst>
          </p:cNvPr>
          <p:cNvSpPr txBox="1"/>
          <p:nvPr/>
        </p:nvSpPr>
        <p:spPr>
          <a:xfrm>
            <a:off x="3322689" y="7810011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Silver 4410Y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2.0-2.8GHz/12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/24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960GB U.2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-SSD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高耐久仕様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A400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4GB-GDDR6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Gold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B54B3202-B593-9551-3E5D-D6608CB2CB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7" y="389122"/>
            <a:ext cx="1252940" cy="1615038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440F9A9-ED19-06A1-834F-4783D4A686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1" y="172496"/>
            <a:ext cx="2000770" cy="1853375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D41891D-246C-8610-F1C1-BAEBE816B182}"/>
              </a:ext>
            </a:extLst>
          </p:cNvPr>
          <p:cNvSpPr txBox="1"/>
          <p:nvPr/>
        </p:nvSpPr>
        <p:spPr>
          <a:xfrm>
            <a:off x="42670" y="624117"/>
            <a:ext cx="39151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scRNA</a:t>
            </a:r>
            <a:r>
              <a: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-seq</a:t>
            </a:r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解析ソフトウェア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pPr algn="ctr"/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6BA4406-7E66-1A36-4564-28AE44AADE56}"/>
              </a:ext>
            </a:extLst>
          </p:cNvPr>
          <p:cNvSpPr txBox="1"/>
          <p:nvPr/>
        </p:nvSpPr>
        <p:spPr>
          <a:xfrm>
            <a:off x="147974" y="875634"/>
            <a:ext cx="39151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Cell Ranger</a:t>
            </a:r>
          </a:p>
        </p:txBody>
      </p:sp>
      <p:sp>
        <p:nvSpPr>
          <p:cNvPr id="40" name="正方形/長方形 64">
            <a:extLst>
              <a:ext uri="{FF2B5EF4-FFF2-40B4-BE49-F238E27FC236}">
                <a16:creationId xmlns:a16="http://schemas.microsoft.com/office/drawing/2014/main" id="{BAB7C924-5D84-CD90-805C-6461DE554CEE}"/>
              </a:ext>
            </a:extLst>
          </p:cNvPr>
          <p:cNvSpPr/>
          <p:nvPr/>
        </p:nvSpPr>
        <p:spPr>
          <a:xfrm>
            <a:off x="4010141" y="195928"/>
            <a:ext cx="1935955" cy="1474721"/>
          </a:xfrm>
          <a:custGeom>
            <a:avLst/>
            <a:gdLst>
              <a:gd name="connsiteX0" fmla="*/ 0 w 1547112"/>
              <a:gd name="connsiteY0" fmla="*/ 0 h 1414989"/>
              <a:gd name="connsiteX1" fmla="*/ 1547112 w 1547112"/>
              <a:gd name="connsiteY1" fmla="*/ 0 h 1414989"/>
              <a:gd name="connsiteX2" fmla="*/ 1547112 w 1547112"/>
              <a:gd name="connsiteY2" fmla="*/ 1414989 h 1414989"/>
              <a:gd name="connsiteX3" fmla="*/ 0 w 1547112"/>
              <a:gd name="connsiteY3" fmla="*/ 1414989 h 1414989"/>
              <a:gd name="connsiteX4" fmla="*/ 0 w 1547112"/>
              <a:gd name="connsiteY4" fmla="*/ 0 h 1414989"/>
              <a:gd name="connsiteX0" fmla="*/ 20782 w 1567894"/>
              <a:gd name="connsiteY0" fmla="*/ 0 h 1574316"/>
              <a:gd name="connsiteX1" fmla="*/ 1567894 w 1567894"/>
              <a:gd name="connsiteY1" fmla="*/ 0 h 1574316"/>
              <a:gd name="connsiteX2" fmla="*/ 1567894 w 1567894"/>
              <a:gd name="connsiteY2" fmla="*/ 1414989 h 1574316"/>
              <a:gd name="connsiteX3" fmla="*/ 0 w 1567894"/>
              <a:gd name="connsiteY3" fmla="*/ 1574316 h 1574316"/>
              <a:gd name="connsiteX4" fmla="*/ 20782 w 1567894"/>
              <a:gd name="connsiteY4" fmla="*/ 0 h 1574316"/>
              <a:gd name="connsiteX0" fmla="*/ 20782 w 1567894"/>
              <a:gd name="connsiteY0" fmla="*/ 0 h 1574316"/>
              <a:gd name="connsiteX1" fmla="*/ 1484766 w 1567894"/>
              <a:gd name="connsiteY1" fmla="*/ 443346 h 1574316"/>
              <a:gd name="connsiteX2" fmla="*/ 1567894 w 1567894"/>
              <a:gd name="connsiteY2" fmla="*/ 1414989 h 1574316"/>
              <a:gd name="connsiteX3" fmla="*/ 0 w 1567894"/>
              <a:gd name="connsiteY3" fmla="*/ 1574316 h 1574316"/>
              <a:gd name="connsiteX4" fmla="*/ 20782 w 1567894"/>
              <a:gd name="connsiteY4" fmla="*/ 0 h 1574316"/>
              <a:gd name="connsiteX0" fmla="*/ 20782 w 1567894"/>
              <a:gd name="connsiteY0" fmla="*/ 0 h 1574316"/>
              <a:gd name="connsiteX1" fmla="*/ 1567893 w 1567894"/>
              <a:gd name="connsiteY1" fmla="*/ 401782 h 1574316"/>
              <a:gd name="connsiteX2" fmla="*/ 1567894 w 1567894"/>
              <a:gd name="connsiteY2" fmla="*/ 1414989 h 1574316"/>
              <a:gd name="connsiteX3" fmla="*/ 0 w 1567894"/>
              <a:gd name="connsiteY3" fmla="*/ 1574316 h 1574316"/>
              <a:gd name="connsiteX4" fmla="*/ 20782 w 1567894"/>
              <a:gd name="connsiteY4" fmla="*/ 0 h 1574316"/>
              <a:gd name="connsiteX0" fmla="*/ 6927 w 1567894"/>
              <a:gd name="connsiteY0" fmla="*/ 0 h 1595097"/>
              <a:gd name="connsiteX1" fmla="*/ 1567893 w 1567894"/>
              <a:gd name="connsiteY1" fmla="*/ 422563 h 1595097"/>
              <a:gd name="connsiteX2" fmla="*/ 1567894 w 1567894"/>
              <a:gd name="connsiteY2" fmla="*/ 1435770 h 1595097"/>
              <a:gd name="connsiteX3" fmla="*/ 0 w 1567894"/>
              <a:gd name="connsiteY3" fmla="*/ 1595097 h 1595097"/>
              <a:gd name="connsiteX4" fmla="*/ 6927 w 1567894"/>
              <a:gd name="connsiteY4" fmla="*/ 0 h 1595097"/>
              <a:gd name="connsiteX0" fmla="*/ 0 w 1862891"/>
              <a:gd name="connsiteY0" fmla="*/ 120901 h 1172534"/>
              <a:gd name="connsiteX1" fmla="*/ 1862890 w 1862891"/>
              <a:gd name="connsiteY1" fmla="*/ 0 h 1172534"/>
              <a:gd name="connsiteX2" fmla="*/ 1862891 w 1862891"/>
              <a:gd name="connsiteY2" fmla="*/ 1013207 h 1172534"/>
              <a:gd name="connsiteX3" fmla="*/ 294997 w 1862891"/>
              <a:gd name="connsiteY3" fmla="*/ 1172534 h 1172534"/>
              <a:gd name="connsiteX4" fmla="*/ 0 w 1862891"/>
              <a:gd name="connsiteY4" fmla="*/ 120901 h 1172534"/>
              <a:gd name="connsiteX0" fmla="*/ 0 w 1862891"/>
              <a:gd name="connsiteY0" fmla="*/ 448705 h 1500338"/>
              <a:gd name="connsiteX1" fmla="*/ 1793879 w 1862891"/>
              <a:gd name="connsiteY1" fmla="*/ 0 h 1500338"/>
              <a:gd name="connsiteX2" fmla="*/ 1862891 w 1862891"/>
              <a:gd name="connsiteY2" fmla="*/ 1341011 h 1500338"/>
              <a:gd name="connsiteX3" fmla="*/ 294997 w 1862891"/>
              <a:gd name="connsiteY3" fmla="*/ 1500338 h 1500338"/>
              <a:gd name="connsiteX4" fmla="*/ 0 w 1862891"/>
              <a:gd name="connsiteY4" fmla="*/ 448705 h 1500338"/>
              <a:gd name="connsiteX0" fmla="*/ 110445 w 1973336"/>
              <a:gd name="connsiteY0" fmla="*/ 448705 h 1465832"/>
              <a:gd name="connsiteX1" fmla="*/ 1904324 w 1973336"/>
              <a:gd name="connsiteY1" fmla="*/ 0 h 1465832"/>
              <a:gd name="connsiteX2" fmla="*/ 1973336 w 1973336"/>
              <a:gd name="connsiteY2" fmla="*/ 1341011 h 1465832"/>
              <a:gd name="connsiteX3" fmla="*/ 0 w 1973336"/>
              <a:gd name="connsiteY3" fmla="*/ 1465832 h 1465832"/>
              <a:gd name="connsiteX4" fmla="*/ 110445 w 1973336"/>
              <a:gd name="connsiteY4" fmla="*/ 448705 h 1465832"/>
              <a:gd name="connsiteX0" fmla="*/ 110445 w 1904324"/>
              <a:gd name="connsiteY0" fmla="*/ 448705 h 1465832"/>
              <a:gd name="connsiteX1" fmla="*/ 1904324 w 1904324"/>
              <a:gd name="connsiteY1" fmla="*/ 0 h 1465832"/>
              <a:gd name="connsiteX2" fmla="*/ 1852566 w 1904324"/>
              <a:gd name="connsiteY2" fmla="*/ 1461781 h 1465832"/>
              <a:gd name="connsiteX3" fmla="*/ 0 w 1904324"/>
              <a:gd name="connsiteY3" fmla="*/ 1465832 h 1465832"/>
              <a:gd name="connsiteX4" fmla="*/ 110445 w 1904324"/>
              <a:gd name="connsiteY4" fmla="*/ 448705 h 1465832"/>
              <a:gd name="connsiteX0" fmla="*/ 179457 w 1904324"/>
              <a:gd name="connsiteY0" fmla="*/ 465957 h 1465832"/>
              <a:gd name="connsiteX1" fmla="*/ 1904324 w 1904324"/>
              <a:gd name="connsiteY1" fmla="*/ 0 h 1465832"/>
              <a:gd name="connsiteX2" fmla="*/ 1852566 w 1904324"/>
              <a:gd name="connsiteY2" fmla="*/ 1461781 h 1465832"/>
              <a:gd name="connsiteX3" fmla="*/ 0 w 1904324"/>
              <a:gd name="connsiteY3" fmla="*/ 1465832 h 1465832"/>
              <a:gd name="connsiteX4" fmla="*/ 179457 w 1904324"/>
              <a:gd name="connsiteY4" fmla="*/ 465957 h 1465832"/>
              <a:gd name="connsiteX0" fmla="*/ 136325 w 1904324"/>
              <a:gd name="connsiteY0" fmla="*/ 448704 h 1465832"/>
              <a:gd name="connsiteX1" fmla="*/ 1904324 w 1904324"/>
              <a:gd name="connsiteY1" fmla="*/ 0 h 1465832"/>
              <a:gd name="connsiteX2" fmla="*/ 1852566 w 1904324"/>
              <a:gd name="connsiteY2" fmla="*/ 1461781 h 1465832"/>
              <a:gd name="connsiteX3" fmla="*/ 0 w 1904324"/>
              <a:gd name="connsiteY3" fmla="*/ 1465832 h 1465832"/>
              <a:gd name="connsiteX4" fmla="*/ 136325 w 1904324"/>
              <a:gd name="connsiteY4" fmla="*/ 448704 h 1465832"/>
              <a:gd name="connsiteX0" fmla="*/ 136325 w 1904324"/>
              <a:gd name="connsiteY0" fmla="*/ 431451 h 1465832"/>
              <a:gd name="connsiteX1" fmla="*/ 1904324 w 1904324"/>
              <a:gd name="connsiteY1" fmla="*/ 0 h 1465832"/>
              <a:gd name="connsiteX2" fmla="*/ 1852566 w 1904324"/>
              <a:gd name="connsiteY2" fmla="*/ 1461781 h 1465832"/>
              <a:gd name="connsiteX3" fmla="*/ 0 w 1904324"/>
              <a:gd name="connsiteY3" fmla="*/ 1465832 h 1465832"/>
              <a:gd name="connsiteX4" fmla="*/ 136325 w 1904324"/>
              <a:gd name="connsiteY4" fmla="*/ 431451 h 1465832"/>
              <a:gd name="connsiteX0" fmla="*/ 136325 w 1904324"/>
              <a:gd name="connsiteY0" fmla="*/ 431451 h 1474721"/>
              <a:gd name="connsiteX1" fmla="*/ 1904324 w 1904324"/>
              <a:gd name="connsiteY1" fmla="*/ 0 h 1474721"/>
              <a:gd name="connsiteX2" fmla="*/ 1843940 w 1904324"/>
              <a:gd name="connsiteY2" fmla="*/ 1474721 h 1474721"/>
              <a:gd name="connsiteX3" fmla="*/ 0 w 1904324"/>
              <a:gd name="connsiteY3" fmla="*/ 1465832 h 1474721"/>
              <a:gd name="connsiteX4" fmla="*/ 136325 w 1904324"/>
              <a:gd name="connsiteY4" fmla="*/ 431451 h 1474721"/>
              <a:gd name="connsiteX0" fmla="*/ 136325 w 1921577"/>
              <a:gd name="connsiteY0" fmla="*/ 431451 h 1474721"/>
              <a:gd name="connsiteX1" fmla="*/ 1921577 w 1921577"/>
              <a:gd name="connsiteY1" fmla="*/ 0 h 1474721"/>
              <a:gd name="connsiteX2" fmla="*/ 1843940 w 1921577"/>
              <a:gd name="connsiteY2" fmla="*/ 1474721 h 1474721"/>
              <a:gd name="connsiteX3" fmla="*/ 0 w 1921577"/>
              <a:gd name="connsiteY3" fmla="*/ 1465832 h 1474721"/>
              <a:gd name="connsiteX4" fmla="*/ 136325 w 1921577"/>
              <a:gd name="connsiteY4" fmla="*/ 431451 h 1474721"/>
              <a:gd name="connsiteX0" fmla="*/ 150703 w 1935955"/>
              <a:gd name="connsiteY0" fmla="*/ 431451 h 1474721"/>
              <a:gd name="connsiteX1" fmla="*/ 1935955 w 1935955"/>
              <a:gd name="connsiteY1" fmla="*/ 0 h 1474721"/>
              <a:gd name="connsiteX2" fmla="*/ 1858318 w 1935955"/>
              <a:gd name="connsiteY2" fmla="*/ 1474721 h 1474721"/>
              <a:gd name="connsiteX3" fmla="*/ 0 w 1935955"/>
              <a:gd name="connsiteY3" fmla="*/ 1462957 h 1474721"/>
              <a:gd name="connsiteX4" fmla="*/ 150703 w 1935955"/>
              <a:gd name="connsiteY4" fmla="*/ 431451 h 14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955" h="1474721">
                <a:moveTo>
                  <a:pt x="150703" y="431451"/>
                </a:moveTo>
                <a:lnTo>
                  <a:pt x="1935955" y="0"/>
                </a:lnTo>
                <a:cubicBezTo>
                  <a:pt x="1935955" y="337736"/>
                  <a:pt x="1858318" y="1136985"/>
                  <a:pt x="1858318" y="1474721"/>
                </a:cubicBezTo>
                <a:lnTo>
                  <a:pt x="0" y="1462957"/>
                </a:lnTo>
                <a:lnTo>
                  <a:pt x="150703" y="431451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061978B3-0BFB-0E31-EA3F-DD14280CA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5749119" y="2265786"/>
            <a:ext cx="1239614" cy="104620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B3A87C3-27D4-E791-8043-0121C458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8" y="4118553"/>
            <a:ext cx="2239761" cy="22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CD5D070-2ED4-4AD4-A041-226968374B68}"/>
              </a:ext>
            </a:extLst>
          </p:cNvPr>
          <p:cNvGrpSpPr/>
          <p:nvPr/>
        </p:nvGrpSpPr>
        <p:grpSpPr>
          <a:xfrm>
            <a:off x="507714" y="5914179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B3E18EC9-7AA4-40CA-9CA6-7C72BF0D249B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91D9E20-D726-47DF-8690-1093A0A294E6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74EDFEDF-EA51-3F8D-34BC-45512BC790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0037" y="4106897"/>
            <a:ext cx="548200" cy="558213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207FD11E-D82E-3CA1-3C73-587DED7C3A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0595" y="4143342"/>
            <a:ext cx="602323" cy="477134"/>
          </a:xfrm>
          <a:prstGeom prst="rect">
            <a:avLst/>
          </a:prstGeom>
        </p:spPr>
      </p:pic>
      <p:pic>
        <p:nvPicPr>
          <p:cNvPr id="2049" name="図 2048">
            <a:extLst>
              <a:ext uri="{FF2B5EF4-FFF2-40B4-BE49-F238E27FC236}">
                <a16:creationId xmlns:a16="http://schemas.microsoft.com/office/drawing/2014/main" id="{2137C45F-9D06-B089-BF61-8553A30A2C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6516" y="4124409"/>
            <a:ext cx="398922" cy="537010"/>
          </a:xfrm>
          <a:prstGeom prst="rect">
            <a:avLst/>
          </a:prstGeom>
        </p:spPr>
      </p:pic>
      <p:sp>
        <p:nvSpPr>
          <p:cNvPr id="2051" name="テキスト ボックス 2050">
            <a:extLst>
              <a:ext uri="{FF2B5EF4-FFF2-40B4-BE49-F238E27FC236}">
                <a16:creationId xmlns:a16="http://schemas.microsoft.com/office/drawing/2014/main" id="{1087FD36-BB9E-A09A-DA40-31E4DA461C01}"/>
              </a:ext>
            </a:extLst>
          </p:cNvPr>
          <p:cNvSpPr txBox="1"/>
          <p:nvPr/>
        </p:nvSpPr>
        <p:spPr>
          <a:xfrm>
            <a:off x="3268980" y="6504506"/>
            <a:ext cx="42174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https://bto.applied.ne.jp/c19-c29-c39-c49-c59-pm1019-ps1036-customize.html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ABD7EA3-F596-CA89-A491-44BC9BB0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5" y="7407862"/>
            <a:ext cx="2239761" cy="22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786238F-260C-48CB-B5C1-C312B98962F0}"/>
              </a:ext>
            </a:extLst>
          </p:cNvPr>
          <p:cNvGrpSpPr/>
          <p:nvPr/>
        </p:nvGrpSpPr>
        <p:grpSpPr>
          <a:xfrm>
            <a:off x="507714" y="9166953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9FF9F55-F5BF-4361-9CB1-E08B8B000BD7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B4772D97-1D95-446D-AF8B-31BF65FC97AA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081E5AE-E192-4C3B-60C9-94E7DC4A6AC8}"/>
              </a:ext>
            </a:extLst>
          </p:cNvPr>
          <p:cNvSpPr txBox="1"/>
          <p:nvPr/>
        </p:nvSpPr>
        <p:spPr>
          <a:xfrm>
            <a:off x="3272451" y="9740492"/>
            <a:ext cx="40047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/>
              <a:t>https://bto.applied.ne.jp/c19-c29-c39-c49-c59-pm1017-ps1034-customize.html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2FF3F101-B99B-03F5-5378-2474585F5E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5232" y="7302222"/>
            <a:ext cx="476241" cy="48494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32EC2879-F8EA-9390-FE0C-9492750F2F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1155" y="7338666"/>
            <a:ext cx="548201" cy="434261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0B32A88-B75E-1931-9812-08EF0DEF50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37076" y="7319733"/>
            <a:ext cx="351331" cy="4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4807</TotalTime>
  <Pages>0</Pages>
  <Words>676</Words>
  <Characters>0</Characters>
  <Application>Microsoft Office PowerPoint</Application>
  <DocSecurity>0</DocSecurity>
  <PresentationFormat>ユーザー設定</PresentationFormat>
  <Lines>0</Lines>
  <Paragraphs>109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Yu Gothic UI</vt:lpstr>
      <vt:lpstr>ヒラギノ角ゴ5</vt:lpstr>
      <vt:lpstr>ヒラギノ角ゴ7</vt:lpstr>
      <vt:lpstr>ヒラギノ角ゴ8</vt:lpstr>
      <vt:lpstr>メイリオ</vt:lpstr>
      <vt:lpstr>游ゴシック</vt:lpstr>
      <vt:lpstr>游ゴシック Light</vt:lpstr>
      <vt:lpstr>Arial</vt:lpstr>
      <vt:lpstr>Arial Black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1479</cp:revision>
  <dcterms:created xsi:type="dcterms:W3CDTF">2015-08-26T04:11:00Z</dcterms:created>
  <dcterms:modified xsi:type="dcterms:W3CDTF">2025-05-01T07:20:58Z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