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
  </p:notesMasterIdLst>
  <p:sldIdLst>
    <p:sldId id="298" r:id="rId2"/>
    <p:sldId id="299" r:id="rId3"/>
  </p:sldIdLst>
  <p:sldSz cx="15119350" cy="10691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47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9709"/>
    <a:srgbClr val="000066"/>
    <a:srgbClr val="4F81B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4660"/>
  </p:normalViewPr>
  <p:slideViewPr>
    <p:cSldViewPr>
      <p:cViewPr>
        <p:scale>
          <a:sx n="75" d="100"/>
          <a:sy n="75" d="100"/>
        </p:scale>
        <p:origin x="619" y="43"/>
      </p:cViewPr>
      <p:guideLst>
        <p:guide orient="horz" pos="3368"/>
        <p:guide pos="4764"/>
      </p:guideLst>
    </p:cSldViewPr>
  </p:slideViewPr>
  <p:notesTextViewPr>
    <p:cViewPr>
      <p:scale>
        <a:sx n="1" d="1"/>
        <a:sy n="1" d="1"/>
      </p:scale>
      <p:origin x="0" y="0"/>
    </p:cViewPr>
  </p:notesTextViewPr>
  <p:gridSpacing cx="69848" cy="6984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ヘッダー プレースホルダー 1">
            <a:extLst>
              <a:ext uri="{FF2B5EF4-FFF2-40B4-BE49-F238E27FC236}">
                <a16:creationId xmlns:a16="http://schemas.microsoft.com/office/drawing/2014/main" id="{D8D82528-7D63-4BAF-8AF8-782B4D3ECCB3}"/>
              </a:ext>
            </a:extLst>
          </p:cNvPr>
          <p:cNvSpPr>
            <a:spLocks noGrp="1" noChangeArrowheads="1"/>
          </p:cNvSpPr>
          <p:nvPr>
            <p:ph type="hdr" sz="quarter" idx="4294967295"/>
          </p:nvPr>
        </p:nvSpPr>
        <p:spPr bwMode="auto">
          <a:xfrm>
            <a:off x="0" y="0"/>
            <a:ext cx="2951163" cy="496888"/>
          </a:xfrm>
          <a:prstGeom prst="rect">
            <a:avLst/>
          </a:prstGeom>
          <a:noFill/>
          <a:ln>
            <a:noFill/>
          </a:ln>
        </p:spPr>
        <p:txBody>
          <a:bodyPr vert="horz" wrap="square" lIns="91882" tIns="45942" rIns="91882" bIns="45942" numCol="1" anchor="t" anchorCtr="0" compatLnSpc="1">
            <a:prstTxWarp prst="textNoShape">
              <a:avLst/>
            </a:prstTxWarp>
          </a:bodyPr>
          <a:lstStyle>
            <a:lvl1pPr>
              <a:buFont typeface="Arial" panose="020B0604020202020204" pitchFamily="34" charset="0"/>
              <a:buNone/>
              <a:defRPr sz="1200"/>
            </a:lvl1pPr>
          </a:lstStyle>
          <a:p>
            <a:pPr>
              <a:defRPr/>
            </a:pPr>
            <a:endParaRPr lang="ja-JP" altLang="ja-JP"/>
          </a:p>
        </p:txBody>
      </p:sp>
      <p:sp>
        <p:nvSpPr>
          <p:cNvPr id="2051" name="日付プレースホルダー 2">
            <a:extLst>
              <a:ext uri="{FF2B5EF4-FFF2-40B4-BE49-F238E27FC236}">
                <a16:creationId xmlns:a16="http://schemas.microsoft.com/office/drawing/2014/main" id="{9B6D9815-35E6-4DB9-A7BE-17A58024CBE0}"/>
              </a:ext>
            </a:extLst>
          </p:cNvPr>
          <p:cNvSpPr>
            <a:spLocks noGrp="1" noChangeArrowheads="1"/>
          </p:cNvSpPr>
          <p:nvPr>
            <p:ph type="dt" idx="1"/>
          </p:nvPr>
        </p:nvSpPr>
        <p:spPr bwMode="auto">
          <a:xfrm>
            <a:off x="3854450" y="0"/>
            <a:ext cx="2951163" cy="496888"/>
          </a:xfrm>
          <a:prstGeom prst="rect">
            <a:avLst/>
          </a:prstGeom>
          <a:noFill/>
          <a:ln>
            <a:noFill/>
          </a:ln>
        </p:spPr>
        <p:txBody>
          <a:bodyPr vert="horz" wrap="square" lIns="91882" tIns="45942" rIns="91882" bIns="45942" numCol="1" anchor="t" anchorCtr="0" compatLnSpc="1">
            <a:prstTxWarp prst="textNoShape">
              <a:avLst/>
            </a:prstTxWarp>
          </a:bodyPr>
          <a:lstStyle>
            <a:lvl1pPr algn="r">
              <a:buFont typeface="Arial" panose="020B0604020202020204" pitchFamily="34" charset="0"/>
              <a:buNone/>
              <a:defRPr/>
            </a:lvl1pPr>
          </a:lstStyle>
          <a:p>
            <a:pPr>
              <a:defRPr/>
            </a:pPr>
            <a:fld id="{47162779-5B6F-497B-AE3A-8242DDDD62AD}" type="datetime1">
              <a:rPr lang="ja-JP" altLang="en-US"/>
              <a:pPr>
                <a:defRPr/>
              </a:pPr>
              <a:t>2025/3/10</a:t>
            </a:fld>
            <a:endParaRPr lang="ja-JP" altLang="en-US" sz="1200"/>
          </a:p>
        </p:txBody>
      </p:sp>
      <p:sp>
        <p:nvSpPr>
          <p:cNvPr id="2052" name="スライド イメージ プレースホルダー 3">
            <a:extLst>
              <a:ext uri="{FF2B5EF4-FFF2-40B4-BE49-F238E27FC236}">
                <a16:creationId xmlns:a16="http://schemas.microsoft.com/office/drawing/2014/main" id="{40883335-0706-4DC6-901B-AB22CAC6D3B3}"/>
              </a:ext>
            </a:extLst>
          </p:cNvPr>
          <p:cNvSpPr>
            <a:spLocks noGrp="1" noRot="1" noChangeAspect="1" noChangeArrowheads="1"/>
          </p:cNvSpPr>
          <p:nvPr>
            <p:ph type="sldImg" idx="2"/>
          </p:nvPr>
        </p:nvSpPr>
        <p:spPr bwMode="auto">
          <a:xfrm>
            <a:off x="1033463" y="1244600"/>
            <a:ext cx="47402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sp>
      <p:sp>
        <p:nvSpPr>
          <p:cNvPr id="2053" name="ノート プレースホルダー 4">
            <a:extLst>
              <a:ext uri="{FF2B5EF4-FFF2-40B4-BE49-F238E27FC236}">
                <a16:creationId xmlns:a16="http://schemas.microsoft.com/office/drawing/2014/main" id="{1FE77A54-CCE7-4874-8AD6-851C8FB6E906}"/>
              </a:ext>
            </a:extLst>
          </p:cNvPr>
          <p:cNvSpPr>
            <a:spLocks noGrp="1" noRot="1" noChangeAspect="1" noChangeArrowheads="1"/>
          </p:cNvSpPr>
          <p:nvPr/>
        </p:nvSpPr>
        <p:spPr bwMode="auto">
          <a:xfrm>
            <a:off x="679450" y="4784725"/>
            <a:ext cx="5448300" cy="3910013"/>
          </a:xfrm>
          <a:prstGeom prst="rect">
            <a:avLst/>
          </a:prstGeom>
          <a:noFill/>
          <a:ln>
            <a:noFill/>
          </a:ln>
        </p:spPr>
        <p:txBody>
          <a:bodyPr lIns="91882" tIns="45942" rIns="91882" bIns="45942" anchor="ctr"/>
          <a:lstStyle>
            <a:lvl1pPr defTabSz="0">
              <a:spcBef>
                <a:spcPct val="30000"/>
              </a:spcBef>
              <a:defRPr sz="1200">
                <a:solidFill>
                  <a:schemeClr val="tx1"/>
                </a:solidFill>
                <a:latin typeface="Arial" panose="020B0604020202020204" pitchFamily="34" charset="0"/>
              </a:defRPr>
            </a:lvl1pPr>
            <a:lvl2pPr defTabSz="0">
              <a:spcBef>
                <a:spcPct val="30000"/>
              </a:spcBef>
              <a:defRPr sz="1200">
                <a:solidFill>
                  <a:schemeClr val="tx1"/>
                </a:solidFill>
                <a:latin typeface="Arial" panose="020B0604020202020204" pitchFamily="34" charset="0"/>
              </a:defRPr>
            </a:lvl2pPr>
            <a:lvl3pPr defTabSz="0">
              <a:spcBef>
                <a:spcPct val="30000"/>
              </a:spcBef>
              <a:defRPr sz="1200">
                <a:solidFill>
                  <a:schemeClr val="tx1"/>
                </a:solidFill>
                <a:latin typeface="Arial" panose="020B0604020202020204" pitchFamily="34" charset="0"/>
              </a:defRPr>
            </a:lvl3pPr>
            <a:lvl4pPr defTabSz="0">
              <a:spcBef>
                <a:spcPct val="30000"/>
              </a:spcBef>
              <a:defRPr sz="1200">
                <a:solidFill>
                  <a:schemeClr val="tx1"/>
                </a:solidFill>
                <a:latin typeface="Arial" panose="020B0604020202020204" pitchFamily="34" charset="0"/>
              </a:defRPr>
            </a:lvl4pPr>
            <a:lvl5pPr defTabSz="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ja-JP" altLang="en-US"/>
              <a:t>マスター テキストの書式設定</a:t>
            </a:r>
          </a:p>
          <a:p>
            <a:pPr>
              <a:defRPr/>
            </a:pPr>
            <a:r>
              <a:rPr lang="ja-JP" altLang="en-US"/>
              <a:t>第 </a:t>
            </a:r>
            <a:r>
              <a:rPr lang="en-US" altLang="ja-JP"/>
              <a:t>2 </a:t>
            </a:r>
            <a:r>
              <a:rPr lang="ja-JP" altLang="en-US"/>
              <a:t>レベル</a:t>
            </a:r>
          </a:p>
          <a:p>
            <a:pPr>
              <a:defRPr/>
            </a:pPr>
            <a:r>
              <a:rPr lang="ja-JP" altLang="en-US"/>
              <a:t>第 </a:t>
            </a:r>
            <a:r>
              <a:rPr lang="en-US" altLang="ja-JP"/>
              <a:t>3 </a:t>
            </a:r>
            <a:r>
              <a:rPr lang="ja-JP" altLang="en-US"/>
              <a:t>レベル</a:t>
            </a:r>
          </a:p>
          <a:p>
            <a:pPr>
              <a:defRPr/>
            </a:pPr>
            <a:r>
              <a:rPr lang="ja-JP" altLang="en-US"/>
              <a:t>第 </a:t>
            </a:r>
            <a:r>
              <a:rPr lang="en-US" altLang="ja-JP"/>
              <a:t>4 </a:t>
            </a:r>
            <a:r>
              <a:rPr lang="ja-JP" altLang="en-US"/>
              <a:t>レベル</a:t>
            </a:r>
          </a:p>
          <a:p>
            <a:pPr>
              <a:defRPr/>
            </a:pPr>
            <a:r>
              <a:rPr lang="ja-JP" altLang="en-US"/>
              <a:t>第 </a:t>
            </a:r>
            <a:r>
              <a:rPr lang="en-US" altLang="ja-JP"/>
              <a:t>5 </a:t>
            </a:r>
            <a:r>
              <a:rPr lang="ja-JP" altLang="en-US"/>
              <a:t>レベル</a:t>
            </a:r>
          </a:p>
        </p:txBody>
      </p:sp>
      <p:sp>
        <p:nvSpPr>
          <p:cNvPr id="2054" name="フッター プレースホルダー 5">
            <a:extLst>
              <a:ext uri="{FF2B5EF4-FFF2-40B4-BE49-F238E27FC236}">
                <a16:creationId xmlns:a16="http://schemas.microsoft.com/office/drawing/2014/main" id="{010DDE3A-ABFA-4331-AA4F-0D09FCFECB26}"/>
              </a:ext>
            </a:extLst>
          </p:cNvPr>
          <p:cNvSpPr>
            <a:spLocks noGrp="1" noChangeArrowheads="1"/>
          </p:cNvSpPr>
          <p:nvPr>
            <p:ph type="ftr" sz="quarter" idx="4"/>
          </p:nvPr>
        </p:nvSpPr>
        <p:spPr bwMode="auto">
          <a:xfrm>
            <a:off x="0" y="9442450"/>
            <a:ext cx="2951163" cy="496888"/>
          </a:xfrm>
          <a:prstGeom prst="rect">
            <a:avLst/>
          </a:prstGeom>
          <a:noFill/>
          <a:ln>
            <a:noFill/>
          </a:ln>
        </p:spPr>
        <p:txBody>
          <a:bodyPr vert="horz" wrap="square" lIns="91882" tIns="45942" rIns="91882" bIns="45942" numCol="1" anchor="b" anchorCtr="0" compatLnSpc="1">
            <a:prstTxWarp prst="textNoShape">
              <a:avLst/>
            </a:prstTxWarp>
          </a:bodyPr>
          <a:lstStyle>
            <a:lvl1pPr>
              <a:buFont typeface="Arial" panose="020B0604020202020204" pitchFamily="34" charset="0"/>
              <a:buNone/>
              <a:defRPr sz="1200"/>
            </a:lvl1pPr>
          </a:lstStyle>
          <a:p>
            <a:pPr>
              <a:defRPr/>
            </a:pPr>
            <a:endParaRPr lang="ja-JP" altLang="ja-JP"/>
          </a:p>
        </p:txBody>
      </p:sp>
      <p:sp>
        <p:nvSpPr>
          <p:cNvPr id="2055" name="スライド番号プレースホルダー 6">
            <a:extLst>
              <a:ext uri="{FF2B5EF4-FFF2-40B4-BE49-F238E27FC236}">
                <a16:creationId xmlns:a16="http://schemas.microsoft.com/office/drawing/2014/main" id="{53B8E6DC-44FF-4389-B101-73ACA1605E12}"/>
              </a:ext>
            </a:extLst>
          </p:cNvPr>
          <p:cNvSpPr>
            <a:spLocks noGrp="1" noChangeArrowheads="1"/>
          </p:cNvSpPr>
          <p:nvPr>
            <p:ph type="sldNum" sz="quarter" idx="5"/>
          </p:nvPr>
        </p:nvSpPr>
        <p:spPr bwMode="auto">
          <a:xfrm>
            <a:off x="3854450" y="9442450"/>
            <a:ext cx="2951163" cy="496888"/>
          </a:xfrm>
          <a:prstGeom prst="rect">
            <a:avLst/>
          </a:prstGeom>
          <a:noFill/>
          <a:ln>
            <a:noFill/>
          </a:ln>
        </p:spPr>
        <p:txBody>
          <a:bodyPr vert="horz" wrap="square" lIns="91882" tIns="45942" rIns="91882" bIns="45942" numCol="1" anchor="b" anchorCtr="0" compatLnSpc="1">
            <a:prstTxWarp prst="textNoShape">
              <a:avLst/>
            </a:prstTxWarp>
          </a:bodyPr>
          <a:lstStyle>
            <a:lvl1pPr algn="r">
              <a:buFont typeface="Arial" panose="020B0604020202020204" pitchFamily="34" charset="0"/>
              <a:buNone/>
              <a:defRPr/>
            </a:lvl1pPr>
          </a:lstStyle>
          <a:p>
            <a:pPr>
              <a:defRPr/>
            </a:pPr>
            <a:fld id="{2F1F6FB8-28E6-4502-BE1F-1CF4FBABE520}" type="slidenum">
              <a:rPr lang="ja-JP" altLang="en-US"/>
              <a:pPr>
                <a:defRPr/>
              </a:pPr>
              <a:t>‹#›</a:t>
            </a:fld>
            <a:endParaRPr lang="ja-JP" altLang="en-US" sz="1200"/>
          </a:p>
        </p:txBody>
      </p:sp>
    </p:spTree>
    <p:extLst>
      <p:ext uri="{BB962C8B-B14F-4D97-AF65-F5344CB8AC3E}">
        <p14:creationId xmlns:p14="http://schemas.microsoft.com/office/powerpoint/2010/main" val="1339422274"/>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C07978E3-3F75-4A0D-94BD-8754002B412E}" type="datetime1">
              <a:rPr lang="ja-JP" altLang="en-US" smtClean="0"/>
              <a:pPr>
                <a:defRPr/>
              </a:pPr>
              <a:t>2025/3/10</a:t>
            </a:fld>
            <a:endParaRPr lang="ja-JP"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ja-JP" altLang="ja-JP"/>
          </a:p>
        </p:txBody>
      </p:sp>
      <p:sp>
        <p:nvSpPr>
          <p:cNvPr id="6" name="Slide Number Placeholder 5"/>
          <p:cNvSpPr>
            <a:spLocks noGrp="1"/>
          </p:cNvSpPr>
          <p:nvPr>
            <p:ph type="sldNum" sz="quarter" idx="12"/>
          </p:nvPr>
        </p:nvSpPr>
        <p:spPr/>
        <p:txBody>
          <a:bodyPr/>
          <a:lstStyle/>
          <a:p>
            <a:pPr>
              <a:defRPr/>
            </a:pPr>
            <a:fld id="{A1DA5961-23E2-4788-AB9A-AEEEFB251698}"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037714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F4988144-94EE-4D30-9361-6000D8699E60}" type="datetime1">
              <a:rPr lang="ja-JP" altLang="en-US" smtClean="0"/>
              <a:pPr>
                <a:defRPr/>
              </a:pPr>
              <a:t>2025/3/10</a:t>
            </a:fld>
            <a:endParaRPr lang="ja-JP"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ja-JP" altLang="ja-JP"/>
          </a:p>
        </p:txBody>
      </p:sp>
      <p:sp>
        <p:nvSpPr>
          <p:cNvPr id="6" name="Slide Number Placeholder 5"/>
          <p:cNvSpPr>
            <a:spLocks noGrp="1"/>
          </p:cNvSpPr>
          <p:nvPr>
            <p:ph type="sldNum" sz="quarter" idx="12"/>
          </p:nvPr>
        </p:nvSpPr>
        <p:spPr/>
        <p:txBody>
          <a:bodyPr/>
          <a:lstStyle/>
          <a:p>
            <a:pPr>
              <a:defRPr/>
            </a:pPr>
            <a:fld id="{231F1629-3C7C-49C6-94AE-923B78457F34}"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71957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9AA9BE7-304D-4DF5-9736-3527E2E07CC4}" type="datetime1">
              <a:rPr lang="ja-JP" altLang="en-US" smtClean="0"/>
              <a:pPr>
                <a:defRPr/>
              </a:pPr>
              <a:t>2025/3/10</a:t>
            </a:fld>
            <a:endParaRPr lang="ja-JP"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ja-JP" altLang="ja-JP"/>
          </a:p>
        </p:txBody>
      </p:sp>
      <p:sp>
        <p:nvSpPr>
          <p:cNvPr id="6" name="Slide Number Placeholder 5"/>
          <p:cNvSpPr>
            <a:spLocks noGrp="1"/>
          </p:cNvSpPr>
          <p:nvPr>
            <p:ph type="sldNum" sz="quarter" idx="12"/>
          </p:nvPr>
        </p:nvSpPr>
        <p:spPr/>
        <p:txBody>
          <a:bodyPr/>
          <a:lstStyle/>
          <a:p>
            <a:pPr>
              <a:defRPr/>
            </a:pPr>
            <a:fld id="{F2535774-BA25-4DF2-A866-669B5541F0E7}"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22245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18075BB-3CD5-4CA7-A691-D3E6921D0F2F}" type="datetime1">
              <a:rPr lang="ja-JP" altLang="en-US" smtClean="0"/>
              <a:pPr>
                <a:defRPr/>
              </a:pPr>
              <a:t>2025/3/10</a:t>
            </a:fld>
            <a:endParaRPr lang="ja-JP"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ja-JP" altLang="ja-JP"/>
          </a:p>
        </p:txBody>
      </p:sp>
      <p:sp>
        <p:nvSpPr>
          <p:cNvPr id="6" name="Slide Number Placeholder 5"/>
          <p:cNvSpPr>
            <a:spLocks noGrp="1"/>
          </p:cNvSpPr>
          <p:nvPr>
            <p:ph type="sldNum" sz="quarter" idx="12"/>
          </p:nvPr>
        </p:nvSpPr>
        <p:spPr/>
        <p:txBody>
          <a:bodyPr/>
          <a:lstStyle/>
          <a:p>
            <a:pPr>
              <a:defRPr/>
            </a:pPr>
            <a:fld id="{18009B32-316C-46C9-9F2A-AC03076C0D58}"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17896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087999A7-B118-4595-8F5D-3EA4785052C5}" type="datetime1">
              <a:rPr lang="ja-JP" altLang="en-US" smtClean="0"/>
              <a:pPr>
                <a:defRPr/>
              </a:pPr>
              <a:t>2025/3/10</a:t>
            </a:fld>
            <a:endParaRPr lang="ja-JP"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ja-JP" altLang="ja-JP"/>
          </a:p>
        </p:txBody>
      </p:sp>
      <p:sp>
        <p:nvSpPr>
          <p:cNvPr id="6" name="Slide Number Placeholder 5"/>
          <p:cNvSpPr>
            <a:spLocks noGrp="1"/>
          </p:cNvSpPr>
          <p:nvPr>
            <p:ph type="sldNum" sz="quarter" idx="12"/>
          </p:nvPr>
        </p:nvSpPr>
        <p:spPr/>
        <p:txBody>
          <a:bodyPr/>
          <a:lstStyle/>
          <a:p>
            <a:pPr>
              <a:defRPr/>
            </a:pPr>
            <a:fld id="{CB9B8DF0-AD75-4419-B5AA-C8AC41C25206}"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15349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2A8EE726-064D-4A7A-87F8-C255F47775DA}" type="datetime1">
              <a:rPr lang="ja-JP" altLang="en-US" smtClean="0"/>
              <a:pPr>
                <a:defRPr/>
              </a:pPr>
              <a:t>2025/3/10</a:t>
            </a:fld>
            <a:endParaRPr lang="ja-JP"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ja-JP" altLang="ja-JP"/>
          </a:p>
        </p:txBody>
      </p:sp>
      <p:sp>
        <p:nvSpPr>
          <p:cNvPr id="7" name="Slide Number Placeholder 6"/>
          <p:cNvSpPr>
            <a:spLocks noGrp="1"/>
          </p:cNvSpPr>
          <p:nvPr>
            <p:ph type="sldNum" sz="quarter" idx="12"/>
          </p:nvPr>
        </p:nvSpPr>
        <p:spPr/>
        <p:txBody>
          <a:bodyPr/>
          <a:lstStyle/>
          <a:p>
            <a:pPr>
              <a:defRPr/>
            </a:pPr>
            <a:fld id="{89E7228F-84C8-4FAE-A2ED-02A4BA5DB43E}"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258805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A5861FEA-1BE4-4962-8DDE-A5D55E7527A9}" type="datetime1">
              <a:rPr lang="ja-JP" altLang="en-US" smtClean="0"/>
              <a:pPr>
                <a:defRPr/>
              </a:pPr>
              <a:t>2025/3/10</a:t>
            </a:fld>
            <a:endParaRPr lang="ja-JP" altLang="en-US" sz="1800">
              <a:solidFill>
                <a:schemeClr val="tx1"/>
              </a:solidFill>
            </a:endParaRPr>
          </a:p>
        </p:txBody>
      </p:sp>
      <p:sp>
        <p:nvSpPr>
          <p:cNvPr id="8" name="Footer Placeholder 7"/>
          <p:cNvSpPr>
            <a:spLocks noGrp="1"/>
          </p:cNvSpPr>
          <p:nvPr>
            <p:ph type="ftr" sz="quarter" idx="11"/>
          </p:nvPr>
        </p:nvSpPr>
        <p:spPr/>
        <p:txBody>
          <a:bodyPr/>
          <a:lstStyle/>
          <a:p>
            <a:pPr>
              <a:defRPr/>
            </a:pPr>
            <a:endParaRPr lang="ja-JP" altLang="ja-JP"/>
          </a:p>
        </p:txBody>
      </p:sp>
      <p:sp>
        <p:nvSpPr>
          <p:cNvPr id="9" name="Slide Number Placeholder 8"/>
          <p:cNvSpPr>
            <a:spLocks noGrp="1"/>
          </p:cNvSpPr>
          <p:nvPr>
            <p:ph type="sldNum" sz="quarter" idx="12"/>
          </p:nvPr>
        </p:nvSpPr>
        <p:spPr/>
        <p:txBody>
          <a:bodyPr/>
          <a:lstStyle/>
          <a:p>
            <a:pPr>
              <a:defRPr/>
            </a:pPr>
            <a:fld id="{A7843B40-6466-4FC6-B59C-19E25D6395DD}"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760293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3BC3B54A-4984-489F-9AD9-FFA51C931E4D}" type="datetime1">
              <a:rPr lang="ja-JP" altLang="en-US" smtClean="0"/>
              <a:pPr>
                <a:defRPr/>
              </a:pPr>
              <a:t>2025/3/10</a:t>
            </a:fld>
            <a:endParaRPr lang="ja-JP" altLang="en-US" sz="1800">
              <a:solidFill>
                <a:schemeClr val="tx1"/>
              </a:solidFill>
            </a:endParaRPr>
          </a:p>
        </p:txBody>
      </p:sp>
      <p:sp>
        <p:nvSpPr>
          <p:cNvPr id="4" name="Footer Placeholder 3"/>
          <p:cNvSpPr>
            <a:spLocks noGrp="1"/>
          </p:cNvSpPr>
          <p:nvPr>
            <p:ph type="ftr" sz="quarter" idx="11"/>
          </p:nvPr>
        </p:nvSpPr>
        <p:spPr/>
        <p:txBody>
          <a:bodyPr/>
          <a:lstStyle/>
          <a:p>
            <a:pPr>
              <a:defRPr/>
            </a:pPr>
            <a:endParaRPr lang="ja-JP" altLang="ja-JP"/>
          </a:p>
        </p:txBody>
      </p:sp>
      <p:sp>
        <p:nvSpPr>
          <p:cNvPr id="5" name="Slide Number Placeholder 4"/>
          <p:cNvSpPr>
            <a:spLocks noGrp="1"/>
          </p:cNvSpPr>
          <p:nvPr>
            <p:ph type="sldNum" sz="quarter" idx="12"/>
          </p:nvPr>
        </p:nvSpPr>
        <p:spPr/>
        <p:txBody>
          <a:bodyPr/>
          <a:lstStyle/>
          <a:p>
            <a:pPr>
              <a:defRPr/>
            </a:pPr>
            <a:fld id="{2C1808FF-C502-478B-A7FB-5CF5249A89C9}"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84507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F2FB7D-6622-44BB-8443-AAE9ABD04C2A}" type="datetime1">
              <a:rPr lang="ja-JP" altLang="en-US" smtClean="0"/>
              <a:pPr>
                <a:defRPr/>
              </a:pPr>
              <a:t>2025/3/10</a:t>
            </a:fld>
            <a:endParaRPr lang="ja-JP" altLang="en-US" sz="1800">
              <a:solidFill>
                <a:schemeClr val="tx1"/>
              </a:solidFill>
            </a:endParaRPr>
          </a:p>
        </p:txBody>
      </p:sp>
      <p:sp>
        <p:nvSpPr>
          <p:cNvPr id="3" name="Footer Placeholder 2"/>
          <p:cNvSpPr>
            <a:spLocks noGrp="1"/>
          </p:cNvSpPr>
          <p:nvPr>
            <p:ph type="ftr" sz="quarter" idx="11"/>
          </p:nvPr>
        </p:nvSpPr>
        <p:spPr/>
        <p:txBody>
          <a:bodyPr/>
          <a:lstStyle/>
          <a:p>
            <a:pPr>
              <a:defRPr/>
            </a:pPr>
            <a:endParaRPr lang="ja-JP" altLang="ja-JP"/>
          </a:p>
        </p:txBody>
      </p:sp>
      <p:sp>
        <p:nvSpPr>
          <p:cNvPr id="4" name="Slide Number Placeholder 3"/>
          <p:cNvSpPr>
            <a:spLocks noGrp="1"/>
          </p:cNvSpPr>
          <p:nvPr>
            <p:ph type="sldNum" sz="quarter" idx="12"/>
          </p:nvPr>
        </p:nvSpPr>
        <p:spPr/>
        <p:txBody>
          <a:bodyPr/>
          <a:lstStyle/>
          <a:p>
            <a:pPr>
              <a:defRPr/>
            </a:pPr>
            <a:fld id="{1929A675-E67B-4B29-86A3-5ACA98E69B30}"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222947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20FF1BBD-CBC7-4959-8351-5A736CE0938B}" type="datetime1">
              <a:rPr lang="ja-JP" altLang="en-US" smtClean="0"/>
              <a:pPr>
                <a:defRPr/>
              </a:pPr>
              <a:t>2025/3/10</a:t>
            </a:fld>
            <a:endParaRPr lang="ja-JP"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ja-JP" altLang="ja-JP"/>
          </a:p>
        </p:txBody>
      </p:sp>
      <p:sp>
        <p:nvSpPr>
          <p:cNvPr id="7" name="Slide Number Placeholder 6"/>
          <p:cNvSpPr>
            <a:spLocks noGrp="1"/>
          </p:cNvSpPr>
          <p:nvPr>
            <p:ph type="sldNum" sz="quarter" idx="12"/>
          </p:nvPr>
        </p:nvSpPr>
        <p:spPr/>
        <p:txBody>
          <a:bodyPr/>
          <a:lstStyle/>
          <a:p>
            <a:pPr>
              <a:defRPr/>
            </a:pPr>
            <a:fld id="{260A148F-D910-440E-A062-BA2BA1E8A13C}"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209088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9992FBA-136A-4615-B42B-1BCBDE2F7E83}" type="datetime1">
              <a:rPr lang="ja-JP" altLang="en-US" smtClean="0"/>
              <a:pPr>
                <a:defRPr/>
              </a:pPr>
              <a:t>2025/3/10</a:t>
            </a:fld>
            <a:endParaRPr lang="ja-JP"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ja-JP" altLang="ja-JP"/>
          </a:p>
        </p:txBody>
      </p:sp>
      <p:sp>
        <p:nvSpPr>
          <p:cNvPr id="7" name="Slide Number Placeholder 6"/>
          <p:cNvSpPr>
            <a:spLocks noGrp="1"/>
          </p:cNvSpPr>
          <p:nvPr>
            <p:ph type="sldNum" sz="quarter" idx="12"/>
          </p:nvPr>
        </p:nvSpPr>
        <p:spPr/>
        <p:txBody>
          <a:bodyPr/>
          <a:lstStyle/>
          <a:p>
            <a:pPr>
              <a:defRPr/>
            </a:pPr>
            <a:fld id="{54E4DEFA-BC6D-47E7-A9BE-A61E139C1845}"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335002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pPr>
              <a:defRPr/>
            </a:pPr>
            <a:fld id="{54CA1D40-5B34-4B97-9DA7-D2C4F69DF1E9}" type="datetime1">
              <a:rPr lang="ja-JP" altLang="en-US" smtClean="0"/>
              <a:pPr>
                <a:defRPr/>
              </a:pPr>
              <a:t>2025/3/10</a:t>
            </a:fld>
            <a:endParaRPr lang="ja-JP" altLang="en-US" sz="1800">
              <a:solidFill>
                <a:schemeClr val="tx1"/>
              </a:solidFill>
            </a:endParaRPr>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pPr>
              <a:defRPr/>
            </a:pPr>
            <a:endParaRPr lang="ja-JP" altLang="ja-JP"/>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pPr>
              <a:defRPr/>
            </a:pPr>
            <a:fld id="{9E078727-E0AB-4F16-9ECA-F98D7E720520}"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2452140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26" Type="http://schemas.openxmlformats.org/officeDocument/2006/relationships/image" Target="../media/image24.jpeg"/><Relationship Id="rId3" Type="http://schemas.openxmlformats.org/officeDocument/2006/relationships/image" Target="../media/image2.png"/><Relationship Id="rId21" Type="http://schemas.openxmlformats.org/officeDocument/2006/relationships/image" Target="../media/image19.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1.jpg"/><Relationship Id="rId16" Type="http://schemas.openxmlformats.org/officeDocument/2006/relationships/image" Target="../media/image14.bin"/><Relationship Id="rId20"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2.jpeg"/><Relationship Id="rId5" Type="http://schemas.openxmlformats.org/officeDocument/2006/relationships/image" Target="../media/image4.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jpe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https://qr.quel.jp/tmp/04d79fc1cf57de0e8cf5a2268c387487ac21555f.png" TargetMode="External"/><Relationship Id="rId22" Type="http://schemas.openxmlformats.org/officeDocument/2006/relationships/image" Target="../media/image20.jpeg"/><Relationship Id="rId27"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eg"/><Relationship Id="rId18" Type="http://schemas.openxmlformats.org/officeDocument/2006/relationships/image" Target="../media/image43.jpg"/><Relationship Id="rId3" Type="http://schemas.openxmlformats.org/officeDocument/2006/relationships/image" Target="../media/image28.jp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g"/><Relationship Id="rId2" Type="http://schemas.openxmlformats.org/officeDocument/2006/relationships/image" Target="../media/image27.jpeg"/><Relationship Id="rId16" Type="http://schemas.openxmlformats.org/officeDocument/2006/relationships/image" Target="../media/image41.jpg"/><Relationship Id="rId20"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6.jpeg"/><Relationship Id="rId5" Type="http://schemas.openxmlformats.org/officeDocument/2006/relationships/image" Target="../media/image30.jpg"/><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44.jpg"/><Relationship Id="rId4" Type="http://schemas.openxmlformats.org/officeDocument/2006/relationships/image" Target="../media/image29.jpg"/><Relationship Id="rId9" Type="http://schemas.openxmlformats.org/officeDocument/2006/relationships/image" Target="../media/image34.jpeg"/><Relationship Id="rId1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12B68FF-182B-1F34-0D93-9AB55DA44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675" y="-682"/>
            <a:ext cx="7559675" cy="5040791"/>
          </a:xfrm>
          <a:prstGeom prst="rect">
            <a:avLst/>
          </a:prstGeom>
        </p:spPr>
      </p:pic>
      <p:grpSp>
        <p:nvGrpSpPr>
          <p:cNvPr id="3" name="グループ化 2">
            <a:extLst>
              <a:ext uri="{FF2B5EF4-FFF2-40B4-BE49-F238E27FC236}">
                <a16:creationId xmlns:a16="http://schemas.microsoft.com/office/drawing/2014/main" id="{B85A4597-83A9-7456-4EDD-A3005CFE5E6B}"/>
              </a:ext>
            </a:extLst>
          </p:cNvPr>
          <p:cNvGrpSpPr/>
          <p:nvPr/>
        </p:nvGrpSpPr>
        <p:grpSpPr>
          <a:xfrm>
            <a:off x="7803217" y="4088642"/>
            <a:ext cx="7054468" cy="636963"/>
            <a:chOff x="-2279657" y="2517775"/>
            <a:chExt cx="10250195" cy="925512"/>
          </a:xfrm>
        </p:grpSpPr>
        <p:pic>
          <p:nvPicPr>
            <p:cNvPr id="4" name="図 3">
              <a:extLst>
                <a:ext uri="{FF2B5EF4-FFF2-40B4-BE49-F238E27FC236}">
                  <a16:creationId xmlns:a16="http://schemas.microsoft.com/office/drawing/2014/main" id="{F7454EBC-078B-809E-6EC4-927DCA580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7493" b="-2"/>
            <a:stretch>
              <a:fillRect/>
            </a:stretch>
          </p:blipFill>
          <p:spPr bwMode="auto">
            <a:xfrm>
              <a:off x="3120725" y="2517775"/>
              <a:ext cx="4849813" cy="9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9">
              <a:extLst>
                <a:ext uri="{FF2B5EF4-FFF2-40B4-BE49-F238E27FC236}">
                  <a16:creationId xmlns:a16="http://schemas.microsoft.com/office/drawing/2014/main" id="{2698199C-3D69-392C-1744-911A134F66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52786"/>
            <a:stretch>
              <a:fillRect/>
            </a:stretch>
          </p:blipFill>
          <p:spPr bwMode="auto">
            <a:xfrm>
              <a:off x="-2279657" y="2517775"/>
              <a:ext cx="5400676"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4">
            <a:extLst>
              <a:ext uri="{FF2B5EF4-FFF2-40B4-BE49-F238E27FC236}">
                <a16:creationId xmlns:a16="http://schemas.microsoft.com/office/drawing/2014/main" id="{7B94AFEE-A6D4-2C73-4F81-9DC17A90A5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7709" y="1754334"/>
            <a:ext cx="1269807" cy="21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6616E528-1FC0-4810-3BD8-AA7BE9603F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4629" y="1497526"/>
            <a:ext cx="2577613" cy="2412358"/>
          </a:xfrm>
          <a:prstGeom prst="rect">
            <a:avLst/>
          </a:prstGeom>
        </p:spPr>
      </p:pic>
      <p:sp>
        <p:nvSpPr>
          <p:cNvPr id="8" name="テキスト ボックス 7">
            <a:extLst>
              <a:ext uri="{FF2B5EF4-FFF2-40B4-BE49-F238E27FC236}">
                <a16:creationId xmlns:a16="http://schemas.microsoft.com/office/drawing/2014/main" id="{ECF7945F-7118-BECF-A107-FA8411E67B8D}"/>
              </a:ext>
            </a:extLst>
          </p:cNvPr>
          <p:cNvSpPr txBox="1"/>
          <p:nvPr/>
        </p:nvSpPr>
        <p:spPr>
          <a:xfrm>
            <a:off x="8082330" y="491546"/>
            <a:ext cx="6435551" cy="954107"/>
          </a:xfrm>
          <a:prstGeom prst="rect">
            <a:avLst/>
          </a:prstGeom>
          <a:noFill/>
          <a:ln>
            <a:noFill/>
          </a:ln>
        </p:spPr>
        <p:txBody>
          <a:bodyPr wrap="square" rtlCol="0">
            <a:spAutoFit/>
          </a:bodyPr>
          <a:lstStyle/>
          <a:p>
            <a:pPr algn="ctr"/>
            <a:r>
              <a:rPr lang="en-US" altLang="ja-JP"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rPr>
              <a:t>CAE</a:t>
            </a:r>
            <a:r>
              <a:rPr lang="ja-JP" altLang="en-US"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rPr>
              <a:t>・解析・シミュレーション</a:t>
            </a:r>
            <a:endParaRPr lang="en-US" altLang="ja-JP"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endParaRPr>
          </a:p>
          <a:p>
            <a:pPr algn="ctr"/>
            <a:r>
              <a:rPr lang="ja-JP" altLang="en-US"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rPr>
              <a:t>ソフト別専用の</a:t>
            </a:r>
            <a:r>
              <a:rPr lang="en-US" altLang="ja-JP"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rPr>
              <a:t>HPC</a:t>
            </a:r>
            <a:r>
              <a:rPr lang="ja-JP" altLang="en-US"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rPr>
              <a:t>お任せください</a:t>
            </a:r>
            <a:endParaRPr lang="en-US" altLang="ja-JP" sz="2800" dirty="0">
              <a:solidFill>
                <a:schemeClr val="bg1"/>
              </a:solidFill>
              <a:effectLst>
                <a:glow rad="139700">
                  <a:schemeClr val="tx1">
                    <a:alpha val="40000"/>
                  </a:schemeClr>
                </a:glow>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cxnSp>
        <p:nvCxnSpPr>
          <p:cNvPr id="9" name="直線コネクタ 8">
            <a:extLst>
              <a:ext uri="{FF2B5EF4-FFF2-40B4-BE49-F238E27FC236}">
                <a16:creationId xmlns:a16="http://schemas.microsoft.com/office/drawing/2014/main" id="{A391A7E1-02C9-6837-ABC5-FF464FB3D509}"/>
              </a:ext>
            </a:extLst>
          </p:cNvPr>
          <p:cNvCxnSpPr/>
          <p:nvPr/>
        </p:nvCxnSpPr>
        <p:spPr>
          <a:xfrm>
            <a:off x="7981909" y="5601899"/>
            <a:ext cx="6426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AF22DEE-82A7-3D38-512A-C41CE55698AF}"/>
              </a:ext>
            </a:extLst>
          </p:cNvPr>
          <p:cNvSpPr txBox="1"/>
          <p:nvPr/>
        </p:nvSpPr>
        <p:spPr>
          <a:xfrm>
            <a:off x="7977275" y="5089906"/>
            <a:ext cx="6426016" cy="523220"/>
          </a:xfrm>
          <a:prstGeom prst="rect">
            <a:avLst/>
          </a:prstGeom>
          <a:noFill/>
          <a:ln>
            <a:noFill/>
          </a:ln>
        </p:spPr>
        <p:txBody>
          <a:bodyPr wrap="square" rtlCol="0">
            <a:spAutoFit/>
          </a:bodyPr>
          <a:lstStyle/>
          <a:p>
            <a:pPr algn="ctr"/>
            <a:r>
              <a:rPr lang="ja-JP" altLang="en-US"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アプライドの</a:t>
            </a:r>
            <a:r>
              <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HPC</a:t>
            </a:r>
            <a:r>
              <a:rPr lang="ja-JP" altLang="en-US"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は、以下のような</a:t>
            </a:r>
            <a:r>
              <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CAE</a:t>
            </a:r>
            <a:r>
              <a:rPr lang="ja-JP" altLang="en-US"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rPr>
              <a:t>ソフトをご利用される方々に多数の導入実績があり、ご用途に合わせた最適なご提案が可能です。</a:t>
            </a:r>
            <a:endPar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grpSp>
        <p:nvGrpSpPr>
          <p:cNvPr id="11" name="グループ化 10">
            <a:extLst>
              <a:ext uri="{FF2B5EF4-FFF2-40B4-BE49-F238E27FC236}">
                <a16:creationId xmlns:a16="http://schemas.microsoft.com/office/drawing/2014/main" id="{DD65FD8C-4DFC-EE9E-CD8B-6746C485AD38}"/>
              </a:ext>
            </a:extLst>
          </p:cNvPr>
          <p:cNvGrpSpPr/>
          <p:nvPr/>
        </p:nvGrpSpPr>
        <p:grpSpPr>
          <a:xfrm>
            <a:off x="11318618" y="5939024"/>
            <a:ext cx="1222514" cy="204315"/>
            <a:chOff x="333095" y="4767493"/>
            <a:chExt cx="6883926" cy="1147229"/>
          </a:xfrm>
        </p:grpSpPr>
        <p:sp>
          <p:nvSpPr>
            <p:cNvPr id="12" name="グラフィックス 27">
              <a:extLst>
                <a:ext uri="{FF2B5EF4-FFF2-40B4-BE49-F238E27FC236}">
                  <a16:creationId xmlns:a16="http://schemas.microsoft.com/office/drawing/2014/main" id="{F7C95955-3857-CBC9-D76A-6DB32BA69C34}"/>
                </a:ext>
              </a:extLst>
            </p:cNvPr>
            <p:cNvSpPr/>
            <p:nvPr/>
          </p:nvSpPr>
          <p:spPr>
            <a:xfrm>
              <a:off x="1457372" y="4767493"/>
              <a:ext cx="5759649" cy="1147229"/>
            </a:xfrm>
            <a:custGeom>
              <a:avLst/>
              <a:gdLst>
                <a:gd name="connsiteX0" fmla="*/ 322677 w 5759649"/>
                <a:gd name="connsiteY0" fmla="*/ 735325 h 1147229"/>
                <a:gd name="connsiteX1" fmla="*/ 273715 w 5759649"/>
                <a:gd name="connsiteY1" fmla="*/ 901207 h 1147229"/>
                <a:gd name="connsiteX2" fmla="*/ 0 w 5759649"/>
                <a:gd name="connsiteY2" fmla="*/ 901207 h 1147229"/>
                <a:gd name="connsiteX3" fmla="*/ 326045 w 5759649"/>
                <a:gd name="connsiteY3" fmla="*/ 17469 h 1147229"/>
                <a:gd name="connsiteX4" fmla="*/ 663332 w 5759649"/>
                <a:gd name="connsiteY4" fmla="*/ 17469 h 1147229"/>
                <a:gd name="connsiteX5" fmla="*/ 989338 w 5759649"/>
                <a:gd name="connsiteY5" fmla="*/ 901207 h 1147229"/>
                <a:gd name="connsiteX6" fmla="*/ 717033 w 5759649"/>
                <a:gd name="connsiteY6" fmla="*/ 901207 h 1147229"/>
                <a:gd name="connsiteX7" fmla="*/ 665917 w 5759649"/>
                <a:gd name="connsiteY7" fmla="*/ 735325 h 1147229"/>
                <a:gd name="connsiteX8" fmla="*/ 322677 w 5759649"/>
                <a:gd name="connsiteY8" fmla="*/ 735325 h 1147229"/>
                <a:gd name="connsiteX9" fmla="*/ 546568 w 5759649"/>
                <a:gd name="connsiteY9" fmla="*/ 349194 h 1147229"/>
                <a:gd name="connsiteX10" fmla="*/ 499526 w 5759649"/>
                <a:gd name="connsiteY10" fmla="*/ 183312 h 1147229"/>
                <a:gd name="connsiteX11" fmla="*/ 487619 w 5759649"/>
                <a:gd name="connsiteY11" fmla="*/ 183312 h 1147229"/>
                <a:gd name="connsiteX12" fmla="*/ 441203 w 5759649"/>
                <a:gd name="connsiteY12" fmla="*/ 350213 h 1147229"/>
                <a:gd name="connsiteX13" fmla="*/ 391223 w 5759649"/>
                <a:gd name="connsiteY13" fmla="*/ 518014 h 1147229"/>
                <a:gd name="connsiteX14" fmla="*/ 597293 w 5759649"/>
                <a:gd name="connsiteY14" fmla="*/ 518014 h 1147229"/>
                <a:gd name="connsiteX15" fmla="*/ 546568 w 5759649"/>
                <a:gd name="connsiteY15" fmla="*/ 349194 h 1147229"/>
                <a:gd name="connsiteX16" fmla="*/ 1706019 w 5759649"/>
                <a:gd name="connsiteY16" fmla="*/ 433996 h 1147229"/>
                <a:gd name="connsiteX17" fmla="*/ 1928383 w 5759649"/>
                <a:gd name="connsiteY17" fmla="*/ 648722 h 1147229"/>
                <a:gd name="connsiteX18" fmla="*/ 1570141 w 5759649"/>
                <a:gd name="connsiteY18" fmla="*/ 901168 h 1147229"/>
                <a:gd name="connsiteX19" fmla="*/ 1072377 w 5759649"/>
                <a:gd name="connsiteY19" fmla="*/ 901168 h 1147229"/>
                <a:gd name="connsiteX20" fmla="*/ 1072377 w 5759649"/>
                <a:gd name="connsiteY20" fmla="*/ 17469 h 1147229"/>
                <a:gd name="connsiteX21" fmla="*/ 1491332 w 5759649"/>
                <a:gd name="connsiteY21" fmla="*/ 17469 h 1147229"/>
                <a:gd name="connsiteX22" fmla="*/ 1873272 w 5759649"/>
                <a:gd name="connsiteY22" fmla="*/ 242576 h 1147229"/>
                <a:gd name="connsiteX23" fmla="*/ 1705980 w 5759649"/>
                <a:gd name="connsiteY23" fmla="*/ 427768 h 1147229"/>
                <a:gd name="connsiteX24" fmla="*/ 1705980 w 5759649"/>
                <a:gd name="connsiteY24" fmla="*/ 433996 h 1147229"/>
                <a:gd name="connsiteX25" fmla="*/ 1706019 w 5759649"/>
                <a:gd name="connsiteY25" fmla="*/ 433996 h 1147229"/>
                <a:gd name="connsiteX26" fmla="*/ 1312172 w 5759649"/>
                <a:gd name="connsiteY26" fmla="*/ 346570 h 1147229"/>
                <a:gd name="connsiteX27" fmla="*/ 1498735 w 5759649"/>
                <a:gd name="connsiteY27" fmla="*/ 346570 h 1147229"/>
                <a:gd name="connsiteX28" fmla="*/ 1628346 w 5759649"/>
                <a:gd name="connsiteY28" fmla="*/ 290205 h 1147229"/>
                <a:gd name="connsiteX29" fmla="*/ 1497247 w 5759649"/>
                <a:gd name="connsiteY29" fmla="*/ 234781 h 1147229"/>
                <a:gd name="connsiteX30" fmla="*/ 1312132 w 5759649"/>
                <a:gd name="connsiteY30" fmla="*/ 234781 h 1147229"/>
                <a:gd name="connsiteX31" fmla="*/ 1312132 w 5759649"/>
                <a:gd name="connsiteY31" fmla="*/ 346570 h 1147229"/>
                <a:gd name="connsiteX32" fmla="*/ 1312172 w 5759649"/>
                <a:gd name="connsiteY32" fmla="*/ 346570 h 1147229"/>
                <a:gd name="connsiteX33" fmla="*/ 1312172 w 5759649"/>
                <a:gd name="connsiteY33" fmla="*/ 683779 h 1147229"/>
                <a:gd name="connsiteX34" fmla="*/ 1502299 w 5759649"/>
                <a:gd name="connsiteY34" fmla="*/ 683779 h 1147229"/>
                <a:gd name="connsiteX35" fmla="*/ 1681812 w 5759649"/>
                <a:gd name="connsiteY35" fmla="*/ 624789 h 1147229"/>
                <a:gd name="connsiteX36" fmla="*/ 1502221 w 5759649"/>
                <a:gd name="connsiteY36" fmla="*/ 563842 h 1147229"/>
                <a:gd name="connsiteX37" fmla="*/ 1312211 w 5759649"/>
                <a:gd name="connsiteY37" fmla="*/ 563842 h 1147229"/>
                <a:gd name="connsiteX38" fmla="*/ 1312211 w 5759649"/>
                <a:gd name="connsiteY38" fmla="*/ 683779 h 1147229"/>
                <a:gd name="connsiteX39" fmla="*/ 1312172 w 5759649"/>
                <a:gd name="connsiteY39" fmla="*/ 683779 h 1147229"/>
                <a:gd name="connsiteX40" fmla="*/ 2299943 w 5759649"/>
                <a:gd name="connsiteY40" fmla="*/ 735325 h 1147229"/>
                <a:gd name="connsiteX41" fmla="*/ 2250942 w 5759649"/>
                <a:gd name="connsiteY41" fmla="*/ 901207 h 1147229"/>
                <a:gd name="connsiteX42" fmla="*/ 1977227 w 5759649"/>
                <a:gd name="connsiteY42" fmla="*/ 901207 h 1147229"/>
                <a:gd name="connsiteX43" fmla="*/ 2303194 w 5759649"/>
                <a:gd name="connsiteY43" fmla="*/ 17469 h 1147229"/>
                <a:gd name="connsiteX44" fmla="*/ 2640520 w 5759649"/>
                <a:gd name="connsiteY44" fmla="*/ 17469 h 1147229"/>
                <a:gd name="connsiteX45" fmla="*/ 2966565 w 5759649"/>
                <a:gd name="connsiteY45" fmla="*/ 901207 h 1147229"/>
                <a:gd name="connsiteX46" fmla="*/ 2694221 w 5759649"/>
                <a:gd name="connsiteY46" fmla="*/ 901207 h 1147229"/>
                <a:gd name="connsiteX47" fmla="*/ 2643105 w 5759649"/>
                <a:gd name="connsiteY47" fmla="*/ 735325 h 1147229"/>
                <a:gd name="connsiteX48" fmla="*/ 2299943 w 5759649"/>
                <a:gd name="connsiteY48" fmla="*/ 735325 h 1147229"/>
                <a:gd name="connsiteX49" fmla="*/ 2523835 w 5759649"/>
                <a:gd name="connsiteY49" fmla="*/ 349194 h 1147229"/>
                <a:gd name="connsiteX50" fmla="*/ 2476793 w 5759649"/>
                <a:gd name="connsiteY50" fmla="*/ 183312 h 1147229"/>
                <a:gd name="connsiteX51" fmla="*/ 2464846 w 5759649"/>
                <a:gd name="connsiteY51" fmla="*/ 183312 h 1147229"/>
                <a:gd name="connsiteX52" fmla="*/ 2418469 w 5759649"/>
                <a:gd name="connsiteY52" fmla="*/ 350213 h 1147229"/>
                <a:gd name="connsiteX53" fmla="*/ 2368450 w 5759649"/>
                <a:gd name="connsiteY53" fmla="*/ 518014 h 1147229"/>
                <a:gd name="connsiteX54" fmla="*/ 2574481 w 5759649"/>
                <a:gd name="connsiteY54" fmla="*/ 518014 h 1147229"/>
                <a:gd name="connsiteX55" fmla="*/ 2523835 w 5759649"/>
                <a:gd name="connsiteY55" fmla="*/ 349194 h 1147229"/>
                <a:gd name="connsiteX56" fmla="*/ 3924411 w 5759649"/>
                <a:gd name="connsiteY56" fmla="*/ 940572 h 1147229"/>
                <a:gd name="connsiteX57" fmla="*/ 3813092 w 5759649"/>
                <a:gd name="connsiteY57" fmla="*/ 1147230 h 1147229"/>
                <a:gd name="connsiteX58" fmla="*/ 3588770 w 5759649"/>
                <a:gd name="connsiteY58" fmla="*/ 906965 h 1147229"/>
                <a:gd name="connsiteX59" fmla="*/ 3468363 w 5759649"/>
                <a:gd name="connsiteY59" fmla="*/ 918637 h 1147229"/>
                <a:gd name="connsiteX60" fmla="*/ 3002523 w 5759649"/>
                <a:gd name="connsiteY60" fmla="*/ 458672 h 1147229"/>
                <a:gd name="connsiteX61" fmla="*/ 3468363 w 5759649"/>
                <a:gd name="connsiteY61" fmla="*/ 0 h 1147229"/>
                <a:gd name="connsiteX62" fmla="*/ 3934047 w 5759649"/>
                <a:gd name="connsiteY62" fmla="*/ 458672 h 1147229"/>
                <a:gd name="connsiteX63" fmla="*/ 3777292 w 5759649"/>
                <a:gd name="connsiteY63" fmla="*/ 821772 h 1147229"/>
                <a:gd name="connsiteX64" fmla="*/ 3924411 w 5759649"/>
                <a:gd name="connsiteY64" fmla="*/ 940572 h 1147229"/>
                <a:gd name="connsiteX65" fmla="*/ 3467541 w 5759649"/>
                <a:gd name="connsiteY65" fmla="*/ 217350 h 1147229"/>
                <a:gd name="connsiteX66" fmla="*/ 3234601 w 5759649"/>
                <a:gd name="connsiteY66" fmla="*/ 459143 h 1147229"/>
                <a:gd name="connsiteX67" fmla="*/ 3468402 w 5759649"/>
                <a:gd name="connsiteY67" fmla="*/ 701405 h 1147229"/>
                <a:gd name="connsiteX68" fmla="*/ 3702204 w 5759649"/>
                <a:gd name="connsiteY68" fmla="*/ 459143 h 1147229"/>
                <a:gd name="connsiteX69" fmla="*/ 3468402 w 5759649"/>
                <a:gd name="connsiteY69" fmla="*/ 217350 h 1147229"/>
                <a:gd name="connsiteX70" fmla="*/ 3467541 w 5759649"/>
                <a:gd name="connsiteY70" fmla="*/ 217350 h 1147229"/>
                <a:gd name="connsiteX71" fmla="*/ 4896868 w 5759649"/>
                <a:gd name="connsiteY71" fmla="*/ 429335 h 1147229"/>
                <a:gd name="connsiteX72" fmla="*/ 4472194 w 5759649"/>
                <a:gd name="connsiteY72" fmla="*/ 918637 h 1147229"/>
                <a:gd name="connsiteX73" fmla="*/ 4047834 w 5759649"/>
                <a:gd name="connsiteY73" fmla="*/ 428708 h 1147229"/>
                <a:gd name="connsiteX74" fmla="*/ 4047834 w 5759649"/>
                <a:gd name="connsiteY74" fmla="*/ 17430 h 1147229"/>
                <a:gd name="connsiteX75" fmla="*/ 4285278 w 5759649"/>
                <a:gd name="connsiteY75" fmla="*/ 17430 h 1147229"/>
                <a:gd name="connsiteX76" fmla="*/ 4285278 w 5759649"/>
                <a:gd name="connsiteY76" fmla="*/ 469052 h 1147229"/>
                <a:gd name="connsiteX77" fmla="*/ 4472234 w 5759649"/>
                <a:gd name="connsiteY77" fmla="*/ 701326 h 1147229"/>
                <a:gd name="connsiteX78" fmla="*/ 4659345 w 5759649"/>
                <a:gd name="connsiteY78" fmla="*/ 469052 h 1147229"/>
                <a:gd name="connsiteX79" fmla="*/ 4659345 w 5759649"/>
                <a:gd name="connsiteY79" fmla="*/ 17430 h 1147229"/>
                <a:gd name="connsiteX80" fmla="*/ 4896790 w 5759649"/>
                <a:gd name="connsiteY80" fmla="*/ 17430 h 1147229"/>
                <a:gd name="connsiteX81" fmla="*/ 4896790 w 5759649"/>
                <a:gd name="connsiteY81" fmla="*/ 429335 h 1147229"/>
                <a:gd name="connsiteX82" fmla="*/ 4896868 w 5759649"/>
                <a:gd name="connsiteY82" fmla="*/ 429335 h 1147229"/>
                <a:gd name="connsiteX83" fmla="*/ 5468936 w 5759649"/>
                <a:gd name="connsiteY83" fmla="*/ 279434 h 1147229"/>
                <a:gd name="connsiteX84" fmla="*/ 5373597 w 5759649"/>
                <a:gd name="connsiteY84" fmla="*/ 217350 h 1147229"/>
                <a:gd name="connsiteX85" fmla="*/ 5312846 w 5759649"/>
                <a:gd name="connsiteY85" fmla="*/ 228670 h 1147229"/>
                <a:gd name="connsiteX86" fmla="*/ 5295572 w 5759649"/>
                <a:gd name="connsiteY86" fmla="*/ 254013 h 1147229"/>
                <a:gd name="connsiteX87" fmla="*/ 5361298 w 5759649"/>
                <a:gd name="connsiteY87" fmla="*/ 309163 h 1147229"/>
                <a:gd name="connsiteX88" fmla="*/ 5502582 w 5759649"/>
                <a:gd name="connsiteY88" fmla="*/ 341596 h 1147229"/>
                <a:gd name="connsiteX89" fmla="*/ 5669835 w 5759649"/>
                <a:gd name="connsiteY89" fmla="*/ 413197 h 1147229"/>
                <a:gd name="connsiteX90" fmla="*/ 5759650 w 5759649"/>
                <a:gd name="connsiteY90" fmla="*/ 606654 h 1147229"/>
                <a:gd name="connsiteX91" fmla="*/ 5668229 w 5759649"/>
                <a:gd name="connsiteY91" fmla="*/ 825258 h 1147229"/>
                <a:gd name="connsiteX92" fmla="*/ 5372148 w 5759649"/>
                <a:gd name="connsiteY92" fmla="*/ 918677 h 1147229"/>
                <a:gd name="connsiteX93" fmla="*/ 5000510 w 5759649"/>
                <a:gd name="connsiteY93" fmla="*/ 648252 h 1147229"/>
                <a:gd name="connsiteX94" fmla="*/ 5273402 w 5759649"/>
                <a:gd name="connsiteY94" fmla="*/ 624124 h 1147229"/>
                <a:gd name="connsiteX95" fmla="*/ 5380413 w 5759649"/>
                <a:gd name="connsiteY95" fmla="*/ 701444 h 1147229"/>
                <a:gd name="connsiteX96" fmla="*/ 5468465 w 5759649"/>
                <a:gd name="connsiteY96" fmla="*/ 685345 h 1147229"/>
                <a:gd name="connsiteX97" fmla="*/ 5488677 w 5759649"/>
                <a:gd name="connsiteY97" fmla="*/ 653540 h 1147229"/>
                <a:gd name="connsiteX98" fmla="*/ 5447667 w 5759649"/>
                <a:gd name="connsiteY98" fmla="*/ 611041 h 1147229"/>
                <a:gd name="connsiteX99" fmla="*/ 5322951 w 5759649"/>
                <a:gd name="connsiteY99" fmla="*/ 577081 h 1147229"/>
                <a:gd name="connsiteX100" fmla="*/ 5142107 w 5759649"/>
                <a:gd name="connsiteY100" fmla="*/ 503365 h 1147229"/>
                <a:gd name="connsiteX101" fmla="*/ 5029652 w 5759649"/>
                <a:gd name="connsiteY101" fmla="*/ 283233 h 1147229"/>
                <a:gd name="connsiteX102" fmla="*/ 5108617 w 5759649"/>
                <a:gd name="connsiteY102" fmla="*/ 85232 h 1147229"/>
                <a:gd name="connsiteX103" fmla="*/ 5390988 w 5759649"/>
                <a:gd name="connsiteY103" fmla="*/ 117 h 1147229"/>
                <a:gd name="connsiteX104" fmla="*/ 5736148 w 5759649"/>
                <a:gd name="connsiteY104" fmla="*/ 263805 h 1147229"/>
                <a:gd name="connsiteX105" fmla="*/ 5468936 w 5759649"/>
                <a:gd name="connsiteY105" fmla="*/ 279434 h 11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759649" h="1147229">
                  <a:moveTo>
                    <a:pt x="322677" y="735325"/>
                  </a:moveTo>
                  <a:lnTo>
                    <a:pt x="273715" y="901207"/>
                  </a:lnTo>
                  <a:lnTo>
                    <a:pt x="0" y="901207"/>
                  </a:lnTo>
                  <a:lnTo>
                    <a:pt x="326045" y="17469"/>
                  </a:lnTo>
                  <a:lnTo>
                    <a:pt x="663332" y="17469"/>
                  </a:lnTo>
                  <a:lnTo>
                    <a:pt x="989338" y="901207"/>
                  </a:lnTo>
                  <a:lnTo>
                    <a:pt x="717033" y="901207"/>
                  </a:lnTo>
                  <a:lnTo>
                    <a:pt x="665917" y="735325"/>
                  </a:lnTo>
                  <a:lnTo>
                    <a:pt x="322677" y="735325"/>
                  </a:lnTo>
                  <a:close/>
                  <a:moveTo>
                    <a:pt x="546568" y="349194"/>
                  </a:moveTo>
                  <a:cubicBezTo>
                    <a:pt x="529804" y="295337"/>
                    <a:pt x="514293" y="243790"/>
                    <a:pt x="499526" y="183312"/>
                  </a:cubicBezTo>
                  <a:lnTo>
                    <a:pt x="487619" y="183312"/>
                  </a:lnTo>
                  <a:cubicBezTo>
                    <a:pt x="473596" y="243985"/>
                    <a:pt x="455892" y="300820"/>
                    <a:pt x="441203" y="350213"/>
                  </a:cubicBezTo>
                  <a:lnTo>
                    <a:pt x="391223" y="518014"/>
                  </a:lnTo>
                  <a:lnTo>
                    <a:pt x="597293" y="518014"/>
                  </a:lnTo>
                  <a:lnTo>
                    <a:pt x="546568" y="349194"/>
                  </a:lnTo>
                  <a:close/>
                  <a:moveTo>
                    <a:pt x="1706019" y="433996"/>
                  </a:moveTo>
                  <a:cubicBezTo>
                    <a:pt x="1884239" y="440890"/>
                    <a:pt x="1928383" y="553110"/>
                    <a:pt x="1928383" y="648722"/>
                  </a:cubicBezTo>
                  <a:cubicBezTo>
                    <a:pt x="1928383" y="853812"/>
                    <a:pt x="1788666" y="901168"/>
                    <a:pt x="1570141" y="901168"/>
                  </a:cubicBezTo>
                  <a:lnTo>
                    <a:pt x="1072377" y="901168"/>
                  </a:lnTo>
                  <a:lnTo>
                    <a:pt x="1072377" y="17469"/>
                  </a:lnTo>
                  <a:lnTo>
                    <a:pt x="1491332" y="17469"/>
                  </a:lnTo>
                  <a:cubicBezTo>
                    <a:pt x="1776954" y="17469"/>
                    <a:pt x="1873272" y="78965"/>
                    <a:pt x="1873272" y="242576"/>
                  </a:cubicBezTo>
                  <a:cubicBezTo>
                    <a:pt x="1873272" y="337443"/>
                    <a:pt x="1829089" y="424086"/>
                    <a:pt x="1705980" y="427768"/>
                  </a:cubicBezTo>
                  <a:lnTo>
                    <a:pt x="1705980" y="433996"/>
                  </a:lnTo>
                  <a:lnTo>
                    <a:pt x="1706019" y="433996"/>
                  </a:lnTo>
                  <a:close/>
                  <a:moveTo>
                    <a:pt x="1312172" y="346570"/>
                  </a:moveTo>
                  <a:lnTo>
                    <a:pt x="1498735" y="346570"/>
                  </a:lnTo>
                  <a:cubicBezTo>
                    <a:pt x="1575507" y="346570"/>
                    <a:pt x="1628346" y="328709"/>
                    <a:pt x="1628346" y="290205"/>
                  </a:cubicBezTo>
                  <a:cubicBezTo>
                    <a:pt x="1628346" y="252329"/>
                    <a:pt x="1580207" y="234781"/>
                    <a:pt x="1497247" y="234781"/>
                  </a:cubicBezTo>
                  <a:lnTo>
                    <a:pt x="1312132" y="234781"/>
                  </a:lnTo>
                  <a:lnTo>
                    <a:pt x="1312132" y="346570"/>
                  </a:lnTo>
                  <a:lnTo>
                    <a:pt x="1312172" y="346570"/>
                  </a:lnTo>
                  <a:close/>
                  <a:moveTo>
                    <a:pt x="1312172" y="683779"/>
                  </a:moveTo>
                  <a:lnTo>
                    <a:pt x="1502299" y="683779"/>
                  </a:lnTo>
                  <a:cubicBezTo>
                    <a:pt x="1637982" y="683779"/>
                    <a:pt x="1681812" y="668306"/>
                    <a:pt x="1681812" y="624789"/>
                  </a:cubicBezTo>
                  <a:cubicBezTo>
                    <a:pt x="1681812" y="581547"/>
                    <a:pt x="1610250" y="563842"/>
                    <a:pt x="1502221" y="563842"/>
                  </a:cubicBezTo>
                  <a:lnTo>
                    <a:pt x="1312211" y="563842"/>
                  </a:lnTo>
                  <a:lnTo>
                    <a:pt x="1312211" y="683779"/>
                  </a:lnTo>
                  <a:lnTo>
                    <a:pt x="1312172" y="683779"/>
                  </a:lnTo>
                  <a:close/>
                  <a:moveTo>
                    <a:pt x="2299943" y="735325"/>
                  </a:moveTo>
                  <a:lnTo>
                    <a:pt x="2250942" y="901207"/>
                  </a:lnTo>
                  <a:lnTo>
                    <a:pt x="1977227" y="901207"/>
                  </a:lnTo>
                  <a:lnTo>
                    <a:pt x="2303194" y="17469"/>
                  </a:lnTo>
                  <a:lnTo>
                    <a:pt x="2640520" y="17469"/>
                  </a:lnTo>
                  <a:lnTo>
                    <a:pt x="2966565" y="901207"/>
                  </a:lnTo>
                  <a:lnTo>
                    <a:pt x="2694221" y="901207"/>
                  </a:lnTo>
                  <a:lnTo>
                    <a:pt x="2643105" y="735325"/>
                  </a:lnTo>
                  <a:lnTo>
                    <a:pt x="2299943" y="735325"/>
                  </a:lnTo>
                  <a:close/>
                  <a:moveTo>
                    <a:pt x="2523835" y="349194"/>
                  </a:moveTo>
                  <a:cubicBezTo>
                    <a:pt x="2506328" y="294435"/>
                    <a:pt x="2490638" y="239110"/>
                    <a:pt x="2476793" y="183312"/>
                  </a:cubicBezTo>
                  <a:lnTo>
                    <a:pt x="2464846" y="183312"/>
                  </a:lnTo>
                  <a:cubicBezTo>
                    <a:pt x="2450706" y="243985"/>
                    <a:pt x="2433079" y="300820"/>
                    <a:pt x="2418469" y="350213"/>
                  </a:cubicBezTo>
                  <a:lnTo>
                    <a:pt x="2368450" y="518014"/>
                  </a:lnTo>
                  <a:lnTo>
                    <a:pt x="2574481" y="518014"/>
                  </a:lnTo>
                  <a:lnTo>
                    <a:pt x="2523835" y="349194"/>
                  </a:lnTo>
                  <a:close/>
                  <a:moveTo>
                    <a:pt x="3924411" y="940572"/>
                  </a:moveTo>
                  <a:lnTo>
                    <a:pt x="3813092" y="1147230"/>
                  </a:lnTo>
                  <a:lnTo>
                    <a:pt x="3588770" y="906965"/>
                  </a:lnTo>
                  <a:cubicBezTo>
                    <a:pt x="3552264" y="915034"/>
                    <a:pt x="3511489" y="918637"/>
                    <a:pt x="3468363" y="918637"/>
                  </a:cubicBezTo>
                  <a:cubicBezTo>
                    <a:pt x="3200524" y="918637"/>
                    <a:pt x="3002523" y="759023"/>
                    <a:pt x="3002523" y="458672"/>
                  </a:cubicBezTo>
                  <a:cubicBezTo>
                    <a:pt x="3002523" y="158596"/>
                    <a:pt x="3200524" y="0"/>
                    <a:pt x="3468363" y="0"/>
                  </a:cubicBezTo>
                  <a:cubicBezTo>
                    <a:pt x="3736125" y="0"/>
                    <a:pt x="3934047" y="158596"/>
                    <a:pt x="3934047" y="458672"/>
                  </a:cubicBezTo>
                  <a:cubicBezTo>
                    <a:pt x="3934047" y="621303"/>
                    <a:pt x="3875293" y="743433"/>
                    <a:pt x="3777292" y="821772"/>
                  </a:cubicBezTo>
                  <a:lnTo>
                    <a:pt x="3924411" y="940572"/>
                  </a:lnTo>
                  <a:close/>
                  <a:moveTo>
                    <a:pt x="3467541" y="217350"/>
                  </a:moveTo>
                  <a:cubicBezTo>
                    <a:pt x="3355556" y="217350"/>
                    <a:pt x="3234601" y="287933"/>
                    <a:pt x="3234601" y="459143"/>
                  </a:cubicBezTo>
                  <a:cubicBezTo>
                    <a:pt x="3234601" y="629686"/>
                    <a:pt x="3355556" y="701405"/>
                    <a:pt x="3468402" y="701405"/>
                  </a:cubicBezTo>
                  <a:cubicBezTo>
                    <a:pt x="3581249" y="701405"/>
                    <a:pt x="3702204" y="629725"/>
                    <a:pt x="3702204" y="459143"/>
                  </a:cubicBezTo>
                  <a:cubicBezTo>
                    <a:pt x="3702204" y="287933"/>
                    <a:pt x="3581249" y="217350"/>
                    <a:pt x="3468402" y="217350"/>
                  </a:cubicBezTo>
                  <a:lnTo>
                    <a:pt x="3467541" y="217350"/>
                  </a:lnTo>
                  <a:close/>
                  <a:moveTo>
                    <a:pt x="4896868" y="429335"/>
                  </a:moveTo>
                  <a:cubicBezTo>
                    <a:pt x="4896868" y="828705"/>
                    <a:pt x="4740426" y="918637"/>
                    <a:pt x="4472194" y="918637"/>
                  </a:cubicBezTo>
                  <a:cubicBezTo>
                    <a:pt x="4209956" y="918637"/>
                    <a:pt x="4047834" y="835990"/>
                    <a:pt x="4047834" y="428708"/>
                  </a:cubicBezTo>
                  <a:lnTo>
                    <a:pt x="4047834" y="17430"/>
                  </a:lnTo>
                  <a:lnTo>
                    <a:pt x="4285278" y="17430"/>
                  </a:lnTo>
                  <a:lnTo>
                    <a:pt x="4285278" y="469052"/>
                  </a:lnTo>
                  <a:cubicBezTo>
                    <a:pt x="4285278" y="618248"/>
                    <a:pt x="4323978" y="701326"/>
                    <a:pt x="4472234" y="701326"/>
                  </a:cubicBezTo>
                  <a:cubicBezTo>
                    <a:pt x="4611911" y="701326"/>
                    <a:pt x="4659345" y="625455"/>
                    <a:pt x="4659345" y="469052"/>
                  </a:cubicBezTo>
                  <a:lnTo>
                    <a:pt x="4659345" y="17430"/>
                  </a:lnTo>
                  <a:lnTo>
                    <a:pt x="4896790" y="17430"/>
                  </a:lnTo>
                  <a:lnTo>
                    <a:pt x="4896790" y="429335"/>
                  </a:lnTo>
                  <a:lnTo>
                    <a:pt x="4896868" y="429335"/>
                  </a:lnTo>
                  <a:close/>
                  <a:moveTo>
                    <a:pt x="5468936" y="279434"/>
                  </a:moveTo>
                  <a:cubicBezTo>
                    <a:pt x="5449351" y="242928"/>
                    <a:pt x="5419073" y="217350"/>
                    <a:pt x="5373597" y="217350"/>
                  </a:cubicBezTo>
                  <a:cubicBezTo>
                    <a:pt x="5354405" y="217350"/>
                    <a:pt x="5328905" y="219622"/>
                    <a:pt x="5312846" y="228670"/>
                  </a:cubicBezTo>
                  <a:cubicBezTo>
                    <a:pt x="5301996" y="234663"/>
                    <a:pt x="5295572" y="243633"/>
                    <a:pt x="5295572" y="254013"/>
                  </a:cubicBezTo>
                  <a:cubicBezTo>
                    <a:pt x="5295572" y="281431"/>
                    <a:pt x="5319348" y="296864"/>
                    <a:pt x="5361298" y="309163"/>
                  </a:cubicBezTo>
                  <a:cubicBezTo>
                    <a:pt x="5398313" y="320287"/>
                    <a:pt x="5430236" y="325066"/>
                    <a:pt x="5502582" y="341596"/>
                  </a:cubicBezTo>
                  <a:cubicBezTo>
                    <a:pt x="5573439" y="358086"/>
                    <a:pt x="5628668" y="379590"/>
                    <a:pt x="5669835" y="413197"/>
                  </a:cubicBezTo>
                  <a:cubicBezTo>
                    <a:pt x="5725847" y="458555"/>
                    <a:pt x="5759650" y="521539"/>
                    <a:pt x="5759650" y="606654"/>
                  </a:cubicBezTo>
                  <a:cubicBezTo>
                    <a:pt x="5759650" y="686168"/>
                    <a:pt x="5733093" y="766426"/>
                    <a:pt x="5668229" y="825258"/>
                  </a:cubicBezTo>
                  <a:cubicBezTo>
                    <a:pt x="5606576" y="880800"/>
                    <a:pt x="5511552" y="918677"/>
                    <a:pt x="5372148" y="918677"/>
                  </a:cubicBezTo>
                  <a:cubicBezTo>
                    <a:pt x="5144849" y="918677"/>
                    <a:pt x="5028634" y="801913"/>
                    <a:pt x="5000510" y="648252"/>
                  </a:cubicBezTo>
                  <a:lnTo>
                    <a:pt x="5273402" y="624124"/>
                  </a:lnTo>
                  <a:cubicBezTo>
                    <a:pt x="5290597" y="675005"/>
                    <a:pt x="5326476" y="701444"/>
                    <a:pt x="5380413" y="701444"/>
                  </a:cubicBezTo>
                  <a:cubicBezTo>
                    <a:pt x="5425027" y="701444"/>
                    <a:pt x="5452485" y="694237"/>
                    <a:pt x="5468465" y="685345"/>
                  </a:cubicBezTo>
                  <a:cubicBezTo>
                    <a:pt x="5483781" y="676180"/>
                    <a:pt x="5488677" y="664507"/>
                    <a:pt x="5488677" y="653540"/>
                  </a:cubicBezTo>
                  <a:cubicBezTo>
                    <a:pt x="5488677" y="637089"/>
                    <a:pt x="5480804" y="622244"/>
                    <a:pt x="5447667" y="611041"/>
                  </a:cubicBezTo>
                  <a:cubicBezTo>
                    <a:pt x="5412688" y="599447"/>
                    <a:pt x="5373597" y="590242"/>
                    <a:pt x="5322951" y="577081"/>
                  </a:cubicBezTo>
                  <a:cubicBezTo>
                    <a:pt x="5260985" y="561492"/>
                    <a:pt x="5190990" y="538617"/>
                    <a:pt x="5142107" y="503365"/>
                  </a:cubicBezTo>
                  <a:cubicBezTo>
                    <a:pt x="5086564" y="464548"/>
                    <a:pt x="5029652" y="405363"/>
                    <a:pt x="5029652" y="283233"/>
                  </a:cubicBezTo>
                  <a:cubicBezTo>
                    <a:pt x="5029652" y="203367"/>
                    <a:pt x="5054524" y="134703"/>
                    <a:pt x="5108617" y="85232"/>
                  </a:cubicBezTo>
                  <a:cubicBezTo>
                    <a:pt x="5167527" y="31179"/>
                    <a:pt x="5260007" y="117"/>
                    <a:pt x="5390988" y="117"/>
                  </a:cubicBezTo>
                  <a:cubicBezTo>
                    <a:pt x="5569758" y="117"/>
                    <a:pt x="5700896" y="102467"/>
                    <a:pt x="5736148" y="263805"/>
                  </a:cubicBezTo>
                  <a:lnTo>
                    <a:pt x="5468936" y="279434"/>
                  </a:lnTo>
                  <a:close/>
                </a:path>
              </a:pathLst>
            </a:custGeom>
            <a:solidFill>
              <a:srgbClr val="164C82"/>
            </a:solidFill>
            <a:ln w="39136" cap="flat">
              <a:noFill/>
              <a:prstDash val="solid"/>
              <a:miter/>
            </a:ln>
          </p:spPr>
          <p:txBody>
            <a:bodyPr rtlCol="0" anchor="ctr"/>
            <a:lstStyle/>
            <a:p>
              <a:endParaRPr lang="ja-JP" altLang="en-US"/>
            </a:p>
          </p:txBody>
        </p:sp>
        <p:sp>
          <p:nvSpPr>
            <p:cNvPr id="13" name="グラフィックス 27">
              <a:extLst>
                <a:ext uri="{FF2B5EF4-FFF2-40B4-BE49-F238E27FC236}">
                  <a16:creationId xmlns:a16="http://schemas.microsoft.com/office/drawing/2014/main" id="{015DFEDE-2C62-8EE3-D5F3-F642BAFCB9CE}"/>
                </a:ext>
              </a:extLst>
            </p:cNvPr>
            <p:cNvSpPr/>
            <p:nvPr/>
          </p:nvSpPr>
          <p:spPr>
            <a:xfrm>
              <a:off x="454794" y="4821938"/>
              <a:ext cx="60242" cy="824592"/>
            </a:xfrm>
            <a:custGeom>
              <a:avLst/>
              <a:gdLst>
                <a:gd name="connsiteX0" fmla="*/ 60242 w 60242"/>
                <a:gd name="connsiteY0" fmla="*/ 752207 h 824592"/>
                <a:gd name="connsiteX1" fmla="*/ 30121 w 60242"/>
                <a:gd name="connsiteY1" fmla="*/ 824592 h 824592"/>
                <a:gd name="connsiteX2" fmla="*/ 0 w 60242"/>
                <a:gd name="connsiteY2" fmla="*/ 752207 h 824592"/>
                <a:gd name="connsiteX3" fmla="*/ 0 w 60242"/>
                <a:gd name="connsiteY3" fmla="*/ 72346 h 824592"/>
                <a:gd name="connsiteX4" fmla="*/ 30121 w 60242"/>
                <a:gd name="connsiteY4" fmla="*/ 0 h 824592"/>
                <a:gd name="connsiteX5" fmla="*/ 60242 w 60242"/>
                <a:gd name="connsiteY5" fmla="*/ 72346 h 824592"/>
                <a:gd name="connsiteX6" fmla="*/ 60242 w 60242"/>
                <a:gd name="connsiteY6" fmla="*/ 752207 h 82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2" h="824592">
                  <a:moveTo>
                    <a:pt x="60242" y="752207"/>
                  </a:moveTo>
                  <a:cubicBezTo>
                    <a:pt x="60242" y="792003"/>
                    <a:pt x="46651" y="824592"/>
                    <a:pt x="30121" y="824592"/>
                  </a:cubicBezTo>
                  <a:cubicBezTo>
                    <a:pt x="13553" y="824592"/>
                    <a:pt x="0" y="792003"/>
                    <a:pt x="0" y="752207"/>
                  </a:cubicBezTo>
                  <a:lnTo>
                    <a:pt x="0" y="72346"/>
                  </a:lnTo>
                  <a:cubicBezTo>
                    <a:pt x="0" y="32550"/>
                    <a:pt x="13553" y="0"/>
                    <a:pt x="30121" y="0"/>
                  </a:cubicBezTo>
                  <a:cubicBezTo>
                    <a:pt x="46651" y="0"/>
                    <a:pt x="60242" y="32550"/>
                    <a:pt x="60242" y="72346"/>
                  </a:cubicBezTo>
                  <a:lnTo>
                    <a:pt x="60242" y="752207"/>
                  </a:lnTo>
                  <a:close/>
                </a:path>
              </a:pathLst>
            </a:custGeom>
            <a:solidFill>
              <a:srgbClr val="164C82"/>
            </a:solidFill>
            <a:ln w="27317" cap="flat">
              <a:solidFill>
                <a:srgbClr val="164C82"/>
              </a:solidFill>
              <a:prstDash val="solid"/>
              <a:miter/>
            </a:ln>
          </p:spPr>
          <p:txBody>
            <a:bodyPr rtlCol="0" anchor="ctr"/>
            <a:lstStyle/>
            <a:p>
              <a:endParaRPr lang="ja-JP" altLang="en-US"/>
            </a:p>
          </p:txBody>
        </p:sp>
        <p:sp>
          <p:nvSpPr>
            <p:cNvPr id="14" name="グラフィックス 27">
              <a:extLst>
                <a:ext uri="{FF2B5EF4-FFF2-40B4-BE49-F238E27FC236}">
                  <a16:creationId xmlns:a16="http://schemas.microsoft.com/office/drawing/2014/main" id="{C67A62B9-85A6-59F4-2060-56CC63F292F2}"/>
                </a:ext>
              </a:extLst>
            </p:cNvPr>
            <p:cNvSpPr/>
            <p:nvPr/>
          </p:nvSpPr>
          <p:spPr>
            <a:xfrm>
              <a:off x="349666" y="4786608"/>
              <a:ext cx="270476" cy="885030"/>
            </a:xfrm>
            <a:custGeom>
              <a:avLst/>
              <a:gdLst>
                <a:gd name="connsiteX0" fmla="*/ 22441 w 270476"/>
                <a:gd name="connsiteY0" fmla="*/ 53583 h 885030"/>
                <a:gd name="connsiteX1" fmla="*/ 23656 w 270476"/>
                <a:gd name="connsiteY1" fmla="*/ 155228 h 885030"/>
                <a:gd name="connsiteX2" fmla="*/ 137991 w 270476"/>
                <a:gd name="connsiteY2" fmla="*/ 204934 h 885030"/>
                <a:gd name="connsiteX3" fmla="*/ 250054 w 270476"/>
                <a:gd name="connsiteY3" fmla="*/ 154954 h 885030"/>
                <a:gd name="connsiteX4" fmla="*/ 250211 w 270476"/>
                <a:gd name="connsiteY4" fmla="*/ 52448 h 885030"/>
                <a:gd name="connsiteX5" fmla="*/ 137756 w 270476"/>
                <a:gd name="connsiteY5" fmla="*/ 0 h 885030"/>
                <a:gd name="connsiteX6" fmla="*/ 24047 w 270476"/>
                <a:gd name="connsiteY6" fmla="*/ 51899 h 885030"/>
                <a:gd name="connsiteX7" fmla="*/ 22441 w 270476"/>
                <a:gd name="connsiteY7" fmla="*/ 53583 h 885030"/>
                <a:gd name="connsiteX8" fmla="*/ 20444 w 270476"/>
                <a:gd name="connsiteY8" fmla="*/ 505636 h 885030"/>
                <a:gd name="connsiteX9" fmla="*/ 21621 w 270476"/>
                <a:gd name="connsiteY9" fmla="*/ 607166 h 885030"/>
                <a:gd name="connsiteX10" fmla="*/ 21658 w 270476"/>
                <a:gd name="connsiteY10" fmla="*/ 607202 h 885030"/>
                <a:gd name="connsiteX11" fmla="*/ 135993 w 270476"/>
                <a:gd name="connsiteY11" fmla="*/ 656987 h 885030"/>
                <a:gd name="connsiteX12" fmla="*/ 248096 w 270476"/>
                <a:gd name="connsiteY12" fmla="*/ 607007 h 885030"/>
                <a:gd name="connsiteX13" fmla="*/ 248252 w 270476"/>
                <a:gd name="connsiteY13" fmla="*/ 504540 h 885030"/>
                <a:gd name="connsiteX14" fmla="*/ 135797 w 270476"/>
                <a:gd name="connsiteY14" fmla="*/ 452053 h 885030"/>
                <a:gd name="connsiteX15" fmla="*/ 22089 w 270476"/>
                <a:gd name="connsiteY15" fmla="*/ 503952 h 885030"/>
                <a:gd name="connsiteX16" fmla="*/ 20444 w 270476"/>
                <a:gd name="connsiteY16" fmla="*/ 505636 h 885030"/>
                <a:gd name="connsiteX17" fmla="*/ 22050 w 270476"/>
                <a:gd name="connsiteY17" fmla="*/ 733602 h 885030"/>
                <a:gd name="connsiteX18" fmla="*/ 23260 w 270476"/>
                <a:gd name="connsiteY18" fmla="*/ 835242 h 885030"/>
                <a:gd name="connsiteX19" fmla="*/ 23264 w 270476"/>
                <a:gd name="connsiteY19" fmla="*/ 835246 h 885030"/>
                <a:gd name="connsiteX20" fmla="*/ 137638 w 270476"/>
                <a:gd name="connsiteY20" fmla="*/ 885030 h 885030"/>
                <a:gd name="connsiteX21" fmla="*/ 249702 w 270476"/>
                <a:gd name="connsiteY21" fmla="*/ 835050 h 885030"/>
                <a:gd name="connsiteX22" fmla="*/ 249858 w 270476"/>
                <a:gd name="connsiteY22" fmla="*/ 732544 h 885030"/>
                <a:gd name="connsiteX23" fmla="*/ 137403 w 270476"/>
                <a:gd name="connsiteY23" fmla="*/ 680097 h 885030"/>
                <a:gd name="connsiteX24" fmla="*/ 23695 w 270476"/>
                <a:gd name="connsiteY24" fmla="*/ 731957 h 885030"/>
                <a:gd name="connsiteX25" fmla="*/ 22050 w 270476"/>
                <a:gd name="connsiteY25" fmla="*/ 733602 h 88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0476" h="885030">
                  <a:moveTo>
                    <a:pt x="22441" y="53583"/>
                  </a:moveTo>
                  <a:cubicBezTo>
                    <a:pt x="-5271" y="81995"/>
                    <a:pt x="-4728" y="127486"/>
                    <a:pt x="23656" y="155228"/>
                  </a:cubicBezTo>
                  <a:cubicBezTo>
                    <a:pt x="52014" y="182568"/>
                    <a:pt x="103483" y="204934"/>
                    <a:pt x="137991" y="204934"/>
                  </a:cubicBezTo>
                  <a:cubicBezTo>
                    <a:pt x="172538" y="204934"/>
                    <a:pt x="222949" y="182450"/>
                    <a:pt x="250054" y="154954"/>
                  </a:cubicBezTo>
                  <a:cubicBezTo>
                    <a:pt x="277199" y="127496"/>
                    <a:pt x="277316" y="81354"/>
                    <a:pt x="250211" y="52448"/>
                  </a:cubicBezTo>
                  <a:cubicBezTo>
                    <a:pt x="223184" y="23580"/>
                    <a:pt x="172577" y="0"/>
                    <a:pt x="137756" y="0"/>
                  </a:cubicBezTo>
                  <a:cubicBezTo>
                    <a:pt x="102934" y="0"/>
                    <a:pt x="51779" y="23345"/>
                    <a:pt x="24047" y="51899"/>
                  </a:cubicBezTo>
                  <a:lnTo>
                    <a:pt x="22441" y="53583"/>
                  </a:lnTo>
                  <a:close/>
                  <a:moveTo>
                    <a:pt x="20444" y="505636"/>
                  </a:moveTo>
                  <a:cubicBezTo>
                    <a:pt x="-7268" y="533998"/>
                    <a:pt x="-6741" y="579455"/>
                    <a:pt x="21621" y="607166"/>
                  </a:cubicBezTo>
                  <a:cubicBezTo>
                    <a:pt x="21633" y="607178"/>
                    <a:pt x="21646" y="607190"/>
                    <a:pt x="21658" y="607202"/>
                  </a:cubicBezTo>
                  <a:cubicBezTo>
                    <a:pt x="50017" y="634582"/>
                    <a:pt x="101485" y="656987"/>
                    <a:pt x="135993" y="656987"/>
                  </a:cubicBezTo>
                  <a:cubicBezTo>
                    <a:pt x="170501" y="656987"/>
                    <a:pt x="220912" y="634503"/>
                    <a:pt x="248096" y="607007"/>
                  </a:cubicBezTo>
                  <a:cubicBezTo>
                    <a:pt x="275240" y="579549"/>
                    <a:pt x="275318" y="533407"/>
                    <a:pt x="248252" y="504540"/>
                  </a:cubicBezTo>
                  <a:cubicBezTo>
                    <a:pt x="221226" y="475711"/>
                    <a:pt x="170580" y="452053"/>
                    <a:pt x="135797" y="452053"/>
                  </a:cubicBezTo>
                  <a:cubicBezTo>
                    <a:pt x="100976" y="452053"/>
                    <a:pt x="49782" y="475437"/>
                    <a:pt x="22089" y="503952"/>
                  </a:cubicBezTo>
                  <a:lnTo>
                    <a:pt x="20444" y="505636"/>
                  </a:lnTo>
                  <a:close/>
                  <a:moveTo>
                    <a:pt x="22050" y="733602"/>
                  </a:moveTo>
                  <a:cubicBezTo>
                    <a:pt x="-5683" y="762003"/>
                    <a:pt x="-5142" y="807509"/>
                    <a:pt x="23260" y="835242"/>
                  </a:cubicBezTo>
                  <a:cubicBezTo>
                    <a:pt x="23261" y="835243"/>
                    <a:pt x="23263" y="835245"/>
                    <a:pt x="23264" y="835246"/>
                  </a:cubicBezTo>
                  <a:cubicBezTo>
                    <a:pt x="51622" y="862586"/>
                    <a:pt x="103130" y="885030"/>
                    <a:pt x="137638" y="885030"/>
                  </a:cubicBezTo>
                  <a:cubicBezTo>
                    <a:pt x="172107" y="885030"/>
                    <a:pt x="222518" y="862469"/>
                    <a:pt x="249702" y="835050"/>
                  </a:cubicBezTo>
                  <a:cubicBezTo>
                    <a:pt x="276846" y="807514"/>
                    <a:pt x="276924" y="761412"/>
                    <a:pt x="249858" y="732544"/>
                  </a:cubicBezTo>
                  <a:cubicBezTo>
                    <a:pt x="222832" y="703716"/>
                    <a:pt x="172186" y="680097"/>
                    <a:pt x="137403" y="680097"/>
                  </a:cubicBezTo>
                  <a:cubicBezTo>
                    <a:pt x="102582" y="680097"/>
                    <a:pt x="51427" y="703441"/>
                    <a:pt x="23695" y="731957"/>
                  </a:cubicBezTo>
                  <a:lnTo>
                    <a:pt x="22050" y="733602"/>
                  </a:lnTo>
                  <a:close/>
                </a:path>
              </a:pathLst>
            </a:custGeom>
            <a:solidFill>
              <a:srgbClr val="164C82"/>
            </a:solidFill>
            <a:ln w="39136" cap="flat">
              <a:noFill/>
              <a:prstDash val="solid"/>
              <a:miter/>
            </a:ln>
          </p:spPr>
          <p:txBody>
            <a:bodyPr rtlCol="0" anchor="ctr"/>
            <a:lstStyle/>
            <a:p>
              <a:endParaRPr lang="ja-JP" altLang="en-US"/>
            </a:p>
          </p:txBody>
        </p:sp>
        <p:sp>
          <p:nvSpPr>
            <p:cNvPr id="15" name="グラフィックス 27">
              <a:extLst>
                <a:ext uri="{FF2B5EF4-FFF2-40B4-BE49-F238E27FC236}">
                  <a16:creationId xmlns:a16="http://schemas.microsoft.com/office/drawing/2014/main" id="{CCA24A43-C93C-C564-159E-6D34814629BB}"/>
                </a:ext>
              </a:extLst>
            </p:cNvPr>
            <p:cNvSpPr/>
            <p:nvPr/>
          </p:nvSpPr>
          <p:spPr>
            <a:xfrm>
              <a:off x="762587" y="4823348"/>
              <a:ext cx="60281" cy="816797"/>
            </a:xfrm>
            <a:custGeom>
              <a:avLst/>
              <a:gdLst>
                <a:gd name="connsiteX0" fmla="*/ 60282 w 60281"/>
                <a:gd name="connsiteY0" fmla="*/ 744452 h 816797"/>
                <a:gd name="connsiteX1" fmla="*/ 30121 w 60281"/>
                <a:gd name="connsiteY1" fmla="*/ 816798 h 816797"/>
                <a:gd name="connsiteX2" fmla="*/ 0 w 60281"/>
                <a:gd name="connsiteY2" fmla="*/ 744452 h 816797"/>
                <a:gd name="connsiteX3" fmla="*/ 0 w 60281"/>
                <a:gd name="connsiteY3" fmla="*/ 72307 h 816797"/>
                <a:gd name="connsiteX4" fmla="*/ 30121 w 60281"/>
                <a:gd name="connsiteY4" fmla="*/ 0 h 816797"/>
                <a:gd name="connsiteX5" fmla="*/ 60282 w 60281"/>
                <a:gd name="connsiteY5" fmla="*/ 72307 h 816797"/>
                <a:gd name="connsiteX6" fmla="*/ 60282 w 60281"/>
                <a:gd name="connsiteY6" fmla="*/ 744452 h 8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1" h="816797">
                  <a:moveTo>
                    <a:pt x="60282" y="744452"/>
                  </a:moveTo>
                  <a:cubicBezTo>
                    <a:pt x="60282" y="784248"/>
                    <a:pt x="46729" y="816798"/>
                    <a:pt x="30121" y="816798"/>
                  </a:cubicBezTo>
                  <a:cubicBezTo>
                    <a:pt x="13592" y="816798"/>
                    <a:pt x="0" y="784248"/>
                    <a:pt x="0" y="744452"/>
                  </a:cubicBezTo>
                  <a:lnTo>
                    <a:pt x="0" y="72307"/>
                  </a:lnTo>
                  <a:cubicBezTo>
                    <a:pt x="0" y="32511"/>
                    <a:pt x="13553" y="0"/>
                    <a:pt x="30121" y="0"/>
                  </a:cubicBezTo>
                  <a:cubicBezTo>
                    <a:pt x="46729" y="0"/>
                    <a:pt x="60282" y="32550"/>
                    <a:pt x="60282" y="72307"/>
                  </a:cubicBezTo>
                  <a:lnTo>
                    <a:pt x="60282" y="744452"/>
                  </a:lnTo>
                  <a:close/>
                </a:path>
              </a:pathLst>
            </a:custGeom>
            <a:solidFill>
              <a:srgbClr val="164C82"/>
            </a:solidFill>
            <a:ln w="27317" cap="flat">
              <a:solidFill>
                <a:srgbClr val="164C82"/>
              </a:solidFill>
              <a:prstDash val="solid"/>
              <a:miter/>
            </a:ln>
          </p:spPr>
          <p:txBody>
            <a:bodyPr rtlCol="0" anchor="ctr"/>
            <a:lstStyle/>
            <a:p>
              <a:endParaRPr lang="ja-JP" altLang="en-US"/>
            </a:p>
          </p:txBody>
        </p:sp>
        <p:sp>
          <p:nvSpPr>
            <p:cNvPr id="16" name="グラフィックス 27">
              <a:extLst>
                <a:ext uri="{FF2B5EF4-FFF2-40B4-BE49-F238E27FC236}">
                  <a16:creationId xmlns:a16="http://schemas.microsoft.com/office/drawing/2014/main" id="{1FB8A283-A772-8DC3-9808-6569A46F23AB}"/>
                </a:ext>
              </a:extLst>
            </p:cNvPr>
            <p:cNvSpPr/>
            <p:nvPr/>
          </p:nvSpPr>
          <p:spPr>
            <a:xfrm>
              <a:off x="658003" y="4786255"/>
              <a:ext cx="271092" cy="885578"/>
            </a:xfrm>
            <a:custGeom>
              <a:avLst/>
              <a:gdLst>
                <a:gd name="connsiteX0" fmla="*/ 23033 w 271092"/>
                <a:gd name="connsiteY0" fmla="*/ 53584 h 885578"/>
                <a:gd name="connsiteX1" fmla="*/ 24247 w 271092"/>
                <a:gd name="connsiteY1" fmla="*/ 155189 h 885578"/>
                <a:gd name="connsiteX2" fmla="*/ 138582 w 271092"/>
                <a:gd name="connsiteY2" fmla="*/ 204934 h 885578"/>
                <a:gd name="connsiteX3" fmla="*/ 250685 w 271092"/>
                <a:gd name="connsiteY3" fmla="*/ 154954 h 885578"/>
                <a:gd name="connsiteX4" fmla="*/ 250841 w 271092"/>
                <a:gd name="connsiteY4" fmla="*/ 52487 h 885578"/>
                <a:gd name="connsiteX5" fmla="*/ 138386 w 271092"/>
                <a:gd name="connsiteY5" fmla="*/ 0 h 885578"/>
                <a:gd name="connsiteX6" fmla="*/ 24717 w 271092"/>
                <a:gd name="connsiteY6" fmla="*/ 51860 h 885578"/>
                <a:gd name="connsiteX7" fmla="*/ 23033 w 271092"/>
                <a:gd name="connsiteY7" fmla="*/ 53584 h 885578"/>
                <a:gd name="connsiteX8" fmla="*/ 20448 w 271092"/>
                <a:gd name="connsiteY8" fmla="*/ 507360 h 885578"/>
                <a:gd name="connsiteX9" fmla="*/ 21640 w 271092"/>
                <a:gd name="connsiteY9" fmla="*/ 608945 h 885578"/>
                <a:gd name="connsiteX10" fmla="*/ 21701 w 271092"/>
                <a:gd name="connsiteY10" fmla="*/ 609004 h 885578"/>
                <a:gd name="connsiteX11" fmla="*/ 136036 w 271092"/>
                <a:gd name="connsiteY11" fmla="*/ 658749 h 885578"/>
                <a:gd name="connsiteX12" fmla="*/ 248100 w 271092"/>
                <a:gd name="connsiteY12" fmla="*/ 608769 h 885578"/>
                <a:gd name="connsiteX13" fmla="*/ 248295 w 271092"/>
                <a:gd name="connsiteY13" fmla="*/ 506302 h 885578"/>
                <a:gd name="connsiteX14" fmla="*/ 135801 w 271092"/>
                <a:gd name="connsiteY14" fmla="*/ 453815 h 885578"/>
                <a:gd name="connsiteX15" fmla="*/ 22132 w 271092"/>
                <a:gd name="connsiteY15" fmla="*/ 505715 h 885578"/>
                <a:gd name="connsiteX16" fmla="*/ 20448 w 271092"/>
                <a:gd name="connsiteY16" fmla="*/ 507360 h 885578"/>
                <a:gd name="connsiteX17" fmla="*/ 20957 w 271092"/>
                <a:gd name="connsiteY17" fmla="*/ 734190 h 885578"/>
                <a:gd name="connsiteX18" fmla="*/ 22171 w 271092"/>
                <a:gd name="connsiteY18" fmla="*/ 835795 h 885578"/>
                <a:gd name="connsiteX19" fmla="*/ 136545 w 271092"/>
                <a:gd name="connsiteY19" fmla="*/ 885579 h 885578"/>
                <a:gd name="connsiteX20" fmla="*/ 248648 w 271092"/>
                <a:gd name="connsiteY20" fmla="*/ 835560 h 885578"/>
                <a:gd name="connsiteX21" fmla="*/ 248805 w 271092"/>
                <a:gd name="connsiteY21" fmla="*/ 733132 h 885578"/>
                <a:gd name="connsiteX22" fmla="*/ 136310 w 271092"/>
                <a:gd name="connsiteY22" fmla="*/ 680645 h 885578"/>
                <a:gd name="connsiteX23" fmla="*/ 22641 w 271092"/>
                <a:gd name="connsiteY23" fmla="*/ 732544 h 885578"/>
                <a:gd name="connsiteX24" fmla="*/ 20957 w 271092"/>
                <a:gd name="connsiteY24" fmla="*/ 734190 h 88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092" h="885578">
                  <a:moveTo>
                    <a:pt x="23033" y="53584"/>
                  </a:moveTo>
                  <a:cubicBezTo>
                    <a:pt x="-4654" y="81991"/>
                    <a:pt x="-4111" y="127452"/>
                    <a:pt x="24247" y="155189"/>
                  </a:cubicBezTo>
                  <a:cubicBezTo>
                    <a:pt x="52645" y="182568"/>
                    <a:pt x="104113" y="204934"/>
                    <a:pt x="138582" y="204934"/>
                  </a:cubicBezTo>
                  <a:cubicBezTo>
                    <a:pt x="173130" y="204934"/>
                    <a:pt x="223540" y="182412"/>
                    <a:pt x="250685" y="154954"/>
                  </a:cubicBezTo>
                  <a:cubicBezTo>
                    <a:pt x="277829" y="127457"/>
                    <a:pt x="277907" y="81355"/>
                    <a:pt x="250841" y="52487"/>
                  </a:cubicBezTo>
                  <a:cubicBezTo>
                    <a:pt x="223815" y="23619"/>
                    <a:pt x="173208" y="0"/>
                    <a:pt x="138386" y="0"/>
                  </a:cubicBezTo>
                  <a:cubicBezTo>
                    <a:pt x="103565" y="0"/>
                    <a:pt x="52449" y="23345"/>
                    <a:pt x="24717" y="51860"/>
                  </a:cubicBezTo>
                  <a:lnTo>
                    <a:pt x="23033" y="53584"/>
                  </a:lnTo>
                  <a:close/>
                  <a:moveTo>
                    <a:pt x="20448" y="507360"/>
                  </a:moveTo>
                  <a:cubicBezTo>
                    <a:pt x="-7275" y="535741"/>
                    <a:pt x="-6741" y="581223"/>
                    <a:pt x="21640" y="608945"/>
                  </a:cubicBezTo>
                  <a:cubicBezTo>
                    <a:pt x="21661" y="608965"/>
                    <a:pt x="21681" y="608985"/>
                    <a:pt x="21701" y="609004"/>
                  </a:cubicBezTo>
                  <a:cubicBezTo>
                    <a:pt x="50099" y="636345"/>
                    <a:pt x="101528" y="658749"/>
                    <a:pt x="136036" y="658749"/>
                  </a:cubicBezTo>
                  <a:cubicBezTo>
                    <a:pt x="170544" y="658749"/>
                    <a:pt x="220955" y="636227"/>
                    <a:pt x="248100" y="608769"/>
                  </a:cubicBezTo>
                  <a:cubicBezTo>
                    <a:pt x="275244" y="581312"/>
                    <a:pt x="275322" y="535131"/>
                    <a:pt x="248295" y="506302"/>
                  </a:cubicBezTo>
                  <a:cubicBezTo>
                    <a:pt x="221190" y="477435"/>
                    <a:pt x="170623" y="453815"/>
                    <a:pt x="135801" y="453815"/>
                  </a:cubicBezTo>
                  <a:cubicBezTo>
                    <a:pt x="100941" y="453815"/>
                    <a:pt x="49864" y="477200"/>
                    <a:pt x="22132" y="505715"/>
                  </a:cubicBezTo>
                  <a:lnTo>
                    <a:pt x="20448" y="507360"/>
                  </a:lnTo>
                  <a:close/>
                  <a:moveTo>
                    <a:pt x="20957" y="734190"/>
                  </a:moveTo>
                  <a:cubicBezTo>
                    <a:pt x="-6752" y="762588"/>
                    <a:pt x="-6208" y="808067"/>
                    <a:pt x="22171" y="835795"/>
                  </a:cubicBezTo>
                  <a:cubicBezTo>
                    <a:pt x="50608" y="863174"/>
                    <a:pt x="102037" y="885579"/>
                    <a:pt x="136545" y="885579"/>
                  </a:cubicBezTo>
                  <a:cubicBezTo>
                    <a:pt x="171054" y="885579"/>
                    <a:pt x="221504" y="863057"/>
                    <a:pt x="248648" y="835560"/>
                  </a:cubicBezTo>
                  <a:cubicBezTo>
                    <a:pt x="275753" y="808141"/>
                    <a:pt x="275831" y="762000"/>
                    <a:pt x="248805" y="733132"/>
                  </a:cubicBezTo>
                  <a:cubicBezTo>
                    <a:pt x="221778" y="704303"/>
                    <a:pt x="171171" y="680645"/>
                    <a:pt x="136310" y="680645"/>
                  </a:cubicBezTo>
                  <a:cubicBezTo>
                    <a:pt x="101489" y="680645"/>
                    <a:pt x="50334" y="704029"/>
                    <a:pt x="22641" y="732544"/>
                  </a:cubicBezTo>
                  <a:lnTo>
                    <a:pt x="20957" y="734190"/>
                  </a:lnTo>
                  <a:close/>
                </a:path>
              </a:pathLst>
            </a:custGeom>
            <a:solidFill>
              <a:srgbClr val="164C82"/>
            </a:solidFill>
            <a:ln w="39136" cap="flat">
              <a:noFill/>
              <a:prstDash val="solid"/>
              <a:miter/>
            </a:ln>
          </p:spPr>
          <p:txBody>
            <a:bodyPr rtlCol="0" anchor="ctr"/>
            <a:lstStyle/>
            <a:p>
              <a:endParaRPr lang="ja-JP" altLang="en-US"/>
            </a:p>
          </p:txBody>
        </p:sp>
        <p:sp>
          <p:nvSpPr>
            <p:cNvPr id="17" name="グラフィックス 27">
              <a:extLst>
                <a:ext uri="{FF2B5EF4-FFF2-40B4-BE49-F238E27FC236}">
                  <a16:creationId xmlns:a16="http://schemas.microsoft.com/office/drawing/2014/main" id="{B1914A58-8EE2-E6B7-1234-B6A3273E1702}"/>
                </a:ext>
              </a:extLst>
            </p:cNvPr>
            <p:cNvSpPr/>
            <p:nvPr/>
          </p:nvSpPr>
          <p:spPr>
            <a:xfrm>
              <a:off x="1071750" y="4880536"/>
              <a:ext cx="60359" cy="777471"/>
            </a:xfrm>
            <a:custGeom>
              <a:avLst/>
              <a:gdLst>
                <a:gd name="connsiteX0" fmla="*/ 60360 w 60359"/>
                <a:gd name="connsiteY0" fmla="*/ 700112 h 777471"/>
                <a:gd name="connsiteX1" fmla="*/ 30200 w 60359"/>
                <a:gd name="connsiteY1" fmla="*/ 777471 h 777471"/>
                <a:gd name="connsiteX2" fmla="*/ 0 w 60359"/>
                <a:gd name="connsiteY2" fmla="*/ 700112 h 777471"/>
                <a:gd name="connsiteX3" fmla="*/ 0 w 60359"/>
                <a:gd name="connsiteY3" fmla="*/ 77320 h 777471"/>
                <a:gd name="connsiteX4" fmla="*/ 30200 w 60359"/>
                <a:gd name="connsiteY4" fmla="*/ 0 h 777471"/>
                <a:gd name="connsiteX5" fmla="*/ 60360 w 60359"/>
                <a:gd name="connsiteY5" fmla="*/ 77320 h 777471"/>
                <a:gd name="connsiteX6" fmla="*/ 60360 w 60359"/>
                <a:gd name="connsiteY6" fmla="*/ 700112 h 7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9" h="777471">
                  <a:moveTo>
                    <a:pt x="60360" y="700112"/>
                  </a:moveTo>
                  <a:cubicBezTo>
                    <a:pt x="60360" y="742650"/>
                    <a:pt x="46768" y="777471"/>
                    <a:pt x="30200" y="777471"/>
                  </a:cubicBezTo>
                  <a:cubicBezTo>
                    <a:pt x="13592" y="777471"/>
                    <a:pt x="0" y="742650"/>
                    <a:pt x="0" y="700112"/>
                  </a:cubicBezTo>
                  <a:lnTo>
                    <a:pt x="0" y="77320"/>
                  </a:lnTo>
                  <a:cubicBezTo>
                    <a:pt x="0" y="34782"/>
                    <a:pt x="13592" y="0"/>
                    <a:pt x="30200" y="0"/>
                  </a:cubicBezTo>
                  <a:cubicBezTo>
                    <a:pt x="46768" y="0"/>
                    <a:pt x="60360" y="34743"/>
                    <a:pt x="60360" y="77320"/>
                  </a:cubicBezTo>
                  <a:lnTo>
                    <a:pt x="60360" y="700112"/>
                  </a:lnTo>
                  <a:close/>
                </a:path>
              </a:pathLst>
            </a:custGeom>
            <a:solidFill>
              <a:srgbClr val="164C82"/>
            </a:solidFill>
            <a:ln w="27317" cap="flat">
              <a:solidFill>
                <a:srgbClr val="164C82"/>
              </a:solidFill>
              <a:prstDash val="solid"/>
              <a:miter/>
            </a:ln>
          </p:spPr>
          <p:txBody>
            <a:bodyPr rtlCol="0" anchor="ctr"/>
            <a:lstStyle/>
            <a:p>
              <a:endParaRPr lang="ja-JP" altLang="en-US"/>
            </a:p>
          </p:txBody>
        </p:sp>
        <p:sp>
          <p:nvSpPr>
            <p:cNvPr id="18" name="グラフィックス 27">
              <a:extLst>
                <a:ext uri="{FF2B5EF4-FFF2-40B4-BE49-F238E27FC236}">
                  <a16:creationId xmlns:a16="http://schemas.microsoft.com/office/drawing/2014/main" id="{4943323D-2324-8C28-378D-EF505C6894B6}"/>
                </a:ext>
              </a:extLst>
            </p:cNvPr>
            <p:cNvSpPr/>
            <p:nvPr/>
          </p:nvSpPr>
          <p:spPr>
            <a:xfrm>
              <a:off x="967183" y="4786255"/>
              <a:ext cx="270135" cy="658044"/>
            </a:xfrm>
            <a:custGeom>
              <a:avLst/>
              <a:gdLst>
                <a:gd name="connsiteX0" fmla="*/ 22076 w 270135"/>
                <a:gd name="connsiteY0" fmla="*/ 53584 h 658044"/>
                <a:gd name="connsiteX1" fmla="*/ 23290 w 270135"/>
                <a:gd name="connsiteY1" fmla="*/ 155189 h 658044"/>
                <a:gd name="connsiteX2" fmla="*/ 137625 w 270135"/>
                <a:gd name="connsiteY2" fmla="*/ 204934 h 658044"/>
                <a:gd name="connsiteX3" fmla="*/ 249728 w 270135"/>
                <a:gd name="connsiteY3" fmla="*/ 154954 h 658044"/>
                <a:gd name="connsiteX4" fmla="*/ 249885 w 270135"/>
                <a:gd name="connsiteY4" fmla="*/ 52487 h 658044"/>
                <a:gd name="connsiteX5" fmla="*/ 137390 w 270135"/>
                <a:gd name="connsiteY5" fmla="*/ 0 h 658044"/>
                <a:gd name="connsiteX6" fmla="*/ 23721 w 270135"/>
                <a:gd name="connsiteY6" fmla="*/ 51860 h 658044"/>
                <a:gd name="connsiteX7" fmla="*/ 22076 w 270135"/>
                <a:gd name="connsiteY7" fmla="*/ 53584 h 658044"/>
                <a:gd name="connsiteX8" fmla="*/ 20431 w 270135"/>
                <a:gd name="connsiteY8" fmla="*/ 281196 h 658044"/>
                <a:gd name="connsiteX9" fmla="*/ 21645 w 270135"/>
                <a:gd name="connsiteY9" fmla="*/ 382802 h 658044"/>
                <a:gd name="connsiteX10" fmla="*/ 135980 w 270135"/>
                <a:gd name="connsiteY10" fmla="*/ 432547 h 658044"/>
                <a:gd name="connsiteX11" fmla="*/ 248083 w 270135"/>
                <a:gd name="connsiteY11" fmla="*/ 382527 h 658044"/>
                <a:gd name="connsiteX12" fmla="*/ 248279 w 270135"/>
                <a:gd name="connsiteY12" fmla="*/ 280061 h 658044"/>
                <a:gd name="connsiteX13" fmla="*/ 135784 w 270135"/>
                <a:gd name="connsiteY13" fmla="*/ 227613 h 658044"/>
                <a:gd name="connsiteX14" fmla="*/ 22115 w 270135"/>
                <a:gd name="connsiteY14" fmla="*/ 279434 h 658044"/>
                <a:gd name="connsiteX15" fmla="*/ 20431 w 270135"/>
                <a:gd name="connsiteY15" fmla="*/ 281196 h 658044"/>
                <a:gd name="connsiteX16" fmla="*/ 21528 w 270135"/>
                <a:gd name="connsiteY16" fmla="*/ 506616 h 658044"/>
                <a:gd name="connsiteX17" fmla="*/ 22703 w 270135"/>
                <a:gd name="connsiteY17" fmla="*/ 608260 h 658044"/>
                <a:gd name="connsiteX18" fmla="*/ 137038 w 270135"/>
                <a:gd name="connsiteY18" fmla="*/ 658044 h 658044"/>
                <a:gd name="connsiteX19" fmla="*/ 249140 w 270135"/>
                <a:gd name="connsiteY19" fmla="*/ 608064 h 658044"/>
                <a:gd name="connsiteX20" fmla="*/ 249297 w 270135"/>
                <a:gd name="connsiteY20" fmla="*/ 505598 h 658044"/>
                <a:gd name="connsiteX21" fmla="*/ 136803 w 270135"/>
                <a:gd name="connsiteY21" fmla="*/ 453111 h 658044"/>
                <a:gd name="connsiteX22" fmla="*/ 23173 w 270135"/>
                <a:gd name="connsiteY22" fmla="*/ 505010 h 658044"/>
                <a:gd name="connsiteX23" fmla="*/ 21528 w 270135"/>
                <a:gd name="connsiteY23" fmla="*/ 506616 h 65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0135" h="658044">
                  <a:moveTo>
                    <a:pt x="22076" y="53584"/>
                  </a:moveTo>
                  <a:cubicBezTo>
                    <a:pt x="-5632" y="81982"/>
                    <a:pt x="-5089" y="127461"/>
                    <a:pt x="23290" y="155189"/>
                  </a:cubicBezTo>
                  <a:cubicBezTo>
                    <a:pt x="51688" y="182568"/>
                    <a:pt x="103117" y="204934"/>
                    <a:pt x="137625" y="204934"/>
                  </a:cubicBezTo>
                  <a:cubicBezTo>
                    <a:pt x="172134" y="204934"/>
                    <a:pt x="222544" y="182412"/>
                    <a:pt x="249728" y="154954"/>
                  </a:cubicBezTo>
                  <a:cubicBezTo>
                    <a:pt x="276872" y="127457"/>
                    <a:pt x="276951" y="81355"/>
                    <a:pt x="249885" y="52487"/>
                  </a:cubicBezTo>
                  <a:cubicBezTo>
                    <a:pt x="222819" y="23619"/>
                    <a:pt x="172251" y="0"/>
                    <a:pt x="137390" y="0"/>
                  </a:cubicBezTo>
                  <a:cubicBezTo>
                    <a:pt x="102608" y="0"/>
                    <a:pt x="51453" y="23345"/>
                    <a:pt x="23721" y="51860"/>
                  </a:cubicBezTo>
                  <a:lnTo>
                    <a:pt x="22076" y="53584"/>
                  </a:lnTo>
                  <a:close/>
                  <a:moveTo>
                    <a:pt x="20431" y="281196"/>
                  </a:moveTo>
                  <a:cubicBezTo>
                    <a:pt x="-7278" y="309595"/>
                    <a:pt x="-6734" y="355074"/>
                    <a:pt x="21645" y="382802"/>
                  </a:cubicBezTo>
                  <a:cubicBezTo>
                    <a:pt x="50043" y="410181"/>
                    <a:pt x="101511" y="432547"/>
                    <a:pt x="135980" y="432547"/>
                  </a:cubicBezTo>
                  <a:cubicBezTo>
                    <a:pt x="170488" y="432547"/>
                    <a:pt x="220899" y="410024"/>
                    <a:pt x="248083" y="382527"/>
                  </a:cubicBezTo>
                  <a:cubicBezTo>
                    <a:pt x="275266" y="355031"/>
                    <a:pt x="275306" y="308967"/>
                    <a:pt x="248279" y="280061"/>
                  </a:cubicBezTo>
                  <a:cubicBezTo>
                    <a:pt x="221213" y="251232"/>
                    <a:pt x="170606" y="227613"/>
                    <a:pt x="135784" y="227613"/>
                  </a:cubicBezTo>
                  <a:cubicBezTo>
                    <a:pt x="101002" y="227613"/>
                    <a:pt x="49847" y="250958"/>
                    <a:pt x="22115" y="279434"/>
                  </a:cubicBezTo>
                  <a:lnTo>
                    <a:pt x="20431" y="281196"/>
                  </a:lnTo>
                  <a:close/>
                  <a:moveTo>
                    <a:pt x="21528" y="506616"/>
                  </a:moveTo>
                  <a:cubicBezTo>
                    <a:pt x="-6196" y="535017"/>
                    <a:pt x="-5670" y="580508"/>
                    <a:pt x="22703" y="608260"/>
                  </a:cubicBezTo>
                  <a:cubicBezTo>
                    <a:pt x="51140" y="635640"/>
                    <a:pt x="102569" y="658044"/>
                    <a:pt x="137038" y="658044"/>
                  </a:cubicBezTo>
                  <a:cubicBezTo>
                    <a:pt x="171507" y="658044"/>
                    <a:pt x="221996" y="635522"/>
                    <a:pt x="249140" y="608064"/>
                  </a:cubicBezTo>
                  <a:cubicBezTo>
                    <a:pt x="276285" y="580607"/>
                    <a:pt x="276324" y="534465"/>
                    <a:pt x="249297" y="505598"/>
                  </a:cubicBezTo>
                  <a:cubicBezTo>
                    <a:pt x="222270" y="476730"/>
                    <a:pt x="171624" y="453111"/>
                    <a:pt x="136803" y="453111"/>
                  </a:cubicBezTo>
                  <a:cubicBezTo>
                    <a:pt x="102021" y="453111"/>
                    <a:pt x="50865" y="476495"/>
                    <a:pt x="23173" y="505010"/>
                  </a:cubicBezTo>
                  <a:lnTo>
                    <a:pt x="21528" y="506616"/>
                  </a:lnTo>
                  <a:close/>
                </a:path>
              </a:pathLst>
            </a:custGeom>
            <a:solidFill>
              <a:srgbClr val="164C82"/>
            </a:solidFill>
            <a:ln w="39136" cap="flat">
              <a:noFill/>
              <a:prstDash val="solid"/>
              <a:miter/>
            </a:ln>
          </p:spPr>
          <p:txBody>
            <a:bodyPr rtlCol="0" anchor="ctr"/>
            <a:lstStyle/>
            <a:p>
              <a:endParaRPr lang="ja-JP" altLang="en-US"/>
            </a:p>
          </p:txBody>
        </p:sp>
        <p:sp>
          <p:nvSpPr>
            <p:cNvPr id="19" name="グラフィックス 27">
              <a:extLst>
                <a:ext uri="{FF2B5EF4-FFF2-40B4-BE49-F238E27FC236}">
                  <a16:creationId xmlns:a16="http://schemas.microsoft.com/office/drawing/2014/main" id="{47E97A0E-0475-1EA4-888A-5A9CBF47DD21}"/>
                </a:ext>
              </a:extLst>
            </p:cNvPr>
            <p:cNvSpPr/>
            <p:nvPr/>
          </p:nvSpPr>
          <p:spPr>
            <a:xfrm>
              <a:off x="333095" y="4876501"/>
              <a:ext cx="919342" cy="711627"/>
            </a:xfrm>
            <a:custGeom>
              <a:avLst/>
              <a:gdLst>
                <a:gd name="connsiteX0" fmla="*/ 917580 w 919342"/>
                <a:gd name="connsiteY0" fmla="*/ 34195 h 711627"/>
                <a:gd name="connsiteX1" fmla="*/ 10497 w 919342"/>
                <a:gd name="connsiteY1" fmla="*/ 34195 h 711627"/>
                <a:gd name="connsiteX2" fmla="*/ 10497 w 919342"/>
                <a:gd name="connsiteY2" fmla="*/ 0 h 711627"/>
                <a:gd name="connsiteX3" fmla="*/ 917580 w 919342"/>
                <a:gd name="connsiteY3" fmla="*/ 0 h 711627"/>
                <a:gd name="connsiteX4" fmla="*/ 917580 w 919342"/>
                <a:gd name="connsiteY4" fmla="*/ 34195 h 711627"/>
                <a:gd name="connsiteX5" fmla="*/ 908806 w 919342"/>
                <a:gd name="connsiteY5" fmla="*/ 480608 h 711627"/>
                <a:gd name="connsiteX6" fmla="*/ 0 w 919342"/>
                <a:gd name="connsiteY6" fmla="*/ 480608 h 711627"/>
                <a:gd name="connsiteX7" fmla="*/ 0 w 919342"/>
                <a:gd name="connsiteY7" fmla="*/ 446452 h 711627"/>
                <a:gd name="connsiteX8" fmla="*/ 908806 w 919342"/>
                <a:gd name="connsiteY8" fmla="*/ 446452 h 711627"/>
                <a:gd name="connsiteX9" fmla="*/ 908806 w 919342"/>
                <a:gd name="connsiteY9" fmla="*/ 480608 h 711627"/>
                <a:gd name="connsiteX10" fmla="*/ 605322 w 919342"/>
                <a:gd name="connsiteY10" fmla="*/ 711628 h 711627"/>
                <a:gd name="connsiteX11" fmla="*/ 5954 w 919342"/>
                <a:gd name="connsiteY11" fmla="*/ 711628 h 711627"/>
                <a:gd name="connsiteX12" fmla="*/ 5954 w 919342"/>
                <a:gd name="connsiteY12" fmla="*/ 677472 h 711627"/>
                <a:gd name="connsiteX13" fmla="*/ 605322 w 919342"/>
                <a:gd name="connsiteY13" fmla="*/ 677472 h 711627"/>
                <a:gd name="connsiteX14" fmla="*/ 605322 w 919342"/>
                <a:gd name="connsiteY14" fmla="*/ 711628 h 711627"/>
                <a:gd name="connsiteX15" fmla="*/ 919343 w 919342"/>
                <a:gd name="connsiteY15" fmla="*/ 256951 h 711627"/>
                <a:gd name="connsiteX16" fmla="*/ 609357 w 919342"/>
                <a:gd name="connsiteY16" fmla="*/ 256951 h 711627"/>
                <a:gd name="connsiteX17" fmla="*/ 609357 w 919342"/>
                <a:gd name="connsiteY17" fmla="*/ 222756 h 711627"/>
                <a:gd name="connsiteX18" fmla="*/ 919343 w 919342"/>
                <a:gd name="connsiteY18" fmla="*/ 222756 h 711627"/>
                <a:gd name="connsiteX19" fmla="*/ 919343 w 919342"/>
                <a:gd name="connsiteY19" fmla="*/ 256951 h 7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9342" h="711627">
                  <a:moveTo>
                    <a:pt x="917580" y="34195"/>
                  </a:moveTo>
                  <a:lnTo>
                    <a:pt x="10497" y="34195"/>
                  </a:lnTo>
                  <a:lnTo>
                    <a:pt x="10497" y="0"/>
                  </a:lnTo>
                  <a:lnTo>
                    <a:pt x="917580" y="0"/>
                  </a:lnTo>
                  <a:lnTo>
                    <a:pt x="917580" y="34195"/>
                  </a:lnTo>
                  <a:close/>
                  <a:moveTo>
                    <a:pt x="908806" y="480608"/>
                  </a:moveTo>
                  <a:lnTo>
                    <a:pt x="0" y="480608"/>
                  </a:lnTo>
                  <a:lnTo>
                    <a:pt x="0" y="446452"/>
                  </a:lnTo>
                  <a:lnTo>
                    <a:pt x="908806" y="446452"/>
                  </a:lnTo>
                  <a:lnTo>
                    <a:pt x="908806" y="480608"/>
                  </a:lnTo>
                  <a:close/>
                  <a:moveTo>
                    <a:pt x="605322" y="711628"/>
                  </a:moveTo>
                  <a:lnTo>
                    <a:pt x="5954" y="711628"/>
                  </a:lnTo>
                  <a:lnTo>
                    <a:pt x="5954" y="677472"/>
                  </a:lnTo>
                  <a:lnTo>
                    <a:pt x="605322" y="677472"/>
                  </a:lnTo>
                  <a:lnTo>
                    <a:pt x="605322" y="711628"/>
                  </a:lnTo>
                  <a:close/>
                  <a:moveTo>
                    <a:pt x="919343" y="256951"/>
                  </a:moveTo>
                  <a:lnTo>
                    <a:pt x="609357" y="256951"/>
                  </a:lnTo>
                  <a:lnTo>
                    <a:pt x="609357" y="222756"/>
                  </a:lnTo>
                  <a:lnTo>
                    <a:pt x="919343" y="222756"/>
                  </a:lnTo>
                  <a:lnTo>
                    <a:pt x="919343" y="256951"/>
                  </a:lnTo>
                  <a:close/>
                </a:path>
              </a:pathLst>
            </a:custGeom>
            <a:solidFill>
              <a:srgbClr val="FFFFFF"/>
            </a:solidFill>
            <a:ln w="39136" cap="flat">
              <a:noFill/>
              <a:prstDash val="solid"/>
              <a:miter/>
            </a:ln>
          </p:spPr>
          <p:txBody>
            <a:bodyPr rtlCol="0" anchor="ctr"/>
            <a:lstStyle/>
            <a:p>
              <a:endParaRPr lang="ja-JP" altLang="en-US"/>
            </a:p>
          </p:txBody>
        </p:sp>
      </p:grpSp>
      <p:pic>
        <p:nvPicPr>
          <p:cNvPr id="20" name="図 19">
            <a:extLst>
              <a:ext uri="{FF2B5EF4-FFF2-40B4-BE49-F238E27FC236}">
                <a16:creationId xmlns:a16="http://schemas.microsoft.com/office/drawing/2014/main" id="{846BC7C6-0FD6-A7E3-BED6-FC19501CAC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7722" y="5814974"/>
            <a:ext cx="1188738" cy="370574"/>
          </a:xfrm>
          <a:prstGeom prst="rect">
            <a:avLst/>
          </a:prstGeom>
        </p:spPr>
      </p:pic>
      <p:pic>
        <p:nvPicPr>
          <p:cNvPr id="21" name="図 20">
            <a:extLst>
              <a:ext uri="{FF2B5EF4-FFF2-40B4-BE49-F238E27FC236}">
                <a16:creationId xmlns:a16="http://schemas.microsoft.com/office/drawing/2014/main" id="{ED9BC3B4-5CCA-EDA7-40CD-E589E1813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0725" y="5874674"/>
            <a:ext cx="1461580" cy="307427"/>
          </a:xfrm>
          <a:prstGeom prst="rect">
            <a:avLst/>
          </a:prstGeom>
        </p:spPr>
      </p:pic>
      <p:pic>
        <p:nvPicPr>
          <p:cNvPr id="22" name="図 21">
            <a:extLst>
              <a:ext uri="{FF2B5EF4-FFF2-40B4-BE49-F238E27FC236}">
                <a16:creationId xmlns:a16="http://schemas.microsoft.com/office/drawing/2014/main" id="{B3BFC441-319D-51F9-5187-73F1E20FC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7857" y="6395856"/>
            <a:ext cx="1363712" cy="306077"/>
          </a:xfrm>
          <a:prstGeom prst="rect">
            <a:avLst/>
          </a:prstGeom>
        </p:spPr>
      </p:pic>
      <p:pic>
        <p:nvPicPr>
          <p:cNvPr id="23" name="図 22">
            <a:extLst>
              <a:ext uri="{FF2B5EF4-FFF2-40B4-BE49-F238E27FC236}">
                <a16:creationId xmlns:a16="http://schemas.microsoft.com/office/drawing/2014/main" id="{0852F60E-3F23-3AF0-EE3F-77AA5175DB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59517" y="6242933"/>
            <a:ext cx="586051" cy="586051"/>
          </a:xfrm>
          <a:prstGeom prst="rect">
            <a:avLst/>
          </a:prstGeom>
        </p:spPr>
      </p:pic>
      <p:grpSp>
        <p:nvGrpSpPr>
          <p:cNvPr id="24" name="Group 4">
            <a:extLst>
              <a:ext uri="{FF2B5EF4-FFF2-40B4-BE49-F238E27FC236}">
                <a16:creationId xmlns:a16="http://schemas.microsoft.com/office/drawing/2014/main" id="{62FB3FAC-CCEA-1CED-A7BD-A85D51A752BF}"/>
              </a:ext>
            </a:extLst>
          </p:cNvPr>
          <p:cNvGrpSpPr>
            <a:grpSpLocks/>
          </p:cNvGrpSpPr>
          <p:nvPr/>
        </p:nvGrpSpPr>
        <p:grpSpPr bwMode="auto">
          <a:xfrm>
            <a:off x="8043903" y="9026379"/>
            <a:ext cx="6546764" cy="544785"/>
            <a:chOff x="581" y="13438"/>
            <a:chExt cx="9315" cy="776"/>
          </a:xfrm>
        </p:grpSpPr>
        <p:grpSp>
          <p:nvGrpSpPr>
            <p:cNvPr id="25" name="Group 5">
              <a:extLst>
                <a:ext uri="{FF2B5EF4-FFF2-40B4-BE49-F238E27FC236}">
                  <a16:creationId xmlns:a16="http://schemas.microsoft.com/office/drawing/2014/main" id="{6C4DA1D4-767A-6710-405D-8721121EA22D}"/>
                </a:ext>
              </a:extLst>
            </p:cNvPr>
            <p:cNvGrpSpPr>
              <a:grpSpLocks/>
            </p:cNvGrpSpPr>
            <p:nvPr/>
          </p:nvGrpSpPr>
          <p:grpSpPr bwMode="auto">
            <a:xfrm>
              <a:off x="581" y="13438"/>
              <a:ext cx="3635" cy="776"/>
              <a:chOff x="1217" y="15623"/>
              <a:chExt cx="2820" cy="602"/>
            </a:xfrm>
          </p:grpSpPr>
          <p:pic>
            <p:nvPicPr>
              <p:cNvPr id="28" name="図 3" descr="説明: C:\Users\hayashi\AppData\Local\Microsoft\Windows\INetCache\Content.Word\APP_logo_new2_1.jpg">
                <a:extLst>
                  <a:ext uri="{FF2B5EF4-FFF2-40B4-BE49-F238E27FC236}">
                    <a16:creationId xmlns:a16="http://schemas.microsoft.com/office/drawing/2014/main" id="{A123EE69-7939-71B8-FDE6-9CD6C40309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78156"/>
              <a:stretch>
                <a:fillRect/>
              </a:stretch>
            </p:blipFill>
            <p:spPr bwMode="auto">
              <a:xfrm>
                <a:off x="1217" y="15623"/>
                <a:ext cx="647"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a:extLst>
                  <a:ext uri="{FF2B5EF4-FFF2-40B4-BE49-F238E27FC236}">
                    <a16:creationId xmlns:a16="http://schemas.microsoft.com/office/drawing/2014/main" id="{F80DEDC0-889C-4AEB-39F6-4CC996A93E7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3625" t="3481" b="21190"/>
              <a:stretch>
                <a:fillRect/>
              </a:stretch>
            </p:blipFill>
            <p:spPr bwMode="auto">
              <a:xfrm>
                <a:off x="1874" y="15652"/>
                <a:ext cx="2163"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8">
                <a:extLst>
                  <a:ext uri="{FF2B5EF4-FFF2-40B4-BE49-F238E27FC236}">
                    <a16:creationId xmlns:a16="http://schemas.microsoft.com/office/drawing/2014/main" id="{14289B7A-6B4D-8689-3584-A3B14A609073}"/>
                  </a:ext>
                </a:extLst>
              </p:cNvPr>
              <p:cNvSpPr>
                <a:spLocks noChangeArrowheads="1"/>
              </p:cNvSpPr>
              <p:nvPr/>
            </p:nvSpPr>
            <p:spPr bwMode="auto">
              <a:xfrm>
                <a:off x="1916" y="16128"/>
                <a:ext cx="529"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31" name="Rectangle 9">
                <a:extLst>
                  <a:ext uri="{FF2B5EF4-FFF2-40B4-BE49-F238E27FC236}">
                    <a16:creationId xmlns:a16="http://schemas.microsoft.com/office/drawing/2014/main" id="{A542FBCB-E079-5B11-34D2-52D4D80760DA}"/>
                  </a:ext>
                </a:extLst>
              </p:cNvPr>
              <p:cNvSpPr>
                <a:spLocks noChangeArrowheads="1"/>
              </p:cNvSpPr>
              <p:nvPr/>
            </p:nvSpPr>
            <p:spPr bwMode="auto">
              <a:xfrm>
                <a:off x="3462" y="16128"/>
                <a:ext cx="529"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32" name="WordArt 10">
                <a:extLst>
                  <a:ext uri="{FF2B5EF4-FFF2-40B4-BE49-F238E27FC236}">
                    <a16:creationId xmlns:a16="http://schemas.microsoft.com/office/drawing/2014/main" id="{5CD76EEA-D551-FCBD-7903-F577BB8550D0}"/>
                  </a:ext>
                </a:extLst>
              </p:cNvPr>
              <p:cNvSpPr>
                <a:spLocks noChangeArrowheads="1" noChangeShapeType="1" noTextEdit="1"/>
              </p:cNvSpPr>
              <p:nvPr/>
            </p:nvSpPr>
            <p:spPr bwMode="auto">
              <a:xfrm>
                <a:off x="2519" y="16103"/>
                <a:ext cx="60"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デ</a:t>
                </a:r>
              </a:p>
            </p:txBody>
          </p:sp>
          <p:sp>
            <p:nvSpPr>
              <p:cNvPr id="33" name="WordArt 11">
                <a:extLst>
                  <a:ext uri="{FF2B5EF4-FFF2-40B4-BE49-F238E27FC236}">
                    <a16:creationId xmlns:a16="http://schemas.microsoft.com/office/drawing/2014/main" id="{4D164130-2068-A56A-7D7F-69ED610F9CC7}"/>
                  </a:ext>
                </a:extLst>
              </p:cNvPr>
              <p:cNvSpPr>
                <a:spLocks noChangeArrowheads="1" noChangeShapeType="1" noTextEdit="1"/>
              </p:cNvSpPr>
              <p:nvPr/>
            </p:nvSpPr>
            <p:spPr bwMode="auto">
              <a:xfrm>
                <a:off x="2594"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ジ</a:t>
                </a:r>
              </a:p>
            </p:txBody>
          </p:sp>
          <p:sp>
            <p:nvSpPr>
              <p:cNvPr id="34" name="WordArt 12">
                <a:extLst>
                  <a:ext uri="{FF2B5EF4-FFF2-40B4-BE49-F238E27FC236}">
                    <a16:creationId xmlns:a16="http://schemas.microsoft.com/office/drawing/2014/main" id="{A932DB49-CABA-2327-118B-F08F7750D48A}"/>
                  </a:ext>
                </a:extLst>
              </p:cNvPr>
              <p:cNvSpPr>
                <a:spLocks noChangeArrowheads="1" noChangeShapeType="1" noTextEdit="1"/>
              </p:cNvSpPr>
              <p:nvPr/>
            </p:nvSpPr>
            <p:spPr bwMode="auto">
              <a:xfrm>
                <a:off x="2667"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タ</a:t>
                </a:r>
              </a:p>
            </p:txBody>
          </p:sp>
          <p:sp>
            <p:nvSpPr>
              <p:cNvPr id="35" name="WordArt 13">
                <a:extLst>
                  <a:ext uri="{FF2B5EF4-FFF2-40B4-BE49-F238E27FC236}">
                    <a16:creationId xmlns:a16="http://schemas.microsoft.com/office/drawing/2014/main" id="{FB448E7D-DB87-F2A6-0FA5-537AD97B9504}"/>
                  </a:ext>
                </a:extLst>
              </p:cNvPr>
              <p:cNvSpPr>
                <a:spLocks noChangeArrowheads="1" noChangeShapeType="1" noTextEdit="1"/>
              </p:cNvSpPr>
              <p:nvPr/>
            </p:nvSpPr>
            <p:spPr bwMode="auto">
              <a:xfrm>
                <a:off x="2737" y="16103"/>
                <a:ext cx="67"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ル</a:t>
                </a:r>
              </a:p>
            </p:txBody>
          </p:sp>
          <p:sp>
            <p:nvSpPr>
              <p:cNvPr id="36" name="WordArt 14">
                <a:extLst>
                  <a:ext uri="{FF2B5EF4-FFF2-40B4-BE49-F238E27FC236}">
                    <a16:creationId xmlns:a16="http://schemas.microsoft.com/office/drawing/2014/main" id="{1A4CFCB8-0828-AF91-A738-88C98FA6B6CA}"/>
                  </a:ext>
                </a:extLst>
              </p:cNvPr>
              <p:cNvSpPr>
                <a:spLocks noChangeArrowheads="1" noChangeShapeType="1" noTextEdit="1"/>
              </p:cNvSpPr>
              <p:nvPr/>
            </p:nvSpPr>
            <p:spPr bwMode="auto">
              <a:xfrm>
                <a:off x="2815" y="16101"/>
                <a:ext cx="66" cy="6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丸</a:t>
                </a:r>
              </a:p>
            </p:txBody>
          </p:sp>
          <p:sp>
            <p:nvSpPr>
              <p:cNvPr id="37" name="WordArt 15">
                <a:extLst>
                  <a:ext uri="{FF2B5EF4-FFF2-40B4-BE49-F238E27FC236}">
                    <a16:creationId xmlns:a16="http://schemas.microsoft.com/office/drawing/2014/main" id="{50EBA622-89B7-BE07-956E-86DD1728C879}"/>
                  </a:ext>
                </a:extLst>
              </p:cNvPr>
              <p:cNvSpPr>
                <a:spLocks noChangeArrowheads="1" noChangeShapeType="1" noTextEdit="1"/>
              </p:cNvSpPr>
              <p:nvPr/>
            </p:nvSpPr>
            <p:spPr bwMode="auto">
              <a:xfrm>
                <a:off x="2896" y="16106"/>
                <a:ext cx="57" cy="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ご</a:t>
                </a:r>
              </a:p>
            </p:txBody>
          </p:sp>
          <p:sp>
            <p:nvSpPr>
              <p:cNvPr id="38" name="WordArt 16">
                <a:extLst>
                  <a:ext uri="{FF2B5EF4-FFF2-40B4-BE49-F238E27FC236}">
                    <a16:creationId xmlns:a16="http://schemas.microsoft.com/office/drawing/2014/main" id="{417705BC-567F-2D08-9194-4C002219D548}"/>
                  </a:ext>
                </a:extLst>
              </p:cNvPr>
              <p:cNvSpPr>
                <a:spLocks noChangeArrowheads="1" noChangeShapeType="1" noTextEdit="1"/>
              </p:cNvSpPr>
              <p:nvPr/>
            </p:nvSpPr>
            <p:spPr bwMode="auto">
              <a:xfrm>
                <a:off x="2966"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と</a:t>
                </a:r>
              </a:p>
            </p:txBody>
          </p:sp>
          <p:sp>
            <p:nvSpPr>
              <p:cNvPr id="39" name="WordArt 17">
                <a:extLst>
                  <a:ext uri="{FF2B5EF4-FFF2-40B4-BE49-F238E27FC236}">
                    <a16:creationId xmlns:a16="http://schemas.microsoft.com/office/drawing/2014/main" id="{355BCA37-0E62-0DAF-D19B-509A08D63156}"/>
                  </a:ext>
                </a:extLst>
              </p:cNvPr>
              <p:cNvSpPr>
                <a:spLocks noChangeArrowheads="1" noChangeShapeType="1" noTextEdit="1"/>
              </p:cNvSpPr>
              <p:nvPr/>
            </p:nvSpPr>
            <p:spPr bwMode="auto">
              <a:xfrm>
                <a:off x="3039" y="16103"/>
                <a:ext cx="62"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ア</a:t>
                </a:r>
              </a:p>
            </p:txBody>
          </p:sp>
          <p:sp>
            <p:nvSpPr>
              <p:cNvPr id="40" name="WordArt 18">
                <a:extLst>
                  <a:ext uri="{FF2B5EF4-FFF2-40B4-BE49-F238E27FC236}">
                    <a16:creationId xmlns:a16="http://schemas.microsoft.com/office/drawing/2014/main" id="{584A9D3E-7EB0-1E88-CD77-EE2FA2C36A41}"/>
                  </a:ext>
                </a:extLst>
              </p:cNvPr>
              <p:cNvSpPr>
                <a:spLocks noChangeArrowheads="1" noChangeShapeType="1" noTextEdit="1"/>
              </p:cNvSpPr>
              <p:nvPr/>
            </p:nvSpPr>
            <p:spPr bwMode="auto">
              <a:xfrm>
                <a:off x="3116"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プ</a:t>
                </a:r>
              </a:p>
            </p:txBody>
          </p:sp>
          <p:sp>
            <p:nvSpPr>
              <p:cNvPr id="41" name="WordArt 19">
                <a:extLst>
                  <a:ext uri="{FF2B5EF4-FFF2-40B4-BE49-F238E27FC236}">
                    <a16:creationId xmlns:a16="http://schemas.microsoft.com/office/drawing/2014/main" id="{8EF32EA8-23DA-7A60-7777-9226C49315FB}"/>
                  </a:ext>
                </a:extLst>
              </p:cNvPr>
              <p:cNvSpPr>
                <a:spLocks noChangeArrowheads="1" noChangeShapeType="1" noTextEdit="1"/>
              </p:cNvSpPr>
              <p:nvPr/>
            </p:nvSpPr>
            <p:spPr bwMode="auto">
              <a:xfrm>
                <a:off x="3191"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ラ</a:t>
                </a:r>
              </a:p>
            </p:txBody>
          </p:sp>
          <p:sp>
            <p:nvSpPr>
              <p:cNvPr id="42" name="WordArt 20">
                <a:extLst>
                  <a:ext uri="{FF2B5EF4-FFF2-40B4-BE49-F238E27FC236}">
                    <a16:creationId xmlns:a16="http://schemas.microsoft.com/office/drawing/2014/main" id="{1BEF8368-7629-7574-B147-F5689EC8D8D1}"/>
                  </a:ext>
                </a:extLst>
              </p:cNvPr>
              <p:cNvSpPr>
                <a:spLocks noChangeArrowheads="1" noChangeShapeType="1" noTextEdit="1"/>
              </p:cNvSpPr>
              <p:nvPr/>
            </p:nvSpPr>
            <p:spPr bwMode="auto">
              <a:xfrm>
                <a:off x="3265"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イ</a:t>
                </a:r>
              </a:p>
            </p:txBody>
          </p:sp>
          <p:sp>
            <p:nvSpPr>
              <p:cNvPr id="43" name="WordArt 21">
                <a:extLst>
                  <a:ext uri="{FF2B5EF4-FFF2-40B4-BE49-F238E27FC236}">
                    <a16:creationId xmlns:a16="http://schemas.microsoft.com/office/drawing/2014/main" id="{CC1B625E-1F0A-D49B-36BD-1F4EEE012968}"/>
                  </a:ext>
                </a:extLst>
              </p:cNvPr>
              <p:cNvSpPr>
                <a:spLocks noChangeArrowheads="1" noChangeShapeType="1" noTextEdit="1"/>
              </p:cNvSpPr>
              <p:nvPr/>
            </p:nvSpPr>
            <p:spPr bwMode="auto">
              <a:xfrm>
                <a:off x="3356" y="16100"/>
                <a:ext cx="42" cy="69"/>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ド</a:t>
                </a:r>
              </a:p>
            </p:txBody>
          </p:sp>
        </p:grpSp>
        <p:sp>
          <p:nvSpPr>
            <p:cNvPr id="26" name="WordArt 22">
              <a:extLst>
                <a:ext uri="{FF2B5EF4-FFF2-40B4-BE49-F238E27FC236}">
                  <a16:creationId xmlns:a16="http://schemas.microsoft.com/office/drawing/2014/main" id="{9A3CEE4E-CBF6-C43D-4EB2-0AB078885DB5}"/>
                </a:ext>
              </a:extLst>
            </p:cNvPr>
            <p:cNvSpPr>
              <a:spLocks noChangeArrowheads="1" noChangeShapeType="1" noTextEdit="1"/>
            </p:cNvSpPr>
            <p:nvPr/>
          </p:nvSpPr>
          <p:spPr bwMode="auto">
            <a:xfrm>
              <a:off x="4388" y="13745"/>
              <a:ext cx="5445" cy="289"/>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200" kern="10" spc="0">
                  <a:ln>
                    <a:noFill/>
                  </a:ln>
                  <a:solidFill>
                    <a:srgbClr val="000066"/>
                  </a:solidFill>
                  <a:effectLst/>
                  <a:latin typeface="ヒラギノ角ゴ5" panose="020B0500000000000000" pitchFamily="50" charset="-128"/>
                  <a:ea typeface="ヒラギノ角ゴ5" panose="020B0500000000000000" pitchFamily="50" charset="-128"/>
                </a:rPr>
                <a:t>アプライド株式会社 広域システム営業部</a:t>
              </a:r>
            </a:p>
          </p:txBody>
        </p:sp>
        <p:cxnSp>
          <p:nvCxnSpPr>
            <p:cNvPr id="27" name="AutoShape 23">
              <a:extLst>
                <a:ext uri="{FF2B5EF4-FFF2-40B4-BE49-F238E27FC236}">
                  <a16:creationId xmlns:a16="http://schemas.microsoft.com/office/drawing/2014/main" id="{49C34B4B-581B-6926-D4C6-2F5BAB62F41D}"/>
                </a:ext>
              </a:extLst>
            </p:cNvPr>
            <p:cNvCxnSpPr>
              <a:cxnSpLocks noChangeShapeType="1"/>
            </p:cNvCxnSpPr>
            <p:nvPr/>
          </p:nvCxnSpPr>
          <p:spPr bwMode="auto">
            <a:xfrm>
              <a:off x="4388" y="14109"/>
              <a:ext cx="550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44" name="WordArt 25">
            <a:extLst>
              <a:ext uri="{FF2B5EF4-FFF2-40B4-BE49-F238E27FC236}">
                <a16:creationId xmlns:a16="http://schemas.microsoft.com/office/drawing/2014/main" id="{F409459B-F18B-1190-2105-184B7C6BC99E}"/>
              </a:ext>
            </a:extLst>
          </p:cNvPr>
          <p:cNvSpPr>
            <a:spLocks noChangeArrowheads="1" noChangeShapeType="1" noTextEdit="1"/>
          </p:cNvSpPr>
          <p:nvPr/>
        </p:nvSpPr>
        <p:spPr bwMode="auto">
          <a:xfrm>
            <a:off x="8111781" y="9642018"/>
            <a:ext cx="3496355" cy="46930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■関東営業所  東京都千代田区神田須田町</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1-2-7-8F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03-5280-9255</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東海営業部  名古屋市西区上名古屋三丁目</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25-28-5F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052-325-2782</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関西営業所  大阪市淀川区西中島</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2-14-6-5F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06-6838-4123</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九州営業所  福岡市博多区上牟田</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1</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6</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番</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23</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号  </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092-481-7812</a:t>
            </a:r>
            <a:endParaRPr lang="ja-JP" altLang="en-US" sz="1200" kern="10" spc="0">
              <a:ln>
                <a:noFill/>
              </a:ln>
              <a:solidFill>
                <a:srgbClr val="5F5F5F"/>
              </a:solidFill>
              <a:effectLst/>
              <a:latin typeface="ヒラギノ角ゴ4" panose="020B0400000000000000" pitchFamily="50" charset="-128"/>
              <a:ea typeface="ヒラギノ角ゴ4" panose="020B0400000000000000" pitchFamily="50" charset="-128"/>
            </a:endParaRPr>
          </a:p>
        </p:txBody>
      </p:sp>
      <p:grpSp>
        <p:nvGrpSpPr>
          <p:cNvPr id="45" name="Group 26">
            <a:extLst>
              <a:ext uri="{FF2B5EF4-FFF2-40B4-BE49-F238E27FC236}">
                <a16:creationId xmlns:a16="http://schemas.microsoft.com/office/drawing/2014/main" id="{FEBF0FD3-8B12-A83F-A5FA-6EB6CDEF3145}"/>
              </a:ext>
            </a:extLst>
          </p:cNvPr>
          <p:cNvGrpSpPr>
            <a:grpSpLocks/>
          </p:cNvGrpSpPr>
          <p:nvPr/>
        </p:nvGrpSpPr>
        <p:grpSpPr bwMode="auto">
          <a:xfrm>
            <a:off x="11790714" y="9742396"/>
            <a:ext cx="2799953" cy="423022"/>
            <a:chOff x="718" y="15501"/>
            <a:chExt cx="5257" cy="795"/>
          </a:xfrm>
        </p:grpSpPr>
        <p:sp>
          <p:nvSpPr>
            <p:cNvPr id="46" name="WordArt 27">
              <a:extLst>
                <a:ext uri="{FF2B5EF4-FFF2-40B4-BE49-F238E27FC236}">
                  <a16:creationId xmlns:a16="http://schemas.microsoft.com/office/drawing/2014/main" id="{67FA0D8F-703C-0A8E-CB32-0CA98661FDB4}"/>
                </a:ext>
              </a:extLst>
            </p:cNvPr>
            <p:cNvSpPr>
              <a:spLocks noChangeArrowheads="1" noChangeShapeType="1" noTextEdit="1"/>
            </p:cNvSpPr>
            <p:nvPr/>
          </p:nvSpPr>
          <p:spPr bwMode="auto">
            <a:xfrm>
              <a:off x="718" y="15535"/>
              <a:ext cx="4298" cy="361"/>
            </a:xfrm>
            <a:prstGeom prst="rect">
              <a:avLst/>
            </a:prstGeom>
            <a:extLst>
              <a:ext uri="{91240B29-F687-4F45-9708-019B960494DF}">
                <a14:hiddenLine xmlns:a14="http://schemas.microsoft.com/office/drawing/2010/main" w="5715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3600" kern="10" spc="0">
                  <a:ln>
                    <a:noFill/>
                  </a:ln>
                  <a:solidFill>
                    <a:srgbClr val="404040"/>
                  </a:solidFill>
                  <a:effectLst/>
                  <a:latin typeface="ヒラギノ角ゴ5" panose="020B0500000000000000" pitchFamily="50" charset="-128"/>
                  <a:ea typeface="ヒラギノ角ゴ5" panose="020B0500000000000000" pitchFamily="50" charset="-128"/>
                </a:rPr>
                <a:t>https://applied-bbt.com/</a:t>
              </a:r>
              <a:endParaRPr lang="ja-JP" altLang="en-US" sz="3600" kern="10" spc="0">
                <a:ln>
                  <a:noFill/>
                </a:ln>
                <a:solidFill>
                  <a:srgbClr val="404040"/>
                </a:solidFill>
                <a:effectLst/>
                <a:latin typeface="ヒラギノ角ゴ5" panose="020B0500000000000000" pitchFamily="50" charset="-128"/>
                <a:ea typeface="ヒラギノ角ゴ5" panose="020B0500000000000000" pitchFamily="50" charset="-128"/>
              </a:endParaRPr>
            </a:p>
          </p:txBody>
        </p:sp>
        <p:sp>
          <p:nvSpPr>
            <p:cNvPr id="47" name="WordArt 28">
              <a:extLst>
                <a:ext uri="{FF2B5EF4-FFF2-40B4-BE49-F238E27FC236}">
                  <a16:creationId xmlns:a16="http://schemas.microsoft.com/office/drawing/2014/main" id="{DDE12251-90A9-BF2B-51E4-0602C22BAF9A}"/>
                </a:ext>
              </a:extLst>
            </p:cNvPr>
            <p:cNvSpPr>
              <a:spLocks noChangeArrowheads="1" noChangeShapeType="1" noTextEdit="1"/>
            </p:cNvSpPr>
            <p:nvPr/>
          </p:nvSpPr>
          <p:spPr bwMode="auto">
            <a:xfrm>
              <a:off x="718" y="15998"/>
              <a:ext cx="700" cy="219"/>
            </a:xfrm>
            <a:prstGeom prst="rect">
              <a:avLst/>
            </a:prstGeom>
            <a:extLst>
              <a:ext uri="{91240B29-F687-4F45-9708-019B960494DF}">
                <a14:hiddenLine xmlns:a14="http://schemas.microsoft.com/office/drawing/2010/main" w="76200">
                  <a:solidFill>
                    <a:srgbClr val="FFFFFF"/>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404040"/>
                  </a:solidFill>
                  <a:effectLst/>
                  <a:latin typeface="ヒラギノ角ゴ5" panose="020B0500000000000000" pitchFamily="50" charset="-128"/>
                  <a:ea typeface="ヒラギノ角ゴ5" panose="020B0500000000000000" pitchFamily="50" charset="-128"/>
                </a:rPr>
                <a:t>または</a:t>
              </a:r>
            </a:p>
          </p:txBody>
        </p:sp>
        <p:grpSp>
          <p:nvGrpSpPr>
            <p:cNvPr id="48" name="Group 29">
              <a:extLst>
                <a:ext uri="{FF2B5EF4-FFF2-40B4-BE49-F238E27FC236}">
                  <a16:creationId xmlns:a16="http://schemas.microsoft.com/office/drawing/2014/main" id="{B0E2756E-A608-568B-FA40-0DB84783157B}"/>
                </a:ext>
              </a:extLst>
            </p:cNvPr>
            <p:cNvGrpSpPr>
              <a:grpSpLocks/>
            </p:cNvGrpSpPr>
            <p:nvPr/>
          </p:nvGrpSpPr>
          <p:grpSpPr bwMode="auto">
            <a:xfrm>
              <a:off x="1579" y="15955"/>
              <a:ext cx="3531" cy="323"/>
              <a:chOff x="1605" y="15781"/>
              <a:chExt cx="3531" cy="323"/>
            </a:xfrm>
          </p:grpSpPr>
          <p:sp>
            <p:nvSpPr>
              <p:cNvPr id="50" name="WordArt 30">
                <a:extLst>
                  <a:ext uri="{FF2B5EF4-FFF2-40B4-BE49-F238E27FC236}">
                    <a16:creationId xmlns:a16="http://schemas.microsoft.com/office/drawing/2014/main" id="{000935DF-9031-F580-F981-CDB0B0B33D75}"/>
                  </a:ext>
                </a:extLst>
              </p:cNvPr>
              <p:cNvSpPr>
                <a:spLocks noChangeArrowheads="1" noChangeShapeType="1" noTextEdit="1"/>
              </p:cNvSpPr>
              <p:nvPr/>
            </p:nvSpPr>
            <p:spPr bwMode="auto">
              <a:xfrm>
                <a:off x="1731" y="15857"/>
                <a:ext cx="2089" cy="147"/>
              </a:xfrm>
              <a:prstGeom prst="rect">
                <a:avLst/>
              </a:prstGeom>
              <a:extLst>
                <a:ext uri="{91240B29-F687-4F45-9708-019B960494DF}">
                  <a14:hiddenLine xmlns:a14="http://schemas.microsoft.com/office/drawing/2010/main" w="7620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800" kern="10" spc="0">
                    <a:ln>
                      <a:noFill/>
                    </a:ln>
                    <a:solidFill>
                      <a:srgbClr val="333333"/>
                    </a:solidFill>
                    <a:effectLst/>
                    <a:latin typeface="メイリオ" panose="020B0604030504040204" pitchFamily="50" charset="-128"/>
                    <a:ea typeface="メイリオ" panose="020B0604030504040204" pitchFamily="50" charset="-128"/>
                  </a:rPr>
                  <a:t>アプライド　ビジネスブレークスルー</a:t>
                </a:r>
              </a:p>
            </p:txBody>
          </p:sp>
          <p:sp>
            <p:nvSpPr>
              <p:cNvPr id="51" name="AutoShape 31">
                <a:extLst>
                  <a:ext uri="{FF2B5EF4-FFF2-40B4-BE49-F238E27FC236}">
                    <a16:creationId xmlns:a16="http://schemas.microsoft.com/office/drawing/2014/main" id="{F3A247B1-D06A-EE8F-B07E-9258A41760E4}"/>
                  </a:ext>
                </a:extLst>
              </p:cNvPr>
              <p:cNvSpPr>
                <a:spLocks noChangeArrowheads="1"/>
              </p:cNvSpPr>
              <p:nvPr/>
            </p:nvSpPr>
            <p:spPr bwMode="auto">
              <a:xfrm>
                <a:off x="1605" y="15781"/>
                <a:ext cx="3531" cy="323"/>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52" name="AutoShape 1853">
                <a:extLst>
                  <a:ext uri="{FF2B5EF4-FFF2-40B4-BE49-F238E27FC236}">
                    <a16:creationId xmlns:a16="http://schemas.microsoft.com/office/drawing/2014/main" id="{D6ABFC5D-89C4-389B-9408-B8EFF63543B5}"/>
                  </a:ext>
                </a:extLst>
              </p:cNvPr>
              <p:cNvSpPr>
                <a:spLocks noChangeArrowheads="1" noChangeShapeType="1" noTextEdit="1"/>
              </p:cNvSpPr>
              <p:nvPr/>
            </p:nvSpPr>
            <p:spPr bwMode="auto">
              <a:xfrm>
                <a:off x="2144" y="15869"/>
                <a:ext cx="2058" cy="141"/>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272727"/>
                    </a:solidFill>
                    <a:effectLst/>
                    <a:latin typeface="ヒラギノ角ゴ6" panose="020B0600000000000000" pitchFamily="50" charset="-128"/>
                    <a:ea typeface="ヒラギノ角ゴ6" panose="020B0600000000000000" pitchFamily="50" charset="-128"/>
                  </a:rPr>
                  <a:t>アプライド ビジネスブレークスルー</a:t>
                </a:r>
              </a:p>
            </p:txBody>
          </p:sp>
          <p:pic>
            <p:nvPicPr>
              <p:cNvPr id="53" name="Picture 33">
                <a:extLst>
                  <a:ext uri="{FF2B5EF4-FFF2-40B4-BE49-F238E27FC236}">
                    <a16:creationId xmlns:a16="http://schemas.microsoft.com/office/drawing/2014/main" id="{601E3F3C-B63B-B319-E42F-6B2C0A089E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0577" t="10135" r="74142" b="56683"/>
              <a:stretch>
                <a:fillRect/>
              </a:stretch>
            </p:blipFill>
            <p:spPr bwMode="auto">
              <a:xfrm>
                <a:off x="1793" y="15833"/>
                <a:ext cx="238"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 34">
                <a:extLst>
                  <a:ext uri="{FF2B5EF4-FFF2-40B4-BE49-F238E27FC236}">
                    <a16:creationId xmlns:a16="http://schemas.microsoft.com/office/drawing/2014/main" id="{64987CC4-247B-AE5F-951B-4AE6E2D23FEA}"/>
                  </a:ext>
                </a:extLst>
              </p:cNvPr>
              <p:cNvGrpSpPr>
                <a:grpSpLocks/>
              </p:cNvGrpSpPr>
              <p:nvPr/>
            </p:nvGrpSpPr>
            <p:grpSpPr bwMode="auto">
              <a:xfrm>
                <a:off x="4414" y="15856"/>
                <a:ext cx="389" cy="180"/>
                <a:chOff x="11591" y="9540"/>
                <a:chExt cx="1219" cy="562"/>
              </a:xfrm>
            </p:grpSpPr>
            <p:sp>
              <p:nvSpPr>
                <p:cNvPr id="55" name="AutoShape 35">
                  <a:extLst>
                    <a:ext uri="{FF2B5EF4-FFF2-40B4-BE49-F238E27FC236}">
                      <a16:creationId xmlns:a16="http://schemas.microsoft.com/office/drawing/2014/main" id="{12CE0F89-0F35-816E-8CE1-A8607340F3F7}"/>
                    </a:ext>
                  </a:extLst>
                </p:cNvPr>
                <p:cNvSpPr>
                  <a:spLocks noChangeArrowheads="1"/>
                </p:cNvSpPr>
                <p:nvPr/>
              </p:nvSpPr>
              <p:spPr bwMode="auto">
                <a:xfrm>
                  <a:off x="11591" y="9540"/>
                  <a:ext cx="1219" cy="562"/>
                </a:xfrm>
                <a:prstGeom prst="roundRect">
                  <a:avLst>
                    <a:gd name="adj" fmla="val 23060"/>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56" name="AutoShape 1853">
                  <a:extLst>
                    <a:ext uri="{FF2B5EF4-FFF2-40B4-BE49-F238E27FC236}">
                      <a16:creationId xmlns:a16="http://schemas.microsoft.com/office/drawing/2014/main" id="{E3F9909B-1B37-4713-F9AE-F3C78FD4B570}"/>
                    </a:ext>
                  </a:extLst>
                </p:cNvPr>
                <p:cNvSpPr>
                  <a:spLocks noChangeArrowheads="1" noChangeShapeType="1" noTextEdit="1"/>
                </p:cNvSpPr>
                <p:nvPr/>
              </p:nvSpPr>
              <p:spPr bwMode="auto">
                <a:xfrm>
                  <a:off x="11833" y="9639"/>
                  <a:ext cx="735" cy="36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FFFFFF"/>
                      </a:solidFill>
                      <a:effectLst/>
                      <a:latin typeface="ヒラギノ角ゴ6" panose="020B0600000000000000" pitchFamily="50" charset="-128"/>
                      <a:ea typeface="ヒラギノ角ゴ6" panose="020B0600000000000000" pitchFamily="50" charset="-128"/>
                    </a:rPr>
                    <a:t>検索</a:t>
                  </a:r>
                </a:p>
              </p:txBody>
            </p:sp>
          </p:grpSp>
        </p:grpSp>
        <p:pic>
          <p:nvPicPr>
            <p:cNvPr id="49" name="Picture 37">
              <a:extLst>
                <a:ext uri="{FF2B5EF4-FFF2-40B4-BE49-F238E27FC236}">
                  <a16:creationId xmlns:a16="http://schemas.microsoft.com/office/drawing/2014/main" id="{26008EC5-5633-DA5E-1EBC-9DB460DFC888}"/>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5180" y="15501"/>
              <a:ext cx="79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WordArt 38">
            <a:extLst>
              <a:ext uri="{FF2B5EF4-FFF2-40B4-BE49-F238E27FC236}">
                <a16:creationId xmlns:a16="http://schemas.microsoft.com/office/drawing/2014/main" id="{F61A61E8-412A-4C01-A376-F0E29D7D1EE6}"/>
              </a:ext>
            </a:extLst>
          </p:cNvPr>
          <p:cNvSpPr>
            <a:spLocks noChangeArrowheads="1" noChangeShapeType="1" noTextEdit="1"/>
          </p:cNvSpPr>
          <p:nvPr/>
        </p:nvSpPr>
        <p:spPr bwMode="auto">
          <a:xfrm>
            <a:off x="11719639" y="9601606"/>
            <a:ext cx="2871028" cy="100378"/>
          </a:xfrm>
          <a:prstGeom prst="rect">
            <a:avLst/>
          </a:prstGeom>
          <a:extLst>
            <a:ext uri="{91240B29-F687-4F45-9708-019B960494DF}">
              <a14:hiddenLine xmlns:a14="http://schemas.microsoft.com/office/drawing/2010/main" w="76200">
                <a:solidFill>
                  <a:srgbClr val="FFFFFF"/>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6" panose="020B0600000000000000" pitchFamily="50" charset="-128"/>
                <a:ea typeface="ヒラギノ角ゴ6" panose="020B0600000000000000" pitchFamily="50" charset="-128"/>
              </a:rPr>
              <a:t>お問い合わせ、ご相談は下記 </a:t>
            </a:r>
            <a:r>
              <a:rPr lang="en-US" altLang="ja-JP" sz="1000" kern="10" spc="0">
                <a:ln>
                  <a:noFill/>
                </a:ln>
                <a:solidFill>
                  <a:srgbClr val="000066"/>
                </a:solidFill>
                <a:effectLst/>
                <a:latin typeface="ヒラギノ角ゴ6" panose="020B0600000000000000" pitchFamily="50" charset="-128"/>
                <a:ea typeface="ヒラギノ角ゴ6" panose="020B0600000000000000" pitchFamily="50" charset="-128"/>
              </a:rPr>
              <a:t>WEB</a:t>
            </a:r>
            <a:r>
              <a:rPr lang="ja-JP" altLang="en-US" sz="1000" kern="10" spc="0">
                <a:ln>
                  <a:noFill/>
                </a:ln>
                <a:solidFill>
                  <a:srgbClr val="000066"/>
                </a:solidFill>
                <a:effectLst/>
                <a:latin typeface="ヒラギノ角ゴ6" panose="020B0600000000000000" pitchFamily="50" charset="-128"/>
                <a:ea typeface="ヒラギノ角ゴ6" panose="020B0600000000000000" pitchFamily="50" charset="-128"/>
              </a:rPr>
              <a:t>サイトまたはお電話にて</a:t>
            </a:r>
          </a:p>
        </p:txBody>
      </p:sp>
      <p:sp>
        <p:nvSpPr>
          <p:cNvPr id="58" name="Rectangle 3">
            <a:extLst>
              <a:ext uri="{FF2B5EF4-FFF2-40B4-BE49-F238E27FC236}">
                <a16:creationId xmlns:a16="http://schemas.microsoft.com/office/drawing/2014/main" id="{E7A52891-A06C-2587-7CDA-4B0F401441D5}"/>
              </a:ext>
            </a:extLst>
          </p:cNvPr>
          <p:cNvSpPr>
            <a:spLocks noChangeArrowheads="1"/>
          </p:cNvSpPr>
          <p:nvPr/>
        </p:nvSpPr>
        <p:spPr bwMode="auto">
          <a:xfrm>
            <a:off x="7982786" y="7602927"/>
            <a:ext cx="6727825" cy="1263316"/>
          </a:xfrm>
          <a:prstGeom prst="rect">
            <a:avLst/>
          </a:prstGeom>
          <a:solidFill>
            <a:schemeClr val="accent5">
              <a:lumMod val="20000"/>
              <a:lumOff val="80000"/>
            </a:schemeClr>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pic>
        <p:nvPicPr>
          <p:cNvPr id="59" name="図 58">
            <a:extLst>
              <a:ext uri="{FF2B5EF4-FFF2-40B4-BE49-F238E27FC236}">
                <a16:creationId xmlns:a16="http://schemas.microsoft.com/office/drawing/2014/main" id="{1FF99ACE-68CC-401E-D11E-D461281E8EFD}"/>
              </a:ext>
            </a:extLst>
          </p:cNvPr>
          <p:cNvPicPr>
            <a:picLocks noChangeAspect="1"/>
          </p:cNvPicPr>
          <p:nvPr/>
        </p:nvPicPr>
        <p:blipFill>
          <a:blip r:embed="rId15">
            <a:extLst>
              <a:ext uri="{28A0092B-C50C-407E-A947-70E740481C1C}">
                <a14:useLocalDpi xmlns:a14="http://schemas.microsoft.com/office/drawing/2010/main" val="0"/>
              </a:ext>
            </a:extLst>
          </a:blip>
          <a:srcRect l="7342" r="14032"/>
          <a:stretch/>
        </p:blipFill>
        <p:spPr>
          <a:xfrm>
            <a:off x="12731924" y="7709800"/>
            <a:ext cx="1842081" cy="1049570"/>
          </a:xfrm>
          <a:prstGeom prst="rect">
            <a:avLst/>
          </a:prstGeom>
        </p:spPr>
      </p:pic>
      <p:sp>
        <p:nvSpPr>
          <p:cNvPr id="60" name="テキスト ボックス 59">
            <a:extLst>
              <a:ext uri="{FF2B5EF4-FFF2-40B4-BE49-F238E27FC236}">
                <a16:creationId xmlns:a16="http://schemas.microsoft.com/office/drawing/2014/main" id="{7CB20600-137A-9575-0150-BC9739F040F1}"/>
              </a:ext>
            </a:extLst>
          </p:cNvPr>
          <p:cNvSpPr txBox="1"/>
          <p:nvPr/>
        </p:nvSpPr>
        <p:spPr>
          <a:xfrm>
            <a:off x="7985791" y="7635456"/>
            <a:ext cx="4693768" cy="307777"/>
          </a:xfrm>
          <a:prstGeom prst="rect">
            <a:avLst/>
          </a:prstGeom>
          <a:noFill/>
          <a:ln>
            <a:noFill/>
          </a:ln>
          <a:effectLst>
            <a:glow rad="101600">
              <a:schemeClr val="tx1">
                <a:alpha val="60000"/>
              </a:schemeClr>
            </a:glow>
          </a:effectLst>
        </p:spPr>
        <p:txBody>
          <a:bodyPr wrap="square" rtlCol="0">
            <a:spAutoFit/>
          </a:bodyPr>
          <a:lstStyle/>
          <a:p>
            <a:pPr algn="ctr"/>
            <a:r>
              <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rPr>
              <a:t>CAE</a:t>
            </a: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ソフト向け</a:t>
            </a:r>
            <a:r>
              <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rPr>
              <a:t>PC</a:t>
            </a: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を選ぶ上で重要な項目とは</a:t>
            </a:r>
            <a:endPar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61" name="Rectangle 3">
            <a:extLst>
              <a:ext uri="{FF2B5EF4-FFF2-40B4-BE49-F238E27FC236}">
                <a16:creationId xmlns:a16="http://schemas.microsoft.com/office/drawing/2014/main" id="{53DF23EC-7984-ABF3-1758-064AA01E0779}"/>
              </a:ext>
            </a:extLst>
          </p:cNvPr>
          <p:cNvSpPr>
            <a:spLocks noChangeArrowheads="1"/>
          </p:cNvSpPr>
          <p:nvPr/>
        </p:nvSpPr>
        <p:spPr bwMode="auto">
          <a:xfrm>
            <a:off x="8095998" y="7943135"/>
            <a:ext cx="4579358" cy="829841"/>
          </a:xfrm>
          <a:prstGeom prst="rect">
            <a:avLst/>
          </a:prstGeom>
          <a:solidFill>
            <a:schemeClr val="bg1"/>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62" name="テキスト ボックス 61">
            <a:extLst>
              <a:ext uri="{FF2B5EF4-FFF2-40B4-BE49-F238E27FC236}">
                <a16:creationId xmlns:a16="http://schemas.microsoft.com/office/drawing/2014/main" id="{DE89C363-4BFA-E7E9-4C35-C23687520CB6}"/>
              </a:ext>
            </a:extLst>
          </p:cNvPr>
          <p:cNvSpPr txBox="1"/>
          <p:nvPr/>
        </p:nvSpPr>
        <p:spPr>
          <a:xfrm>
            <a:off x="8069816" y="7985781"/>
            <a:ext cx="4635926" cy="738664"/>
          </a:xfrm>
          <a:prstGeom prst="rect">
            <a:avLst/>
          </a:prstGeom>
          <a:noFill/>
          <a:ln>
            <a:noFill/>
          </a:ln>
          <a:effectLst>
            <a:glow rad="101600">
              <a:schemeClr val="tx1">
                <a:alpha val="60000"/>
              </a:schemeClr>
            </a:glow>
          </a:effectLst>
        </p:spPr>
        <p:txBody>
          <a:bodyPr wrap="square" rtlCol="0">
            <a:spAutoFit/>
          </a:bodyPr>
          <a:lstStyle/>
          <a:p>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CAE</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ソフトには、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と</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GPU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の</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2</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つが重要です。特に</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への依存度が高いため、出来る限り高性能な</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をお勧めします。また、ソフトによっては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GeForce</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もしくは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NVIDIA</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 </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RTX</a:t>
            </a:r>
            <a:r>
              <a:rPr lang="ja-JP" altLang="en-US" sz="1050" dirty="0">
                <a:latin typeface="ヒラギノ角ゴ4" panose="020B0400000000000000" pitchFamily="50" charset="-128"/>
                <a:ea typeface="ヒラギノ角ゴ4" panose="020B0400000000000000" pitchFamily="50" charset="-128"/>
                <a:cs typeface="Segoe UI" panose="020B0502040204020203" pitchFamily="34" charset="0"/>
              </a:rPr>
              <a:t>シリーズも必要です。また、他の部品がボトルネックのならないようにメモリとのバランスも重要になります。</a:t>
            </a:r>
            <a:endPar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endParaRPr>
          </a:p>
        </p:txBody>
      </p:sp>
      <p:sp>
        <p:nvSpPr>
          <p:cNvPr id="63" name="テキスト ボックス 62">
            <a:extLst>
              <a:ext uri="{FF2B5EF4-FFF2-40B4-BE49-F238E27FC236}">
                <a16:creationId xmlns:a16="http://schemas.microsoft.com/office/drawing/2014/main" id="{EA09A971-0F06-49B4-FFA5-40AA4C22AF4B}"/>
              </a:ext>
            </a:extLst>
          </p:cNvPr>
          <p:cNvSpPr txBox="1"/>
          <p:nvPr/>
        </p:nvSpPr>
        <p:spPr>
          <a:xfrm>
            <a:off x="7977275" y="6949149"/>
            <a:ext cx="6426016" cy="523220"/>
          </a:xfrm>
          <a:prstGeom prst="rect">
            <a:avLst/>
          </a:prstGeom>
          <a:noFill/>
          <a:ln>
            <a:noFill/>
          </a:ln>
        </p:spPr>
        <p:txBody>
          <a:bodyPr wrap="square" rtlCol="0">
            <a:spAutoFit/>
          </a:bodyPr>
          <a:lstStyle/>
          <a:p>
            <a:pPr algn="ctr"/>
            <a:r>
              <a:rPr lang="ja-JP" altLang="en-US"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ここにないソフトウェアでもご相談下さい</a:t>
            </a:r>
            <a:r>
              <a:rPr lang="en-US" altLang="ja-JP"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a:t>
            </a:r>
            <a:r>
              <a:rPr lang="ja-JP" altLang="en-US"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 どのような条件でも、</a:t>
            </a:r>
            <a:endParaRPr lang="en-US" altLang="ja-JP"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endParaRPr>
          </a:p>
          <a:p>
            <a:pPr algn="ctr"/>
            <a:r>
              <a:rPr lang="ja-JP" altLang="en-US" sz="1400" dirty="0">
                <a:solidFill>
                  <a:srgbClr val="002060"/>
                </a:solidFill>
                <a:latin typeface="ヒラギノ角ゴ6" panose="020B0600000000000000" pitchFamily="50" charset="-128"/>
                <a:ea typeface="ヒラギノ角ゴ6" panose="020B0600000000000000" pitchFamily="50" charset="-128"/>
                <a:cs typeface="Segoe UI" panose="020B0502040204020203" pitchFamily="34" charset="0"/>
              </a:rPr>
              <a:t>そのソフトに合う最適な構成をご提案致します。</a:t>
            </a:r>
            <a:endParaRPr lang="en-US" altLang="ja-JP" sz="1400" dirty="0">
              <a:solidFill>
                <a:srgbClr val="002060"/>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pic>
        <p:nvPicPr>
          <p:cNvPr id="64" name="図 63">
            <a:extLst>
              <a:ext uri="{FF2B5EF4-FFF2-40B4-BE49-F238E27FC236}">
                <a16:creationId xmlns:a16="http://schemas.microsoft.com/office/drawing/2014/main" id="{2675ED4D-EF0A-6B66-8387-08A81E16BA4F}"/>
              </a:ext>
            </a:extLst>
          </p:cNvPr>
          <p:cNvPicPr>
            <a:picLocks noChangeAspect="1"/>
          </p:cNvPicPr>
          <p:nvPr/>
        </p:nvPicPr>
        <p:blipFill>
          <a:blip r:embed="rId16">
            <a:extLst>
              <a:ext uri="{28A0092B-C50C-407E-A947-70E740481C1C}">
                <a14:useLocalDpi xmlns:a14="http://schemas.microsoft.com/office/drawing/2010/main" val="0"/>
              </a:ext>
            </a:extLst>
          </a:blip>
          <a:srcRect l="4581" t="23469" r="5591" b="28952"/>
          <a:stretch/>
        </p:blipFill>
        <p:spPr>
          <a:xfrm>
            <a:off x="9594529" y="5765033"/>
            <a:ext cx="1289509" cy="440654"/>
          </a:xfrm>
          <a:prstGeom prst="rect">
            <a:avLst/>
          </a:prstGeom>
        </p:spPr>
      </p:pic>
      <p:pic>
        <p:nvPicPr>
          <p:cNvPr id="65" name="図 64">
            <a:extLst>
              <a:ext uri="{FF2B5EF4-FFF2-40B4-BE49-F238E27FC236}">
                <a16:creationId xmlns:a16="http://schemas.microsoft.com/office/drawing/2014/main" id="{ECE6C3FD-9E0F-9851-523D-2F934AB6543C}"/>
              </a:ext>
            </a:extLst>
          </p:cNvPr>
          <p:cNvPicPr>
            <a:picLocks noChangeAspect="1"/>
          </p:cNvPicPr>
          <p:nvPr/>
        </p:nvPicPr>
        <p:blipFill>
          <a:blip r:embed="rId17">
            <a:extLst>
              <a:ext uri="{28A0092B-C50C-407E-A947-70E740481C1C}">
                <a14:useLocalDpi xmlns:a14="http://schemas.microsoft.com/office/drawing/2010/main" val="0"/>
              </a:ext>
            </a:extLst>
          </a:blip>
          <a:srcRect l="57220" t="34985" r="26921" b="52481"/>
          <a:stretch/>
        </p:blipFill>
        <p:spPr>
          <a:xfrm>
            <a:off x="12407614" y="6362101"/>
            <a:ext cx="1198890" cy="451207"/>
          </a:xfrm>
          <a:prstGeom prst="rect">
            <a:avLst/>
          </a:prstGeom>
        </p:spPr>
      </p:pic>
      <p:pic>
        <p:nvPicPr>
          <p:cNvPr id="66" name="図 65">
            <a:extLst>
              <a:ext uri="{FF2B5EF4-FFF2-40B4-BE49-F238E27FC236}">
                <a16:creationId xmlns:a16="http://schemas.microsoft.com/office/drawing/2014/main" id="{35B0ABC8-94F1-64A5-8752-BFF7068C245C}"/>
              </a:ext>
            </a:extLst>
          </p:cNvPr>
          <p:cNvPicPr>
            <a:picLocks noChangeAspect="1"/>
          </p:cNvPicPr>
          <p:nvPr/>
        </p:nvPicPr>
        <p:blipFill>
          <a:blip r:embed="rId18">
            <a:extLst>
              <a:ext uri="{28A0092B-C50C-407E-A947-70E740481C1C}">
                <a14:useLocalDpi xmlns:a14="http://schemas.microsoft.com/office/drawing/2010/main" val="0"/>
              </a:ext>
            </a:extLst>
          </a:blip>
          <a:srcRect l="30422" t="16952" r="29225" b="15997"/>
          <a:stretch/>
        </p:blipFill>
        <p:spPr>
          <a:xfrm>
            <a:off x="13948550" y="6302897"/>
            <a:ext cx="569331" cy="491994"/>
          </a:xfrm>
          <a:prstGeom prst="rect">
            <a:avLst/>
          </a:prstGeom>
        </p:spPr>
      </p:pic>
      <p:pic>
        <p:nvPicPr>
          <p:cNvPr id="67" name="図 66">
            <a:extLst>
              <a:ext uri="{FF2B5EF4-FFF2-40B4-BE49-F238E27FC236}">
                <a16:creationId xmlns:a16="http://schemas.microsoft.com/office/drawing/2014/main" id="{77048A04-D9AA-3259-2C8D-50D933E396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16976" y="6325849"/>
            <a:ext cx="1469097" cy="495038"/>
          </a:xfrm>
          <a:prstGeom prst="rect">
            <a:avLst/>
          </a:prstGeom>
        </p:spPr>
      </p:pic>
      <p:sp>
        <p:nvSpPr>
          <p:cNvPr id="68" name="テキスト ボックス 67">
            <a:extLst>
              <a:ext uri="{FF2B5EF4-FFF2-40B4-BE49-F238E27FC236}">
                <a16:creationId xmlns:a16="http://schemas.microsoft.com/office/drawing/2014/main" id="{FD700805-DF40-5E23-97BC-F108A374BAA8}"/>
              </a:ext>
            </a:extLst>
          </p:cNvPr>
          <p:cNvSpPr txBox="1"/>
          <p:nvPr/>
        </p:nvSpPr>
        <p:spPr>
          <a:xfrm>
            <a:off x="11527292" y="1771551"/>
            <a:ext cx="3330393" cy="738664"/>
          </a:xfrm>
          <a:prstGeom prst="rect">
            <a:avLst/>
          </a:prstGeom>
          <a:noFill/>
          <a:ln>
            <a:noFill/>
          </a:ln>
        </p:spPr>
        <p:txBody>
          <a:bodyPr wrap="square" rtlCol="0">
            <a:spAutoFit/>
          </a:bodyPr>
          <a:lstStyle/>
          <a:p>
            <a:pPr algn="ctr"/>
            <a:r>
              <a:rPr lang="en-US" altLang="ja-JP" sz="1400" dirty="0">
                <a:solidFill>
                  <a:schemeClr val="bg1"/>
                </a:solidFill>
                <a:effectLst/>
                <a:latin typeface="ヒラギノ角ゴ6" panose="020B0600000000000000" pitchFamily="50" charset="-128"/>
                <a:ea typeface="ヒラギノ角ゴ6" panose="020B0600000000000000" pitchFamily="50" charset="-128"/>
                <a:cs typeface="Segoe UI" panose="020B0502040204020203" pitchFamily="34" charset="0"/>
              </a:rPr>
              <a:t>CAE</a:t>
            </a:r>
            <a:r>
              <a:rPr lang="ja-JP" altLang="en-US" sz="1400" dirty="0">
                <a:solidFill>
                  <a:schemeClr val="bg1"/>
                </a:solidFill>
                <a:effectLst/>
                <a:latin typeface="ヒラギノ角ゴ6" panose="020B0600000000000000" pitchFamily="50" charset="-128"/>
                <a:ea typeface="ヒラギノ角ゴ6" panose="020B0600000000000000" pitchFamily="50" charset="-128"/>
                <a:cs typeface="Segoe UI" panose="020B0502040204020203" pitchFamily="34" charset="0"/>
              </a:rPr>
              <a:t>解析・技術計算・シミュレーション ソフトウェア別 おすすめモデルを</a:t>
            </a:r>
            <a:endParaRPr lang="en-US" altLang="ja-JP" sz="1400" dirty="0">
              <a:solidFill>
                <a:schemeClr val="bg1"/>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a:p>
            <a:pPr algn="ctr"/>
            <a:r>
              <a:rPr lang="ja-JP" altLang="en-US" sz="1400" dirty="0">
                <a:solidFill>
                  <a:schemeClr val="bg1"/>
                </a:solidFill>
                <a:effectLst/>
                <a:latin typeface="ヒラギノ角ゴ6" panose="020B0600000000000000" pitchFamily="50" charset="-128"/>
                <a:ea typeface="ヒラギノ角ゴ6" panose="020B0600000000000000" pitchFamily="50" charset="-128"/>
                <a:cs typeface="Segoe UI" panose="020B0502040204020203" pitchFamily="34" charset="0"/>
              </a:rPr>
              <a:t>ご用意することが可能です。</a:t>
            </a:r>
            <a:endParaRPr lang="en-US" altLang="ja-JP" sz="1400" dirty="0">
              <a:solidFill>
                <a:schemeClr val="bg1"/>
              </a:solidFill>
              <a:effectLst/>
              <a:latin typeface="ヒラギノ角ゴ6" panose="020B0600000000000000" pitchFamily="50" charset="-128"/>
              <a:ea typeface="ヒラギノ角ゴ6" panose="020B0600000000000000" pitchFamily="50" charset="-128"/>
              <a:cs typeface="Segoe UI" panose="020B0502040204020203" pitchFamily="34" charset="0"/>
            </a:endParaRPr>
          </a:p>
        </p:txBody>
      </p:sp>
      <p:sp>
        <p:nvSpPr>
          <p:cNvPr id="69" name="テキスト ボックス 68">
            <a:extLst>
              <a:ext uri="{FF2B5EF4-FFF2-40B4-BE49-F238E27FC236}">
                <a16:creationId xmlns:a16="http://schemas.microsoft.com/office/drawing/2014/main" id="{A3CBA66C-4627-B1F4-F77A-EAFB0A77F3E4}"/>
              </a:ext>
            </a:extLst>
          </p:cNvPr>
          <p:cNvSpPr txBox="1"/>
          <p:nvPr/>
        </p:nvSpPr>
        <p:spPr>
          <a:xfrm>
            <a:off x="11527292" y="2698659"/>
            <a:ext cx="3330393" cy="1107996"/>
          </a:xfrm>
          <a:prstGeom prst="rect">
            <a:avLst/>
          </a:prstGeom>
          <a:noFill/>
          <a:ln>
            <a:noFill/>
          </a:ln>
        </p:spPr>
        <p:txBody>
          <a:bodyPr wrap="square" rtlCol="0">
            <a:spAutoFit/>
          </a:bodyPr>
          <a:lstStyle/>
          <a:p>
            <a:r>
              <a:rPr lang="en-US" altLang="ja-JP"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rPr>
              <a:t>CAE</a:t>
            </a:r>
            <a:r>
              <a:rPr lang="ja-JP" altLang="en-US"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rPr>
              <a:t>・解析・シミュレーションソフト他、高度な計算技術を要するソフトウェアには、相応のスペックを持った</a:t>
            </a:r>
            <a:r>
              <a:rPr lang="en-US" altLang="ja-JP"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rPr>
              <a:t>PC</a:t>
            </a:r>
            <a:r>
              <a:rPr lang="ja-JP" altLang="en-US"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rPr>
              <a:t>を起用する必要があります。 動作推奨モデルからハイエンドモデルまで、ご利用の環境に合わせた価格帯で快適に動作するスペックの</a:t>
            </a:r>
            <a:r>
              <a:rPr lang="en-US" altLang="ja-JP"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rPr>
              <a:t>PC</a:t>
            </a:r>
            <a:r>
              <a:rPr lang="ja-JP" altLang="en-US"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rPr>
              <a:t>です。</a:t>
            </a:r>
            <a:endParaRPr lang="en-US" altLang="ja-JP" sz="1100" b="1" dirty="0">
              <a:solidFill>
                <a:schemeClr val="bg1"/>
              </a:solidFill>
              <a:effectLst/>
              <a:latin typeface="游ゴシック" panose="020B0400000000000000" pitchFamily="50" charset="-128"/>
              <a:ea typeface="游ゴシック" panose="020B0400000000000000" pitchFamily="50" charset="-128"/>
              <a:cs typeface="Segoe UI" panose="020B0502040204020203" pitchFamily="34" charset="0"/>
            </a:endParaRPr>
          </a:p>
        </p:txBody>
      </p:sp>
      <p:cxnSp>
        <p:nvCxnSpPr>
          <p:cNvPr id="70" name="直線コネクタ 69">
            <a:extLst>
              <a:ext uri="{FF2B5EF4-FFF2-40B4-BE49-F238E27FC236}">
                <a16:creationId xmlns:a16="http://schemas.microsoft.com/office/drawing/2014/main" id="{234A85F5-12AF-62C2-7F63-DBA7F4ED6DD0}"/>
              </a:ext>
            </a:extLst>
          </p:cNvPr>
          <p:cNvCxnSpPr/>
          <p:nvPr/>
        </p:nvCxnSpPr>
        <p:spPr>
          <a:xfrm>
            <a:off x="11593236" y="2547355"/>
            <a:ext cx="31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77B80C33-4598-D821-6A08-B3D7803ACD84}"/>
              </a:ext>
            </a:extLst>
          </p:cNvPr>
          <p:cNvSpPr/>
          <p:nvPr/>
        </p:nvSpPr>
        <p:spPr>
          <a:xfrm>
            <a:off x="-1" y="-1"/>
            <a:ext cx="7559675" cy="10691813"/>
          </a:xfrm>
          <a:prstGeom prst="rect">
            <a:avLst/>
          </a:prstGeom>
          <a:solidFill>
            <a:srgbClr val="EDF1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34EB981F-E2F1-168D-4DBC-33A2AA2D1A35}"/>
              </a:ext>
            </a:extLst>
          </p:cNvPr>
          <p:cNvSpPr txBox="1"/>
          <p:nvPr/>
        </p:nvSpPr>
        <p:spPr>
          <a:xfrm>
            <a:off x="1" y="291156"/>
            <a:ext cx="7559674" cy="369332"/>
          </a:xfrm>
          <a:prstGeom prst="rect">
            <a:avLst/>
          </a:prstGeom>
          <a:noFill/>
          <a:ln>
            <a:noFill/>
          </a:ln>
        </p:spPr>
        <p:txBody>
          <a:bodyPr wrap="square" rtlCol="0">
            <a:spAutoFit/>
          </a:bodyPr>
          <a:lstStyle/>
          <a:p>
            <a:pPr algn="ctr"/>
            <a:r>
              <a:rPr kumimoji="1" lang="zh-TW" altLang="en-US"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rPr>
              <a:t>電磁界解析</a:t>
            </a:r>
            <a:r>
              <a:rPr kumimoji="1" lang="en-US" altLang="zh-TW"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rPr>
              <a:t>/</a:t>
            </a:r>
            <a:r>
              <a:rPr kumimoji="1" lang="zh-TW" altLang="en-US"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rPr>
              <a:t>電磁場解析</a:t>
            </a:r>
            <a:r>
              <a:rPr kumimoji="1" lang="ja-JP" altLang="en-US"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rPr>
              <a:t>ソフトとおすすめのハードウェア</a:t>
            </a:r>
            <a:endParaRPr lang="en-US" altLang="ja-JP"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73" name="正方形/長方形 72">
            <a:extLst>
              <a:ext uri="{FF2B5EF4-FFF2-40B4-BE49-F238E27FC236}">
                <a16:creationId xmlns:a16="http://schemas.microsoft.com/office/drawing/2014/main" id="{653490EA-3031-73A1-989B-100A07691287}"/>
              </a:ext>
            </a:extLst>
          </p:cNvPr>
          <p:cNvSpPr/>
          <p:nvPr/>
        </p:nvSpPr>
        <p:spPr>
          <a:xfrm>
            <a:off x="426532" y="1494971"/>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ACDEC21D-23E8-41CA-D570-C5DED01A8B3B}"/>
              </a:ext>
            </a:extLst>
          </p:cNvPr>
          <p:cNvSpPr/>
          <p:nvPr/>
        </p:nvSpPr>
        <p:spPr>
          <a:xfrm>
            <a:off x="431295" y="3753261"/>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C23C1B3D-5737-29BE-3E8D-D1991BA060CA}"/>
              </a:ext>
            </a:extLst>
          </p:cNvPr>
          <p:cNvSpPr/>
          <p:nvPr/>
        </p:nvSpPr>
        <p:spPr>
          <a:xfrm>
            <a:off x="426529" y="6011550"/>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7502E8C0-A94D-19A9-FE72-C311D5B5AF69}"/>
              </a:ext>
            </a:extLst>
          </p:cNvPr>
          <p:cNvSpPr/>
          <p:nvPr/>
        </p:nvSpPr>
        <p:spPr>
          <a:xfrm>
            <a:off x="431295" y="8269840"/>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01726947-38F0-0074-5061-3460A3A7BD1C}"/>
              </a:ext>
            </a:extLst>
          </p:cNvPr>
          <p:cNvSpPr/>
          <p:nvPr/>
        </p:nvSpPr>
        <p:spPr>
          <a:xfrm>
            <a:off x="426530" y="1481995"/>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Ansys HFSS</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78" name="正方形/長方形 77">
            <a:extLst>
              <a:ext uri="{FF2B5EF4-FFF2-40B4-BE49-F238E27FC236}">
                <a16:creationId xmlns:a16="http://schemas.microsoft.com/office/drawing/2014/main" id="{B157AC34-D0E3-9695-592E-C132A5A47430}"/>
              </a:ext>
            </a:extLst>
          </p:cNvPr>
          <p:cNvSpPr/>
          <p:nvPr/>
        </p:nvSpPr>
        <p:spPr>
          <a:xfrm>
            <a:off x="426527" y="1481995"/>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D9BD456A-1639-5B3C-4A98-5C32CE55C8F8}"/>
              </a:ext>
            </a:extLst>
          </p:cNvPr>
          <p:cNvSpPr txBox="1"/>
          <p:nvPr/>
        </p:nvSpPr>
        <p:spPr>
          <a:xfrm>
            <a:off x="426527" y="808077"/>
            <a:ext cx="6706609" cy="461665"/>
          </a:xfrm>
          <a:prstGeom prst="rect">
            <a:avLst/>
          </a:prstGeom>
          <a:noFill/>
          <a:ln>
            <a:noFill/>
          </a:ln>
        </p:spPr>
        <p:txBody>
          <a:bodyPr wrap="square" rtlCol="0">
            <a:spAutoFit/>
          </a:bodyP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電磁界（電磁場）解析では、マクスウェル方程式を用いて、対象物と電磁界（電磁場）との相互作用について計算します。 英語では、</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Electromagnetic Field Analysis</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EFA</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）と書きます。 電磁界（電磁場）解析には、静電界（静電場）解析、静磁界（静磁場）解析、電磁波解析、電磁誘導解析などがあります。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80" name="テキスト ボックス 79">
            <a:extLst>
              <a:ext uri="{FF2B5EF4-FFF2-40B4-BE49-F238E27FC236}">
                <a16:creationId xmlns:a16="http://schemas.microsoft.com/office/drawing/2014/main" id="{8D25DD66-D5F8-7DB1-4442-B4A35193337C}"/>
              </a:ext>
            </a:extLst>
          </p:cNvPr>
          <p:cNvSpPr txBox="1"/>
          <p:nvPr/>
        </p:nvSpPr>
        <p:spPr>
          <a:xfrm>
            <a:off x="2286001" y="1915866"/>
            <a:ext cx="4847136" cy="46166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Ansys HFSS</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は業界標準のフルウェーブ</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3</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次元電磁界ソフトウェアです。動作周波数が高く精度を要求される</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RF</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／マイクロ波コンポーネントやシグナルインテグリティ設計者にとって不可欠なソフトウェアです。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81" name="正方形/長方形 80">
            <a:extLst>
              <a:ext uri="{FF2B5EF4-FFF2-40B4-BE49-F238E27FC236}">
                <a16:creationId xmlns:a16="http://schemas.microsoft.com/office/drawing/2014/main" id="{42B18A40-E546-5193-DDA4-B6A9D5480324}"/>
              </a:ext>
            </a:extLst>
          </p:cNvPr>
          <p:cNvSpPr/>
          <p:nvPr/>
        </p:nvSpPr>
        <p:spPr>
          <a:xfrm>
            <a:off x="5348620" y="2410568"/>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6FCDC45C-7E78-259F-46CF-F086DAE24C00}"/>
              </a:ext>
            </a:extLst>
          </p:cNvPr>
          <p:cNvSpPr txBox="1"/>
          <p:nvPr/>
        </p:nvSpPr>
        <p:spPr>
          <a:xfrm>
            <a:off x="5348619" y="2679602"/>
            <a:ext cx="1680615" cy="584775"/>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プロフェッショナル向け</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 AMD EPYC7713</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と</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128GB</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以上の大容量メモリを搭載したハイエンドワークステーション。</a:t>
            </a:r>
          </a:p>
        </p:txBody>
      </p:sp>
      <p:sp>
        <p:nvSpPr>
          <p:cNvPr id="83" name="正方形/長方形 82">
            <a:extLst>
              <a:ext uri="{FF2B5EF4-FFF2-40B4-BE49-F238E27FC236}">
                <a16:creationId xmlns:a16="http://schemas.microsoft.com/office/drawing/2014/main" id="{C9308A6A-70CF-57F8-9835-69B25E5B18F8}"/>
              </a:ext>
            </a:extLst>
          </p:cNvPr>
          <p:cNvSpPr/>
          <p:nvPr/>
        </p:nvSpPr>
        <p:spPr>
          <a:xfrm>
            <a:off x="426530" y="3742824"/>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a:solidFill>
                  <a:sysClr val="windowText" lastClr="000000"/>
                </a:solidFill>
                <a:latin typeface="游ゴシック" panose="020B0400000000000000" pitchFamily="50" charset="-128"/>
                <a:ea typeface="游ゴシック" panose="020B0400000000000000" pitchFamily="50" charset="-128"/>
              </a:rPr>
              <a:t>COMSOL Multiphysics</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4" name="正方形/長方形 83">
            <a:extLst>
              <a:ext uri="{FF2B5EF4-FFF2-40B4-BE49-F238E27FC236}">
                <a16:creationId xmlns:a16="http://schemas.microsoft.com/office/drawing/2014/main" id="{268AD776-DEE6-717A-EAB5-CBFB5114460A}"/>
              </a:ext>
            </a:extLst>
          </p:cNvPr>
          <p:cNvSpPr/>
          <p:nvPr/>
        </p:nvSpPr>
        <p:spPr>
          <a:xfrm>
            <a:off x="426527" y="3742824"/>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60A36ED0-9BF0-C78C-A85C-32CB9D5733A7}"/>
              </a:ext>
            </a:extLst>
          </p:cNvPr>
          <p:cNvSpPr txBox="1"/>
          <p:nvPr/>
        </p:nvSpPr>
        <p:spPr>
          <a:xfrm>
            <a:off x="2250033" y="4092766"/>
            <a:ext cx="4847136" cy="58477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COMSOL</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は、技術企業、研究室、大学に製品設計および研究用のシミュレーション ソフトウェアを提供するグローバル プロバイダーです。</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COMSOL Multiphysics </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製品は、物理ベースのモデルとシミュレーション アプリを作成するための統合ソフトウェア環境です。特に優れているのは、連成現象やマルチフィジックス現象を考慮できる点です。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86" name="正方形/長方形 85">
            <a:extLst>
              <a:ext uri="{FF2B5EF4-FFF2-40B4-BE49-F238E27FC236}">
                <a16:creationId xmlns:a16="http://schemas.microsoft.com/office/drawing/2014/main" id="{D3BD11BC-D8F6-EBAE-5A8A-07797A664690}"/>
              </a:ext>
            </a:extLst>
          </p:cNvPr>
          <p:cNvSpPr/>
          <p:nvPr/>
        </p:nvSpPr>
        <p:spPr>
          <a:xfrm>
            <a:off x="5348620" y="4671397"/>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A7A09A2F-34D0-FD94-A547-D4236662C7B6}"/>
              </a:ext>
            </a:extLst>
          </p:cNvPr>
          <p:cNvSpPr txBox="1"/>
          <p:nvPr/>
        </p:nvSpPr>
        <p:spPr>
          <a:xfrm>
            <a:off x="5348619" y="4940431"/>
            <a:ext cx="1680615" cy="707886"/>
          </a:xfrm>
          <a:prstGeom prst="rect">
            <a:avLst/>
          </a:prstGeom>
          <a:solidFill>
            <a:srgbClr val="FFFFCC"/>
          </a:solidFill>
          <a:ln>
            <a:noFill/>
          </a:ln>
        </p:spPr>
        <p:txBody>
          <a:bodyPr wrap="square" rtlCol="0">
            <a:spAutoFit/>
          </a:bodyP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Ryzen </a:t>
            </a:r>
            <a:r>
              <a:rPr kumimoji="1" lang="en-US" altLang="ja-JP" sz="800" b="1" dirty="0" err="1">
                <a:solidFill>
                  <a:sysClr val="windowText" lastClr="000000"/>
                </a:solidFill>
                <a:latin typeface="游ゴシック" panose="020B0400000000000000" pitchFamily="50" charset="-128"/>
                <a:ea typeface="游ゴシック" panose="020B0400000000000000" pitchFamily="50" charset="-128"/>
              </a:rPr>
              <a:t>Threadripper</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と</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128GB</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以上の大容量メモリを搭載したワークステーション。</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NVIDIA T400</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を搭載しているため安定したグラフィック出力が可能です。</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8" name="正方形/長方形 87">
            <a:extLst>
              <a:ext uri="{FF2B5EF4-FFF2-40B4-BE49-F238E27FC236}">
                <a16:creationId xmlns:a16="http://schemas.microsoft.com/office/drawing/2014/main" id="{69B08D62-7A53-7FAB-9D52-8D26EC7CBF05}"/>
              </a:ext>
            </a:extLst>
          </p:cNvPr>
          <p:cNvSpPr/>
          <p:nvPr/>
        </p:nvSpPr>
        <p:spPr>
          <a:xfrm>
            <a:off x="426530" y="6012890"/>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err="1">
                <a:solidFill>
                  <a:sysClr val="windowText" lastClr="000000"/>
                </a:solidFill>
                <a:latin typeface="游ゴシック" panose="020B0400000000000000" pitchFamily="50" charset="-128"/>
                <a:ea typeface="游ゴシック" panose="020B0400000000000000" pitchFamily="50" charset="-128"/>
              </a:rPr>
              <a:t>EMWorks</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9" name="正方形/長方形 88">
            <a:extLst>
              <a:ext uri="{FF2B5EF4-FFF2-40B4-BE49-F238E27FC236}">
                <a16:creationId xmlns:a16="http://schemas.microsoft.com/office/drawing/2014/main" id="{116E7462-4D3F-DEB4-0DD7-5B9CDC797314}"/>
              </a:ext>
            </a:extLst>
          </p:cNvPr>
          <p:cNvSpPr/>
          <p:nvPr/>
        </p:nvSpPr>
        <p:spPr>
          <a:xfrm>
            <a:off x="426527" y="6012890"/>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D78E94FB-13F2-0BC5-B6FD-3DFDD6AC2856}"/>
              </a:ext>
            </a:extLst>
          </p:cNvPr>
          <p:cNvSpPr txBox="1"/>
          <p:nvPr/>
        </p:nvSpPr>
        <p:spPr>
          <a:xfrm>
            <a:off x="2245267" y="6403498"/>
            <a:ext cx="4847136" cy="584775"/>
          </a:xfrm>
          <a:prstGeom prst="rect">
            <a:avLst/>
          </a:prstGeom>
          <a:noFill/>
          <a:ln>
            <a:noFill/>
          </a:ln>
        </p:spPr>
        <p:txBody>
          <a:bodyPr wrap="square" rtlCol="0">
            <a:spAutoFit/>
          </a:bodyPr>
          <a:lstStyle/>
          <a:p>
            <a:r>
              <a:rPr kumimoji="1" lang="en-US" altLang="ja-JP" sz="800" b="1" dirty="0" err="1">
                <a:solidFill>
                  <a:sysClr val="windowText" lastClr="000000"/>
                </a:solidFill>
                <a:latin typeface="游ゴシック" panose="020B0400000000000000" pitchFamily="50" charset="-128"/>
                <a:ea typeface="游ゴシック" panose="020B0400000000000000" pitchFamily="50" charset="-128"/>
              </a:rPr>
              <a:t>EMWorks</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は、電磁界シミュレーションソフトウェアを提供する企業で、組み込み型のプロフェッショナルな</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CAD</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と使いやすいワークフローを組み合わせたツールを提供しています</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2</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。このソフトウェアは、</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DC</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からミリ波周波数まで幅広い要件に対応し、電磁界およびマルチフィジックス解析において信頼できる選択肢となっています。</a:t>
            </a:r>
          </a:p>
        </p:txBody>
      </p:sp>
      <p:sp>
        <p:nvSpPr>
          <p:cNvPr id="91" name="正方形/長方形 90">
            <a:extLst>
              <a:ext uri="{FF2B5EF4-FFF2-40B4-BE49-F238E27FC236}">
                <a16:creationId xmlns:a16="http://schemas.microsoft.com/office/drawing/2014/main" id="{1DAFDF69-2A7D-D7BE-0C7C-42AFF85650D7}"/>
              </a:ext>
            </a:extLst>
          </p:cNvPr>
          <p:cNvSpPr/>
          <p:nvPr/>
        </p:nvSpPr>
        <p:spPr>
          <a:xfrm>
            <a:off x="5452525" y="6948926"/>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33DE4186-3D63-974B-6858-C32187887082}"/>
              </a:ext>
            </a:extLst>
          </p:cNvPr>
          <p:cNvSpPr txBox="1"/>
          <p:nvPr/>
        </p:nvSpPr>
        <p:spPr>
          <a:xfrm>
            <a:off x="5452524" y="7217960"/>
            <a:ext cx="1680615" cy="707886"/>
          </a:xfrm>
          <a:prstGeom prst="rect">
            <a:avLst/>
          </a:prstGeom>
          <a:solidFill>
            <a:srgbClr val="FFFFCC"/>
          </a:solidFill>
          <a:ln>
            <a:noFill/>
          </a:ln>
        </p:spPr>
        <p:txBody>
          <a:bodyPr wrap="square" rtlCol="0">
            <a:spAutoFit/>
          </a:bodyP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プロフェッショナル向けのハイエンドクラス</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を採用したモデルです。大容量のメモリも搭載しているため、同時の複数作業でも安定した動作が可能です。</a:t>
            </a:r>
          </a:p>
        </p:txBody>
      </p:sp>
      <p:sp>
        <p:nvSpPr>
          <p:cNvPr id="93" name="正方形/長方形 92">
            <a:extLst>
              <a:ext uri="{FF2B5EF4-FFF2-40B4-BE49-F238E27FC236}">
                <a16:creationId xmlns:a16="http://schemas.microsoft.com/office/drawing/2014/main" id="{D5AE72AC-9E68-DDE6-4922-EBF226C4B424}"/>
              </a:ext>
            </a:extLst>
          </p:cNvPr>
          <p:cNvSpPr/>
          <p:nvPr/>
        </p:nvSpPr>
        <p:spPr>
          <a:xfrm>
            <a:off x="426530" y="8252933"/>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a:solidFill>
                  <a:sysClr val="windowText" lastClr="000000"/>
                </a:solidFill>
                <a:latin typeface="游ゴシック" panose="020B0400000000000000" pitchFamily="50" charset="-128"/>
                <a:ea typeface="游ゴシック" panose="020B0400000000000000" pitchFamily="50" charset="-128"/>
              </a:rPr>
              <a:t>JMAG</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4" name="正方形/長方形 93">
            <a:extLst>
              <a:ext uri="{FF2B5EF4-FFF2-40B4-BE49-F238E27FC236}">
                <a16:creationId xmlns:a16="http://schemas.microsoft.com/office/drawing/2014/main" id="{D1BD9CB3-9138-5E38-16F2-9B3E93818773}"/>
              </a:ext>
            </a:extLst>
          </p:cNvPr>
          <p:cNvSpPr/>
          <p:nvPr/>
        </p:nvSpPr>
        <p:spPr>
          <a:xfrm>
            <a:off x="426527" y="8252933"/>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CD19274C-87CA-737C-5391-8DFC060D2F8F}"/>
              </a:ext>
            </a:extLst>
          </p:cNvPr>
          <p:cNvSpPr txBox="1"/>
          <p:nvPr/>
        </p:nvSpPr>
        <p:spPr>
          <a:xfrm>
            <a:off x="2245267" y="8592848"/>
            <a:ext cx="4847136" cy="58477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JMAG</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は株式会社</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JSOL</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が開発した電気機器設計、開発のためのシミュレーションソフトウェアです。</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1983</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年以来、自動車、家庭用電気製品、電力機器、デジタル機器、ファクトリー・オートメーションなどさまざまな産業の先進企業、大学のユーザのご支援を頂きながら利用されてきました電磁界解析シミュレーションソフトウェアです。</a:t>
            </a:r>
          </a:p>
        </p:txBody>
      </p:sp>
      <p:sp>
        <p:nvSpPr>
          <p:cNvPr id="96" name="正方形/長方形 95">
            <a:extLst>
              <a:ext uri="{FF2B5EF4-FFF2-40B4-BE49-F238E27FC236}">
                <a16:creationId xmlns:a16="http://schemas.microsoft.com/office/drawing/2014/main" id="{AE3DC0ED-F71F-771C-24DD-637048E1A331}"/>
              </a:ext>
            </a:extLst>
          </p:cNvPr>
          <p:cNvSpPr/>
          <p:nvPr/>
        </p:nvSpPr>
        <p:spPr>
          <a:xfrm>
            <a:off x="5452525" y="9188969"/>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7" name="テキスト ボックス 96">
            <a:extLst>
              <a:ext uri="{FF2B5EF4-FFF2-40B4-BE49-F238E27FC236}">
                <a16:creationId xmlns:a16="http://schemas.microsoft.com/office/drawing/2014/main" id="{4464252A-4303-FDE7-96DD-BC8E900AE578}"/>
              </a:ext>
            </a:extLst>
          </p:cNvPr>
          <p:cNvSpPr txBox="1"/>
          <p:nvPr/>
        </p:nvSpPr>
        <p:spPr>
          <a:xfrm>
            <a:off x="5452524" y="9458003"/>
            <a:ext cx="1680615" cy="707886"/>
          </a:xfrm>
          <a:prstGeom prst="rect">
            <a:avLst/>
          </a:prstGeom>
          <a:solidFill>
            <a:srgbClr val="FFFFCC"/>
          </a:solidFill>
          <a:ln>
            <a:noFill/>
          </a:ln>
        </p:spPr>
        <p:txBody>
          <a:bodyPr wrap="square" rtlCol="0">
            <a:spAutoFit/>
          </a:bodyP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プロフェッショナル向けのハイエンドクラス</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を採用したモデルです。大容量のメモリも搭載しているため、同時の複数作業でも安定した動作が可能です。</a:t>
            </a:r>
          </a:p>
        </p:txBody>
      </p:sp>
      <p:pic>
        <p:nvPicPr>
          <p:cNvPr id="98" name="Picture 2">
            <a:extLst>
              <a:ext uri="{FF2B5EF4-FFF2-40B4-BE49-F238E27FC236}">
                <a16:creationId xmlns:a16="http://schemas.microsoft.com/office/drawing/2014/main" id="{76A99FA7-F430-EA64-121F-D536DC7C566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0629" y="1991338"/>
            <a:ext cx="1801033" cy="131045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a:extLst>
              <a:ext uri="{FF2B5EF4-FFF2-40B4-BE49-F238E27FC236}">
                <a16:creationId xmlns:a16="http://schemas.microsoft.com/office/drawing/2014/main" id="{F096124A-EFAE-96C0-5388-9C0A663BF3E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49500" y="2415495"/>
            <a:ext cx="2867217" cy="79718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a:extLst>
              <a:ext uri="{FF2B5EF4-FFF2-40B4-BE49-F238E27FC236}">
                <a16:creationId xmlns:a16="http://schemas.microsoft.com/office/drawing/2014/main" id="{42F24092-D099-6F58-736B-A31628A5A44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0629" y="4118259"/>
            <a:ext cx="1680616" cy="94547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2">
            <a:extLst>
              <a:ext uri="{FF2B5EF4-FFF2-40B4-BE49-F238E27FC236}">
                <a16:creationId xmlns:a16="http://schemas.microsoft.com/office/drawing/2014/main" id="{B0FCC57E-6E10-D712-77DB-30A8BB37797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4510"/>
          <a:stretch/>
        </p:blipFill>
        <p:spPr bwMode="auto">
          <a:xfrm>
            <a:off x="540629" y="5098694"/>
            <a:ext cx="1231021" cy="45355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4" descr="「COMSOL Multiphysics」向けモデル">
            <a:extLst>
              <a:ext uri="{FF2B5EF4-FFF2-40B4-BE49-F238E27FC236}">
                <a16:creationId xmlns:a16="http://schemas.microsoft.com/office/drawing/2014/main" id="{A9C33941-749B-D0C6-6576-41022747C2F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49500" y="4673210"/>
            <a:ext cx="2931185" cy="93561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6">
            <a:extLst>
              <a:ext uri="{FF2B5EF4-FFF2-40B4-BE49-F238E27FC236}">
                <a16:creationId xmlns:a16="http://schemas.microsoft.com/office/drawing/2014/main" id="{44C3CD58-CE8D-B002-22E5-8825946EC25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5883" t="6871" r="18825" b="34047"/>
          <a:stretch/>
        </p:blipFill>
        <p:spPr bwMode="auto">
          <a:xfrm>
            <a:off x="624638" y="6552024"/>
            <a:ext cx="1512597" cy="117496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descr="「EMWorks」向けモデル">
            <a:extLst>
              <a:ext uri="{FF2B5EF4-FFF2-40B4-BE49-F238E27FC236}">
                <a16:creationId xmlns:a16="http://schemas.microsoft.com/office/drawing/2014/main" id="{68D771C4-4571-C7B3-E8A1-833A773C3AB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95546" y="6958356"/>
            <a:ext cx="3053073" cy="85142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0">
            <a:extLst>
              <a:ext uri="{FF2B5EF4-FFF2-40B4-BE49-F238E27FC236}">
                <a16:creationId xmlns:a16="http://schemas.microsoft.com/office/drawing/2014/main" id="{82FCB056-34E5-16C6-260F-7947C2046CB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0904" y="8819684"/>
            <a:ext cx="1700423" cy="114842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2" descr="「jmag」向けモデル">
            <a:extLst>
              <a:ext uri="{FF2B5EF4-FFF2-40B4-BE49-F238E27FC236}">
                <a16:creationId xmlns:a16="http://schemas.microsoft.com/office/drawing/2014/main" id="{D24F298C-13D5-D1B9-7C29-BF27E0DB6C4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41662" y="9186193"/>
            <a:ext cx="3006957" cy="97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5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A923-C6DB-4902-EB51-6183BB11D12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1728B44-FD34-293F-BEEC-1361E4679450}"/>
              </a:ext>
            </a:extLst>
          </p:cNvPr>
          <p:cNvSpPr/>
          <p:nvPr/>
        </p:nvSpPr>
        <p:spPr>
          <a:xfrm>
            <a:off x="-1" y="-1"/>
            <a:ext cx="7559675" cy="10691813"/>
          </a:xfrm>
          <a:prstGeom prst="rect">
            <a:avLst/>
          </a:prstGeom>
          <a:solidFill>
            <a:srgbClr val="EDF1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0F62594-5D3B-1EC5-250B-20C6954CD9EB}"/>
              </a:ext>
            </a:extLst>
          </p:cNvPr>
          <p:cNvSpPr txBox="1"/>
          <p:nvPr/>
        </p:nvSpPr>
        <p:spPr>
          <a:xfrm>
            <a:off x="1" y="247334"/>
            <a:ext cx="7559674" cy="369332"/>
          </a:xfrm>
          <a:prstGeom prst="rect">
            <a:avLst/>
          </a:prstGeom>
          <a:noFill/>
          <a:ln>
            <a:noFill/>
          </a:ln>
        </p:spPr>
        <p:txBody>
          <a:bodyPr wrap="square" rtlCol="0">
            <a:spAutoFit/>
          </a:bodyPr>
          <a:lstStyle/>
          <a:p>
            <a:pPr algn="ctr"/>
            <a:r>
              <a:rPr kumimoji="1" lang="ja-JP" altLang="en-US"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rPr>
              <a:t>構造解析ソフトとおすすめのハードウェア</a:t>
            </a:r>
            <a:endParaRPr lang="en-US" altLang="ja-JP"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4" name="正方形/長方形 3">
            <a:extLst>
              <a:ext uri="{FF2B5EF4-FFF2-40B4-BE49-F238E27FC236}">
                <a16:creationId xmlns:a16="http://schemas.microsoft.com/office/drawing/2014/main" id="{0EC0A013-A71F-C128-B82A-620D6FFAE80C}"/>
              </a:ext>
            </a:extLst>
          </p:cNvPr>
          <p:cNvSpPr/>
          <p:nvPr/>
        </p:nvSpPr>
        <p:spPr>
          <a:xfrm>
            <a:off x="426532" y="1494971"/>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9D81503-2AEC-65DF-55B7-AAF3BF5E1010}"/>
              </a:ext>
            </a:extLst>
          </p:cNvPr>
          <p:cNvSpPr/>
          <p:nvPr/>
        </p:nvSpPr>
        <p:spPr>
          <a:xfrm>
            <a:off x="431295" y="3753261"/>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A1FC977-6E51-8430-CAE4-3166AFE37BD0}"/>
              </a:ext>
            </a:extLst>
          </p:cNvPr>
          <p:cNvSpPr/>
          <p:nvPr/>
        </p:nvSpPr>
        <p:spPr>
          <a:xfrm>
            <a:off x="426529" y="6011550"/>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D3DA2C6-506C-A53E-6D19-3EE97FD900F4}"/>
              </a:ext>
            </a:extLst>
          </p:cNvPr>
          <p:cNvSpPr/>
          <p:nvPr/>
        </p:nvSpPr>
        <p:spPr>
          <a:xfrm>
            <a:off x="431295" y="8269840"/>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F3D8E57-6045-E0D5-E33C-B40C92467AF5}"/>
              </a:ext>
            </a:extLst>
          </p:cNvPr>
          <p:cNvSpPr/>
          <p:nvPr/>
        </p:nvSpPr>
        <p:spPr>
          <a:xfrm>
            <a:off x="426530" y="1481995"/>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Ansys</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E1629C2B-178E-8B19-E899-25D1581A5BDE}"/>
              </a:ext>
            </a:extLst>
          </p:cNvPr>
          <p:cNvSpPr/>
          <p:nvPr/>
        </p:nvSpPr>
        <p:spPr>
          <a:xfrm>
            <a:off x="426527" y="1481995"/>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9BE7A20-8EC6-CC99-D239-7047AFD4FBB7}"/>
              </a:ext>
            </a:extLst>
          </p:cNvPr>
          <p:cNvSpPr txBox="1"/>
          <p:nvPr/>
        </p:nvSpPr>
        <p:spPr>
          <a:xfrm>
            <a:off x="426527" y="719097"/>
            <a:ext cx="6706609" cy="584775"/>
          </a:xfrm>
          <a:prstGeom prst="rect">
            <a:avLst/>
          </a:prstGeom>
          <a:noFill/>
          <a:ln>
            <a:noFill/>
          </a:ln>
        </p:spPr>
        <p:txBody>
          <a:bodyPr wrap="square" rtlCol="0">
            <a:spAutoFit/>
          </a:bodyP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構造解析とは、構造物や物体に荷重をかけたとき、それに対して変形や内力（応力）がどの程度発生するのかを計算して数値化し、それに基づいて定量的な評価や分析をすることです。 変形や応力の他、構造物や物体が持つ振動数の計算も構造解析の対象です。昔は、変形や応力の値を求める構造計算は手計算や計算尺などで行われていました。 現在、構造計算はコンピュータープログラム化されており、シミュレーションソフトウェアを用いて行います。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1" name="テキスト ボックス 10">
            <a:extLst>
              <a:ext uri="{FF2B5EF4-FFF2-40B4-BE49-F238E27FC236}">
                <a16:creationId xmlns:a16="http://schemas.microsoft.com/office/drawing/2014/main" id="{69C31749-74DD-41E2-F9A2-AE8605BF0163}"/>
              </a:ext>
            </a:extLst>
          </p:cNvPr>
          <p:cNvSpPr txBox="1"/>
          <p:nvPr/>
        </p:nvSpPr>
        <p:spPr>
          <a:xfrm>
            <a:off x="2286001" y="1915866"/>
            <a:ext cx="4847136" cy="46166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ANSYS</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は、エンジニアリングシミュレーションと</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3D</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設計ソフトウェアを提供する企業です。その製品は、製品モデリングソリューションとして、スケーラビリティと包括的なマルチフィジックス基盤を備えています。これにより、さまざまな業界での設計、テスト、最適化が可能となり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12" name="Picture 2" descr="流体・構造解析「Ansys」向けモデル">
            <a:extLst>
              <a:ext uri="{FF2B5EF4-FFF2-40B4-BE49-F238E27FC236}">
                <a16:creationId xmlns:a16="http://schemas.microsoft.com/office/drawing/2014/main" id="{0865BC59-F866-3675-E875-282EDA99A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2420745"/>
            <a:ext cx="2889249" cy="948319"/>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257FED0C-C58E-83D9-2170-656BFC54A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27" y="2003905"/>
            <a:ext cx="1651653" cy="1217008"/>
          </a:xfrm>
          <a:prstGeom prst="rect">
            <a:avLst/>
          </a:prstGeom>
        </p:spPr>
      </p:pic>
      <p:sp>
        <p:nvSpPr>
          <p:cNvPr id="14" name="正方形/長方形 13">
            <a:extLst>
              <a:ext uri="{FF2B5EF4-FFF2-40B4-BE49-F238E27FC236}">
                <a16:creationId xmlns:a16="http://schemas.microsoft.com/office/drawing/2014/main" id="{95C59BD4-2420-47B8-E582-1CDCF4F33F30}"/>
              </a:ext>
            </a:extLst>
          </p:cNvPr>
          <p:cNvSpPr/>
          <p:nvPr/>
        </p:nvSpPr>
        <p:spPr>
          <a:xfrm>
            <a:off x="5348620" y="2410568"/>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EE598BD-74B0-A475-EEF8-AA3F5814D751}"/>
              </a:ext>
            </a:extLst>
          </p:cNvPr>
          <p:cNvSpPr txBox="1"/>
          <p:nvPr/>
        </p:nvSpPr>
        <p:spPr>
          <a:xfrm>
            <a:off x="5348619" y="2679602"/>
            <a:ext cx="1680615" cy="707886"/>
          </a:xfrm>
          <a:prstGeom prst="rect">
            <a:avLst/>
          </a:prstGeom>
          <a:solidFill>
            <a:srgbClr val="FFFFCC"/>
          </a:solid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Ryzen9, AMD EPYC</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などのプロフェッショナル向け</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を搭載したワークステーション。</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Windows11</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Pro</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と</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Ubuntu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からお選び頂くことができます。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6" name="正方形/長方形 15">
            <a:extLst>
              <a:ext uri="{FF2B5EF4-FFF2-40B4-BE49-F238E27FC236}">
                <a16:creationId xmlns:a16="http://schemas.microsoft.com/office/drawing/2014/main" id="{D6710DD7-736C-C711-624F-E9B689313089}"/>
              </a:ext>
            </a:extLst>
          </p:cNvPr>
          <p:cNvSpPr/>
          <p:nvPr/>
        </p:nvSpPr>
        <p:spPr>
          <a:xfrm>
            <a:off x="426530" y="3742824"/>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Abaqus</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9DE3C2BA-C8DC-2255-A8F4-19793FE1EB91}"/>
              </a:ext>
            </a:extLst>
          </p:cNvPr>
          <p:cNvSpPr/>
          <p:nvPr/>
        </p:nvSpPr>
        <p:spPr>
          <a:xfrm>
            <a:off x="426527" y="3742824"/>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4463617-B2B5-B707-B50E-50D6637B038E}"/>
              </a:ext>
            </a:extLst>
          </p:cNvPr>
          <p:cNvSpPr txBox="1"/>
          <p:nvPr/>
        </p:nvSpPr>
        <p:spPr>
          <a:xfrm>
            <a:off x="2250033" y="4087375"/>
            <a:ext cx="4847136" cy="58477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Abaqus</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は、自動車、航空、防衛、化学、家電などさまざまな産業の先進企業で日常的に用いられている、先進性と信頼性を兼ね備えた、高度な</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FEA</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シミュレーション製品です。その機能は、モデリングから一般的な静解析、周波数応答、非線形解析などから、陽解法による衝突や圧延など高度な動的解析、さらにカスタマイズによる解析にまで対応してい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9" name="正方形/長方形 18">
            <a:extLst>
              <a:ext uri="{FF2B5EF4-FFF2-40B4-BE49-F238E27FC236}">
                <a16:creationId xmlns:a16="http://schemas.microsoft.com/office/drawing/2014/main" id="{9044330D-D9AF-0F05-D955-96A8ED76F429}"/>
              </a:ext>
            </a:extLst>
          </p:cNvPr>
          <p:cNvSpPr/>
          <p:nvPr/>
        </p:nvSpPr>
        <p:spPr>
          <a:xfrm>
            <a:off x="5348620" y="4671397"/>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AD01518C-2958-3DF5-1A75-E662D2445A76}"/>
              </a:ext>
            </a:extLst>
          </p:cNvPr>
          <p:cNvSpPr txBox="1"/>
          <p:nvPr/>
        </p:nvSpPr>
        <p:spPr>
          <a:xfrm>
            <a:off x="5348619" y="4940431"/>
            <a:ext cx="1680615" cy="707886"/>
          </a:xfrm>
          <a:prstGeom prst="rect">
            <a:avLst/>
          </a:prstGeom>
          <a:solidFill>
            <a:srgbClr val="FFFFCC"/>
          </a:solid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Ryzen </a:t>
            </a:r>
            <a:r>
              <a:rPr kumimoji="1" lang="en-US" altLang="ja-JP" sz="800" b="1" dirty="0" err="1">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Threadripper</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や</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Xeon</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Core Ultra9</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を搭載したモデル。</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NVIDIA RTX</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シリーズ搭載のため、高いグラフィック能力を発揮します。</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21" name="図 20">
            <a:extLst>
              <a:ext uri="{FF2B5EF4-FFF2-40B4-BE49-F238E27FC236}">
                <a16:creationId xmlns:a16="http://schemas.microsoft.com/office/drawing/2014/main" id="{058F2387-7BBB-637E-4874-70A3742D6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82" y="4222001"/>
            <a:ext cx="1529748" cy="1341384"/>
          </a:xfrm>
          <a:prstGeom prst="rect">
            <a:avLst/>
          </a:prstGeom>
        </p:spPr>
      </p:pic>
      <p:pic>
        <p:nvPicPr>
          <p:cNvPr id="22" name="図 21">
            <a:extLst>
              <a:ext uri="{FF2B5EF4-FFF2-40B4-BE49-F238E27FC236}">
                <a16:creationId xmlns:a16="http://schemas.microsoft.com/office/drawing/2014/main" id="{CA1C64F1-E9BE-6B6A-2286-223982792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617" y="4751200"/>
            <a:ext cx="2862701" cy="803942"/>
          </a:xfrm>
          <a:prstGeom prst="rect">
            <a:avLst/>
          </a:prstGeom>
        </p:spPr>
      </p:pic>
      <p:sp>
        <p:nvSpPr>
          <p:cNvPr id="23" name="正方形/長方形 22">
            <a:extLst>
              <a:ext uri="{FF2B5EF4-FFF2-40B4-BE49-F238E27FC236}">
                <a16:creationId xmlns:a16="http://schemas.microsoft.com/office/drawing/2014/main" id="{9E0E40FC-52D0-60BB-5529-286A782F9D4D}"/>
              </a:ext>
            </a:extLst>
          </p:cNvPr>
          <p:cNvSpPr/>
          <p:nvPr/>
        </p:nvSpPr>
        <p:spPr>
          <a:xfrm>
            <a:off x="426530" y="6012890"/>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Creo Simulate</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278597D5-7EC7-05D6-5794-897C19F35D2F}"/>
              </a:ext>
            </a:extLst>
          </p:cNvPr>
          <p:cNvSpPr/>
          <p:nvPr/>
        </p:nvSpPr>
        <p:spPr>
          <a:xfrm>
            <a:off x="426527" y="6012890"/>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8C81FCC-9D87-3140-EC74-0A67A4A04854}"/>
              </a:ext>
            </a:extLst>
          </p:cNvPr>
          <p:cNvSpPr txBox="1"/>
          <p:nvPr/>
        </p:nvSpPr>
        <p:spPr>
          <a:xfrm>
            <a:off x="2245267" y="6364904"/>
            <a:ext cx="4847136" cy="46166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Creo Simulate</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Creo</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のシミュレーションソフトで、シミュレーションと解析で製品設計を強化します。コストと時間のかかる物理プロトタイピングに頼る前に、デジタル モデルで製品の構造性能と熱性能を評価することができます。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6" name="正方形/長方形 25">
            <a:extLst>
              <a:ext uri="{FF2B5EF4-FFF2-40B4-BE49-F238E27FC236}">
                <a16:creationId xmlns:a16="http://schemas.microsoft.com/office/drawing/2014/main" id="{32313096-8C04-5623-CB63-AF2C68284E3B}"/>
              </a:ext>
            </a:extLst>
          </p:cNvPr>
          <p:cNvSpPr/>
          <p:nvPr/>
        </p:nvSpPr>
        <p:spPr>
          <a:xfrm>
            <a:off x="5452525" y="6948926"/>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5E260058-8A82-83FD-5D7E-364DF83D7B2D}"/>
              </a:ext>
            </a:extLst>
          </p:cNvPr>
          <p:cNvSpPr txBox="1"/>
          <p:nvPr/>
        </p:nvSpPr>
        <p:spPr>
          <a:xfrm>
            <a:off x="5452524" y="7217960"/>
            <a:ext cx="1680615" cy="707886"/>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プロフェッショナル向けのハイエンドクラス</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を採用したモデルです。大容量のメモリも搭載しているため、同時の複数作業でも安定した動作が可能です。</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29" name="図 28">
            <a:extLst>
              <a:ext uri="{FF2B5EF4-FFF2-40B4-BE49-F238E27FC236}">
                <a16:creationId xmlns:a16="http://schemas.microsoft.com/office/drawing/2014/main" id="{8AF7E034-04B4-0E20-16C6-CDC3C5039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45" y="6327152"/>
            <a:ext cx="1694365" cy="977969"/>
          </a:xfrm>
          <a:prstGeom prst="rect">
            <a:avLst/>
          </a:prstGeom>
        </p:spPr>
      </p:pic>
      <p:pic>
        <p:nvPicPr>
          <p:cNvPr id="30" name="Picture 4">
            <a:extLst>
              <a:ext uri="{FF2B5EF4-FFF2-40B4-BE49-F238E27FC236}">
                <a16:creationId xmlns:a16="http://schemas.microsoft.com/office/drawing/2014/main" id="{EB7C2293-ED41-BAE1-4286-89F863A2B4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335" y="7312479"/>
            <a:ext cx="1099537" cy="659907"/>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8469030B-8491-9591-2596-F23A8C9E0CF8}"/>
              </a:ext>
            </a:extLst>
          </p:cNvPr>
          <p:cNvSpPr/>
          <p:nvPr/>
        </p:nvSpPr>
        <p:spPr>
          <a:xfrm>
            <a:off x="426530" y="8252933"/>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MSC Nastran</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8B1A8B14-B1C6-C071-B59A-8BFBDEB138F5}"/>
              </a:ext>
            </a:extLst>
          </p:cNvPr>
          <p:cNvSpPr/>
          <p:nvPr/>
        </p:nvSpPr>
        <p:spPr>
          <a:xfrm>
            <a:off x="426527" y="8252933"/>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3E13E8E0-5281-1C1E-B930-FE7532E88915}"/>
              </a:ext>
            </a:extLst>
          </p:cNvPr>
          <p:cNvSpPr txBox="1"/>
          <p:nvPr/>
        </p:nvSpPr>
        <p:spPr>
          <a:xfrm>
            <a:off x="2245267" y="8665388"/>
            <a:ext cx="4847136" cy="46166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MSC Nastran</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豊富な複合領域解析機能を搭載しているため、これまで複数の異なる解析モデルが必要だった強度／振動解析、非線形解析、衝撃解析、破壊解析、熱解析、熱・構造連成解析などのさまざまな領域の解析を、共通モデルを使って実行でき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34" name="正方形/長方形 33">
            <a:extLst>
              <a:ext uri="{FF2B5EF4-FFF2-40B4-BE49-F238E27FC236}">
                <a16:creationId xmlns:a16="http://schemas.microsoft.com/office/drawing/2014/main" id="{E8670406-D92F-E85C-0267-80595AA1CA09}"/>
              </a:ext>
            </a:extLst>
          </p:cNvPr>
          <p:cNvSpPr/>
          <p:nvPr/>
        </p:nvSpPr>
        <p:spPr>
          <a:xfrm>
            <a:off x="5452525" y="9188969"/>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A8759BEF-4882-4404-DCEB-691D3B1A8ABC}"/>
              </a:ext>
            </a:extLst>
          </p:cNvPr>
          <p:cNvSpPr txBox="1"/>
          <p:nvPr/>
        </p:nvSpPr>
        <p:spPr>
          <a:xfrm>
            <a:off x="5452524" y="9458003"/>
            <a:ext cx="1680615" cy="707886"/>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プロフェッショナル向けのハイエンドクラス</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を採用したモデルです。大容量のメモリも搭載しているため、同時の複数作業でも安定した動作が可能です。</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36" name="図 35">
            <a:extLst>
              <a:ext uri="{FF2B5EF4-FFF2-40B4-BE49-F238E27FC236}">
                <a16:creationId xmlns:a16="http://schemas.microsoft.com/office/drawing/2014/main" id="{7678C0CC-A775-912B-CF43-D5FEC0EABC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16" y="8851258"/>
            <a:ext cx="1658883" cy="1299871"/>
          </a:xfrm>
          <a:prstGeom prst="rect">
            <a:avLst/>
          </a:prstGeom>
        </p:spPr>
      </p:pic>
      <p:sp>
        <p:nvSpPr>
          <p:cNvPr id="78" name="正方形/長方形 77">
            <a:extLst>
              <a:ext uri="{FF2B5EF4-FFF2-40B4-BE49-F238E27FC236}">
                <a16:creationId xmlns:a16="http://schemas.microsoft.com/office/drawing/2014/main" id="{551A2ABB-1468-CFC1-D149-6B64311F8388}"/>
              </a:ext>
            </a:extLst>
          </p:cNvPr>
          <p:cNvSpPr/>
          <p:nvPr/>
        </p:nvSpPr>
        <p:spPr>
          <a:xfrm>
            <a:off x="7564943" y="-1"/>
            <a:ext cx="7559675" cy="10691813"/>
          </a:xfrm>
          <a:prstGeom prst="rect">
            <a:avLst/>
          </a:prstGeom>
          <a:solidFill>
            <a:srgbClr val="EDF1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83034C7E-4959-AB64-61D2-1022990E2E23}"/>
              </a:ext>
            </a:extLst>
          </p:cNvPr>
          <p:cNvSpPr txBox="1"/>
          <p:nvPr/>
        </p:nvSpPr>
        <p:spPr>
          <a:xfrm>
            <a:off x="7564945" y="247334"/>
            <a:ext cx="7559674" cy="369332"/>
          </a:xfrm>
          <a:prstGeom prst="rect">
            <a:avLst/>
          </a:prstGeom>
          <a:noFill/>
          <a:ln>
            <a:noFill/>
          </a:ln>
        </p:spPr>
        <p:txBody>
          <a:bodyPr wrap="square" rtlCol="0">
            <a:spAutoFit/>
          </a:bodyPr>
          <a:lstStyle/>
          <a:p>
            <a:pPr algn="ctr"/>
            <a:r>
              <a:rPr kumimoji="1" lang="ja-JP" altLang="en-US"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rPr>
              <a:t>流体解析ソフトとおすすめのハードウェア</a:t>
            </a:r>
            <a:endParaRPr lang="en-US" altLang="ja-JP" dirty="0">
              <a:solidFill>
                <a:sysClr val="windowText" lastClr="000000"/>
              </a:solidFill>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80" name="正方形/長方形 79">
            <a:extLst>
              <a:ext uri="{FF2B5EF4-FFF2-40B4-BE49-F238E27FC236}">
                <a16:creationId xmlns:a16="http://schemas.microsoft.com/office/drawing/2014/main" id="{3384786D-6670-9107-5E3D-4BF42426785C}"/>
              </a:ext>
            </a:extLst>
          </p:cNvPr>
          <p:cNvSpPr/>
          <p:nvPr/>
        </p:nvSpPr>
        <p:spPr>
          <a:xfrm>
            <a:off x="7991476" y="1494971"/>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03B8B699-5DF2-ED80-FC25-555440D08BFB}"/>
              </a:ext>
            </a:extLst>
          </p:cNvPr>
          <p:cNvSpPr/>
          <p:nvPr/>
        </p:nvSpPr>
        <p:spPr>
          <a:xfrm>
            <a:off x="7996239" y="3753261"/>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8BE45BF8-D364-80D5-69B6-BD37A869990F}"/>
              </a:ext>
            </a:extLst>
          </p:cNvPr>
          <p:cNvSpPr/>
          <p:nvPr/>
        </p:nvSpPr>
        <p:spPr>
          <a:xfrm>
            <a:off x="7991473" y="6011550"/>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672DBD4B-E305-567F-A55E-DAEEFA1113EB}"/>
              </a:ext>
            </a:extLst>
          </p:cNvPr>
          <p:cNvSpPr/>
          <p:nvPr/>
        </p:nvSpPr>
        <p:spPr>
          <a:xfrm>
            <a:off x="7996239" y="8269840"/>
            <a:ext cx="6706610" cy="1978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C8A3DB76-007D-B251-A79F-C100B59C4616}"/>
              </a:ext>
            </a:extLst>
          </p:cNvPr>
          <p:cNvSpPr/>
          <p:nvPr/>
        </p:nvSpPr>
        <p:spPr>
          <a:xfrm>
            <a:off x="7991474" y="1481995"/>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Ansys Fluent</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5" name="正方形/長方形 84">
            <a:extLst>
              <a:ext uri="{FF2B5EF4-FFF2-40B4-BE49-F238E27FC236}">
                <a16:creationId xmlns:a16="http://schemas.microsoft.com/office/drawing/2014/main" id="{6C4B9B4B-1D4C-E898-D09C-97171E00588E}"/>
              </a:ext>
            </a:extLst>
          </p:cNvPr>
          <p:cNvSpPr/>
          <p:nvPr/>
        </p:nvSpPr>
        <p:spPr>
          <a:xfrm>
            <a:off x="7991471" y="1481995"/>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C7E1B0D4-441E-C3BE-5C2B-FDE83D8CC31D}"/>
              </a:ext>
            </a:extLst>
          </p:cNvPr>
          <p:cNvSpPr txBox="1"/>
          <p:nvPr/>
        </p:nvSpPr>
        <p:spPr>
          <a:xfrm>
            <a:off x="7991471" y="808077"/>
            <a:ext cx="6706609" cy="338554"/>
          </a:xfrm>
          <a:prstGeom prst="rect">
            <a:avLst/>
          </a:prstGeom>
          <a:noFill/>
          <a:ln>
            <a:noFill/>
          </a:ln>
        </p:spPr>
        <p:txBody>
          <a:bodyPr wrap="square" rtlCol="0">
            <a:spAutoFit/>
          </a:bodyP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流体解析は気体や液体の流れや構造物に対する圧力などの影響を確認するために行います。 流れ場や圧力のほかに、温度、濃度などの分布をベクトル図やコンター図、流線で可視化することができます。 また平均値、積分値などの統計処理も可能です。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87" name="テキスト ボックス 86">
            <a:extLst>
              <a:ext uri="{FF2B5EF4-FFF2-40B4-BE49-F238E27FC236}">
                <a16:creationId xmlns:a16="http://schemas.microsoft.com/office/drawing/2014/main" id="{3C7DF38B-B83F-AD32-9E44-43DF8C8FE1B6}"/>
              </a:ext>
            </a:extLst>
          </p:cNvPr>
          <p:cNvSpPr txBox="1"/>
          <p:nvPr/>
        </p:nvSpPr>
        <p:spPr>
          <a:xfrm>
            <a:off x="9850945" y="1915866"/>
            <a:ext cx="4847136" cy="338554"/>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Ansys Fluent</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は、世界でもトップクラスの熱流体解析ソフトです。電子機器の放熱、配管・バルブなどの圧力損失から、化学反応、燃焼、超音速流れなど非常に幅広い分野での実績があります。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88" name="正方形/長方形 87">
            <a:extLst>
              <a:ext uri="{FF2B5EF4-FFF2-40B4-BE49-F238E27FC236}">
                <a16:creationId xmlns:a16="http://schemas.microsoft.com/office/drawing/2014/main" id="{B1F694B2-9CD5-FC37-2C36-C3573E2DDEE6}"/>
              </a:ext>
            </a:extLst>
          </p:cNvPr>
          <p:cNvSpPr/>
          <p:nvPr/>
        </p:nvSpPr>
        <p:spPr>
          <a:xfrm>
            <a:off x="12913564" y="2410568"/>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49EF6660-8B66-3A47-3508-09EED48ADCFC}"/>
              </a:ext>
            </a:extLst>
          </p:cNvPr>
          <p:cNvSpPr txBox="1"/>
          <p:nvPr/>
        </p:nvSpPr>
        <p:spPr>
          <a:xfrm>
            <a:off x="12913563" y="2679602"/>
            <a:ext cx="1680615" cy="584775"/>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プロフェッショナル向け</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 AMD EPYC7713</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と</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128GB</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以上の大容量メモリを搭載したハイエンドワークステーション。</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90" name="正方形/長方形 89">
            <a:extLst>
              <a:ext uri="{FF2B5EF4-FFF2-40B4-BE49-F238E27FC236}">
                <a16:creationId xmlns:a16="http://schemas.microsoft.com/office/drawing/2014/main" id="{3FA89956-0203-DC86-311B-FD34D5AAD49A}"/>
              </a:ext>
            </a:extLst>
          </p:cNvPr>
          <p:cNvSpPr/>
          <p:nvPr/>
        </p:nvSpPr>
        <p:spPr>
          <a:xfrm>
            <a:off x="7991474" y="3742824"/>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err="1">
                <a:solidFill>
                  <a:sysClr val="windowText" lastClr="000000"/>
                </a:solidFill>
                <a:latin typeface="游ゴシック" panose="020B0400000000000000" pitchFamily="50" charset="-128"/>
                <a:ea typeface="游ゴシック" panose="020B0400000000000000" pitchFamily="50" charset="-128"/>
              </a:rPr>
              <a:t>Particleworks</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1" name="正方形/長方形 90">
            <a:extLst>
              <a:ext uri="{FF2B5EF4-FFF2-40B4-BE49-F238E27FC236}">
                <a16:creationId xmlns:a16="http://schemas.microsoft.com/office/drawing/2014/main" id="{724AED6B-FB22-F546-DD13-020D41F70BF6}"/>
              </a:ext>
            </a:extLst>
          </p:cNvPr>
          <p:cNvSpPr/>
          <p:nvPr/>
        </p:nvSpPr>
        <p:spPr>
          <a:xfrm>
            <a:off x="7991471" y="3742824"/>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2426BD7B-CDEF-88CD-5F7E-76CCE06A18B3}"/>
              </a:ext>
            </a:extLst>
          </p:cNvPr>
          <p:cNvSpPr txBox="1"/>
          <p:nvPr/>
        </p:nvSpPr>
        <p:spPr>
          <a:xfrm>
            <a:off x="9814977" y="4092766"/>
            <a:ext cx="4847136" cy="584775"/>
          </a:xfrm>
          <a:prstGeom prst="rect">
            <a:avLst/>
          </a:prstGeom>
          <a:noFill/>
          <a:ln>
            <a:noFill/>
          </a:ln>
        </p:spPr>
        <p:txBody>
          <a:bodyPr wrap="square" rtlCol="0">
            <a:spAutoFit/>
          </a:bodyPr>
          <a:lstStyle/>
          <a:p>
            <a:r>
              <a:rPr kumimoji="1" lang="en-US" altLang="ja-JP" sz="800" b="1" dirty="0" err="1">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Particleworks</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水や油などの液体挙動を評価するための流体解析ソフトウェアです。大規模変形を伴う自由表面や非圧縮性流体の解析を得意としています。トランスミッションやエンジンの潤滑、モーター冷却、冠水路走行、薬品や樹脂、食品などの撹拌・混練から、土砂災害・洪水まで幅広い分野の流体問題をシミュレーションし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93" name="正方形/長方形 92">
            <a:extLst>
              <a:ext uri="{FF2B5EF4-FFF2-40B4-BE49-F238E27FC236}">
                <a16:creationId xmlns:a16="http://schemas.microsoft.com/office/drawing/2014/main" id="{A71CB0F1-42A7-63FA-7ABA-EA7DE6493AED}"/>
              </a:ext>
            </a:extLst>
          </p:cNvPr>
          <p:cNvSpPr/>
          <p:nvPr/>
        </p:nvSpPr>
        <p:spPr>
          <a:xfrm>
            <a:off x="12913564" y="4671397"/>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CE13EAEF-9C0E-99DE-F537-A5A5EBFEC5EB}"/>
              </a:ext>
            </a:extLst>
          </p:cNvPr>
          <p:cNvSpPr txBox="1"/>
          <p:nvPr/>
        </p:nvSpPr>
        <p:spPr>
          <a:xfrm>
            <a:off x="12913563" y="4940431"/>
            <a:ext cx="1680615" cy="707886"/>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エキスパート向けのハイエンドグラフィックボード、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NVIDIA</a:t>
            </a:r>
          </a:p>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RTX</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シリーズと</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Xeon 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1</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基または</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2</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基搭載したハイエンドワークステーション。</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95" name="正方形/長方形 94">
            <a:extLst>
              <a:ext uri="{FF2B5EF4-FFF2-40B4-BE49-F238E27FC236}">
                <a16:creationId xmlns:a16="http://schemas.microsoft.com/office/drawing/2014/main" id="{3EBDE5D8-740F-0678-AC6E-46562017B434}"/>
              </a:ext>
            </a:extLst>
          </p:cNvPr>
          <p:cNvSpPr/>
          <p:nvPr/>
        </p:nvSpPr>
        <p:spPr>
          <a:xfrm>
            <a:off x="7991474" y="6012890"/>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err="1">
                <a:solidFill>
                  <a:sysClr val="windowText" lastClr="000000"/>
                </a:solidFill>
                <a:latin typeface="游ゴシック" panose="020B0400000000000000" pitchFamily="50" charset="-128"/>
                <a:ea typeface="游ゴシック" panose="020B0400000000000000" pitchFamily="50" charset="-128"/>
              </a:rPr>
              <a:t>scFLOW</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6" name="正方形/長方形 95">
            <a:extLst>
              <a:ext uri="{FF2B5EF4-FFF2-40B4-BE49-F238E27FC236}">
                <a16:creationId xmlns:a16="http://schemas.microsoft.com/office/drawing/2014/main" id="{DB153C71-CE98-4E0A-B57F-8B04BEB29AF5}"/>
              </a:ext>
            </a:extLst>
          </p:cNvPr>
          <p:cNvSpPr/>
          <p:nvPr/>
        </p:nvSpPr>
        <p:spPr>
          <a:xfrm>
            <a:off x="7991471" y="6012890"/>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922489B7-F8F4-0F52-3AA7-63772CE7FC1A}"/>
              </a:ext>
            </a:extLst>
          </p:cNvPr>
          <p:cNvSpPr txBox="1"/>
          <p:nvPr/>
        </p:nvSpPr>
        <p:spPr>
          <a:xfrm>
            <a:off x="9810211" y="6403498"/>
            <a:ext cx="4847136" cy="461665"/>
          </a:xfrm>
          <a:prstGeom prst="rect">
            <a:avLst/>
          </a:prstGeom>
          <a:noFill/>
          <a:ln>
            <a:noFill/>
          </a:ln>
        </p:spPr>
        <p:txBody>
          <a:bodyPr wrap="square" rtlCol="0">
            <a:spAutoFit/>
          </a:bodyPr>
          <a:lstStyle/>
          <a:p>
            <a:r>
              <a:rPr kumimoji="1" lang="en-US" altLang="ja-JP" sz="800" b="1" dirty="0" err="1">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scFLOW</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は、複雑なジオメトリを正確に表現するために非構造化メッシュを使用する次世代</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CFD</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ツールです。ユーザーのレベルに応じて高品質の多面体メッシュ要素を生成し、複雑なモデルを構築するためのプリプロセッサと、より安定性と速度を確保するソルバーを備えています。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98" name="正方形/長方形 97">
            <a:extLst>
              <a:ext uri="{FF2B5EF4-FFF2-40B4-BE49-F238E27FC236}">
                <a16:creationId xmlns:a16="http://schemas.microsoft.com/office/drawing/2014/main" id="{920B1B5A-291A-3DBB-F860-742B8599EA3F}"/>
              </a:ext>
            </a:extLst>
          </p:cNvPr>
          <p:cNvSpPr/>
          <p:nvPr/>
        </p:nvSpPr>
        <p:spPr>
          <a:xfrm>
            <a:off x="13017469" y="6948926"/>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99" name="テキスト ボックス 98">
            <a:extLst>
              <a:ext uri="{FF2B5EF4-FFF2-40B4-BE49-F238E27FC236}">
                <a16:creationId xmlns:a16="http://schemas.microsoft.com/office/drawing/2014/main" id="{E63BF043-C450-18AE-6E49-6CBE29882B94}"/>
              </a:ext>
            </a:extLst>
          </p:cNvPr>
          <p:cNvSpPr txBox="1"/>
          <p:nvPr/>
        </p:nvSpPr>
        <p:spPr>
          <a:xfrm>
            <a:off x="13017468" y="7217960"/>
            <a:ext cx="1680615" cy="707886"/>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プロフェッショナル向けのハイエンドクラス</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を採用したモデルです。大容量のメモリも搭載しているため、同時の複数作業でも安定した動作が可能です。</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00" name="正方形/長方形 99">
            <a:extLst>
              <a:ext uri="{FF2B5EF4-FFF2-40B4-BE49-F238E27FC236}">
                <a16:creationId xmlns:a16="http://schemas.microsoft.com/office/drawing/2014/main" id="{84458347-90A5-C5CF-1A4E-266C5C41EBAD}"/>
              </a:ext>
            </a:extLst>
          </p:cNvPr>
          <p:cNvSpPr/>
          <p:nvPr/>
        </p:nvSpPr>
        <p:spPr>
          <a:xfrm>
            <a:off x="7991474" y="8252933"/>
            <a:ext cx="6706609" cy="269034"/>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ysClr val="windowText" lastClr="000000"/>
                </a:solidFill>
                <a:latin typeface="游ゴシック" panose="020B0400000000000000" pitchFamily="50" charset="-128"/>
                <a:ea typeface="游ゴシック" panose="020B0400000000000000" pitchFamily="50" charset="-128"/>
              </a:rPr>
              <a:t>SCRYU/Tetra</a:t>
            </a:r>
            <a:endParaRPr kumimoji="1" lang="ja-JP" altLang="en-US" sz="105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101" name="正方形/長方形 100">
            <a:extLst>
              <a:ext uri="{FF2B5EF4-FFF2-40B4-BE49-F238E27FC236}">
                <a16:creationId xmlns:a16="http://schemas.microsoft.com/office/drawing/2014/main" id="{473C4CAD-FA38-9649-4711-6565AC9C0DAA}"/>
              </a:ext>
            </a:extLst>
          </p:cNvPr>
          <p:cNvSpPr/>
          <p:nvPr/>
        </p:nvSpPr>
        <p:spPr>
          <a:xfrm>
            <a:off x="7991471" y="8252933"/>
            <a:ext cx="84013"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2090D1F8-2C0D-9ABC-C14C-DC23C0C3574F}"/>
              </a:ext>
            </a:extLst>
          </p:cNvPr>
          <p:cNvSpPr txBox="1"/>
          <p:nvPr/>
        </p:nvSpPr>
        <p:spPr>
          <a:xfrm>
            <a:off x="9810211" y="8592848"/>
            <a:ext cx="4847136" cy="584775"/>
          </a:xfrm>
          <a:prstGeom prst="rect">
            <a:avLst/>
          </a:prstGeom>
          <a:noFill/>
          <a:ln>
            <a:noFill/>
          </a:ln>
        </p:spPr>
        <p:txBody>
          <a:bodyPr wrap="square" rtlCol="0">
            <a:spAutoFit/>
          </a:bodyPr>
          <a:lstStyle/>
          <a:p>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SCRYU/Tetra</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は多くの</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CAD</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ネイティブデータを含む形状データに対応するインターフェイスを備えており、条件設定においても、ウィザードに従い、対話形式で設定していくだけとなっています。また、従来難しいとされていたメッシュ作成においても、自動化、高速化などさまざまな工夫が施されたメッシャーを有しており、初心者の方から解析専任者の方まで、多くの方にご利用いただけます。</a:t>
            </a:r>
            <a:endParaRPr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03" name="正方形/長方形 102">
            <a:extLst>
              <a:ext uri="{FF2B5EF4-FFF2-40B4-BE49-F238E27FC236}">
                <a16:creationId xmlns:a16="http://schemas.microsoft.com/office/drawing/2014/main" id="{B0B8BF23-4B67-FC59-63DC-9611852EEA33}"/>
              </a:ext>
            </a:extLst>
          </p:cNvPr>
          <p:cNvSpPr/>
          <p:nvPr/>
        </p:nvSpPr>
        <p:spPr>
          <a:xfrm>
            <a:off x="13017469" y="9188969"/>
            <a:ext cx="1680615" cy="269034"/>
          </a:xfrm>
          <a:prstGeom prst="rect">
            <a:avLst/>
          </a:prstGeom>
          <a:solidFill>
            <a:srgbClr val="FBC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ysClr val="windowText" lastClr="000000"/>
                </a:solidFill>
                <a:latin typeface="游ゴシック" panose="020B0400000000000000" pitchFamily="50" charset="-128"/>
                <a:ea typeface="游ゴシック" panose="020B0400000000000000" pitchFamily="50" charset="-128"/>
              </a:rPr>
              <a:t>◀ おすすめモデルはこちら</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rPr>
              <a:t>!</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104" name="テキスト ボックス 103">
            <a:extLst>
              <a:ext uri="{FF2B5EF4-FFF2-40B4-BE49-F238E27FC236}">
                <a16:creationId xmlns:a16="http://schemas.microsoft.com/office/drawing/2014/main" id="{49FA797E-DA26-D92B-A316-563AB9E9DBDA}"/>
              </a:ext>
            </a:extLst>
          </p:cNvPr>
          <p:cNvSpPr txBox="1"/>
          <p:nvPr/>
        </p:nvSpPr>
        <p:spPr>
          <a:xfrm>
            <a:off x="13017468" y="9458003"/>
            <a:ext cx="1680615" cy="707886"/>
          </a:xfrm>
          <a:prstGeom prst="rect">
            <a:avLst/>
          </a:prstGeom>
          <a:solidFill>
            <a:srgbClr val="FFFFCC"/>
          </a:solidFill>
          <a:ln>
            <a:noFill/>
          </a:ln>
        </p:spPr>
        <p:txBody>
          <a:bodyPr wrap="square" rtlCol="0">
            <a:spAutoFit/>
          </a:bodyPr>
          <a:lstStyle/>
          <a:p>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プロフェッショナル向けのハイエンドクラス</a:t>
            </a: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CPU</a:t>
            </a:r>
            <a:r>
              <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rPr>
              <a:t>を採用したモデルです。大容量のメモリも搭載しているため、同時の複数作業でも安定した動作が可能です。</a:t>
            </a:r>
            <a:endPar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106" name="Picture 2">
            <a:extLst>
              <a:ext uri="{FF2B5EF4-FFF2-40B4-BE49-F238E27FC236}">
                <a16:creationId xmlns:a16="http://schemas.microsoft.com/office/drawing/2014/main" id="{CAFB862A-0F09-8685-6D51-0C1A28C7EB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7761" y="1894450"/>
            <a:ext cx="1754731" cy="146927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 descr="「Ansys Fluent」向けモデル">
            <a:extLst>
              <a:ext uri="{FF2B5EF4-FFF2-40B4-BE49-F238E27FC236}">
                <a16:creationId xmlns:a16="http://schemas.microsoft.com/office/drawing/2014/main" id="{AE7D3BA5-B810-773C-F16B-753311C48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8561" y="2419257"/>
            <a:ext cx="2851094" cy="79090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a:extLst>
              <a:ext uri="{FF2B5EF4-FFF2-40B4-BE49-F238E27FC236}">
                <a16:creationId xmlns:a16="http://schemas.microsoft.com/office/drawing/2014/main" id="{4533D67F-B9BF-C62F-45BC-76047191D4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0166" y="4099233"/>
            <a:ext cx="1594469" cy="158302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0">
            <a:extLst>
              <a:ext uri="{FF2B5EF4-FFF2-40B4-BE49-F238E27FC236}">
                <a16:creationId xmlns:a16="http://schemas.microsoft.com/office/drawing/2014/main" id="{7A5393BF-B6F6-F92A-8888-2FAC31F2E6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1774" y="6437392"/>
            <a:ext cx="1594469" cy="896412"/>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グループ化 112">
            <a:extLst>
              <a:ext uri="{FF2B5EF4-FFF2-40B4-BE49-F238E27FC236}">
                <a16:creationId xmlns:a16="http://schemas.microsoft.com/office/drawing/2014/main" id="{7493FB3E-E15F-2E17-BEEC-3A093619F7E5}"/>
              </a:ext>
            </a:extLst>
          </p:cNvPr>
          <p:cNvGrpSpPr/>
          <p:nvPr/>
        </p:nvGrpSpPr>
        <p:grpSpPr>
          <a:xfrm>
            <a:off x="8180166" y="7353055"/>
            <a:ext cx="1594468" cy="579851"/>
            <a:chOff x="615222" y="7353056"/>
            <a:chExt cx="1196020" cy="434950"/>
          </a:xfrm>
        </p:grpSpPr>
        <p:pic>
          <p:nvPicPr>
            <p:cNvPr id="114" name="Picture 12">
              <a:extLst>
                <a:ext uri="{FF2B5EF4-FFF2-40B4-BE49-F238E27FC236}">
                  <a16:creationId xmlns:a16="http://schemas.microsoft.com/office/drawing/2014/main" id="{101E0568-7F12-161C-A98F-1FD8BCBFD4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222" y="7355799"/>
              <a:ext cx="566340" cy="43220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4">
              <a:extLst>
                <a:ext uri="{FF2B5EF4-FFF2-40B4-BE49-F238E27FC236}">
                  <a16:creationId xmlns:a16="http://schemas.microsoft.com/office/drawing/2014/main" id="{B64B334F-7449-B9C2-5F74-13255313D1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4902" y="7353056"/>
              <a:ext cx="566340" cy="4322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7" name="Picture 16">
            <a:extLst>
              <a:ext uri="{FF2B5EF4-FFF2-40B4-BE49-F238E27FC236}">
                <a16:creationId xmlns:a16="http://schemas.microsoft.com/office/drawing/2014/main" id="{9DBE2BC9-3F76-0DF5-35F0-3AACDD10DD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2532" y="8716444"/>
            <a:ext cx="1752154" cy="1372957"/>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A1CF5849-E78B-D2EE-83A9-637FE26029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43402" y="6945844"/>
            <a:ext cx="3018964" cy="976131"/>
          </a:xfrm>
          <a:prstGeom prst="rect">
            <a:avLst/>
          </a:prstGeom>
        </p:spPr>
      </p:pic>
      <p:pic>
        <p:nvPicPr>
          <p:cNvPr id="39" name="図 38">
            <a:extLst>
              <a:ext uri="{FF2B5EF4-FFF2-40B4-BE49-F238E27FC236}">
                <a16:creationId xmlns:a16="http://schemas.microsoft.com/office/drawing/2014/main" id="{3EA7222B-97AB-FFCF-25C1-1BDFA25DF6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3402" y="9188969"/>
            <a:ext cx="3018964" cy="976131"/>
          </a:xfrm>
          <a:prstGeom prst="rect">
            <a:avLst/>
          </a:prstGeom>
        </p:spPr>
      </p:pic>
      <p:pic>
        <p:nvPicPr>
          <p:cNvPr id="40" name="図 39">
            <a:extLst>
              <a:ext uri="{FF2B5EF4-FFF2-40B4-BE49-F238E27FC236}">
                <a16:creationId xmlns:a16="http://schemas.microsoft.com/office/drawing/2014/main" id="{A33ACBEC-9851-F4DE-FDDF-9BE281183E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9802" y="4681842"/>
            <a:ext cx="2938259" cy="950037"/>
          </a:xfrm>
          <a:prstGeom prst="rect">
            <a:avLst/>
          </a:prstGeom>
        </p:spPr>
      </p:pic>
      <p:pic>
        <p:nvPicPr>
          <p:cNvPr id="41" name="図 40">
            <a:extLst>
              <a:ext uri="{FF2B5EF4-FFF2-40B4-BE49-F238E27FC236}">
                <a16:creationId xmlns:a16="http://schemas.microsoft.com/office/drawing/2014/main" id="{5E7B2E0C-471F-2EAE-9D94-1046AB77073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86619" y="6945421"/>
            <a:ext cx="2938259" cy="950037"/>
          </a:xfrm>
          <a:prstGeom prst="rect">
            <a:avLst/>
          </a:prstGeom>
        </p:spPr>
      </p:pic>
      <p:pic>
        <p:nvPicPr>
          <p:cNvPr id="42" name="図 41">
            <a:extLst>
              <a:ext uri="{FF2B5EF4-FFF2-40B4-BE49-F238E27FC236}">
                <a16:creationId xmlns:a16="http://schemas.microsoft.com/office/drawing/2014/main" id="{A659640C-FB67-0300-70BB-4C4F467E29A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03362" y="9188969"/>
            <a:ext cx="2938259" cy="950037"/>
          </a:xfrm>
          <a:prstGeom prst="rect">
            <a:avLst/>
          </a:prstGeom>
        </p:spPr>
      </p:pic>
    </p:spTree>
    <p:extLst>
      <p:ext uri="{BB962C8B-B14F-4D97-AF65-F5344CB8AC3E}">
        <p14:creationId xmlns:p14="http://schemas.microsoft.com/office/powerpoint/2010/main" val="3263769"/>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3959</TotalTime>
  <Pages>0</Pages>
  <Words>1718</Words>
  <Characters>0</Characters>
  <Application>Microsoft Office PowerPoint</Application>
  <DocSecurity>0</DocSecurity>
  <PresentationFormat>ユーザー設定</PresentationFormat>
  <Lines>0</Lines>
  <Paragraphs>91</Paragraphs>
  <Slides>2</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vt:i4>
      </vt:variant>
    </vt:vector>
  </HeadingPairs>
  <TitlesOfParts>
    <vt:vector size="12" baseType="lpstr">
      <vt:lpstr>ヒラギノ角ゴ4</vt:lpstr>
      <vt:lpstr>ヒラギノ角ゴ5</vt:lpstr>
      <vt:lpstr>ヒラギノ角ゴ6</vt:lpstr>
      <vt:lpstr>ヒラギノ角ゴ8</vt:lpstr>
      <vt:lpstr>メイリオ</vt:lpstr>
      <vt:lpstr>游ゴシック</vt:lpstr>
      <vt:lpstr>Arial</vt:lpstr>
      <vt:lpstr>Calibri</vt:lpstr>
      <vt:lpstr>Calibri Light</vt:lpstr>
      <vt:lpstr>1_Office ​​テーマ</vt:lpstr>
      <vt:lpstr>PowerPoint プレゼンテーション</vt:lpstr>
      <vt:lpstr>PowerPoint プレゼンテーション</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亮平 千々岩</cp:lastModifiedBy>
  <cp:revision>1446</cp:revision>
  <dcterms:created xsi:type="dcterms:W3CDTF">2015-08-26T04:11:00Z</dcterms:created>
  <dcterms:modified xsi:type="dcterms:W3CDTF">2025-03-10T02:51:27Z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1041-9.1.0.4256</vt:lpwstr>
  </property>
</Properties>
</file>