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B1A4B-860C-49A8-B98A-A2B3ACBE36A7}" v="32" dt="2024-11-26T11:07:38.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62" d="100"/>
          <a:sy n="62" d="100"/>
        </p:scale>
        <p:origin x="2328" y="34"/>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2024/12/24</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088EA-BB32-456F-AEE8-263A86A34FC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560D42-EE07-42FE-8EE5-71E0C0C24C13}"/>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94EB8A-7FE0-4DF4-AA13-12ECB0BE79E0}"/>
              </a:ext>
            </a:extLst>
          </p:cNvPr>
          <p:cNvSpPr>
            <a:spLocks noGrp="1"/>
          </p:cNvSpPr>
          <p:nvPr>
            <p:ph type="dt" sz="half" idx="10"/>
          </p:nvPr>
        </p:nvSpPr>
        <p:spPr/>
        <p:txBody>
          <a:bodyPr/>
          <a:lstStyle/>
          <a:p>
            <a:pPr>
              <a:defRPr/>
            </a:pPr>
            <a:fld id="{C07978E3-3F75-4A0D-94BD-8754002B412E}"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281B4E-4B70-42CA-AE56-D342C9FDEB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CF12442-3214-41BA-B97E-3ECA480C9B53}"/>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15153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BC93D-B978-4C03-AB82-068934EF51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1C2B55-42C0-4E04-A1C5-983C0445C4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C8E2E-7A94-4DC3-9EB4-B83CF5BF829A}"/>
              </a:ext>
            </a:extLst>
          </p:cNvPr>
          <p:cNvSpPr>
            <a:spLocks noGrp="1"/>
          </p:cNvSpPr>
          <p:nvPr>
            <p:ph type="dt" sz="half" idx="10"/>
          </p:nvPr>
        </p:nvSpPr>
        <p:spPr/>
        <p:txBody>
          <a:bodyPr/>
          <a:lstStyle/>
          <a:p>
            <a:pPr>
              <a:defRPr/>
            </a:pPr>
            <a:fld id="{F4988144-94EE-4D30-9361-6000D8699E60}"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7E570A0-7455-4938-9C53-E3B0BFB8D951}"/>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838645D-632F-4EA1-8380-3847E0A5B9DC}"/>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611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AA39A9-CB7A-4E52-B91A-F0439847F198}"/>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69C09-4640-496E-ACEE-1685F117E437}"/>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0BD3E0-9CA2-4751-9D81-806584360E98}"/>
              </a:ext>
            </a:extLst>
          </p:cNvPr>
          <p:cNvSpPr>
            <a:spLocks noGrp="1"/>
          </p:cNvSpPr>
          <p:nvPr>
            <p:ph type="dt" sz="half" idx="10"/>
          </p:nvPr>
        </p:nvSpPr>
        <p:spPr/>
        <p:txBody>
          <a:bodyPr/>
          <a:lstStyle/>
          <a:p>
            <a:pPr>
              <a:defRPr/>
            </a:pPr>
            <a:fld id="{B9AA9BE7-304D-4DF5-9736-3527E2E07CC4}"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EF8FEDB-D264-4EC9-9B4B-B8121A1F8168}"/>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E5008CA-DE8B-4D3A-9B84-B6EE152EC348}"/>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8909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DE92F-3B43-4080-A19D-75184B426A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68BCC-D9ED-4C51-9AC1-5E373005C2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F2F0C6-065C-4F87-B666-7F4ACB669E08}"/>
              </a:ext>
            </a:extLst>
          </p:cNvPr>
          <p:cNvSpPr>
            <a:spLocks noGrp="1"/>
          </p:cNvSpPr>
          <p:nvPr>
            <p:ph type="dt" sz="half" idx="10"/>
          </p:nvPr>
        </p:nvSpPr>
        <p:spPr/>
        <p:txBody>
          <a:bodyPr/>
          <a:lstStyle/>
          <a:p>
            <a:pPr>
              <a:defRPr/>
            </a:pPr>
            <a:fld id="{A18075BB-3CD5-4CA7-A691-D3E6921D0F2F}"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9CE2A00-BFB5-4DF3-AFF7-97F601CFB3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6248BBB-8485-445D-820A-739F33DB106B}"/>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1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BCDAD-AF3E-4A08-9CB2-5CC5299D93F5}"/>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E6F1ED-8BB7-4ECB-9547-18D1F3FB78CC}"/>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20514B-D7E2-41A0-AC2F-347A9187E3B4}"/>
              </a:ext>
            </a:extLst>
          </p:cNvPr>
          <p:cNvSpPr>
            <a:spLocks noGrp="1"/>
          </p:cNvSpPr>
          <p:nvPr>
            <p:ph type="dt" sz="half" idx="10"/>
          </p:nvPr>
        </p:nvSpPr>
        <p:spPr/>
        <p:txBody>
          <a:bodyPr/>
          <a:lstStyle/>
          <a:p>
            <a:pPr>
              <a:defRPr/>
            </a:pPr>
            <a:fld id="{087999A7-B118-4595-8F5D-3EA4785052C5}"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95EDDD-63E9-483F-B586-E0D4061F05F9}"/>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F486DF-1245-4C33-8F28-55C532295E1A}"/>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2229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FF337-5CAB-4DB7-9AA2-4CC0F53072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F215C9-65F3-4DDE-B10F-7083412DA978}"/>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E42E64-AACF-43D7-AD20-A1628E1060EC}"/>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DC1CAB-B61F-4D10-8560-4D49A60F4C7F}"/>
              </a:ext>
            </a:extLst>
          </p:cNvPr>
          <p:cNvSpPr>
            <a:spLocks noGrp="1"/>
          </p:cNvSpPr>
          <p:nvPr>
            <p:ph type="dt" sz="half" idx="10"/>
          </p:nvPr>
        </p:nvSpPr>
        <p:spPr/>
        <p:txBody>
          <a:bodyPr/>
          <a:lstStyle/>
          <a:p>
            <a:pPr>
              <a:defRPr/>
            </a:pPr>
            <a:fld id="{2A8EE726-064D-4A7A-87F8-C255F47775DA}"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25704CB2-7794-4D72-BA0F-BB1C7833F5C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8BB0636-0B87-4528-BD47-DF75910757A2}"/>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6867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0AABB-C804-47E2-B795-0E0670D11968}"/>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FB776-3A74-4636-A67C-65989EB76BDB}"/>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286AEC-F43D-482A-AF58-56B28A76D330}"/>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1E5526-8304-49D0-8699-90B8F8F1BBA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222D7F2-499C-439B-AD26-85C1ED540A08}"/>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CF98AA-F11F-47FE-9C9E-E915F47B0ED0}"/>
              </a:ext>
            </a:extLst>
          </p:cNvPr>
          <p:cNvSpPr>
            <a:spLocks noGrp="1"/>
          </p:cNvSpPr>
          <p:nvPr>
            <p:ph type="dt" sz="half" idx="10"/>
          </p:nvPr>
        </p:nvSpPr>
        <p:spPr/>
        <p:txBody>
          <a:bodyPr/>
          <a:lstStyle/>
          <a:p>
            <a:pPr>
              <a:defRPr/>
            </a:pPr>
            <a:fld id="{A5861FEA-1BE4-4962-8DDE-A5D55E7527A9}" type="datetime1">
              <a:rPr lang="ja-JP" altLang="en-US" smtClean="0"/>
              <a:pPr>
                <a:defRPr/>
              </a:pPr>
              <a:t>2024/12/24</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18672E7-82ED-40C5-8FA1-8F15626EF0F9}"/>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95A03317-747F-48F2-986A-2C742282E4C4}"/>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08532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A8925-0AEE-48EC-8324-80BB8AB129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4584DC0-DEF1-4597-A148-8EAA56E2AE73}"/>
              </a:ext>
            </a:extLst>
          </p:cNvPr>
          <p:cNvSpPr>
            <a:spLocks noGrp="1"/>
          </p:cNvSpPr>
          <p:nvPr>
            <p:ph type="dt" sz="half" idx="10"/>
          </p:nvPr>
        </p:nvSpPr>
        <p:spPr/>
        <p:txBody>
          <a:bodyPr/>
          <a:lstStyle/>
          <a:p>
            <a:pPr>
              <a:defRPr/>
            </a:pPr>
            <a:fld id="{3BC3B54A-4984-489F-9AD9-FFA51C931E4D}" type="datetime1">
              <a:rPr lang="ja-JP" altLang="en-US" smtClean="0"/>
              <a:pPr>
                <a:defRPr/>
              </a:pPr>
              <a:t>2024/12/24</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9EEE6680-FC24-47C8-ADD9-5439E1796B21}"/>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BB16BA82-589C-4504-90E9-F20D899F2343}"/>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3190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8C46A2-1757-4F15-AEAA-7595C49E2C6C}"/>
              </a:ext>
            </a:extLst>
          </p:cNvPr>
          <p:cNvSpPr>
            <a:spLocks noGrp="1"/>
          </p:cNvSpPr>
          <p:nvPr>
            <p:ph type="dt" sz="half" idx="10"/>
          </p:nvPr>
        </p:nvSpPr>
        <p:spPr/>
        <p:txBody>
          <a:bodyPr/>
          <a:lstStyle/>
          <a:p>
            <a:pPr>
              <a:defRPr/>
            </a:pPr>
            <a:fld id="{6AF2FB7D-6622-44BB-8443-AAE9ABD04C2A}" type="datetime1">
              <a:rPr lang="ja-JP" altLang="en-US" smtClean="0"/>
              <a:pPr>
                <a:defRPr/>
              </a:pPr>
              <a:t>2024/12/24</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0150BE5D-2126-4240-9384-5F512EFE7577}"/>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5AD388D-248F-4991-BCA2-B427AAA8E107}"/>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3884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64DFD-CB89-4D97-96C4-4FF9B846680C}"/>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E96D20-5DA1-4631-B370-D8934E33886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8D4201-B6A0-414A-ABCB-BE09716A06FE}"/>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DF43F-2393-4F68-9D60-E85F26FBFDB1}"/>
              </a:ext>
            </a:extLst>
          </p:cNvPr>
          <p:cNvSpPr>
            <a:spLocks noGrp="1"/>
          </p:cNvSpPr>
          <p:nvPr>
            <p:ph type="dt" sz="half" idx="10"/>
          </p:nvPr>
        </p:nvSpPr>
        <p:spPr/>
        <p:txBody>
          <a:bodyPr/>
          <a:lstStyle/>
          <a:p>
            <a:pPr>
              <a:defRPr/>
            </a:pPr>
            <a:fld id="{20FF1BBD-CBC7-4959-8351-5A736CE0938B}"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6A45307B-624E-4029-8246-EC548F13E02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CCA2B0A-582B-4D30-BF33-B58DCB532B3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9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CEA88-44B2-4AE8-B261-49D2CE5C124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AF882A-CB60-4522-832F-B752A3D79217}"/>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D099A829-2487-4DF1-873F-731058CB3787}"/>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ACA092-5ED2-40A0-9CBA-815293365FDB}"/>
              </a:ext>
            </a:extLst>
          </p:cNvPr>
          <p:cNvSpPr>
            <a:spLocks noGrp="1"/>
          </p:cNvSpPr>
          <p:nvPr>
            <p:ph type="dt" sz="half" idx="10"/>
          </p:nvPr>
        </p:nvSpPr>
        <p:spPr/>
        <p:txBody>
          <a:bodyPr/>
          <a:lstStyle/>
          <a:p>
            <a:pPr>
              <a:defRPr/>
            </a:pPr>
            <a:fld id="{79992FBA-136A-4615-B42B-1BCBDE2F7E83}" type="datetime1">
              <a:rPr lang="ja-JP" altLang="en-US" smtClean="0"/>
              <a:pPr>
                <a:defRPr/>
              </a:pPr>
              <a:t>2024/12/24</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D8FAB49-4649-454B-B7BF-1E448D5AA4F1}"/>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F5076F5A-CA79-4C0D-B76D-4AF6256B241E}"/>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693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AE3B701-EBE2-468D-9FB9-35036AD2CA9E}"/>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8A0743-A733-4AE2-B7DF-C96A896755AE}"/>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6D82B8-8D05-46A8-BE26-CFC78B480035}"/>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2024/12/24</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3F6B9E2-66F9-449F-B552-4CC17FD243E0}"/>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93A823E2-B810-4F81-A847-DEEF45316691}"/>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81343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https://www.applied-g.jp/lp/fabrik-system/images/hard-img_os_02.png"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29CDAFFA-0B0C-3A41-EEC3-7D39D2F71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042"/>
          <a:stretch>
            <a:fillRect/>
          </a:stretch>
        </p:blipFill>
        <p:spPr bwMode="auto">
          <a:xfrm>
            <a:off x="1588" y="4763"/>
            <a:ext cx="75485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Rectangle 345">
            <a:extLst>
              <a:ext uri="{FF2B5EF4-FFF2-40B4-BE49-F238E27FC236}">
                <a16:creationId xmlns:a16="http://schemas.microsoft.com/office/drawing/2014/main" id="{E58FD9F4-E10E-28E2-4C28-E5C642BB9C27}"/>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6" name="Rectangle 346">
            <a:extLst>
              <a:ext uri="{FF2B5EF4-FFF2-40B4-BE49-F238E27FC236}">
                <a16:creationId xmlns:a16="http://schemas.microsoft.com/office/drawing/2014/main" id="{E34BAA9D-DA07-F9C8-120B-3A22288DCF8A}"/>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347">
            <a:extLst>
              <a:ext uri="{FF2B5EF4-FFF2-40B4-BE49-F238E27FC236}">
                <a16:creationId xmlns:a16="http://schemas.microsoft.com/office/drawing/2014/main" id="{93808E33-00F2-C258-7DC0-528E7DE3E14E}"/>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6550" algn="l"/>
              </a:tabLst>
              <a:defRPr>
                <a:solidFill>
                  <a:schemeClr val="tx1"/>
                </a:solidFill>
                <a:latin typeface="Arial" panose="020B0604020202020204" pitchFamily="34" charset="0"/>
              </a:defRPr>
            </a:lvl1pPr>
            <a:lvl2pPr eaLnBrk="0" fontAlgn="base" hangingPunct="0">
              <a:spcBef>
                <a:spcPct val="0"/>
              </a:spcBef>
              <a:spcAft>
                <a:spcPct val="0"/>
              </a:spcAft>
              <a:tabLst>
                <a:tab pos="1606550" algn="l"/>
              </a:tabLst>
              <a:defRPr>
                <a:solidFill>
                  <a:schemeClr val="tx1"/>
                </a:solidFill>
                <a:latin typeface="Arial" panose="020B0604020202020204" pitchFamily="34" charset="0"/>
              </a:defRPr>
            </a:lvl2pPr>
            <a:lvl3pPr eaLnBrk="0" fontAlgn="base" hangingPunct="0">
              <a:spcBef>
                <a:spcPct val="0"/>
              </a:spcBef>
              <a:spcAft>
                <a:spcPct val="0"/>
              </a:spcAft>
              <a:tabLst>
                <a:tab pos="1606550" algn="l"/>
              </a:tabLst>
              <a:defRPr>
                <a:solidFill>
                  <a:schemeClr val="tx1"/>
                </a:solidFill>
                <a:latin typeface="Arial" panose="020B0604020202020204" pitchFamily="34" charset="0"/>
              </a:defRPr>
            </a:lvl3pPr>
            <a:lvl4pPr eaLnBrk="0" fontAlgn="base" hangingPunct="0">
              <a:spcBef>
                <a:spcPct val="0"/>
              </a:spcBef>
              <a:spcAft>
                <a:spcPct val="0"/>
              </a:spcAft>
              <a:tabLst>
                <a:tab pos="1606550" algn="l"/>
              </a:tabLst>
              <a:defRPr>
                <a:solidFill>
                  <a:schemeClr val="tx1"/>
                </a:solidFill>
                <a:latin typeface="Arial" panose="020B0604020202020204" pitchFamily="34" charset="0"/>
              </a:defRPr>
            </a:lvl4pPr>
            <a:lvl5pPr eaLnBrk="0" fontAlgn="base" hangingPunct="0">
              <a:spcBef>
                <a:spcPct val="0"/>
              </a:spcBef>
              <a:spcAft>
                <a:spcPct val="0"/>
              </a:spcAft>
              <a:tabLst>
                <a:tab pos="1606550" algn="l"/>
              </a:tabLst>
              <a:defRPr>
                <a:solidFill>
                  <a:schemeClr val="tx1"/>
                </a:solidFill>
                <a:latin typeface="Arial" panose="020B0604020202020204" pitchFamily="34" charset="0"/>
              </a:defRPr>
            </a:lvl5pPr>
            <a:lvl6pPr eaLnBrk="0" fontAlgn="base" hangingPunct="0">
              <a:spcBef>
                <a:spcPct val="0"/>
              </a:spcBef>
              <a:spcAft>
                <a:spcPct val="0"/>
              </a:spcAft>
              <a:tabLst>
                <a:tab pos="1606550" algn="l"/>
              </a:tabLst>
              <a:defRPr>
                <a:solidFill>
                  <a:schemeClr val="tx1"/>
                </a:solidFill>
                <a:latin typeface="Arial" panose="020B0604020202020204" pitchFamily="34" charset="0"/>
              </a:defRPr>
            </a:lvl6pPr>
            <a:lvl7pPr eaLnBrk="0" fontAlgn="base" hangingPunct="0">
              <a:spcBef>
                <a:spcPct val="0"/>
              </a:spcBef>
              <a:spcAft>
                <a:spcPct val="0"/>
              </a:spcAft>
              <a:tabLst>
                <a:tab pos="1606550" algn="l"/>
              </a:tabLst>
              <a:defRPr>
                <a:solidFill>
                  <a:schemeClr val="tx1"/>
                </a:solidFill>
                <a:latin typeface="Arial" panose="020B0604020202020204" pitchFamily="34" charset="0"/>
              </a:defRPr>
            </a:lvl7pPr>
            <a:lvl8pPr eaLnBrk="0" fontAlgn="base" hangingPunct="0">
              <a:spcBef>
                <a:spcPct val="0"/>
              </a:spcBef>
              <a:spcAft>
                <a:spcPct val="0"/>
              </a:spcAft>
              <a:tabLst>
                <a:tab pos="1606550" algn="l"/>
              </a:tabLst>
              <a:defRPr>
                <a:solidFill>
                  <a:schemeClr val="tx1"/>
                </a:solidFill>
                <a:latin typeface="Arial" panose="020B0604020202020204" pitchFamily="34" charset="0"/>
              </a:defRPr>
            </a:lvl8pPr>
            <a:lvl9pPr eaLnBrk="0" fontAlgn="base" hangingPunct="0">
              <a:spcBef>
                <a:spcPct val="0"/>
              </a:spcBef>
              <a:spcAft>
                <a:spcPct val="0"/>
              </a:spcAft>
              <a:tabLst>
                <a:tab pos="16065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6550"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06550"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348">
            <a:extLst>
              <a:ext uri="{FF2B5EF4-FFF2-40B4-BE49-F238E27FC236}">
                <a16:creationId xmlns:a16="http://schemas.microsoft.com/office/drawing/2014/main" id="{28467A9C-409A-29A0-8D18-6915A63E2D59}"/>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b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49">
            <a:extLst>
              <a:ext uri="{FF2B5EF4-FFF2-40B4-BE49-F238E27FC236}">
                <a16:creationId xmlns:a16="http://schemas.microsoft.com/office/drawing/2014/main" id="{D4787388-AF21-3284-7AB5-790E2C15C192}"/>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95375" algn="l"/>
              </a:tabLst>
              <a:defRPr>
                <a:solidFill>
                  <a:schemeClr val="tx1"/>
                </a:solidFill>
                <a:latin typeface="Arial" panose="020B0604020202020204" pitchFamily="34" charset="0"/>
              </a:defRPr>
            </a:lvl1pPr>
            <a:lvl2pPr eaLnBrk="0" fontAlgn="base" hangingPunct="0">
              <a:spcBef>
                <a:spcPct val="0"/>
              </a:spcBef>
              <a:spcAft>
                <a:spcPct val="0"/>
              </a:spcAft>
              <a:tabLst>
                <a:tab pos="1095375" algn="l"/>
              </a:tabLst>
              <a:defRPr>
                <a:solidFill>
                  <a:schemeClr val="tx1"/>
                </a:solidFill>
                <a:latin typeface="Arial" panose="020B0604020202020204" pitchFamily="34" charset="0"/>
              </a:defRPr>
            </a:lvl2pPr>
            <a:lvl3pPr eaLnBrk="0" fontAlgn="base" hangingPunct="0">
              <a:spcBef>
                <a:spcPct val="0"/>
              </a:spcBef>
              <a:spcAft>
                <a:spcPct val="0"/>
              </a:spcAft>
              <a:tabLst>
                <a:tab pos="1095375" algn="l"/>
              </a:tabLst>
              <a:defRPr>
                <a:solidFill>
                  <a:schemeClr val="tx1"/>
                </a:solidFill>
                <a:latin typeface="Arial" panose="020B0604020202020204" pitchFamily="34" charset="0"/>
              </a:defRPr>
            </a:lvl3pPr>
            <a:lvl4pPr eaLnBrk="0" fontAlgn="base" hangingPunct="0">
              <a:spcBef>
                <a:spcPct val="0"/>
              </a:spcBef>
              <a:spcAft>
                <a:spcPct val="0"/>
              </a:spcAft>
              <a:tabLst>
                <a:tab pos="1095375" algn="l"/>
              </a:tabLst>
              <a:defRPr>
                <a:solidFill>
                  <a:schemeClr val="tx1"/>
                </a:solidFill>
                <a:latin typeface="Arial" panose="020B0604020202020204" pitchFamily="34" charset="0"/>
              </a:defRPr>
            </a:lvl4pPr>
            <a:lvl5pPr eaLnBrk="0" fontAlgn="base" hangingPunct="0">
              <a:spcBef>
                <a:spcPct val="0"/>
              </a:spcBef>
              <a:spcAft>
                <a:spcPct val="0"/>
              </a:spcAft>
              <a:tabLst>
                <a:tab pos="1095375" algn="l"/>
              </a:tabLst>
              <a:defRPr>
                <a:solidFill>
                  <a:schemeClr val="tx1"/>
                </a:solidFill>
                <a:latin typeface="Arial" panose="020B0604020202020204" pitchFamily="34" charset="0"/>
              </a:defRPr>
            </a:lvl5pPr>
            <a:lvl6pPr eaLnBrk="0" fontAlgn="base" hangingPunct="0">
              <a:spcBef>
                <a:spcPct val="0"/>
              </a:spcBef>
              <a:spcAft>
                <a:spcPct val="0"/>
              </a:spcAft>
              <a:tabLst>
                <a:tab pos="1095375" algn="l"/>
              </a:tabLst>
              <a:defRPr>
                <a:solidFill>
                  <a:schemeClr val="tx1"/>
                </a:solidFill>
                <a:latin typeface="Arial" panose="020B0604020202020204" pitchFamily="34" charset="0"/>
              </a:defRPr>
            </a:lvl6pPr>
            <a:lvl7pPr eaLnBrk="0" fontAlgn="base" hangingPunct="0">
              <a:spcBef>
                <a:spcPct val="0"/>
              </a:spcBef>
              <a:spcAft>
                <a:spcPct val="0"/>
              </a:spcAft>
              <a:tabLst>
                <a:tab pos="1095375" algn="l"/>
              </a:tabLst>
              <a:defRPr>
                <a:solidFill>
                  <a:schemeClr val="tx1"/>
                </a:solidFill>
                <a:latin typeface="Arial" panose="020B0604020202020204" pitchFamily="34" charset="0"/>
              </a:defRPr>
            </a:lvl7pPr>
            <a:lvl8pPr eaLnBrk="0" fontAlgn="base" hangingPunct="0">
              <a:spcBef>
                <a:spcPct val="0"/>
              </a:spcBef>
              <a:spcAft>
                <a:spcPct val="0"/>
              </a:spcAft>
              <a:tabLst>
                <a:tab pos="1095375" algn="l"/>
              </a:tabLst>
              <a:defRPr>
                <a:solidFill>
                  <a:schemeClr val="tx1"/>
                </a:solidFill>
                <a:latin typeface="Arial" panose="020B0604020202020204" pitchFamily="34" charset="0"/>
              </a:defRPr>
            </a:lvl8pPr>
            <a:lvl9pPr eaLnBrk="0" fontAlgn="base" hangingPunct="0">
              <a:spcBef>
                <a:spcPct val="0"/>
              </a:spcBef>
              <a:spcAft>
                <a:spcPct val="0"/>
              </a:spcAft>
              <a:tabLst>
                <a:tab pos="1095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95375" algn="l"/>
              </a:tabLst>
            </a:pPr>
            <a:br>
              <a:rPr kumimoji="0" lang="ja-JP" altLang="ja-JP" sz="400" b="0" i="0" u="none" strike="noStrike" cap="none" normalizeH="0" baseline="0">
                <a:ln>
                  <a:noFill/>
                </a:ln>
                <a:solidFill>
                  <a:schemeClr val="tx1"/>
                </a:solidFill>
                <a:effectLst/>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350">
            <a:extLst>
              <a:ext uri="{FF2B5EF4-FFF2-40B4-BE49-F238E27FC236}">
                <a16:creationId xmlns:a16="http://schemas.microsoft.com/office/drawing/2014/main" id="{E71AC864-BB46-55BD-2A8D-A13B966BBB1D}"/>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351">
            <a:extLst>
              <a:ext uri="{FF2B5EF4-FFF2-40B4-BE49-F238E27FC236}">
                <a16:creationId xmlns:a16="http://schemas.microsoft.com/office/drawing/2014/main" id="{284020E0-227E-6527-8965-C3A252F742D7}"/>
              </a:ext>
            </a:extLst>
          </p:cNvPr>
          <p:cNvSpPr>
            <a:spLocks noChangeArrowheads="1"/>
          </p:cNvSpPr>
          <p:nvPr/>
        </p:nvSpPr>
        <p:spPr bwMode="auto">
          <a:xfrm>
            <a:off x="152400" y="6096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797425" algn="l"/>
              </a:tabLst>
              <a:defRPr>
                <a:solidFill>
                  <a:schemeClr val="tx1"/>
                </a:solidFill>
                <a:latin typeface="Arial" panose="020B0604020202020204" pitchFamily="34" charset="0"/>
              </a:defRPr>
            </a:lvl1pPr>
            <a:lvl2pPr eaLnBrk="0" fontAlgn="base" hangingPunct="0">
              <a:spcBef>
                <a:spcPct val="0"/>
              </a:spcBef>
              <a:spcAft>
                <a:spcPct val="0"/>
              </a:spcAft>
              <a:tabLst>
                <a:tab pos="4797425" algn="l"/>
              </a:tabLst>
              <a:defRPr>
                <a:solidFill>
                  <a:schemeClr val="tx1"/>
                </a:solidFill>
                <a:latin typeface="Arial" panose="020B0604020202020204" pitchFamily="34" charset="0"/>
              </a:defRPr>
            </a:lvl2pPr>
            <a:lvl3pPr eaLnBrk="0" fontAlgn="base" hangingPunct="0">
              <a:spcBef>
                <a:spcPct val="0"/>
              </a:spcBef>
              <a:spcAft>
                <a:spcPct val="0"/>
              </a:spcAft>
              <a:tabLst>
                <a:tab pos="4797425" algn="l"/>
              </a:tabLst>
              <a:defRPr>
                <a:solidFill>
                  <a:schemeClr val="tx1"/>
                </a:solidFill>
                <a:latin typeface="Arial" panose="020B0604020202020204" pitchFamily="34" charset="0"/>
              </a:defRPr>
            </a:lvl3pPr>
            <a:lvl4pPr eaLnBrk="0" fontAlgn="base" hangingPunct="0">
              <a:spcBef>
                <a:spcPct val="0"/>
              </a:spcBef>
              <a:spcAft>
                <a:spcPct val="0"/>
              </a:spcAft>
              <a:tabLst>
                <a:tab pos="4797425" algn="l"/>
              </a:tabLst>
              <a:defRPr>
                <a:solidFill>
                  <a:schemeClr val="tx1"/>
                </a:solidFill>
                <a:latin typeface="Arial" panose="020B0604020202020204" pitchFamily="34" charset="0"/>
              </a:defRPr>
            </a:lvl4pPr>
            <a:lvl5pPr eaLnBrk="0" fontAlgn="base" hangingPunct="0">
              <a:spcBef>
                <a:spcPct val="0"/>
              </a:spcBef>
              <a:spcAft>
                <a:spcPct val="0"/>
              </a:spcAft>
              <a:tabLst>
                <a:tab pos="4797425" algn="l"/>
              </a:tabLst>
              <a:defRPr>
                <a:solidFill>
                  <a:schemeClr val="tx1"/>
                </a:solidFill>
                <a:latin typeface="Arial" panose="020B0604020202020204" pitchFamily="34" charset="0"/>
              </a:defRPr>
            </a:lvl5pPr>
            <a:lvl6pPr eaLnBrk="0" fontAlgn="base" hangingPunct="0">
              <a:spcBef>
                <a:spcPct val="0"/>
              </a:spcBef>
              <a:spcAft>
                <a:spcPct val="0"/>
              </a:spcAft>
              <a:tabLst>
                <a:tab pos="4797425" algn="l"/>
              </a:tabLst>
              <a:defRPr>
                <a:solidFill>
                  <a:schemeClr val="tx1"/>
                </a:solidFill>
                <a:latin typeface="Arial" panose="020B0604020202020204" pitchFamily="34" charset="0"/>
              </a:defRPr>
            </a:lvl6pPr>
            <a:lvl7pPr eaLnBrk="0" fontAlgn="base" hangingPunct="0">
              <a:spcBef>
                <a:spcPct val="0"/>
              </a:spcBef>
              <a:spcAft>
                <a:spcPct val="0"/>
              </a:spcAft>
              <a:tabLst>
                <a:tab pos="4797425" algn="l"/>
              </a:tabLst>
              <a:defRPr>
                <a:solidFill>
                  <a:schemeClr val="tx1"/>
                </a:solidFill>
                <a:latin typeface="Arial" panose="020B0604020202020204" pitchFamily="34" charset="0"/>
              </a:defRPr>
            </a:lvl7pPr>
            <a:lvl8pPr eaLnBrk="0" fontAlgn="base" hangingPunct="0">
              <a:spcBef>
                <a:spcPct val="0"/>
              </a:spcBef>
              <a:spcAft>
                <a:spcPct val="0"/>
              </a:spcAft>
              <a:tabLst>
                <a:tab pos="4797425" algn="l"/>
              </a:tabLst>
              <a:defRPr>
                <a:solidFill>
                  <a:schemeClr val="tx1"/>
                </a:solidFill>
                <a:latin typeface="Arial" panose="020B0604020202020204" pitchFamily="34" charset="0"/>
              </a:defRPr>
            </a:lvl8pPr>
            <a:lvl9pPr eaLnBrk="0" fontAlgn="base" hangingPunct="0">
              <a:spcBef>
                <a:spcPct val="0"/>
              </a:spcBef>
              <a:spcAft>
                <a:spcPct val="0"/>
              </a:spcAft>
              <a:tabLst>
                <a:tab pos="47974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797425" algn="l"/>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797425" algn="l"/>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grpSp>
        <p:nvGrpSpPr>
          <p:cNvPr id="47" name="Group 48">
            <a:extLst>
              <a:ext uri="{FF2B5EF4-FFF2-40B4-BE49-F238E27FC236}">
                <a16:creationId xmlns:a16="http://schemas.microsoft.com/office/drawing/2014/main" id="{FDC35E7C-31BB-CCEC-E586-38DD6F539BB8}"/>
              </a:ext>
            </a:extLst>
          </p:cNvPr>
          <p:cNvGrpSpPr>
            <a:grpSpLocks/>
          </p:cNvGrpSpPr>
          <p:nvPr/>
        </p:nvGrpSpPr>
        <p:grpSpPr bwMode="auto">
          <a:xfrm>
            <a:off x="757945" y="10272186"/>
            <a:ext cx="6230938" cy="292101"/>
            <a:chOff x="1153" y="15199"/>
            <a:chExt cx="9813" cy="460"/>
          </a:xfrm>
        </p:grpSpPr>
        <p:grpSp>
          <p:nvGrpSpPr>
            <p:cNvPr id="48" name="Group 49">
              <a:extLst>
                <a:ext uri="{FF2B5EF4-FFF2-40B4-BE49-F238E27FC236}">
                  <a16:creationId xmlns:a16="http://schemas.microsoft.com/office/drawing/2014/main" id="{0F358B90-CD61-1254-8943-8B4292DF9058}"/>
                </a:ext>
              </a:extLst>
            </p:cNvPr>
            <p:cNvGrpSpPr>
              <a:grpSpLocks/>
            </p:cNvGrpSpPr>
            <p:nvPr/>
          </p:nvGrpSpPr>
          <p:grpSpPr bwMode="auto">
            <a:xfrm>
              <a:off x="4592" y="15199"/>
              <a:ext cx="6374" cy="460"/>
              <a:chOff x="2509" y="15549"/>
              <a:chExt cx="7637" cy="552"/>
            </a:xfrm>
          </p:grpSpPr>
          <p:sp>
            <p:nvSpPr>
              <p:cNvPr id="50" name="WordArt 50">
                <a:extLst>
                  <a:ext uri="{FF2B5EF4-FFF2-40B4-BE49-F238E27FC236}">
                    <a16:creationId xmlns:a16="http://schemas.microsoft.com/office/drawing/2014/main" id="{2908EC0F-3B37-B206-9FD1-D538A3F4C37D}"/>
                  </a:ext>
                </a:extLst>
              </p:cNvPr>
              <p:cNvSpPr>
                <a:spLocks noChangeArrowheads="1" noChangeShapeType="1" noTextEdit="1"/>
              </p:cNvSpPr>
              <p:nvPr/>
            </p:nvSpPr>
            <p:spPr bwMode="auto">
              <a:xfrm>
                <a:off x="2509" y="15549"/>
                <a:ext cx="4728" cy="37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51" name="Group 51">
                <a:extLst>
                  <a:ext uri="{FF2B5EF4-FFF2-40B4-BE49-F238E27FC236}">
                    <a16:creationId xmlns:a16="http://schemas.microsoft.com/office/drawing/2014/main" id="{5B2EEE8B-95B6-2C4D-DE0E-920462B1BD4A}"/>
                  </a:ext>
                </a:extLst>
              </p:cNvPr>
              <p:cNvGrpSpPr>
                <a:grpSpLocks/>
              </p:cNvGrpSpPr>
              <p:nvPr/>
            </p:nvGrpSpPr>
            <p:grpSpPr bwMode="auto">
              <a:xfrm>
                <a:off x="7431" y="15576"/>
                <a:ext cx="2715" cy="525"/>
                <a:chOff x="7796" y="14900"/>
                <a:chExt cx="2810" cy="542"/>
              </a:xfrm>
            </p:grpSpPr>
            <p:sp>
              <p:nvSpPr>
                <p:cNvPr id="52" name="AutoShape 52">
                  <a:extLst>
                    <a:ext uri="{FF2B5EF4-FFF2-40B4-BE49-F238E27FC236}">
                      <a16:creationId xmlns:a16="http://schemas.microsoft.com/office/drawing/2014/main" id="{FB19122C-7D9C-00C5-B7C4-7DA550074B79}"/>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3" name="AutoShape 53">
                  <a:extLst>
                    <a:ext uri="{FF2B5EF4-FFF2-40B4-BE49-F238E27FC236}">
                      <a16:creationId xmlns:a16="http://schemas.microsoft.com/office/drawing/2014/main" id="{2BF64A62-8E69-5BDD-E51D-A50911F2F483}"/>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4" name="WordArt 54">
                  <a:extLst>
                    <a:ext uri="{FF2B5EF4-FFF2-40B4-BE49-F238E27FC236}">
                      <a16:creationId xmlns:a16="http://schemas.microsoft.com/office/drawing/2014/main" id="{C795FFAD-5960-1E65-6959-C6970E432F81}"/>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55" name="WordArt 55">
                  <a:extLst>
                    <a:ext uri="{FF2B5EF4-FFF2-40B4-BE49-F238E27FC236}">
                      <a16:creationId xmlns:a16="http://schemas.microsoft.com/office/drawing/2014/main" id="{E30CF2AE-F9B5-B601-4D9F-439483EF3286}"/>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56" name="AutoShape 56">
                  <a:extLst>
                    <a:ext uri="{FF2B5EF4-FFF2-40B4-BE49-F238E27FC236}">
                      <a16:creationId xmlns:a16="http://schemas.microsoft.com/office/drawing/2014/main" id="{A90F37AF-E56D-F6B0-1EFF-B1AC826A988D}"/>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7" name="AutoShape 57">
                  <a:extLst>
                    <a:ext uri="{FF2B5EF4-FFF2-40B4-BE49-F238E27FC236}">
                      <a16:creationId xmlns:a16="http://schemas.microsoft.com/office/drawing/2014/main" id="{429D19B3-6CCE-D6A3-45D7-6FF446BD5834}"/>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sp>
          <p:nvSpPr>
            <p:cNvPr id="49" name="WordArt 58">
              <a:extLst>
                <a:ext uri="{FF2B5EF4-FFF2-40B4-BE49-F238E27FC236}">
                  <a16:creationId xmlns:a16="http://schemas.microsoft.com/office/drawing/2014/main" id="{6C41898F-7B94-DAA1-B5A5-D93CC93DFB76}"/>
                </a:ext>
              </a:extLst>
            </p:cNvPr>
            <p:cNvSpPr>
              <a:spLocks noChangeArrowheads="1" noChangeShapeType="1" noTextEdit="1"/>
            </p:cNvSpPr>
            <p:nvPr/>
          </p:nvSpPr>
          <p:spPr bwMode="auto">
            <a:xfrm>
              <a:off x="1153" y="15268"/>
              <a:ext cx="3302" cy="19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grpSp>
      <p:cxnSp>
        <p:nvCxnSpPr>
          <p:cNvPr id="34" name="AutoShape 4">
            <a:extLst>
              <a:ext uri="{FF2B5EF4-FFF2-40B4-BE49-F238E27FC236}">
                <a16:creationId xmlns:a16="http://schemas.microsoft.com/office/drawing/2014/main" id="{55BD357A-E1BF-34A2-C9D2-4BB5989EFFE1}"/>
              </a:ext>
            </a:extLst>
          </p:cNvPr>
          <p:cNvCxnSpPr>
            <a:cxnSpLocks noChangeShapeType="1"/>
          </p:cNvCxnSpPr>
          <p:nvPr/>
        </p:nvCxnSpPr>
        <p:spPr bwMode="auto">
          <a:xfrm>
            <a:off x="301934" y="10095570"/>
            <a:ext cx="677258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27" name="Picture 3">
            <a:extLst>
              <a:ext uri="{FF2B5EF4-FFF2-40B4-BE49-F238E27FC236}">
                <a16:creationId xmlns:a16="http://schemas.microsoft.com/office/drawing/2014/main" id="{7073A674-FEF6-A7B5-C01A-01D963AA1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50" y="290119"/>
            <a:ext cx="3871764" cy="131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id="{3BFDDBB1-694D-4DF1-7971-95C5C7361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91" y="1586871"/>
            <a:ext cx="34448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432CBCB8-80C8-2C52-2C52-426650427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865" y="257320"/>
            <a:ext cx="12144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C05C3BDC-3E99-40BB-BB4B-5F70C5A336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365" y="47770"/>
            <a:ext cx="19685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5529D8E0-7234-3F2D-1F5D-B2DB90959B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78" y="2207227"/>
            <a:ext cx="2029301" cy="140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Rectangle 11">
            <a:extLst>
              <a:ext uri="{FF2B5EF4-FFF2-40B4-BE49-F238E27FC236}">
                <a16:creationId xmlns:a16="http://schemas.microsoft.com/office/drawing/2014/main" id="{BA23C550-55EE-C9D8-173E-8DC6665AA787}"/>
              </a:ext>
            </a:extLst>
          </p:cNvPr>
          <p:cNvSpPr>
            <a:spLocks noChangeArrowheads="1"/>
          </p:cNvSpPr>
          <p:nvPr/>
        </p:nvSpPr>
        <p:spPr bwMode="auto">
          <a:xfrm>
            <a:off x="2592421" y="2337095"/>
            <a:ext cx="4749665" cy="1232866"/>
          </a:xfrm>
          <a:prstGeom prst="rect">
            <a:avLst/>
          </a:prstGeom>
          <a:solidFill>
            <a:srgbClr val="EDED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36" name="テキスト ボックス 1035">
            <a:extLst>
              <a:ext uri="{FF2B5EF4-FFF2-40B4-BE49-F238E27FC236}">
                <a16:creationId xmlns:a16="http://schemas.microsoft.com/office/drawing/2014/main" id="{E007E329-C87D-4C69-8D02-A70479668E0F}"/>
              </a:ext>
            </a:extLst>
          </p:cNvPr>
          <p:cNvSpPr txBox="1"/>
          <p:nvPr/>
        </p:nvSpPr>
        <p:spPr>
          <a:xfrm>
            <a:off x="2647132" y="2472377"/>
            <a:ext cx="4621544" cy="1015663"/>
          </a:xfrm>
          <a:prstGeom prst="rect">
            <a:avLst/>
          </a:prstGeom>
          <a:noFill/>
          <a:ln>
            <a:noFill/>
          </a:ln>
        </p:spPr>
        <p:txBody>
          <a:bodyPr wrap="square" rtlCol="0">
            <a:spAutoFit/>
          </a:bodyPr>
          <a:lstStyle/>
          <a:p>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Ansys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は構造解析や熱流体解析など用途に合わせた解析を組み合わせてシミュレーションを実施することが可能で、設計段階からシミュレーションを実施することもできます。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解析規模によって</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に必要なスペックは大きく変わりますが、処理能力が高いほど業務効率を上げることが可能です。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 name="Rectangle 3">
            <a:extLst>
              <a:ext uri="{FF2B5EF4-FFF2-40B4-BE49-F238E27FC236}">
                <a16:creationId xmlns:a16="http://schemas.microsoft.com/office/drawing/2014/main" id="{F3D6F692-B693-87AA-F64E-84EBDB5B50CD}"/>
              </a:ext>
            </a:extLst>
          </p:cNvPr>
          <p:cNvSpPr>
            <a:spLocks noChangeArrowheads="1"/>
          </p:cNvSpPr>
          <p:nvPr/>
        </p:nvSpPr>
        <p:spPr bwMode="auto">
          <a:xfrm>
            <a:off x="449333" y="3759298"/>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7" name="図 36">
            <a:extLst>
              <a:ext uri="{FF2B5EF4-FFF2-40B4-BE49-F238E27FC236}">
                <a16:creationId xmlns:a16="http://schemas.microsoft.com/office/drawing/2014/main" id="{55F0F44B-00E5-E5AE-E2FE-7C62A59A96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6226" b="25591"/>
          <a:stretch>
            <a:fillRect/>
          </a:stretch>
        </p:blipFill>
        <p:spPr bwMode="auto">
          <a:xfrm>
            <a:off x="449333" y="3754278"/>
            <a:ext cx="6654640" cy="5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CAF77A15-EEA0-0445-8320-C9A0B82FE8FA}"/>
              </a:ext>
            </a:extLst>
          </p:cNvPr>
          <p:cNvSpPr txBox="1"/>
          <p:nvPr/>
        </p:nvSpPr>
        <p:spPr>
          <a:xfrm>
            <a:off x="3437955" y="6333409"/>
            <a:ext cx="1953267" cy="338554"/>
          </a:xfrm>
          <a:prstGeom prst="rect">
            <a:avLst/>
          </a:prstGeom>
          <a:noFill/>
          <a:ln>
            <a:noFill/>
          </a:ln>
        </p:spPr>
        <p:txBody>
          <a:bodyPr wrap="square" rtlCol="0">
            <a:spAutoFit/>
          </a:bodyPr>
          <a:lstStyle/>
          <a:p>
            <a:r>
              <a:rPr kumimoji="1" lang="ja-JP" altLang="en-US"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アプライド オリジナル</a:t>
            </a:r>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PC</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Be-</a:t>
            </a:r>
            <a:r>
              <a:rPr kumimoji="1" lang="en-US" altLang="ja-JP" sz="800" dirty="0" err="1">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Clia</a:t>
            </a:r>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 Ryzen Type-TR9-202411-01</a:t>
            </a:r>
          </a:p>
        </p:txBody>
      </p:sp>
      <p:cxnSp>
        <p:nvCxnSpPr>
          <p:cNvPr id="10" name="直線コネクタ 9">
            <a:extLst>
              <a:ext uri="{FF2B5EF4-FFF2-40B4-BE49-F238E27FC236}">
                <a16:creationId xmlns:a16="http://schemas.microsoft.com/office/drawing/2014/main" id="{E8002AC1-695F-F683-8C7F-589D417F7B55}"/>
              </a:ext>
            </a:extLst>
          </p:cNvPr>
          <p:cNvCxnSpPr/>
          <p:nvPr/>
        </p:nvCxnSpPr>
        <p:spPr>
          <a:xfrm>
            <a:off x="3510224" y="6188973"/>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FD77A61-F86A-6FF0-711A-A280B50CDA3C}"/>
              </a:ext>
            </a:extLst>
          </p:cNvPr>
          <p:cNvSpPr txBox="1"/>
          <p:nvPr/>
        </p:nvSpPr>
        <p:spPr>
          <a:xfrm>
            <a:off x="826735" y="6428195"/>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12" name="テキスト ボックス 11">
            <a:extLst>
              <a:ext uri="{FF2B5EF4-FFF2-40B4-BE49-F238E27FC236}">
                <a16:creationId xmlns:a16="http://schemas.microsoft.com/office/drawing/2014/main" id="{7EFE1897-15CC-C048-D736-FE8919A5EF2E}"/>
              </a:ext>
            </a:extLst>
          </p:cNvPr>
          <p:cNvSpPr txBox="1"/>
          <p:nvPr/>
        </p:nvSpPr>
        <p:spPr>
          <a:xfrm>
            <a:off x="477589" y="3894708"/>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Ryzen 9 9950X</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を搭載したエントリー向けワークステーション</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3" name="Picture 4">
            <a:extLst>
              <a:ext uri="{FF2B5EF4-FFF2-40B4-BE49-F238E27FC236}">
                <a16:creationId xmlns:a16="http://schemas.microsoft.com/office/drawing/2014/main" id="{1839B5DD-08B7-97AD-875E-841DB3C000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63"/>
          <a:stretch>
            <a:fillRect/>
          </a:stretch>
        </p:blipFill>
        <p:spPr bwMode="auto">
          <a:xfrm>
            <a:off x="447764" y="4292606"/>
            <a:ext cx="1689170" cy="15400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F5976549-6334-045F-AE6B-3A94AB673F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73" b="-163"/>
          <a:stretch>
            <a:fillRect/>
          </a:stretch>
        </p:blipFill>
        <p:spPr bwMode="auto">
          <a:xfrm>
            <a:off x="1391250" y="5199986"/>
            <a:ext cx="1689170" cy="154003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00330D1-35E0-1A06-646F-46913CC0A242}"/>
              </a:ext>
            </a:extLst>
          </p:cNvPr>
          <p:cNvSpPr txBox="1"/>
          <p:nvPr/>
        </p:nvSpPr>
        <p:spPr>
          <a:xfrm>
            <a:off x="4574430" y="6173036"/>
            <a:ext cx="2178827" cy="584775"/>
          </a:xfrm>
          <a:prstGeom prst="rect">
            <a:avLst/>
          </a:prstGeom>
          <a:noFill/>
          <a:ln>
            <a:noFill/>
          </a:ln>
        </p:spPr>
        <p:txBody>
          <a:bodyPr wrap="square" rtlCol="0">
            <a:spAutoFit/>
          </a:bodyPr>
          <a:lstStyle/>
          <a:p>
            <a:pPr algn="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454,000</a:t>
            </a:r>
          </a:p>
        </p:txBody>
      </p:sp>
      <p:sp>
        <p:nvSpPr>
          <p:cNvPr id="16" name="テキスト ボックス 15">
            <a:extLst>
              <a:ext uri="{FF2B5EF4-FFF2-40B4-BE49-F238E27FC236}">
                <a16:creationId xmlns:a16="http://schemas.microsoft.com/office/drawing/2014/main" id="{EB3FA278-3A65-A0F6-A7A8-9441357177CA}"/>
              </a:ext>
            </a:extLst>
          </p:cNvPr>
          <p:cNvSpPr txBox="1"/>
          <p:nvPr/>
        </p:nvSpPr>
        <p:spPr>
          <a:xfrm>
            <a:off x="6588024" y="6339297"/>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B1F3D070-1886-C27F-F008-D6EC2D0CAF9A}"/>
              </a:ext>
            </a:extLst>
          </p:cNvPr>
          <p:cNvSpPr txBox="1"/>
          <p:nvPr/>
        </p:nvSpPr>
        <p:spPr>
          <a:xfrm>
            <a:off x="6551891" y="6278118"/>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a:t>
            </a:r>
            <a:r>
              <a:rPr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別</a:t>
            </a:r>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pic>
        <p:nvPicPr>
          <p:cNvPr id="18" name="Picture 1">
            <a:extLst>
              <a:ext uri="{FF2B5EF4-FFF2-40B4-BE49-F238E27FC236}">
                <a16:creationId xmlns:a16="http://schemas.microsoft.com/office/drawing/2014/main" id="{104FE81A-354B-9279-78E1-A1D28D797D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3501" y="4383902"/>
            <a:ext cx="594555" cy="5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1CF415DD-A1C8-38B5-2547-035291F9CC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1054" y="4383902"/>
            <a:ext cx="524949" cy="5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DA930A10-D6B4-3864-1A0F-B21F984AE8C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5202" y="4395203"/>
            <a:ext cx="515099" cy="515098"/>
          </a:xfrm>
          <a:prstGeom prst="rect">
            <a:avLst/>
          </a:prstGeom>
        </p:spPr>
      </p:pic>
      <p:pic>
        <p:nvPicPr>
          <p:cNvPr id="22" name="図 21">
            <a:extLst>
              <a:ext uri="{FF2B5EF4-FFF2-40B4-BE49-F238E27FC236}">
                <a16:creationId xmlns:a16="http://schemas.microsoft.com/office/drawing/2014/main" id="{6E9CF1EA-6148-E020-1BCA-B1AEE7E15E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0414" y="4447717"/>
            <a:ext cx="1427487" cy="2176675"/>
          </a:xfrm>
          <a:prstGeom prst="rect">
            <a:avLst/>
          </a:prstGeom>
        </p:spPr>
      </p:pic>
      <p:sp>
        <p:nvSpPr>
          <p:cNvPr id="24" name="Rectangle 3">
            <a:extLst>
              <a:ext uri="{FF2B5EF4-FFF2-40B4-BE49-F238E27FC236}">
                <a16:creationId xmlns:a16="http://schemas.microsoft.com/office/drawing/2014/main" id="{BC2DD750-A12E-DFCF-52E5-47862684DD95}"/>
              </a:ext>
            </a:extLst>
          </p:cNvPr>
          <p:cNvSpPr>
            <a:spLocks noChangeArrowheads="1"/>
          </p:cNvSpPr>
          <p:nvPr/>
        </p:nvSpPr>
        <p:spPr bwMode="auto">
          <a:xfrm>
            <a:off x="449333" y="6987739"/>
            <a:ext cx="6653070" cy="2987446"/>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dirty="0"/>
          </a:p>
        </p:txBody>
      </p:sp>
      <p:pic>
        <p:nvPicPr>
          <p:cNvPr id="25" name="図 36">
            <a:extLst>
              <a:ext uri="{FF2B5EF4-FFF2-40B4-BE49-F238E27FC236}">
                <a16:creationId xmlns:a16="http://schemas.microsoft.com/office/drawing/2014/main" id="{D22869A1-50FD-A900-494F-DEABDA224E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6226" b="25591"/>
          <a:stretch>
            <a:fillRect/>
          </a:stretch>
        </p:blipFill>
        <p:spPr bwMode="auto">
          <a:xfrm>
            <a:off x="449333" y="6982720"/>
            <a:ext cx="6654640" cy="5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a:extLst>
              <a:ext uri="{FF2B5EF4-FFF2-40B4-BE49-F238E27FC236}">
                <a16:creationId xmlns:a16="http://schemas.microsoft.com/office/drawing/2014/main" id="{616F90C2-FAB8-9924-CE12-E5AD2FD0E645}"/>
              </a:ext>
            </a:extLst>
          </p:cNvPr>
          <p:cNvSpPr txBox="1"/>
          <p:nvPr/>
        </p:nvSpPr>
        <p:spPr>
          <a:xfrm>
            <a:off x="3455925" y="8235115"/>
            <a:ext cx="3654417" cy="1077218"/>
          </a:xfrm>
          <a:prstGeom prst="rect">
            <a:avLst/>
          </a:prstGeom>
          <a:noFill/>
          <a:ln>
            <a:noFill/>
          </a:ln>
        </p:spPr>
        <p:txBody>
          <a:bodyPr wrap="square" rtlCol="0">
            <a:spAutoFit/>
          </a:bodyPr>
          <a:lstStyle/>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 22.04 LTS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インストール代行</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AMD EPYC 7713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64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128GB (16GBx8)DDR4-3200 ECC Registered</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960GB SATA3-SSD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高耐久仕様 </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■グラフィック：内蔵グラフィック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(D-SUB15</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■ネットワーク：</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ポート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10</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ギガビット</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■電源ユニット：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1000W</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■保証：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年間センドバック</a:t>
            </a:r>
          </a:p>
        </p:txBody>
      </p:sp>
      <p:sp>
        <p:nvSpPr>
          <p:cNvPr id="27" name="テキスト ボックス 26">
            <a:extLst>
              <a:ext uri="{FF2B5EF4-FFF2-40B4-BE49-F238E27FC236}">
                <a16:creationId xmlns:a16="http://schemas.microsoft.com/office/drawing/2014/main" id="{2ED2BA55-21F3-B451-DED8-CA9A38C6AB2E}"/>
              </a:ext>
            </a:extLst>
          </p:cNvPr>
          <p:cNvSpPr txBox="1"/>
          <p:nvPr/>
        </p:nvSpPr>
        <p:spPr>
          <a:xfrm>
            <a:off x="3212395" y="9561850"/>
            <a:ext cx="2178827" cy="338554"/>
          </a:xfrm>
          <a:prstGeom prst="rect">
            <a:avLst/>
          </a:prstGeom>
          <a:noFill/>
          <a:ln>
            <a:noFill/>
          </a:ln>
        </p:spPr>
        <p:txBody>
          <a:bodyPr wrap="square" rtlCol="0">
            <a:spAutoFit/>
          </a:bodyPr>
          <a:lstStyle/>
          <a:p>
            <a:r>
              <a:rPr kumimoji="1" lang="ja-JP" altLang="en-US"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アプライド オリジナル</a:t>
            </a:r>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PC</a:t>
            </a:r>
          </a:p>
          <a:p>
            <a:r>
              <a:rPr kumimoji="1" lang="en-US" altLang="ja-JP" sz="8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HPC SERVE Type-MSAI3UEP1S-4GP </a:t>
            </a:r>
          </a:p>
        </p:txBody>
      </p:sp>
      <p:cxnSp>
        <p:nvCxnSpPr>
          <p:cNvPr id="28" name="直線コネクタ 27">
            <a:extLst>
              <a:ext uri="{FF2B5EF4-FFF2-40B4-BE49-F238E27FC236}">
                <a16:creationId xmlns:a16="http://schemas.microsoft.com/office/drawing/2014/main" id="{1DFD8A87-DAE5-3C42-4CE9-4D3DAA7942FC}"/>
              </a:ext>
            </a:extLst>
          </p:cNvPr>
          <p:cNvCxnSpPr/>
          <p:nvPr/>
        </p:nvCxnSpPr>
        <p:spPr>
          <a:xfrm>
            <a:off x="3510224" y="9417415"/>
            <a:ext cx="33579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1A8C41D-B30F-AC5A-735A-CE18EE2704FB}"/>
              </a:ext>
            </a:extLst>
          </p:cNvPr>
          <p:cNvSpPr txBox="1"/>
          <p:nvPr/>
        </p:nvSpPr>
        <p:spPr>
          <a:xfrm>
            <a:off x="826735" y="9656636"/>
            <a:ext cx="1117210" cy="153409"/>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solidFill>
            <a:schemeClr val="bg1">
              <a:alpha val="86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3EB9E4FC-F917-EE26-68F0-1DF91A0AEDFD}"/>
              </a:ext>
            </a:extLst>
          </p:cNvPr>
          <p:cNvSpPr txBox="1"/>
          <p:nvPr/>
        </p:nvSpPr>
        <p:spPr>
          <a:xfrm>
            <a:off x="477589" y="7123150"/>
            <a:ext cx="6558786"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AMD EPYC 64</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スレッド プロセッサー搭載ワークステーション</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31" name="Picture 4">
            <a:extLst>
              <a:ext uri="{FF2B5EF4-FFF2-40B4-BE49-F238E27FC236}">
                <a16:creationId xmlns:a16="http://schemas.microsoft.com/office/drawing/2014/main" id="{143C19D7-8F43-8978-DFDA-29EFB724FF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63"/>
          <a:stretch>
            <a:fillRect/>
          </a:stretch>
        </p:blipFill>
        <p:spPr bwMode="auto">
          <a:xfrm>
            <a:off x="447764" y="7521048"/>
            <a:ext cx="1689170" cy="15400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a:extLst>
              <a:ext uri="{FF2B5EF4-FFF2-40B4-BE49-F238E27FC236}">
                <a16:creationId xmlns:a16="http://schemas.microsoft.com/office/drawing/2014/main" id="{3692FCE0-7649-AADD-5334-CFB578AAF5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73" b="-163"/>
          <a:stretch>
            <a:fillRect/>
          </a:stretch>
        </p:blipFill>
        <p:spPr bwMode="auto">
          <a:xfrm>
            <a:off x="1391250" y="8428428"/>
            <a:ext cx="1689170" cy="1540033"/>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79596BB1-552B-4C73-AA73-894234A5DCBD}"/>
              </a:ext>
            </a:extLst>
          </p:cNvPr>
          <p:cNvSpPr txBox="1"/>
          <p:nvPr/>
        </p:nvSpPr>
        <p:spPr>
          <a:xfrm>
            <a:off x="4574430" y="9401477"/>
            <a:ext cx="2178827" cy="584775"/>
          </a:xfrm>
          <a:prstGeom prst="rect">
            <a:avLst/>
          </a:prstGeom>
          <a:noFill/>
          <a:ln>
            <a:noFill/>
          </a:ln>
        </p:spPr>
        <p:txBody>
          <a:bodyPr wrap="square" rtlCol="0">
            <a:spAutoFit/>
          </a:bodyPr>
          <a:lstStyle/>
          <a:p>
            <a:pPr algn="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907</a:t>
            </a:r>
            <a:r>
              <a:rPr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,0</a:t>
            </a:r>
            <a:r>
              <a:rPr kumimoji="1" lang="en-US" altLang="ja-JP" sz="3200" dirty="0">
                <a:solidFill>
                  <a:srgbClr val="1C1C1C"/>
                </a:solidFill>
                <a:latin typeface="Impact" panose="020B0806030902050204" pitchFamily="34" charset="0"/>
                <a:ea typeface="ヒラギノ角ゴ7" panose="020B0700000000000000" pitchFamily="50" charset="-128"/>
                <a:cs typeface="Segoe UI" panose="020B0502040204020203" pitchFamily="34" charset="0"/>
              </a:rPr>
              <a:t>00</a:t>
            </a:r>
          </a:p>
        </p:txBody>
      </p:sp>
      <p:sp>
        <p:nvSpPr>
          <p:cNvPr id="35" name="テキスト ボックス 34">
            <a:extLst>
              <a:ext uri="{FF2B5EF4-FFF2-40B4-BE49-F238E27FC236}">
                <a16:creationId xmlns:a16="http://schemas.microsoft.com/office/drawing/2014/main" id="{4EEBBA75-A5AC-2B81-1DB1-110EBFA1D12F}"/>
              </a:ext>
            </a:extLst>
          </p:cNvPr>
          <p:cNvSpPr txBox="1"/>
          <p:nvPr/>
        </p:nvSpPr>
        <p:spPr>
          <a:xfrm>
            <a:off x="6588024" y="9567739"/>
            <a:ext cx="417013" cy="365228"/>
          </a:xfrm>
          <a:prstGeom prst="rect">
            <a:avLst/>
          </a:prstGeom>
          <a:noFill/>
          <a:ln>
            <a:noFill/>
          </a:ln>
        </p:spPr>
        <p:txBody>
          <a:bodyPr wrap="square" rtlCol="0">
            <a:spAutoFit/>
          </a:bodyPr>
          <a:lstStyle/>
          <a:p>
            <a:r>
              <a:rPr kumimoji="1" lang="ja-JP" altLang="en-US"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円</a:t>
            </a:r>
            <a:endParaRPr kumimoji="1" lang="en-US" altLang="ja-JP"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0AF1D482-BB14-79A9-E902-936AD5EE4376}"/>
              </a:ext>
            </a:extLst>
          </p:cNvPr>
          <p:cNvSpPr txBox="1"/>
          <p:nvPr/>
        </p:nvSpPr>
        <p:spPr>
          <a:xfrm>
            <a:off x="6551891" y="9506560"/>
            <a:ext cx="501325" cy="182614"/>
          </a:xfrm>
          <a:prstGeom prst="rect">
            <a:avLst/>
          </a:prstGeom>
          <a:noFill/>
          <a:ln>
            <a:noFill/>
          </a:ln>
        </p:spPr>
        <p:txBody>
          <a:bodyPr wrap="square" rtlCol="0">
            <a:spAutoFit/>
          </a:bodyPr>
          <a:lstStyle/>
          <a:p>
            <a:r>
              <a:rPr kumimoji="1" lang="ja-JP" altLang="en-US"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rPr>
              <a:t>（税別）</a:t>
            </a:r>
            <a:endParaRPr kumimoji="1" lang="en-US" altLang="ja-JP" sz="600" dirty="0">
              <a:solidFill>
                <a:srgbClr val="1C1C1C"/>
              </a:solidFill>
              <a:latin typeface="ヒラギノ角ゴ7" panose="020B0700000000000000" pitchFamily="50" charset="-128"/>
              <a:ea typeface="ヒラギノ角ゴ7" panose="020B0700000000000000" pitchFamily="50" charset="-128"/>
              <a:cs typeface="Segoe UI" panose="020B0502040204020203" pitchFamily="34" charset="0"/>
            </a:endParaRPr>
          </a:p>
        </p:txBody>
      </p:sp>
      <p:sp>
        <p:nvSpPr>
          <p:cNvPr id="45" name="テキスト ボックス 44">
            <a:extLst>
              <a:ext uri="{FF2B5EF4-FFF2-40B4-BE49-F238E27FC236}">
                <a16:creationId xmlns:a16="http://schemas.microsoft.com/office/drawing/2014/main" id="{1A61C88F-22C8-E9EF-5ED8-CA82B512A74E}"/>
              </a:ext>
            </a:extLst>
          </p:cNvPr>
          <p:cNvSpPr txBox="1"/>
          <p:nvPr/>
        </p:nvSpPr>
        <p:spPr>
          <a:xfrm>
            <a:off x="3386089" y="4989238"/>
            <a:ext cx="3654417" cy="1200329"/>
          </a:xfrm>
          <a:prstGeom prst="rect">
            <a:avLst/>
          </a:prstGeom>
          <a:noFill/>
          <a:ln>
            <a:noFill/>
          </a:ln>
        </p:spPr>
        <p:txBody>
          <a:bodyPr wrap="square" rtlCol="0">
            <a:spAutoFit/>
          </a:bodyPr>
          <a:lstStyle/>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OS: Windows 11 Pro 64bit</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CPU: AMD Ryzen 9 9950X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16</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/32</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スレッド</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/4.3GHz/Max5.7GHz)</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メモリ</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128GB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32GB×4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SSD:  1TB M.2 </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NVMe</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SSD R:7300MB/s W:6300MB/s</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GPU: NVIDIA RTX A400 4GB DDR6</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miniDPx4</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水冷</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ｸｰﾗｰ　水冷一体型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360mm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ラジエター、</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120mmFANx3</a:t>
            </a: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電源</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 1200W 80Plus Platinum</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認証</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保証：標準</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年</a:t>
            </a:r>
          </a:p>
        </p:txBody>
      </p:sp>
      <p:pic>
        <p:nvPicPr>
          <p:cNvPr id="46" name="図 45">
            <a:extLst>
              <a:ext uri="{FF2B5EF4-FFF2-40B4-BE49-F238E27FC236}">
                <a16:creationId xmlns:a16="http://schemas.microsoft.com/office/drawing/2014/main" id="{54233536-22FE-1736-62C2-46F892700713}"/>
              </a:ext>
            </a:extLst>
          </p:cNvPr>
          <p:cNvPicPr>
            <a:picLocks noChangeAspect="1"/>
          </p:cNvPicPr>
          <p:nvPr/>
        </p:nvPicPr>
        <p:blipFill rotWithShape="1">
          <a:blip r:embed="rId15"/>
          <a:srcRect l="2813"/>
          <a:stretch/>
        </p:blipFill>
        <p:spPr>
          <a:xfrm>
            <a:off x="4785756" y="4383902"/>
            <a:ext cx="407426" cy="541200"/>
          </a:xfrm>
          <a:prstGeom prst="rect">
            <a:avLst/>
          </a:prstGeom>
        </p:spPr>
      </p:pic>
      <p:pic>
        <p:nvPicPr>
          <p:cNvPr id="58" name="図 57">
            <a:extLst>
              <a:ext uri="{FF2B5EF4-FFF2-40B4-BE49-F238E27FC236}">
                <a16:creationId xmlns:a16="http://schemas.microsoft.com/office/drawing/2014/main" id="{290D4524-F04C-4D9B-BED3-C86C1CCB6F1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9044" y="7705047"/>
            <a:ext cx="1605292" cy="2069219"/>
          </a:xfrm>
          <a:prstGeom prst="rect">
            <a:avLst/>
          </a:prstGeom>
        </p:spPr>
      </p:pic>
      <p:pic>
        <p:nvPicPr>
          <p:cNvPr id="59" name="図 58">
            <a:extLst>
              <a:ext uri="{FF2B5EF4-FFF2-40B4-BE49-F238E27FC236}">
                <a16:creationId xmlns:a16="http://schemas.microsoft.com/office/drawing/2014/main" id="{2ABE6443-F8DD-4559-9B07-1F9FE08CC40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65225" y="7694724"/>
            <a:ext cx="854024" cy="406910"/>
          </a:xfrm>
          <a:prstGeom prst="rect">
            <a:avLst/>
          </a:prstGeom>
        </p:spPr>
      </p:pic>
      <p:pic>
        <p:nvPicPr>
          <p:cNvPr id="60" name="図 59">
            <a:extLst>
              <a:ext uri="{FF2B5EF4-FFF2-40B4-BE49-F238E27FC236}">
                <a16:creationId xmlns:a16="http://schemas.microsoft.com/office/drawing/2014/main" id="{ADD9AD89-82E2-5EB3-EA44-85127BD30E01}"/>
              </a:ext>
            </a:extLst>
          </p:cNvPr>
          <p:cNvPicPr>
            <a:picLocks noChangeAspect="1"/>
          </p:cNvPicPr>
          <p:nvPr/>
        </p:nvPicPr>
        <p:blipFill rotWithShape="1">
          <a:blip r:embed="rId15"/>
          <a:srcRect l="2813"/>
          <a:stretch/>
        </p:blipFill>
        <p:spPr>
          <a:xfrm>
            <a:off x="9500808" y="15362990"/>
            <a:ext cx="407426" cy="541200"/>
          </a:xfrm>
          <a:prstGeom prst="rect">
            <a:avLst/>
          </a:prstGeom>
        </p:spPr>
      </p:pic>
      <p:pic>
        <p:nvPicPr>
          <p:cNvPr id="61" name="図 60">
            <a:extLst>
              <a:ext uri="{FF2B5EF4-FFF2-40B4-BE49-F238E27FC236}">
                <a16:creationId xmlns:a16="http://schemas.microsoft.com/office/drawing/2014/main" id="{665A1A83-31DE-BFA8-896B-B93F0C6587A0}"/>
              </a:ext>
            </a:extLst>
          </p:cNvPr>
          <p:cNvPicPr>
            <a:picLocks noChangeAspect="1"/>
          </p:cNvPicPr>
          <p:nvPr/>
        </p:nvPicPr>
        <p:blipFill rotWithShape="1">
          <a:blip r:embed="rId15"/>
          <a:srcRect l="2813"/>
          <a:stretch/>
        </p:blipFill>
        <p:spPr>
          <a:xfrm>
            <a:off x="4908138" y="7589806"/>
            <a:ext cx="407426" cy="541200"/>
          </a:xfrm>
          <a:prstGeom prst="rect">
            <a:avLst/>
          </a:prstGeom>
        </p:spPr>
      </p:pic>
      <p:grpSp>
        <p:nvGrpSpPr>
          <p:cNvPr id="62" name="Group 3">
            <a:extLst>
              <a:ext uri="{FF2B5EF4-FFF2-40B4-BE49-F238E27FC236}">
                <a16:creationId xmlns:a16="http://schemas.microsoft.com/office/drawing/2014/main" id="{81CA97D2-EC70-6B13-2782-754652214957}"/>
              </a:ext>
            </a:extLst>
          </p:cNvPr>
          <p:cNvGrpSpPr>
            <a:grpSpLocks/>
          </p:cNvGrpSpPr>
          <p:nvPr/>
        </p:nvGrpSpPr>
        <p:grpSpPr bwMode="auto">
          <a:xfrm>
            <a:off x="4377156" y="7585193"/>
            <a:ext cx="473075" cy="623887"/>
            <a:chOff x="2354" y="4526"/>
            <a:chExt cx="965" cy="1271"/>
          </a:xfrm>
        </p:grpSpPr>
        <p:pic>
          <p:nvPicPr>
            <p:cNvPr id="1028" name="Picture 4">
              <a:extLst>
                <a:ext uri="{FF2B5EF4-FFF2-40B4-BE49-F238E27FC236}">
                  <a16:creationId xmlns:a16="http://schemas.microsoft.com/office/drawing/2014/main" id="{87F1DB8C-5098-FF25-EC82-F0619C9DF8B0}"/>
                </a:ext>
              </a:extLst>
            </p:cNvPr>
            <p:cNvPicPr>
              <a:picLocks noChangeAspect="1" noChangeArrowheads="1"/>
            </p:cNvPicPr>
            <p:nvPr/>
          </p:nvPicPr>
          <p:blipFill>
            <a:blip r:embed="rId18" r:link="rId19">
              <a:clrChange>
                <a:clrFrom>
                  <a:srgbClr val="FFFFFF"/>
                </a:clrFrom>
                <a:clrTo>
                  <a:srgbClr val="FFFFFF">
                    <a:alpha val="0"/>
                  </a:srgbClr>
                </a:clrTo>
              </a:clrChange>
              <a:extLst>
                <a:ext uri="{28A0092B-C50C-407E-A947-70E740481C1C}">
                  <a14:useLocalDpi xmlns:a14="http://schemas.microsoft.com/office/drawing/2010/main" val="0"/>
                </a:ext>
              </a:extLst>
            </a:blip>
            <a:srcRect l="21866" t="18991" r="66078" b="19418"/>
            <a:stretch>
              <a:fillRect/>
            </a:stretch>
          </p:blipFill>
          <p:spPr bwMode="auto">
            <a:xfrm>
              <a:off x="2507" y="4526"/>
              <a:ext cx="590"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a:extLst>
                <a:ext uri="{FF2B5EF4-FFF2-40B4-BE49-F238E27FC236}">
                  <a16:creationId xmlns:a16="http://schemas.microsoft.com/office/drawing/2014/main" id="{B536AFA0-AB70-0749-F527-22EB5EBF1E30}"/>
                </a:ext>
              </a:extLst>
            </p:cNvPr>
            <p:cNvPicPr>
              <a:picLocks noChangeAspect="1" noChangeArrowheads="1"/>
            </p:cNvPicPr>
            <p:nvPr/>
          </p:nvPicPr>
          <p:blipFill>
            <a:blip r:embed="rId18" r:link="rId19">
              <a:clrChange>
                <a:clrFrom>
                  <a:srgbClr val="FFFFFF"/>
                </a:clrFrom>
                <a:clrTo>
                  <a:srgbClr val="FFFFFF">
                    <a:alpha val="0"/>
                  </a:srgbClr>
                </a:clrTo>
              </a:clrChange>
              <a:extLst>
                <a:ext uri="{28A0092B-C50C-407E-A947-70E740481C1C}">
                  <a14:useLocalDpi xmlns:a14="http://schemas.microsoft.com/office/drawing/2010/main" val="0"/>
                </a:ext>
              </a:extLst>
            </a:blip>
            <a:srcRect l="36125" t="45883" r="20465" b="19418"/>
            <a:stretch>
              <a:fillRect/>
            </a:stretch>
          </p:blipFill>
          <p:spPr bwMode="auto">
            <a:xfrm>
              <a:off x="2354" y="5557"/>
              <a:ext cx="96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71B3C7F-9DA7-4B89-B2BD-74B4E43C6133}"/>
              </a:ext>
            </a:extLst>
          </p:cNvPr>
          <p:cNvSpPr/>
          <p:nvPr/>
        </p:nvSpPr>
        <p:spPr>
          <a:xfrm>
            <a:off x="841846" y="1800957"/>
            <a:ext cx="6254279" cy="18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7" name="WordArt 66">
            <a:extLst>
              <a:ext uri="{FF2B5EF4-FFF2-40B4-BE49-F238E27FC236}">
                <a16:creationId xmlns:a16="http://schemas.microsoft.com/office/drawing/2014/main" id="{726796AF-EEAC-0558-FC90-37526FFC03F1}"/>
              </a:ext>
            </a:extLst>
          </p:cNvPr>
          <p:cNvSpPr>
            <a:spLocks noChangeArrowheads="1" noChangeShapeType="1" noTextEdit="1"/>
          </p:cNvSpPr>
          <p:nvPr/>
        </p:nvSpPr>
        <p:spPr bwMode="auto">
          <a:xfrm>
            <a:off x="2382934" y="1714071"/>
            <a:ext cx="2767384" cy="2549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6"/>
                <a:ea typeface="ヒラギノ角ゴ6"/>
              </a:rPr>
              <a:t>AMD EPYC™</a:t>
            </a:r>
            <a:r>
              <a:rPr lang="ja-JP" altLang="en-US" sz="3600" kern="10" spc="0" dirty="0">
                <a:ln>
                  <a:noFill/>
                </a:ln>
                <a:solidFill>
                  <a:srgbClr val="FFFFFF"/>
                </a:solidFill>
                <a:effectLst/>
                <a:latin typeface="ヒラギノ角ゴ6"/>
                <a:ea typeface="ヒラギノ角ゴ6"/>
              </a:rPr>
              <a:t>　主な特長</a:t>
            </a:r>
          </a:p>
        </p:txBody>
      </p:sp>
      <p:sp>
        <p:nvSpPr>
          <p:cNvPr id="12" name="WordArt 49">
            <a:extLst>
              <a:ext uri="{FF2B5EF4-FFF2-40B4-BE49-F238E27FC236}">
                <a16:creationId xmlns:a16="http://schemas.microsoft.com/office/drawing/2014/main" id="{ED85B17B-800C-7FE4-1039-32261DF2E7AB}"/>
              </a:ext>
            </a:extLst>
          </p:cNvPr>
          <p:cNvSpPr>
            <a:spLocks noChangeArrowheads="1" noChangeShapeType="1" noTextEdit="1"/>
          </p:cNvSpPr>
          <p:nvPr/>
        </p:nvSpPr>
        <p:spPr bwMode="auto">
          <a:xfrm>
            <a:off x="2750167" y="3649937"/>
            <a:ext cx="3941639" cy="31911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endParaRPr lang="ja-JP" altLang="en-US" sz="800" kern="10" spc="0" dirty="0">
              <a:ln>
                <a:noFill/>
              </a:ln>
              <a:solidFill>
                <a:srgbClr val="231816"/>
              </a:solidFill>
              <a:effectLst/>
              <a:latin typeface="ヒラギノ角ゴ3" panose="020B0300000000000000" pitchFamily="50" charset="-128"/>
              <a:ea typeface="ヒラギノ角ゴ3" panose="020B0300000000000000" pitchFamily="50" charset="-128"/>
            </a:endParaRPr>
          </a:p>
        </p:txBody>
      </p:sp>
      <p:pic>
        <p:nvPicPr>
          <p:cNvPr id="28" name="図 27">
            <a:extLst>
              <a:ext uri="{FF2B5EF4-FFF2-40B4-BE49-F238E27FC236}">
                <a16:creationId xmlns:a16="http://schemas.microsoft.com/office/drawing/2014/main" id="{E7571054-6110-8BE9-2B20-52D267B74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 y="7773813"/>
            <a:ext cx="7558088" cy="2917074"/>
          </a:xfrm>
          <a:prstGeom prst="rect">
            <a:avLst/>
          </a:prstGeom>
        </p:spPr>
      </p:pic>
      <p:pic>
        <p:nvPicPr>
          <p:cNvPr id="40" name="Picture 352">
            <a:extLst>
              <a:ext uri="{FF2B5EF4-FFF2-40B4-BE49-F238E27FC236}">
                <a16:creationId xmlns:a16="http://schemas.microsoft.com/office/drawing/2014/main" id="{5ED7A90A-5789-F86A-06D4-BA094872F4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59" b="34528"/>
          <a:stretch/>
        </p:blipFill>
        <p:spPr bwMode="auto">
          <a:xfrm>
            <a:off x="-8412" y="-28478"/>
            <a:ext cx="7568087" cy="140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581630C6-4F2E-E8D3-0DE4-F7DE8EA3D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09" y="86075"/>
            <a:ext cx="1018969" cy="1162670"/>
          </a:xfrm>
          <a:prstGeom prst="rect">
            <a:avLst/>
          </a:prstGeom>
        </p:spPr>
      </p:pic>
      <p:sp>
        <p:nvSpPr>
          <p:cNvPr id="42" name="テキスト ボックス 41">
            <a:extLst>
              <a:ext uri="{FF2B5EF4-FFF2-40B4-BE49-F238E27FC236}">
                <a16:creationId xmlns:a16="http://schemas.microsoft.com/office/drawing/2014/main" id="{409AFB0C-BCC7-86D5-14B5-4EB11806069A}"/>
              </a:ext>
            </a:extLst>
          </p:cNvPr>
          <p:cNvSpPr txBox="1"/>
          <p:nvPr/>
        </p:nvSpPr>
        <p:spPr>
          <a:xfrm>
            <a:off x="1653232" y="195895"/>
            <a:ext cx="5758702" cy="1046440"/>
          </a:xfrm>
          <a:prstGeom prst="rect">
            <a:avLst/>
          </a:prstGeom>
          <a:noFill/>
          <a:ln>
            <a:noFill/>
          </a:ln>
        </p:spPr>
        <p:txBody>
          <a:bodyPr wrap="square" rtlCol="0">
            <a:spAutoFit/>
          </a:bodyPr>
          <a:lstStyle/>
          <a:p>
            <a:pPr algn="ctr"/>
            <a:r>
              <a:rPr lang="en-US" altLang="ja-JP"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20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でビジネスの生産性を向上</a:t>
            </a:r>
          </a:p>
          <a:p>
            <a:pPr algn="ct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AMD EPYC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プロセッサ ファミリは、高度なセキュリティ機能を備え、エンタープライズ、</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AI </a:t>
            </a:r>
            <a:r>
              <a:rPr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の各ワークロードで業界をリードするパフォーマンスを発揮します。</a:t>
            </a:r>
            <a:endPar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3" name="四角形: 角を丸くする 42">
            <a:extLst>
              <a:ext uri="{FF2B5EF4-FFF2-40B4-BE49-F238E27FC236}">
                <a16:creationId xmlns:a16="http://schemas.microsoft.com/office/drawing/2014/main" id="{C8248317-BD5E-DFC9-2CCE-ACE69EBA4BE9}"/>
              </a:ext>
            </a:extLst>
          </p:cNvPr>
          <p:cNvSpPr/>
          <p:nvPr/>
        </p:nvSpPr>
        <p:spPr>
          <a:xfrm>
            <a:off x="178361" y="1594122"/>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A1A5D76-9649-3146-5C2D-E5A6BA510201}"/>
              </a:ext>
            </a:extLst>
          </p:cNvPr>
          <p:cNvSpPr txBox="1"/>
          <p:nvPr/>
        </p:nvSpPr>
        <p:spPr>
          <a:xfrm>
            <a:off x="376009" y="7127670"/>
            <a:ext cx="6826380" cy="523220"/>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シリーズは、大規模な計算処理やデータ処理において優れた性能を発揮し、企業や研究機関などが要求する、高度な処理能力の提供が可能となっています。</a:t>
            </a:r>
            <a:endParaRPr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9" name="四角形: 角を丸くする 48">
            <a:extLst>
              <a:ext uri="{FF2B5EF4-FFF2-40B4-BE49-F238E27FC236}">
                <a16:creationId xmlns:a16="http://schemas.microsoft.com/office/drawing/2014/main" id="{0FCD3D74-BBC0-E8DB-F51A-1638EF8B3142}"/>
              </a:ext>
            </a:extLst>
          </p:cNvPr>
          <p:cNvSpPr/>
          <p:nvPr/>
        </p:nvSpPr>
        <p:spPr>
          <a:xfrm>
            <a:off x="209360" y="3457301"/>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四角形: 角を丸くする 49">
            <a:extLst>
              <a:ext uri="{FF2B5EF4-FFF2-40B4-BE49-F238E27FC236}">
                <a16:creationId xmlns:a16="http://schemas.microsoft.com/office/drawing/2014/main" id="{8DBB3B41-54CD-35CD-B5A6-F38B8A6B8498}"/>
              </a:ext>
            </a:extLst>
          </p:cNvPr>
          <p:cNvSpPr/>
          <p:nvPr/>
        </p:nvSpPr>
        <p:spPr>
          <a:xfrm>
            <a:off x="200355" y="5292485"/>
            <a:ext cx="7132542" cy="1656344"/>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グループ化 51">
            <a:extLst>
              <a:ext uri="{FF2B5EF4-FFF2-40B4-BE49-F238E27FC236}">
                <a16:creationId xmlns:a16="http://schemas.microsoft.com/office/drawing/2014/main" id="{602281AE-8159-6977-655F-0035A3E52E6C}"/>
              </a:ext>
            </a:extLst>
          </p:cNvPr>
          <p:cNvGrpSpPr/>
          <p:nvPr/>
        </p:nvGrpSpPr>
        <p:grpSpPr>
          <a:xfrm>
            <a:off x="2711802" y="1691098"/>
            <a:ext cx="419169" cy="419169"/>
            <a:chOff x="3229396" y="3115927"/>
            <a:chExt cx="419169" cy="419169"/>
          </a:xfrm>
        </p:grpSpPr>
        <p:sp>
          <p:nvSpPr>
            <p:cNvPr id="53" name="正方形/長方形 52">
              <a:extLst>
                <a:ext uri="{FF2B5EF4-FFF2-40B4-BE49-F238E27FC236}">
                  <a16:creationId xmlns:a16="http://schemas.microsoft.com/office/drawing/2014/main" id="{F5C76089-7595-9502-EAC7-E4045C5D9F8B}"/>
                </a:ext>
              </a:extLst>
            </p:cNvPr>
            <p:cNvSpPr/>
            <p:nvPr/>
          </p:nvSpPr>
          <p:spPr>
            <a:xfrm>
              <a:off x="3229396" y="3115927"/>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42">
              <a:extLst>
                <a:ext uri="{FF2B5EF4-FFF2-40B4-BE49-F238E27FC236}">
                  <a16:creationId xmlns:a16="http://schemas.microsoft.com/office/drawing/2014/main" id="{7C474836-4791-8BA1-0F2F-5AE1AD4074AE}"/>
                </a:ext>
              </a:extLst>
            </p:cNvPr>
            <p:cNvSpPr>
              <a:spLocks/>
            </p:cNvSpPr>
            <p:nvPr/>
          </p:nvSpPr>
          <p:spPr bwMode="auto">
            <a:xfrm>
              <a:off x="3391356" y="3238200"/>
              <a:ext cx="95250" cy="174625"/>
            </a:xfrm>
            <a:custGeom>
              <a:avLst/>
              <a:gdLst>
                <a:gd name="T0" fmla="*/ 4464 w 285750"/>
                <a:gd name="T1" fmla="*/ 0 h 517029"/>
                <a:gd name="T2" fmla="*/ 100012 w 285750"/>
                <a:gd name="T3" fmla="*/ 0 h 517029"/>
                <a:gd name="T4" fmla="*/ 281285 w 285750"/>
                <a:gd name="T5" fmla="*/ 0 h 517029"/>
                <a:gd name="T6" fmla="*/ 285750 w 285750"/>
                <a:gd name="T7" fmla="*/ 0 h 517029"/>
                <a:gd name="T8" fmla="*/ 241101 w 285750"/>
                <a:gd name="T9" fmla="*/ 517029 h 517029"/>
                <a:gd name="T10" fmla="*/ 55364 w 285750"/>
                <a:gd name="T11" fmla="*/ 517029 h 517029"/>
                <a:gd name="T12" fmla="*/ 95385 w 285750"/>
                <a:gd name="T13" fmla="*/ 53578 h 517029"/>
                <a:gd name="T14" fmla="*/ 0 w 285750"/>
                <a:gd name="T15" fmla="*/ 53578 h 517029"/>
                <a:gd name="T16" fmla="*/ 4464 w 285750"/>
                <a:gd name="T17"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750" h="517029">
                  <a:moveTo>
                    <a:pt x="4464" y="0"/>
                  </a:moveTo>
                  <a:lnTo>
                    <a:pt x="100012" y="0"/>
                  </a:lnTo>
                  <a:lnTo>
                    <a:pt x="281285" y="0"/>
                  </a:lnTo>
                  <a:lnTo>
                    <a:pt x="285750" y="0"/>
                  </a:lnTo>
                  <a:lnTo>
                    <a:pt x="241101" y="517029"/>
                  </a:lnTo>
                  <a:lnTo>
                    <a:pt x="55364" y="517029"/>
                  </a:lnTo>
                  <a:lnTo>
                    <a:pt x="95385" y="53578"/>
                  </a:lnTo>
                  <a:lnTo>
                    <a:pt x="0" y="53578"/>
                  </a:lnTo>
                  <a:lnTo>
                    <a:pt x="446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55" name="直線コネクタ 54">
            <a:extLst>
              <a:ext uri="{FF2B5EF4-FFF2-40B4-BE49-F238E27FC236}">
                <a16:creationId xmlns:a16="http://schemas.microsoft.com/office/drawing/2014/main" id="{F4D2E2FE-F346-20DD-B518-FEE6C4F887D9}"/>
              </a:ext>
            </a:extLst>
          </p:cNvPr>
          <p:cNvCxnSpPr>
            <a:cxnSpLocks/>
          </p:cNvCxnSpPr>
          <p:nvPr/>
        </p:nvCxnSpPr>
        <p:spPr>
          <a:xfrm>
            <a:off x="2921386" y="2105986"/>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FF75A84-1E3B-D553-7CA3-A97FE342F0FB}"/>
              </a:ext>
            </a:extLst>
          </p:cNvPr>
          <p:cNvSpPr txBox="1"/>
          <p:nvPr/>
        </p:nvSpPr>
        <p:spPr>
          <a:xfrm>
            <a:off x="3081357" y="2143471"/>
            <a:ext cx="3893270"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コア数の増加は、複雑な計算や大容量のデータ処理において高い効率を発揮し、同時に複数のタスクを処理できる柔軟性も提供します。そのため、企業や研究機関などが要求する高性能な処理に対応するため、コア数の拡張性において有力な選択肢となってい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0D4C922E-153E-9D1A-83FA-DF28420D0250}"/>
              </a:ext>
            </a:extLst>
          </p:cNvPr>
          <p:cNvSpPr txBox="1"/>
          <p:nvPr/>
        </p:nvSpPr>
        <p:spPr>
          <a:xfrm>
            <a:off x="3108049" y="1781607"/>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大規模な並列処理を可能とするコア数の増加</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522182C4-EF3A-E3EF-F134-2DE09B0518A0}"/>
              </a:ext>
            </a:extLst>
          </p:cNvPr>
          <p:cNvGrpSpPr/>
          <p:nvPr/>
        </p:nvGrpSpPr>
        <p:grpSpPr>
          <a:xfrm>
            <a:off x="2711801" y="3591899"/>
            <a:ext cx="419169" cy="419169"/>
            <a:chOff x="3229396" y="5138142"/>
            <a:chExt cx="419169" cy="419169"/>
          </a:xfrm>
        </p:grpSpPr>
        <p:sp>
          <p:nvSpPr>
            <p:cNvPr id="7" name="正方形/長方形 6">
              <a:extLst>
                <a:ext uri="{FF2B5EF4-FFF2-40B4-BE49-F238E27FC236}">
                  <a16:creationId xmlns:a16="http://schemas.microsoft.com/office/drawing/2014/main" id="{280E0A0E-4ED8-EDAD-9099-BDB48E29EA47}"/>
                </a:ext>
              </a:extLst>
            </p:cNvPr>
            <p:cNvSpPr/>
            <p:nvPr/>
          </p:nvSpPr>
          <p:spPr>
            <a:xfrm>
              <a:off x="3229396" y="5138142"/>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43">
              <a:extLst>
                <a:ext uri="{FF2B5EF4-FFF2-40B4-BE49-F238E27FC236}">
                  <a16:creationId xmlns:a16="http://schemas.microsoft.com/office/drawing/2014/main" id="{01614E64-F58A-E002-7FA0-0C171A2BB6AE}"/>
                </a:ext>
              </a:extLst>
            </p:cNvPr>
            <p:cNvSpPr>
              <a:spLocks/>
            </p:cNvSpPr>
            <p:nvPr/>
          </p:nvSpPr>
          <p:spPr bwMode="auto">
            <a:xfrm>
              <a:off x="3331368" y="5255638"/>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25078 w 649188"/>
                <a:gd name="T9" fmla="*/ 266998 h 517029"/>
                <a:gd name="T10" fmla="*/ 439341 w 649188"/>
                <a:gd name="T11" fmla="*/ 266998 h 517029"/>
                <a:gd name="T12" fmla="*/ 207799 w 649188"/>
                <a:gd name="T13" fmla="*/ 266998 h 517029"/>
                <a:gd name="T14" fmla="*/ 190465 w 649188"/>
                <a:gd name="T15" fmla="*/ 463451 h 517029"/>
                <a:gd name="T16" fmla="*/ 607219 w 649188"/>
                <a:gd name="T17" fmla="*/ 463451 h 517029"/>
                <a:gd name="T18" fmla="*/ 602754 w 649188"/>
                <a:gd name="T19" fmla="*/ 517029 h 517029"/>
                <a:gd name="T20" fmla="*/ 185737 w 649188"/>
                <a:gd name="T21" fmla="*/ 517029 h 517029"/>
                <a:gd name="T22" fmla="*/ 0 w 649188"/>
                <a:gd name="T23" fmla="*/ 517029 h 517029"/>
                <a:gd name="T24" fmla="*/ 26789 w 649188"/>
                <a:gd name="T25" fmla="*/ 213420 h 517029"/>
                <a:gd name="T26" fmla="*/ 212526 w 649188"/>
                <a:gd name="T27" fmla="*/ 213420 h 517029"/>
                <a:gd name="T28" fmla="*/ 444179 w 649188"/>
                <a:gd name="T29" fmla="*/ 213420 h 517029"/>
                <a:gd name="T30" fmla="*/ 458613 w 649188"/>
                <a:gd name="T31" fmla="*/ 53578 h 517029"/>
                <a:gd name="T32" fmla="*/ 40183 w 649188"/>
                <a:gd name="T33" fmla="*/ 53578 h 517029"/>
                <a:gd name="T34" fmla="*/ 44648 w 649188"/>
                <a:gd name="T35"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9188" h="517029">
                  <a:moveTo>
                    <a:pt x="44648" y="0"/>
                  </a:moveTo>
                  <a:lnTo>
                    <a:pt x="463451" y="0"/>
                  </a:lnTo>
                  <a:lnTo>
                    <a:pt x="644723" y="0"/>
                  </a:lnTo>
                  <a:lnTo>
                    <a:pt x="649188" y="0"/>
                  </a:lnTo>
                  <a:lnTo>
                    <a:pt x="625078" y="266998"/>
                  </a:lnTo>
                  <a:lnTo>
                    <a:pt x="439341" y="266998"/>
                  </a:lnTo>
                  <a:lnTo>
                    <a:pt x="207799" y="266998"/>
                  </a:lnTo>
                  <a:lnTo>
                    <a:pt x="190465" y="463451"/>
                  </a:lnTo>
                  <a:lnTo>
                    <a:pt x="607219" y="463451"/>
                  </a:lnTo>
                  <a:lnTo>
                    <a:pt x="602754" y="517029"/>
                  </a:lnTo>
                  <a:lnTo>
                    <a:pt x="185737" y="517029"/>
                  </a:lnTo>
                  <a:lnTo>
                    <a:pt x="0" y="517029"/>
                  </a:lnTo>
                  <a:lnTo>
                    <a:pt x="26789" y="213420"/>
                  </a:lnTo>
                  <a:lnTo>
                    <a:pt x="212526" y="213420"/>
                  </a:lnTo>
                  <a:lnTo>
                    <a:pt x="444179" y="213420"/>
                  </a:lnTo>
                  <a:lnTo>
                    <a:pt x="458613"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9" name="直線コネクタ 8">
            <a:extLst>
              <a:ext uri="{FF2B5EF4-FFF2-40B4-BE49-F238E27FC236}">
                <a16:creationId xmlns:a16="http://schemas.microsoft.com/office/drawing/2014/main" id="{1935BB87-9F1D-A0DD-EF13-E0141B84458D}"/>
              </a:ext>
            </a:extLst>
          </p:cNvPr>
          <p:cNvCxnSpPr>
            <a:cxnSpLocks/>
          </p:cNvCxnSpPr>
          <p:nvPr/>
        </p:nvCxnSpPr>
        <p:spPr>
          <a:xfrm>
            <a:off x="2873762" y="4011068"/>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EDFD37E-649E-831A-35A4-5199E15D64D3}"/>
              </a:ext>
            </a:extLst>
          </p:cNvPr>
          <p:cNvSpPr txBox="1"/>
          <p:nvPr/>
        </p:nvSpPr>
        <p:spPr>
          <a:xfrm>
            <a:off x="3088726" y="3711017"/>
            <a:ext cx="3988076" cy="307777"/>
          </a:xfrm>
          <a:prstGeom prst="rect">
            <a:avLst/>
          </a:prstGeom>
          <a:noFill/>
          <a:ln>
            <a:noFill/>
          </a:ln>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レーンの拡充</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11" name="グループ化 10">
            <a:extLst>
              <a:ext uri="{FF2B5EF4-FFF2-40B4-BE49-F238E27FC236}">
                <a16:creationId xmlns:a16="http://schemas.microsoft.com/office/drawing/2014/main" id="{2C3C9904-3D17-620B-9A00-3C99698A1FA9}"/>
              </a:ext>
            </a:extLst>
          </p:cNvPr>
          <p:cNvGrpSpPr/>
          <p:nvPr/>
        </p:nvGrpSpPr>
        <p:grpSpPr>
          <a:xfrm>
            <a:off x="2711800" y="5428543"/>
            <a:ext cx="419169" cy="419169"/>
            <a:chOff x="3229396" y="7275331"/>
            <a:chExt cx="419169" cy="419169"/>
          </a:xfrm>
        </p:grpSpPr>
        <p:sp>
          <p:nvSpPr>
            <p:cNvPr id="13" name="正方形/長方形 12">
              <a:extLst>
                <a:ext uri="{FF2B5EF4-FFF2-40B4-BE49-F238E27FC236}">
                  <a16:creationId xmlns:a16="http://schemas.microsoft.com/office/drawing/2014/main" id="{B709009A-FCEE-2252-79E8-CF50F6C975D3}"/>
                </a:ext>
              </a:extLst>
            </p:cNvPr>
            <p:cNvSpPr/>
            <p:nvPr/>
          </p:nvSpPr>
          <p:spPr>
            <a:xfrm>
              <a:off x="3229396" y="7275331"/>
              <a:ext cx="419169" cy="419169"/>
            </a:xfrm>
            <a:prstGeom prst="rect">
              <a:avLst/>
            </a:prstGeom>
            <a:gradFill>
              <a:gsLst>
                <a:gs pos="0">
                  <a:srgbClr val="002060"/>
                </a:gs>
                <a:gs pos="100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44">
              <a:extLst>
                <a:ext uri="{FF2B5EF4-FFF2-40B4-BE49-F238E27FC236}">
                  <a16:creationId xmlns:a16="http://schemas.microsoft.com/office/drawing/2014/main" id="{7C3A010A-9468-F6E0-9E75-C5BFBECCE4FB}"/>
                </a:ext>
              </a:extLst>
            </p:cNvPr>
            <p:cNvSpPr>
              <a:spLocks/>
            </p:cNvSpPr>
            <p:nvPr/>
          </p:nvSpPr>
          <p:spPr bwMode="auto">
            <a:xfrm>
              <a:off x="3335800" y="7397924"/>
              <a:ext cx="217487" cy="174625"/>
            </a:xfrm>
            <a:custGeom>
              <a:avLst/>
              <a:gdLst>
                <a:gd name="T0" fmla="*/ 44648 w 649188"/>
                <a:gd name="T1" fmla="*/ 0 h 517029"/>
                <a:gd name="T2" fmla="*/ 463451 w 649188"/>
                <a:gd name="T3" fmla="*/ 0 h 517029"/>
                <a:gd name="T4" fmla="*/ 644723 w 649188"/>
                <a:gd name="T5" fmla="*/ 0 h 517029"/>
                <a:gd name="T6" fmla="*/ 649188 w 649188"/>
                <a:gd name="T7" fmla="*/ 0 h 517029"/>
                <a:gd name="T8" fmla="*/ 603647 w 649188"/>
                <a:gd name="T9" fmla="*/ 517029 h 517029"/>
                <a:gd name="T10" fmla="*/ 592038 w 649188"/>
                <a:gd name="T11" fmla="*/ 517029 h 517029"/>
                <a:gd name="T12" fmla="*/ 417909 w 649188"/>
                <a:gd name="T13" fmla="*/ 517029 h 517029"/>
                <a:gd name="T14" fmla="*/ 0 w 649188"/>
                <a:gd name="T15" fmla="*/ 517029 h 517029"/>
                <a:gd name="T16" fmla="*/ 4465 w 649188"/>
                <a:gd name="T17" fmla="*/ 463451 h 517029"/>
                <a:gd name="T18" fmla="*/ 422629 w 649188"/>
                <a:gd name="T19" fmla="*/ 463451 h 517029"/>
                <a:gd name="T20" fmla="*/ 439932 w 649188"/>
                <a:gd name="T21" fmla="*/ 266998 h 517029"/>
                <a:gd name="T22" fmla="*/ 29468 w 649188"/>
                <a:gd name="T23" fmla="*/ 266998 h 517029"/>
                <a:gd name="T24" fmla="*/ 33933 w 649188"/>
                <a:gd name="T25" fmla="*/ 213420 h 517029"/>
                <a:gd name="T26" fmla="*/ 444652 w 649188"/>
                <a:gd name="T27" fmla="*/ 213420 h 517029"/>
                <a:gd name="T28" fmla="*/ 458731 w 649188"/>
                <a:gd name="T29" fmla="*/ 53578 h 517029"/>
                <a:gd name="T30" fmla="*/ 40183 w 649188"/>
                <a:gd name="T31" fmla="*/ 53578 h 517029"/>
                <a:gd name="T32" fmla="*/ 44648 w 649188"/>
                <a:gd name="T33" fmla="*/ 0 h 517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188" h="517029">
                  <a:moveTo>
                    <a:pt x="44648" y="0"/>
                  </a:moveTo>
                  <a:lnTo>
                    <a:pt x="463451" y="0"/>
                  </a:lnTo>
                  <a:lnTo>
                    <a:pt x="644723" y="0"/>
                  </a:lnTo>
                  <a:lnTo>
                    <a:pt x="649188" y="0"/>
                  </a:lnTo>
                  <a:lnTo>
                    <a:pt x="603647" y="517029"/>
                  </a:lnTo>
                  <a:lnTo>
                    <a:pt x="592038" y="517029"/>
                  </a:lnTo>
                  <a:lnTo>
                    <a:pt x="417909" y="517029"/>
                  </a:lnTo>
                  <a:lnTo>
                    <a:pt x="0" y="517029"/>
                  </a:lnTo>
                  <a:lnTo>
                    <a:pt x="4465" y="463451"/>
                  </a:lnTo>
                  <a:lnTo>
                    <a:pt x="422629" y="463451"/>
                  </a:lnTo>
                  <a:lnTo>
                    <a:pt x="439932" y="266998"/>
                  </a:lnTo>
                  <a:lnTo>
                    <a:pt x="29468" y="266998"/>
                  </a:lnTo>
                  <a:lnTo>
                    <a:pt x="33933" y="213420"/>
                  </a:lnTo>
                  <a:lnTo>
                    <a:pt x="444652" y="213420"/>
                  </a:lnTo>
                  <a:lnTo>
                    <a:pt x="458731" y="53578"/>
                  </a:lnTo>
                  <a:lnTo>
                    <a:pt x="40183" y="53578"/>
                  </a:lnTo>
                  <a:lnTo>
                    <a:pt x="4464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15" name="直線コネクタ 14">
            <a:extLst>
              <a:ext uri="{FF2B5EF4-FFF2-40B4-BE49-F238E27FC236}">
                <a16:creationId xmlns:a16="http://schemas.microsoft.com/office/drawing/2014/main" id="{87F059FB-93BB-5089-589B-4836BB2AF3C2}"/>
              </a:ext>
            </a:extLst>
          </p:cNvPr>
          <p:cNvCxnSpPr>
            <a:cxnSpLocks/>
          </p:cNvCxnSpPr>
          <p:nvPr/>
        </p:nvCxnSpPr>
        <p:spPr>
          <a:xfrm>
            <a:off x="2880759" y="5834842"/>
            <a:ext cx="2496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8ECA54C-1C43-79D4-0A2D-CDEEB68CD4EE}"/>
              </a:ext>
            </a:extLst>
          </p:cNvPr>
          <p:cNvSpPr txBox="1"/>
          <p:nvPr/>
        </p:nvSpPr>
        <p:spPr>
          <a:xfrm>
            <a:off x="3081357" y="5527065"/>
            <a:ext cx="3988076" cy="307777"/>
          </a:xfrm>
          <a:prstGeom prst="rect">
            <a:avLst/>
          </a:prstGeom>
          <a:noFill/>
          <a:ln>
            <a:noFill/>
          </a:ln>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大容量</a:t>
            </a:r>
            <a:r>
              <a:rPr lang="en-US" altLang="ja-JP" sz="1400" b="1" dirty="0">
                <a:latin typeface="游ゴシック" panose="020B0400000000000000" pitchFamily="50" charset="-128"/>
                <a:ea typeface="游ゴシック" panose="020B0400000000000000" pitchFamily="50" charset="-128"/>
                <a:cs typeface="Segoe UI" panose="020B0502040204020203" pitchFamily="34" charset="0"/>
              </a:rPr>
              <a:t>RAM</a:t>
            </a:r>
            <a:r>
              <a:rPr lang="ja-JP" altLang="en-US" sz="1400" b="1" dirty="0">
                <a:latin typeface="游ゴシック" panose="020B0400000000000000" pitchFamily="50" charset="-128"/>
                <a:ea typeface="游ゴシック" panose="020B0400000000000000" pitchFamily="50" charset="-128"/>
                <a:cs typeface="Segoe UI" panose="020B0502040204020203" pitchFamily="34" charset="0"/>
              </a:rPr>
              <a:t>やキャッシュメモリのサポート</a:t>
            </a:r>
            <a:endParaRPr lang="en-US" altLang="ja-JP" sz="1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4DDBE6E6-C68A-7082-549C-7624A9B187BD}"/>
              </a:ext>
            </a:extLst>
          </p:cNvPr>
          <p:cNvSpPr txBox="1"/>
          <p:nvPr/>
        </p:nvSpPr>
        <p:spPr>
          <a:xfrm>
            <a:off x="3088725" y="4042048"/>
            <a:ext cx="4113663" cy="830997"/>
          </a:xfrm>
          <a:prstGeom prst="rect">
            <a:avLst/>
          </a:prstGeom>
          <a:noFill/>
          <a:ln>
            <a:noFill/>
          </a:ln>
        </p:spPr>
        <p:txBody>
          <a:bodyPr wrap="square" rtlCol="0">
            <a:spAutoFit/>
          </a:bodyPr>
          <a:lstStyle/>
          <a:p>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EPYC</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は、</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128</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レーンもサポートしているため、</a:t>
            </a:r>
            <a:r>
              <a:rPr lang="en-US" altLang="ja-JP" sz="1200" dirty="0" err="1">
                <a:latin typeface="游ゴシック" panose="020B0400000000000000" pitchFamily="50" charset="-128"/>
                <a:ea typeface="游ゴシック" panose="020B0400000000000000" pitchFamily="50" charset="-128"/>
                <a:cs typeface="Segoe UI" panose="020B0502040204020203" pitchFamily="34" charset="0"/>
              </a:rPr>
              <a:t>NVMe</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対応</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SSD</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や</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などを直接プロセッサに接続が可能となります。レーン不足による</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PCI Express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のスイッチが不要になり、性能も上がります。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8" name="テキスト ボックス 17">
            <a:extLst>
              <a:ext uri="{FF2B5EF4-FFF2-40B4-BE49-F238E27FC236}">
                <a16:creationId xmlns:a16="http://schemas.microsoft.com/office/drawing/2014/main" id="{F183AE8F-9490-CAEA-50AB-AD3456DA4E85}"/>
              </a:ext>
            </a:extLst>
          </p:cNvPr>
          <p:cNvSpPr txBox="1"/>
          <p:nvPr/>
        </p:nvSpPr>
        <p:spPr>
          <a:xfrm>
            <a:off x="3051815" y="5910634"/>
            <a:ext cx="4113663" cy="1015663"/>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サーバーは仮想環境で使われることがほとんどで、実際の物理サーバー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台で</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つのサーバー</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だけを動かすことはなく、仮想環境でさまざま</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を動かしたり、サービスを動かすため、メモリをそれぞれ</a:t>
            </a:r>
            <a:r>
              <a:rPr lang="en-US" altLang="ja-JP" sz="12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に潤沢に割り当てることが可能になります。</a:t>
            </a:r>
            <a:endParaRPr lang="en-US" altLang="ja-JP" sz="12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9" name="図 18">
            <a:extLst>
              <a:ext uri="{FF2B5EF4-FFF2-40B4-BE49-F238E27FC236}">
                <a16:creationId xmlns:a16="http://schemas.microsoft.com/office/drawing/2014/main" id="{A4EA13AD-E3B2-44C6-88AF-DB4EDC4E50FB}"/>
              </a:ext>
            </a:extLst>
          </p:cNvPr>
          <p:cNvPicPr>
            <a:picLocks noChangeAspect="1"/>
          </p:cNvPicPr>
          <p:nvPr/>
        </p:nvPicPr>
        <p:blipFill rotWithShape="1">
          <a:blip r:embed="rId6">
            <a:extLst>
              <a:ext uri="{28A0092B-C50C-407E-A947-70E740481C1C}">
                <a14:useLocalDpi xmlns:a14="http://schemas.microsoft.com/office/drawing/2010/main" val="0"/>
              </a:ext>
            </a:extLst>
          </a:blip>
          <a:srcRect t="20136" b="16147"/>
          <a:stretch/>
        </p:blipFill>
        <p:spPr>
          <a:xfrm>
            <a:off x="358852" y="1755588"/>
            <a:ext cx="2243768" cy="1321478"/>
          </a:xfrm>
          <a:prstGeom prst="rect">
            <a:avLst/>
          </a:prstGeom>
        </p:spPr>
      </p:pic>
      <p:pic>
        <p:nvPicPr>
          <p:cNvPr id="23" name="図 22">
            <a:extLst>
              <a:ext uri="{FF2B5EF4-FFF2-40B4-BE49-F238E27FC236}">
                <a16:creationId xmlns:a16="http://schemas.microsoft.com/office/drawing/2014/main" id="{B876E9E2-4379-474C-9290-30FE89BC015A}"/>
              </a:ext>
            </a:extLst>
          </p:cNvPr>
          <p:cNvPicPr>
            <a:picLocks noChangeAspect="1"/>
          </p:cNvPicPr>
          <p:nvPr/>
        </p:nvPicPr>
        <p:blipFill rotWithShape="1">
          <a:blip r:embed="rId7">
            <a:extLst>
              <a:ext uri="{28A0092B-C50C-407E-A947-70E740481C1C}">
                <a14:useLocalDpi xmlns:a14="http://schemas.microsoft.com/office/drawing/2010/main" val="0"/>
              </a:ext>
            </a:extLst>
          </a:blip>
          <a:srcRect r="4429"/>
          <a:stretch/>
        </p:blipFill>
        <p:spPr>
          <a:xfrm>
            <a:off x="358852" y="3613634"/>
            <a:ext cx="2243768" cy="1315683"/>
          </a:xfrm>
          <a:prstGeom prst="rect">
            <a:avLst/>
          </a:prstGeom>
        </p:spPr>
      </p:pic>
      <p:pic>
        <p:nvPicPr>
          <p:cNvPr id="25" name="図 24">
            <a:extLst>
              <a:ext uri="{FF2B5EF4-FFF2-40B4-BE49-F238E27FC236}">
                <a16:creationId xmlns:a16="http://schemas.microsoft.com/office/drawing/2014/main" id="{3E709453-47D3-41A6-B7B6-1D4274739687}"/>
              </a:ext>
            </a:extLst>
          </p:cNvPr>
          <p:cNvPicPr>
            <a:picLocks noChangeAspect="1"/>
          </p:cNvPicPr>
          <p:nvPr/>
        </p:nvPicPr>
        <p:blipFill rotWithShape="1">
          <a:blip r:embed="rId8">
            <a:extLst>
              <a:ext uri="{28A0092B-C50C-407E-A947-70E740481C1C}">
                <a14:useLocalDpi xmlns:a14="http://schemas.microsoft.com/office/drawing/2010/main" val="0"/>
              </a:ext>
            </a:extLst>
          </a:blip>
          <a:srcRect b="12436"/>
          <a:stretch/>
        </p:blipFill>
        <p:spPr>
          <a:xfrm>
            <a:off x="357287" y="5480368"/>
            <a:ext cx="2253366" cy="1315683"/>
          </a:xfrm>
          <a:prstGeom prst="rect">
            <a:avLst/>
          </a:prstGeom>
        </p:spPr>
      </p:pic>
      <p:grpSp>
        <p:nvGrpSpPr>
          <p:cNvPr id="31" name="グループ化 30">
            <a:extLst>
              <a:ext uri="{FF2B5EF4-FFF2-40B4-BE49-F238E27FC236}">
                <a16:creationId xmlns:a16="http://schemas.microsoft.com/office/drawing/2014/main" id="{4307BBD1-4D7F-4A01-836A-AF8B7639FB7F}"/>
              </a:ext>
            </a:extLst>
          </p:cNvPr>
          <p:cNvGrpSpPr/>
          <p:nvPr/>
        </p:nvGrpSpPr>
        <p:grpSpPr>
          <a:xfrm>
            <a:off x="496981" y="5938629"/>
            <a:ext cx="1989175" cy="675670"/>
            <a:chOff x="610042" y="5963689"/>
            <a:chExt cx="1783542" cy="605822"/>
          </a:xfrm>
        </p:grpSpPr>
        <p:grpSp>
          <p:nvGrpSpPr>
            <p:cNvPr id="30" name="グループ化 29">
              <a:extLst>
                <a:ext uri="{FF2B5EF4-FFF2-40B4-BE49-F238E27FC236}">
                  <a16:creationId xmlns:a16="http://schemas.microsoft.com/office/drawing/2014/main" id="{2770D313-8DFF-4751-9CA9-C96468B409DC}"/>
                </a:ext>
              </a:extLst>
            </p:cNvPr>
            <p:cNvGrpSpPr/>
            <p:nvPr/>
          </p:nvGrpSpPr>
          <p:grpSpPr>
            <a:xfrm>
              <a:off x="1275594" y="5963689"/>
              <a:ext cx="1117990" cy="404711"/>
              <a:chOff x="989443" y="5709523"/>
              <a:chExt cx="1430776" cy="517939"/>
            </a:xfrm>
            <a:effectLst>
              <a:glow rad="101600">
                <a:srgbClr val="92D050">
                  <a:alpha val="60000"/>
                </a:srgbClr>
              </a:glow>
            </a:effectLst>
          </p:grpSpPr>
          <p:pic>
            <p:nvPicPr>
              <p:cNvPr id="29" name="図 28">
                <a:extLst>
                  <a:ext uri="{FF2B5EF4-FFF2-40B4-BE49-F238E27FC236}">
                    <a16:creationId xmlns:a16="http://schemas.microsoft.com/office/drawing/2014/main" id="{AD91254B-06C6-427F-A5DD-36A8E694C8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4" name="図 43">
                <a:extLst>
                  <a:ext uri="{FF2B5EF4-FFF2-40B4-BE49-F238E27FC236}">
                    <a16:creationId xmlns:a16="http://schemas.microsoft.com/office/drawing/2014/main" id="{570A83FA-32E4-4549-86FB-AF8B7B07D1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nvGrpSpPr>
            <p:cNvPr id="45" name="グループ化 44">
              <a:extLst>
                <a:ext uri="{FF2B5EF4-FFF2-40B4-BE49-F238E27FC236}">
                  <a16:creationId xmlns:a16="http://schemas.microsoft.com/office/drawing/2014/main" id="{F5BC5305-77E2-4E89-906C-E805496B53F0}"/>
                </a:ext>
              </a:extLst>
            </p:cNvPr>
            <p:cNvGrpSpPr/>
            <p:nvPr/>
          </p:nvGrpSpPr>
          <p:grpSpPr>
            <a:xfrm>
              <a:off x="610042" y="6164800"/>
              <a:ext cx="1117990" cy="404711"/>
              <a:chOff x="989443" y="5709523"/>
              <a:chExt cx="1430776" cy="517939"/>
            </a:xfrm>
            <a:effectLst>
              <a:glow rad="101600">
                <a:srgbClr val="92D050">
                  <a:alpha val="60000"/>
                </a:srgbClr>
              </a:glow>
            </a:effectLst>
          </p:grpSpPr>
          <p:pic>
            <p:nvPicPr>
              <p:cNvPr id="47" name="図 46">
                <a:extLst>
                  <a:ext uri="{FF2B5EF4-FFF2-40B4-BE49-F238E27FC236}">
                    <a16:creationId xmlns:a16="http://schemas.microsoft.com/office/drawing/2014/main" id="{58823AA0-2FCE-4719-845D-6430A30F91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3647" y="5709523"/>
                <a:ext cx="1016572" cy="402221"/>
              </a:xfrm>
              <a:prstGeom prst="rect">
                <a:avLst/>
              </a:prstGeom>
            </p:spPr>
          </p:pic>
          <p:pic>
            <p:nvPicPr>
              <p:cNvPr id="48" name="図 47">
                <a:extLst>
                  <a:ext uri="{FF2B5EF4-FFF2-40B4-BE49-F238E27FC236}">
                    <a16:creationId xmlns:a16="http://schemas.microsoft.com/office/drawing/2014/main" id="{02EB39D4-8194-4290-876C-C363684F44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443" y="5825241"/>
                <a:ext cx="1016572" cy="402221"/>
              </a:xfrm>
              <a:prstGeom prst="rect">
                <a:avLst/>
              </a:prstGeom>
            </p:spPr>
          </p:pic>
        </p:grpSp>
      </p:grpSp>
    </p:spTree>
    <p:extLst>
      <p:ext uri="{BB962C8B-B14F-4D97-AF65-F5344CB8AC3E}">
        <p14:creationId xmlns:p14="http://schemas.microsoft.com/office/powerpoint/2010/main" val="34765413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12622</TotalTime>
  <Pages>0</Pages>
  <Words>562</Words>
  <Characters>0</Characters>
  <Application>Microsoft Office PowerPoint</Application>
  <DocSecurity>0</DocSecurity>
  <PresentationFormat>ユーザー設定</PresentationFormat>
  <Lines>0</Lines>
  <Paragraphs>55</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ヒラギノ角ゴ3</vt:lpstr>
      <vt:lpstr>ヒラギノ角ゴ4</vt:lpstr>
      <vt:lpstr>ヒラギノ角ゴ5</vt:lpstr>
      <vt:lpstr>ヒラギノ角ゴ6</vt:lpstr>
      <vt:lpstr>ヒラギノ角ゴ7</vt:lpstr>
      <vt:lpstr>游ゴシック</vt:lpstr>
      <vt:lpstr>游ゴシック Light</vt:lpstr>
      <vt:lpstr>游明朝</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1486</cp:revision>
  <cp:lastPrinted>2024-08-02T09:06:35Z</cp:lastPrinted>
  <dcterms:created xsi:type="dcterms:W3CDTF">2015-08-26T04:11:00Z</dcterms:created>
  <dcterms:modified xsi:type="dcterms:W3CDTF">2024-12-24T13:39:51Z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