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"/>
  </p:notesMasterIdLst>
  <p:sldIdLst>
    <p:sldId id="300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EE0"/>
    <a:srgbClr val="E7EBEC"/>
    <a:srgbClr val="081930"/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6370" autoAdjust="0"/>
  </p:normalViewPr>
  <p:slideViewPr>
    <p:cSldViewPr>
      <p:cViewPr varScale="1">
        <p:scale>
          <a:sx n="65" d="100"/>
          <a:sy n="65" d="100"/>
        </p:scale>
        <p:origin x="3222" y="8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2025/5/28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2025/5/28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qr.quel.jp/tmp/a522df6578971b176d6ea4d0392a1581a9d568cd.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https://qr.quel.jp/tmp/a522df6578971b176d6ea4d0392a1581a9d568cd.png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6.gif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図 86">
            <a:extLst>
              <a:ext uri="{FF2B5EF4-FFF2-40B4-BE49-F238E27FC236}">
                <a16:creationId xmlns:a16="http://schemas.microsoft.com/office/drawing/2014/main" id="{5E9D55A9-FC73-DAC6-F021-9BEE9EBA3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78" y="4404851"/>
            <a:ext cx="2011698" cy="2432951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1670F017-99D7-0753-5805-5E48D9B8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0207"/>
            <a:ext cx="7559675" cy="2226700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9F9ED1D-3502-4863-A018-B446E01C3F9B}"/>
              </a:ext>
            </a:extLst>
          </p:cNvPr>
          <p:cNvSpPr/>
          <p:nvPr/>
        </p:nvSpPr>
        <p:spPr>
          <a:xfrm>
            <a:off x="406355" y="2570096"/>
            <a:ext cx="6754327" cy="188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5" name="Rectangle 43">
            <a:extLst>
              <a:ext uri="{FF2B5EF4-FFF2-40B4-BE49-F238E27FC236}">
                <a16:creationId xmlns:a16="http://schemas.microsoft.com/office/drawing/2014/main" id="{08F171FE-845C-4E48-8E6C-41B49F73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75433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2831982" y="7119237"/>
            <a:ext cx="20306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 Ryzen Type-RT7-7960X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E870A10-0092-40F6-B1D0-5119608ACFC0}"/>
              </a:ext>
            </a:extLst>
          </p:cNvPr>
          <p:cNvSpPr txBox="1"/>
          <p:nvPr/>
        </p:nvSpPr>
        <p:spPr>
          <a:xfrm>
            <a:off x="3997413" y="715321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1,298,000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C7D9B5-FD81-4E81-9529-8EE984266BFB}"/>
              </a:ext>
            </a:extLst>
          </p:cNvPr>
          <p:cNvSpPr txBox="1"/>
          <p:nvPr/>
        </p:nvSpPr>
        <p:spPr>
          <a:xfrm>
            <a:off x="6648148" y="732250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BBC75C-1DF9-4D66-83B4-AE66F1B31E9D}"/>
              </a:ext>
            </a:extLst>
          </p:cNvPr>
          <p:cNvSpPr txBox="1"/>
          <p:nvPr/>
        </p:nvSpPr>
        <p:spPr>
          <a:xfrm>
            <a:off x="4278595" y="774793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1005EA-B31D-4779-A120-2D94939CBE58}"/>
              </a:ext>
            </a:extLst>
          </p:cNvPr>
          <p:cNvSpPr txBox="1"/>
          <p:nvPr/>
        </p:nvSpPr>
        <p:spPr>
          <a:xfrm>
            <a:off x="6589273" y="723981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（税別）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B59002B-C789-40A8-85D3-22B8F16D5DCF}"/>
              </a:ext>
            </a:extLst>
          </p:cNvPr>
          <p:cNvSpPr/>
          <p:nvPr/>
        </p:nvSpPr>
        <p:spPr>
          <a:xfrm>
            <a:off x="489255" y="2672424"/>
            <a:ext cx="3430278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53DCA97-F687-4DC2-B6EC-9D3550931871}"/>
              </a:ext>
            </a:extLst>
          </p:cNvPr>
          <p:cNvSpPr txBox="1"/>
          <p:nvPr/>
        </p:nvSpPr>
        <p:spPr>
          <a:xfrm>
            <a:off x="467873" y="2718655"/>
            <a:ext cx="35959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Aivia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は人工知能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(AI)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技術を利用した先進的な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画像解析ソフトウェアです。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DCBB245-0528-4BBD-96BC-E07A8E7BE407}"/>
              </a:ext>
            </a:extLst>
          </p:cNvPr>
          <p:cNvSpPr txBox="1"/>
          <p:nvPr/>
        </p:nvSpPr>
        <p:spPr>
          <a:xfrm>
            <a:off x="507452" y="3238905"/>
            <a:ext cx="3395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主に顕微鏡で取得した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2D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～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5D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の画像に対して大容量のデータでも、画像処理の知識が無くても、簡単に効率よく解析することができ、研究の効率と精度を大幅に向上させます。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発売以来、多くの研究機関へ様々な対象物の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解析を行っております。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8482569-F212-418C-966D-86C43F87D8BC}"/>
              </a:ext>
            </a:extLst>
          </p:cNvPr>
          <p:cNvSpPr txBox="1"/>
          <p:nvPr/>
        </p:nvSpPr>
        <p:spPr>
          <a:xfrm>
            <a:off x="3381141" y="4535286"/>
            <a:ext cx="39887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計算に有利な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4.2-5.3GHz 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搭載した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4A78A08-9991-4E38-B3FC-0816B0D00307}"/>
              </a:ext>
            </a:extLst>
          </p:cNvPr>
          <p:cNvSpPr txBox="1"/>
          <p:nvPr/>
        </p:nvSpPr>
        <p:spPr>
          <a:xfrm>
            <a:off x="3442964" y="5753947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7960X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　　　　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4.2-5.3GHz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/48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64GB×4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2TB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 + 4TB HDD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   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to DP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変換アダプタ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本付属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F7B40B9-4509-4B23-9F76-77AF0E98394C}"/>
              </a:ext>
            </a:extLst>
          </p:cNvPr>
          <p:cNvCxnSpPr/>
          <p:nvPr/>
        </p:nvCxnSpPr>
        <p:spPr>
          <a:xfrm>
            <a:off x="3541688" y="722456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>
            <a:extLst>
              <a:ext uri="{FF2B5EF4-FFF2-40B4-BE49-F238E27FC236}">
                <a16:creationId xmlns:a16="http://schemas.microsoft.com/office/drawing/2014/main" id="{CE186448-D9E8-4EBD-91F8-5E84B221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8297836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DAD57D2-1DD3-D20C-3165-E8BBD1EF07EF}"/>
              </a:ext>
            </a:extLst>
          </p:cNvPr>
          <p:cNvSpPr txBox="1"/>
          <p:nvPr/>
        </p:nvSpPr>
        <p:spPr>
          <a:xfrm>
            <a:off x="1455547" y="8393731"/>
            <a:ext cx="54684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解析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速度が圧倒的！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6B15218-9953-A4CD-9D52-F703C785F601}"/>
              </a:ext>
            </a:extLst>
          </p:cNvPr>
          <p:cNvSpPr txBox="1"/>
          <p:nvPr/>
        </p:nvSpPr>
        <p:spPr>
          <a:xfrm>
            <a:off x="1543648" y="8733618"/>
            <a:ext cx="533772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50" b="1" dirty="0" err="1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Aivia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の処理には、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のコア数が多い方が良いと言えます。</a:t>
            </a:r>
            <a:endParaRPr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また、メモリも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192GB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以上、グラフィックボードのビデオメモリは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以上が</a:t>
            </a:r>
            <a:endParaRPr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推奨であるため、上記機種は最適な構成になっております。</a:t>
            </a:r>
            <a:endParaRPr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3BB83C53-2670-47BC-8275-3457C0DCC9FD}"/>
              </a:ext>
            </a:extLst>
          </p:cNvPr>
          <p:cNvGrpSpPr>
            <a:grpSpLocks/>
          </p:cNvGrpSpPr>
          <p:nvPr/>
        </p:nvGrpSpPr>
        <p:grpSpPr bwMode="auto">
          <a:xfrm>
            <a:off x="5586259" y="4956872"/>
            <a:ext cx="798954" cy="619285"/>
            <a:chOff x="1701" y="1985"/>
            <a:chExt cx="6820" cy="5296"/>
          </a:xfrm>
        </p:grpSpPr>
        <p:sp>
          <p:nvSpPr>
            <p:cNvPr id="82" name="グラフィックス 13">
              <a:extLst>
                <a:ext uri="{FF2B5EF4-FFF2-40B4-BE49-F238E27FC236}">
                  <a16:creationId xmlns:a16="http://schemas.microsoft.com/office/drawing/2014/main" id="{6EC17C80-15B2-4A7D-8CDE-CFCE120A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グラフィックス 13">
              <a:extLst>
                <a:ext uri="{FF2B5EF4-FFF2-40B4-BE49-F238E27FC236}">
                  <a16:creationId xmlns:a16="http://schemas.microsoft.com/office/drawing/2014/main" id="{FAB06C9B-84FB-4BCE-B53D-26CA4B04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F3953166-6BBF-852E-F5DB-C61052331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156" y="4965842"/>
            <a:ext cx="641355" cy="644553"/>
          </a:xfrm>
          <a:prstGeom prst="rect">
            <a:avLst/>
          </a:prstGeom>
        </p:spPr>
      </p:pic>
      <p:pic>
        <p:nvPicPr>
          <p:cNvPr id="54" name="図 53" descr="80PLUS PLATINUM">
            <a:extLst>
              <a:ext uri="{FF2B5EF4-FFF2-40B4-BE49-F238E27FC236}">
                <a16:creationId xmlns:a16="http://schemas.microsoft.com/office/drawing/2014/main" id="{C131EDA8-9464-4052-A3BE-5D8CA8D2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338" y="4958035"/>
            <a:ext cx="467183" cy="6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7C15B2-BDAF-EFFF-3339-B8E41B4174B9}"/>
              </a:ext>
            </a:extLst>
          </p:cNvPr>
          <p:cNvSpPr txBox="1"/>
          <p:nvPr/>
        </p:nvSpPr>
        <p:spPr>
          <a:xfrm>
            <a:off x="74219" y="1418112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DEB530A-47B6-BDB0-1631-5AD3931BE0A5}"/>
              </a:ext>
            </a:extLst>
          </p:cNvPr>
          <p:cNvSpPr txBox="1"/>
          <p:nvPr/>
        </p:nvSpPr>
        <p:spPr>
          <a:xfrm>
            <a:off x="461363" y="1740916"/>
            <a:ext cx="33087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コア数が多い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ため、高速解析が可能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B49E6A8-408E-E890-12A2-A01CDDEA945D}"/>
              </a:ext>
            </a:extLst>
          </p:cNvPr>
          <p:cNvSpPr txBox="1"/>
          <p:nvPr/>
        </p:nvSpPr>
        <p:spPr>
          <a:xfrm>
            <a:off x="366760" y="431485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人工知能（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）技術を利用した解析用途に！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0F6FDCD-0EB4-06E3-5EF9-F985A5E5FE51}"/>
              </a:ext>
            </a:extLst>
          </p:cNvPr>
          <p:cNvSpPr txBox="1"/>
          <p:nvPr/>
        </p:nvSpPr>
        <p:spPr>
          <a:xfrm>
            <a:off x="42670" y="624117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顕微鏡画像に対する</a:t>
            </a:r>
            <a:r>
              <a: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画像解析ソフトウェア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89A2503-81B3-D0BF-1720-026ED5DC65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54" y="452126"/>
            <a:ext cx="1181407" cy="152283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C6AA4BA-09AB-F4A1-EACF-E661AC668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41" y="88951"/>
            <a:ext cx="1646408" cy="198302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BD22248-5149-A52D-8672-F49FFF79A7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2534" y="4959728"/>
            <a:ext cx="641355" cy="65204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D4074B3-F985-4F83-93B2-8E7ACB786C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646" y="8413291"/>
            <a:ext cx="813057" cy="826605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B29158-5C9E-B491-9D3A-33D1447E8022}"/>
              </a:ext>
            </a:extLst>
          </p:cNvPr>
          <p:cNvSpPr txBox="1"/>
          <p:nvPr/>
        </p:nvSpPr>
        <p:spPr>
          <a:xfrm>
            <a:off x="147974" y="875634"/>
            <a:ext cx="39151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Aivia</a:t>
            </a:r>
            <a:r>
              <a:rPr kumimoji="1" lang="en-US" altLang="ja-JP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エイビア</a:t>
            </a:r>
            <a:r>
              <a:rPr kumimoji="1" lang="en-US" altLang="ja-JP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6515084-EE6D-EFC8-EB46-FF0DC38E9A5D}"/>
              </a:ext>
            </a:extLst>
          </p:cNvPr>
          <p:cNvSpPr/>
          <p:nvPr/>
        </p:nvSpPr>
        <p:spPr>
          <a:xfrm>
            <a:off x="4428027" y="104695"/>
            <a:ext cx="1568236" cy="1592759"/>
          </a:xfrm>
          <a:custGeom>
            <a:avLst/>
            <a:gdLst>
              <a:gd name="connsiteX0" fmla="*/ 0 w 1649675"/>
              <a:gd name="connsiteY0" fmla="*/ 0 h 1619756"/>
              <a:gd name="connsiteX1" fmla="*/ 1649675 w 1649675"/>
              <a:gd name="connsiteY1" fmla="*/ 0 h 1619756"/>
              <a:gd name="connsiteX2" fmla="*/ 1649675 w 1649675"/>
              <a:gd name="connsiteY2" fmla="*/ 1619756 h 1619756"/>
              <a:gd name="connsiteX3" fmla="*/ 0 w 1649675"/>
              <a:gd name="connsiteY3" fmla="*/ 1619756 h 1619756"/>
              <a:gd name="connsiteX4" fmla="*/ 0 w 1649675"/>
              <a:gd name="connsiteY4" fmla="*/ 0 h 1619756"/>
              <a:gd name="connsiteX0" fmla="*/ 0 w 1649675"/>
              <a:gd name="connsiteY0" fmla="*/ 0 h 1619756"/>
              <a:gd name="connsiteX1" fmla="*/ 1421075 w 1649675"/>
              <a:gd name="connsiteY1" fmla="*/ 678872 h 1619756"/>
              <a:gd name="connsiteX2" fmla="*/ 1649675 w 1649675"/>
              <a:gd name="connsiteY2" fmla="*/ 1619756 h 1619756"/>
              <a:gd name="connsiteX3" fmla="*/ 0 w 1649675"/>
              <a:gd name="connsiteY3" fmla="*/ 1619756 h 1619756"/>
              <a:gd name="connsiteX4" fmla="*/ 0 w 1649675"/>
              <a:gd name="connsiteY4" fmla="*/ 0 h 1619756"/>
              <a:gd name="connsiteX0" fmla="*/ 0 w 1649675"/>
              <a:gd name="connsiteY0" fmla="*/ 0 h 1619756"/>
              <a:gd name="connsiteX1" fmla="*/ 1559620 w 1649675"/>
              <a:gd name="connsiteY1" fmla="*/ 415636 h 1619756"/>
              <a:gd name="connsiteX2" fmla="*/ 1649675 w 1649675"/>
              <a:gd name="connsiteY2" fmla="*/ 1619756 h 1619756"/>
              <a:gd name="connsiteX3" fmla="*/ 0 w 1649675"/>
              <a:gd name="connsiteY3" fmla="*/ 1619756 h 1619756"/>
              <a:gd name="connsiteX4" fmla="*/ 0 w 1649675"/>
              <a:gd name="connsiteY4" fmla="*/ 0 h 1619756"/>
              <a:gd name="connsiteX0" fmla="*/ 0 w 1559620"/>
              <a:gd name="connsiteY0" fmla="*/ 0 h 1619756"/>
              <a:gd name="connsiteX1" fmla="*/ 1559620 w 1559620"/>
              <a:gd name="connsiteY1" fmla="*/ 415636 h 1619756"/>
              <a:gd name="connsiteX2" fmla="*/ 1524985 w 1559620"/>
              <a:gd name="connsiteY2" fmla="*/ 1501992 h 1619756"/>
              <a:gd name="connsiteX3" fmla="*/ 0 w 1559620"/>
              <a:gd name="connsiteY3" fmla="*/ 1619756 h 1619756"/>
              <a:gd name="connsiteX4" fmla="*/ 0 w 1559620"/>
              <a:gd name="connsiteY4" fmla="*/ 0 h 1619756"/>
              <a:gd name="connsiteX0" fmla="*/ 0 w 1559620"/>
              <a:gd name="connsiteY0" fmla="*/ 0 h 1619756"/>
              <a:gd name="connsiteX1" fmla="*/ 1559620 w 1559620"/>
              <a:gd name="connsiteY1" fmla="*/ 415636 h 1619756"/>
              <a:gd name="connsiteX2" fmla="*/ 1407222 w 1559620"/>
              <a:gd name="connsiteY2" fmla="*/ 1453501 h 1619756"/>
              <a:gd name="connsiteX3" fmla="*/ 0 w 1559620"/>
              <a:gd name="connsiteY3" fmla="*/ 1619756 h 1619756"/>
              <a:gd name="connsiteX4" fmla="*/ 0 w 1559620"/>
              <a:gd name="connsiteY4" fmla="*/ 0 h 1619756"/>
              <a:gd name="connsiteX0" fmla="*/ 0 w 1566549"/>
              <a:gd name="connsiteY0" fmla="*/ 0 h 1619756"/>
              <a:gd name="connsiteX1" fmla="*/ 1559620 w 1566549"/>
              <a:gd name="connsiteY1" fmla="*/ 415636 h 1619756"/>
              <a:gd name="connsiteX2" fmla="*/ 1566549 w 1566549"/>
              <a:gd name="connsiteY2" fmla="*/ 1432719 h 1619756"/>
              <a:gd name="connsiteX3" fmla="*/ 0 w 1566549"/>
              <a:gd name="connsiteY3" fmla="*/ 1619756 h 1619756"/>
              <a:gd name="connsiteX4" fmla="*/ 0 w 1566549"/>
              <a:gd name="connsiteY4" fmla="*/ 0 h 1619756"/>
              <a:gd name="connsiteX0" fmla="*/ 76200 w 1566549"/>
              <a:gd name="connsiteY0" fmla="*/ 0 h 1550484"/>
              <a:gd name="connsiteX1" fmla="*/ 1559620 w 1566549"/>
              <a:gd name="connsiteY1" fmla="*/ 346364 h 1550484"/>
              <a:gd name="connsiteX2" fmla="*/ 1566549 w 1566549"/>
              <a:gd name="connsiteY2" fmla="*/ 1363447 h 1550484"/>
              <a:gd name="connsiteX3" fmla="*/ 0 w 1566549"/>
              <a:gd name="connsiteY3" fmla="*/ 1550484 h 1550484"/>
              <a:gd name="connsiteX4" fmla="*/ 76200 w 1566549"/>
              <a:gd name="connsiteY4" fmla="*/ 0 h 1550484"/>
              <a:gd name="connsiteX0" fmla="*/ 55418 w 1566549"/>
              <a:gd name="connsiteY0" fmla="*/ 0 h 1619757"/>
              <a:gd name="connsiteX1" fmla="*/ 1559620 w 1566549"/>
              <a:gd name="connsiteY1" fmla="*/ 415637 h 1619757"/>
              <a:gd name="connsiteX2" fmla="*/ 1566549 w 1566549"/>
              <a:gd name="connsiteY2" fmla="*/ 1432720 h 1619757"/>
              <a:gd name="connsiteX3" fmla="*/ 0 w 1566549"/>
              <a:gd name="connsiteY3" fmla="*/ 1619757 h 1619757"/>
              <a:gd name="connsiteX4" fmla="*/ 55418 w 1566549"/>
              <a:gd name="connsiteY4" fmla="*/ 0 h 1619757"/>
              <a:gd name="connsiteX0" fmla="*/ 0 w 1511131"/>
              <a:gd name="connsiteY0" fmla="*/ 0 h 1481211"/>
              <a:gd name="connsiteX1" fmla="*/ 1504202 w 1511131"/>
              <a:gd name="connsiteY1" fmla="*/ 415637 h 1481211"/>
              <a:gd name="connsiteX2" fmla="*/ 1511131 w 1511131"/>
              <a:gd name="connsiteY2" fmla="*/ 1432720 h 1481211"/>
              <a:gd name="connsiteX3" fmla="*/ 76200 w 1511131"/>
              <a:gd name="connsiteY3" fmla="*/ 1481211 h 1481211"/>
              <a:gd name="connsiteX4" fmla="*/ 0 w 1511131"/>
              <a:gd name="connsiteY4" fmla="*/ 0 h 1481211"/>
              <a:gd name="connsiteX0" fmla="*/ 34636 w 1545767"/>
              <a:gd name="connsiteY0" fmla="*/ 0 h 1598975"/>
              <a:gd name="connsiteX1" fmla="*/ 1538838 w 1545767"/>
              <a:gd name="connsiteY1" fmla="*/ 415637 h 1598975"/>
              <a:gd name="connsiteX2" fmla="*/ 1545767 w 1545767"/>
              <a:gd name="connsiteY2" fmla="*/ 1432720 h 1598975"/>
              <a:gd name="connsiteX3" fmla="*/ 0 w 1545767"/>
              <a:gd name="connsiteY3" fmla="*/ 1598975 h 1598975"/>
              <a:gd name="connsiteX4" fmla="*/ 34636 w 1545767"/>
              <a:gd name="connsiteY4" fmla="*/ 0 h 1598975"/>
              <a:gd name="connsiteX0" fmla="*/ 26076 w 1545767"/>
              <a:gd name="connsiteY0" fmla="*/ 0 h 1616485"/>
              <a:gd name="connsiteX1" fmla="*/ 1538838 w 1545767"/>
              <a:gd name="connsiteY1" fmla="*/ 433147 h 1616485"/>
              <a:gd name="connsiteX2" fmla="*/ 1545767 w 1545767"/>
              <a:gd name="connsiteY2" fmla="*/ 1450230 h 1616485"/>
              <a:gd name="connsiteX3" fmla="*/ 0 w 1545767"/>
              <a:gd name="connsiteY3" fmla="*/ 1616485 h 1616485"/>
              <a:gd name="connsiteX4" fmla="*/ 26076 w 1545767"/>
              <a:gd name="connsiteY4" fmla="*/ 0 h 1616485"/>
              <a:gd name="connsiteX0" fmla="*/ 26076 w 1556203"/>
              <a:gd name="connsiteY0" fmla="*/ 0 h 1616485"/>
              <a:gd name="connsiteX1" fmla="*/ 1555958 w 1556203"/>
              <a:gd name="connsiteY1" fmla="*/ 411258 h 1616485"/>
              <a:gd name="connsiteX2" fmla="*/ 1545767 w 1556203"/>
              <a:gd name="connsiteY2" fmla="*/ 1450230 h 1616485"/>
              <a:gd name="connsiteX3" fmla="*/ 0 w 1556203"/>
              <a:gd name="connsiteY3" fmla="*/ 1616485 h 1616485"/>
              <a:gd name="connsiteX4" fmla="*/ 26076 w 1556203"/>
              <a:gd name="connsiteY4" fmla="*/ 0 h 16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203" h="1616485">
                <a:moveTo>
                  <a:pt x="26076" y="0"/>
                </a:moveTo>
                <a:lnTo>
                  <a:pt x="1555958" y="411258"/>
                </a:lnTo>
                <a:cubicBezTo>
                  <a:pt x="1558268" y="750286"/>
                  <a:pt x="1543457" y="1111202"/>
                  <a:pt x="1545767" y="1450230"/>
                </a:cubicBezTo>
                <a:lnTo>
                  <a:pt x="0" y="1616485"/>
                </a:lnTo>
                <a:lnTo>
                  <a:pt x="26076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82C0FBC9-FE2A-8500-34BD-504055975D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2363" y="2733140"/>
            <a:ext cx="1395012" cy="766223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1BF0865B-551C-AAC1-3C06-C4E0CB2FB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6549" y="2742999"/>
            <a:ext cx="1395012" cy="762487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D555F2D4-F9EB-6DBD-0496-06FFAE7F3E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92363" y="3594680"/>
            <a:ext cx="1395012" cy="762487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BEE1496B-F195-A20C-ABE0-5CD9F30341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9378" y="3597734"/>
            <a:ext cx="1389354" cy="759402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D3F0B2CB-95C9-9969-EFFE-60F020DD5F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727" y="7033230"/>
            <a:ext cx="2685832" cy="9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D36B369C-B0DF-380B-E15E-0E464E2A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999"/>
            <a:ext cx="7559675" cy="2117252"/>
          </a:xfrm>
          <a:prstGeom prst="rect">
            <a:avLst/>
          </a:prstGeom>
        </p:spPr>
      </p:pic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041741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257020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220187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290677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998558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10061427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4" name="Rectangle 3">
            <a:extLst>
              <a:ext uri="{FF2B5EF4-FFF2-40B4-BE49-F238E27FC236}">
                <a16:creationId xmlns:a16="http://schemas.microsoft.com/office/drawing/2014/main" id="{736737C9-DE98-4436-858D-866790B7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49673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14344D56-0941-4659-9F41-F3424ECB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349673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図 8">
            <a:extLst>
              <a:ext uri="{FF2B5EF4-FFF2-40B4-BE49-F238E27FC236}">
                <a16:creationId xmlns:a16="http://schemas.microsoft.com/office/drawing/2014/main" id="{9B92694E-D735-4EFA-8719-7452CCC0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4759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図 8">
            <a:extLst>
              <a:ext uri="{FF2B5EF4-FFF2-40B4-BE49-F238E27FC236}">
                <a16:creationId xmlns:a16="http://schemas.microsoft.com/office/drawing/2014/main" id="{0824D9D5-DAD8-4679-9DA6-B29F06B8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505569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WordArt 35">
            <a:extLst>
              <a:ext uri="{FF2B5EF4-FFF2-40B4-BE49-F238E27FC236}">
                <a16:creationId xmlns:a16="http://schemas.microsoft.com/office/drawing/2014/main" id="{727C49C9-51EF-4A8F-B7D7-5C29B045ED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618549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92" name="WordArt 36">
            <a:extLst>
              <a:ext uri="{FF2B5EF4-FFF2-40B4-BE49-F238E27FC236}">
                <a16:creationId xmlns:a16="http://schemas.microsoft.com/office/drawing/2014/main" id="{CD361B3F-26EB-45A4-9B01-D41C80162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608389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別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1891D5D-642E-498D-8796-C214E6CA31B5}"/>
              </a:ext>
            </a:extLst>
          </p:cNvPr>
          <p:cNvSpPr txBox="1"/>
          <p:nvPr/>
        </p:nvSpPr>
        <p:spPr>
          <a:xfrm>
            <a:off x="4905774" y="5971565"/>
            <a:ext cx="19046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998,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93A2E78-881B-41C2-BF23-6E1934F7F4E8}"/>
              </a:ext>
            </a:extLst>
          </p:cNvPr>
          <p:cNvCxnSpPr/>
          <p:nvPr/>
        </p:nvCxnSpPr>
        <p:spPr>
          <a:xfrm>
            <a:off x="3543453" y="5963656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3">
            <a:extLst>
              <a:ext uri="{FF2B5EF4-FFF2-40B4-BE49-F238E27FC236}">
                <a16:creationId xmlns:a16="http://schemas.microsoft.com/office/drawing/2014/main" id="{3D32CD21-644B-44C0-A83B-B798E3F5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70030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9" name="Picture 4">
            <a:extLst>
              <a:ext uri="{FF2B5EF4-FFF2-40B4-BE49-F238E27FC236}">
                <a16:creationId xmlns:a16="http://schemas.microsoft.com/office/drawing/2014/main" id="{BDBA58D4-FDBD-4911-A89B-9A897D5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670030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図 8">
            <a:extLst>
              <a:ext uri="{FF2B5EF4-FFF2-40B4-BE49-F238E27FC236}">
                <a16:creationId xmlns:a16="http://schemas.microsoft.com/office/drawing/2014/main" id="{43782F1F-272D-4C4E-8ECE-5980B93B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25116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図 8">
            <a:extLst>
              <a:ext uri="{FF2B5EF4-FFF2-40B4-BE49-F238E27FC236}">
                <a16:creationId xmlns:a16="http://schemas.microsoft.com/office/drawing/2014/main" id="{1E3FAA07-0DDF-4A71-97AA-A520311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825926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WordArt 35">
            <a:extLst>
              <a:ext uri="{FF2B5EF4-FFF2-40B4-BE49-F238E27FC236}">
                <a16:creationId xmlns:a16="http://schemas.microsoft.com/office/drawing/2014/main" id="{63A09434-2555-44D1-AAFD-888F92AA95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938906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135" name="WordArt 36">
            <a:extLst>
              <a:ext uri="{FF2B5EF4-FFF2-40B4-BE49-F238E27FC236}">
                <a16:creationId xmlns:a16="http://schemas.microsoft.com/office/drawing/2014/main" id="{6D91442D-48B6-44A3-885D-196984EDE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928746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税別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0BA96992-4E26-47A3-9733-4E81577F09D5}"/>
              </a:ext>
            </a:extLst>
          </p:cNvPr>
          <p:cNvSpPr txBox="1"/>
          <p:nvPr/>
        </p:nvSpPr>
        <p:spPr>
          <a:xfrm>
            <a:off x="776567" y="6860059"/>
            <a:ext cx="5936885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人気の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搭載で構成されたコストパフォーマンスの良いモデル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98B9929-9F2C-4803-8E0F-AAAAAB909187}"/>
              </a:ext>
            </a:extLst>
          </p:cNvPr>
          <p:cNvSpPr txBox="1"/>
          <p:nvPr/>
        </p:nvSpPr>
        <p:spPr>
          <a:xfrm>
            <a:off x="4687862" y="9175135"/>
            <a:ext cx="2122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698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12AEC5D1-4B31-4039-8046-FEC4D724BFD3}"/>
              </a:ext>
            </a:extLst>
          </p:cNvPr>
          <p:cNvCxnSpPr/>
          <p:nvPr/>
        </p:nvCxnSpPr>
        <p:spPr>
          <a:xfrm>
            <a:off x="3570293" y="9096129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A701DA4A-E2E3-494B-B821-1D561E9C6D5B}"/>
              </a:ext>
            </a:extLst>
          </p:cNvPr>
          <p:cNvSpPr txBox="1"/>
          <p:nvPr/>
        </p:nvSpPr>
        <p:spPr>
          <a:xfrm>
            <a:off x="430211" y="3633665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搭載で、各種人気パーツを選定したバランスの取れたモデル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9" name="Rectangle 3">
            <a:extLst>
              <a:ext uri="{FF2B5EF4-FFF2-40B4-BE49-F238E27FC236}">
                <a16:creationId xmlns:a16="http://schemas.microsoft.com/office/drawing/2014/main" id="{5B1ACCE4-0176-4F1C-901C-FE50A1E2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199153"/>
            <a:ext cx="6727825" cy="1186811"/>
          </a:xfrm>
          <a:prstGeom prst="rect">
            <a:avLst/>
          </a:prstGeom>
          <a:solidFill>
            <a:srgbClr val="DDDEE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5E11B80-4101-4354-A277-153EC51E11FD}"/>
              </a:ext>
            </a:extLst>
          </p:cNvPr>
          <p:cNvSpPr txBox="1"/>
          <p:nvPr/>
        </p:nvSpPr>
        <p:spPr>
          <a:xfrm>
            <a:off x="74219" y="1418112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6ABEB8E-C036-4043-846C-A904CDD317F4}"/>
              </a:ext>
            </a:extLst>
          </p:cNvPr>
          <p:cNvSpPr txBox="1"/>
          <p:nvPr/>
        </p:nvSpPr>
        <p:spPr>
          <a:xfrm>
            <a:off x="461363" y="1740916"/>
            <a:ext cx="349646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コア数が多いため、高速解析が可能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AF9FE02-A118-4F43-8980-33F01FFCDCD9}"/>
              </a:ext>
            </a:extLst>
          </p:cNvPr>
          <p:cNvSpPr txBox="1"/>
          <p:nvPr/>
        </p:nvSpPr>
        <p:spPr>
          <a:xfrm>
            <a:off x="366760" y="431485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人工知能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(AI)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技術を利用した解析用途に！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AAB91F5-2B93-4F9D-8B43-BE8CC42527AF}"/>
              </a:ext>
            </a:extLst>
          </p:cNvPr>
          <p:cNvSpPr/>
          <p:nvPr/>
        </p:nvSpPr>
        <p:spPr>
          <a:xfrm>
            <a:off x="489255" y="2258146"/>
            <a:ext cx="5106630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DC6DF90-1DD2-4985-A359-342FF50D9E7B}"/>
              </a:ext>
            </a:extLst>
          </p:cNvPr>
          <p:cNvSpPr txBox="1"/>
          <p:nvPr/>
        </p:nvSpPr>
        <p:spPr>
          <a:xfrm>
            <a:off x="467873" y="2291565"/>
            <a:ext cx="5052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Aivia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は人工知能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(AI)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技術を利用した先進的な画像解析ソフトウェアです。主に顕微鏡で取得した画像を効率よく解析することが可能です。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F0B9354-DE27-4924-9E13-02EDD080A752}"/>
              </a:ext>
            </a:extLst>
          </p:cNvPr>
          <p:cNvSpPr txBox="1"/>
          <p:nvPr/>
        </p:nvSpPr>
        <p:spPr>
          <a:xfrm>
            <a:off x="489256" y="2813346"/>
            <a:ext cx="510662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正確なディープラーニングに基づく細胞セグメンテーションから、自動フェノタイピング、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3D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マルチプレックス画像のデータ探索まで解析可能。分析の主観性と再現性の低下は、生物学の画像分析が克服すべき重要な課題です。標準的な セグメンテーションでは、基準以下の結果となる可能性があり、人為的なエラーを引き起こす要因となる、マニュアル作業でのキュレーション（情報の収集や整理）が必要になります。 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96C537B-72AC-0D0E-C0BA-6477203A72EE}"/>
              </a:ext>
            </a:extLst>
          </p:cNvPr>
          <p:cNvSpPr txBox="1"/>
          <p:nvPr/>
        </p:nvSpPr>
        <p:spPr>
          <a:xfrm>
            <a:off x="3152066" y="5835600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WST-W52555XS3Q2TTNVM</a:t>
            </a:r>
          </a:p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A53A25-32DC-780F-0DE6-F8EAF6AC8CEB}"/>
              </a:ext>
            </a:extLst>
          </p:cNvPr>
          <p:cNvSpPr txBox="1"/>
          <p:nvPr/>
        </p:nvSpPr>
        <p:spPr>
          <a:xfrm>
            <a:off x="3185197" y="9007769"/>
            <a:ext cx="20306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BT-U9285KAS1Q1TTNVM</a:t>
            </a:r>
          </a:p>
        </p:txBody>
      </p:sp>
      <p:grpSp>
        <p:nvGrpSpPr>
          <p:cNvPr id="58" name="Group 30">
            <a:extLst>
              <a:ext uri="{FF2B5EF4-FFF2-40B4-BE49-F238E27FC236}">
                <a16:creationId xmlns:a16="http://schemas.microsoft.com/office/drawing/2014/main" id="{5897533F-D981-0FC5-0BFF-DCF79B5C6086}"/>
              </a:ext>
            </a:extLst>
          </p:cNvPr>
          <p:cNvGrpSpPr>
            <a:grpSpLocks/>
          </p:cNvGrpSpPr>
          <p:nvPr/>
        </p:nvGrpSpPr>
        <p:grpSpPr bwMode="auto">
          <a:xfrm>
            <a:off x="5256376" y="4099057"/>
            <a:ext cx="682909" cy="541304"/>
            <a:chOff x="1701" y="1985"/>
            <a:chExt cx="6820" cy="5296"/>
          </a:xfrm>
        </p:grpSpPr>
        <p:sp>
          <p:nvSpPr>
            <p:cNvPr id="79" name="グラフィックス 13">
              <a:extLst>
                <a:ext uri="{FF2B5EF4-FFF2-40B4-BE49-F238E27FC236}">
                  <a16:creationId xmlns:a16="http://schemas.microsoft.com/office/drawing/2014/main" id="{283D427A-58C4-5559-1A25-A31A6B7E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グラフィックス 13">
              <a:extLst>
                <a:ext uri="{FF2B5EF4-FFF2-40B4-BE49-F238E27FC236}">
                  <a16:creationId xmlns:a16="http://schemas.microsoft.com/office/drawing/2014/main" id="{9B783827-5EFE-B0E0-760F-D5C1D0646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52B2D0CC-2D77-D18E-F076-72DA2D1ED2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1863" y="4106897"/>
            <a:ext cx="548200" cy="563391"/>
          </a:xfrm>
          <a:prstGeom prst="rect">
            <a:avLst/>
          </a:prstGeom>
        </p:spPr>
      </p:pic>
      <p:grpSp>
        <p:nvGrpSpPr>
          <p:cNvPr id="82" name="Group 30">
            <a:extLst>
              <a:ext uri="{FF2B5EF4-FFF2-40B4-BE49-F238E27FC236}">
                <a16:creationId xmlns:a16="http://schemas.microsoft.com/office/drawing/2014/main" id="{0C77C7BA-F19C-CF48-0733-4177673F1D82}"/>
              </a:ext>
            </a:extLst>
          </p:cNvPr>
          <p:cNvGrpSpPr>
            <a:grpSpLocks/>
          </p:cNvGrpSpPr>
          <p:nvPr/>
        </p:nvGrpSpPr>
        <p:grpSpPr bwMode="auto">
          <a:xfrm>
            <a:off x="5133589" y="7298942"/>
            <a:ext cx="615530" cy="461540"/>
            <a:chOff x="1701" y="1985"/>
            <a:chExt cx="6820" cy="5296"/>
          </a:xfrm>
        </p:grpSpPr>
        <p:sp>
          <p:nvSpPr>
            <p:cNvPr id="98" name="グラフィックス 13">
              <a:extLst>
                <a:ext uri="{FF2B5EF4-FFF2-40B4-BE49-F238E27FC236}">
                  <a16:creationId xmlns:a16="http://schemas.microsoft.com/office/drawing/2014/main" id="{3D3ADB8F-CC22-F907-38A5-4F5A78A0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グラフィックス 13">
              <a:extLst>
                <a:ext uri="{FF2B5EF4-FFF2-40B4-BE49-F238E27FC236}">
                  <a16:creationId xmlns:a16="http://schemas.microsoft.com/office/drawing/2014/main" id="{E0A9475A-427A-2309-0315-912E79FE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83" name="図 82">
            <a:extLst>
              <a:ext uri="{FF2B5EF4-FFF2-40B4-BE49-F238E27FC236}">
                <a16:creationId xmlns:a16="http://schemas.microsoft.com/office/drawing/2014/main" id="{2EB8A1B6-CC15-FA37-4E43-3FBC8033C6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5092" y="7305628"/>
            <a:ext cx="494113" cy="48037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A0A2027-3117-F7B6-5315-21D23100F73A}"/>
              </a:ext>
            </a:extLst>
          </p:cNvPr>
          <p:cNvSpPr txBox="1"/>
          <p:nvPr/>
        </p:nvSpPr>
        <p:spPr>
          <a:xfrm>
            <a:off x="3358305" y="4682769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w5-2555X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(P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3.3-4.6GHz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/TB3.0 4.8GHz/14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(P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+E0)/28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2TB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 + 4TB HDD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406B19C-804B-6013-D4CB-E39337B7C23D}"/>
              </a:ext>
            </a:extLst>
          </p:cNvPr>
          <p:cNvSpPr txBox="1"/>
          <p:nvPr/>
        </p:nvSpPr>
        <p:spPr>
          <a:xfrm>
            <a:off x="3322689" y="7810011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Ultra 9 285K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コア（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+16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3.7GHz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/tb5.6GHz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1TB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pic>
        <p:nvPicPr>
          <p:cNvPr id="46" name="図 45" descr="80PLUS PLATINUM">
            <a:extLst>
              <a:ext uri="{FF2B5EF4-FFF2-40B4-BE49-F238E27FC236}">
                <a16:creationId xmlns:a16="http://schemas.microsoft.com/office/drawing/2014/main" id="{5B3A4A44-3A82-2890-3171-6D459AB7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183" y="4135956"/>
            <a:ext cx="381567" cy="5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図 46" descr="80PLUS PLATINUM">
            <a:extLst>
              <a:ext uri="{FF2B5EF4-FFF2-40B4-BE49-F238E27FC236}">
                <a16:creationId xmlns:a16="http://schemas.microsoft.com/office/drawing/2014/main" id="{A07632CB-ADB4-EBC3-BC93-67BB10E4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762" y="7289330"/>
            <a:ext cx="380103" cy="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8AB72C04-4973-FEDF-B2CB-24CDFE9C23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6" y="4229972"/>
            <a:ext cx="1688228" cy="2176123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CD5D070-2ED4-4AD4-A041-226968374B68}"/>
              </a:ext>
            </a:extLst>
          </p:cNvPr>
          <p:cNvGrpSpPr/>
          <p:nvPr/>
        </p:nvGrpSpPr>
        <p:grpSpPr>
          <a:xfrm>
            <a:off x="507714" y="5914179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B3E18EC9-7AA4-40CA-9CA6-7C72BF0D249B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191D9E20-D726-47DF-8690-1093A0A294E6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60" name="図 59">
            <a:extLst>
              <a:ext uri="{FF2B5EF4-FFF2-40B4-BE49-F238E27FC236}">
                <a16:creationId xmlns:a16="http://schemas.microsoft.com/office/drawing/2014/main" id="{B54B3202-B593-9551-3E5D-D6608CB2C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7" y="389122"/>
            <a:ext cx="1252940" cy="1615038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440F9A9-ED19-06A1-834F-4783D4A686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81" y="172496"/>
            <a:ext cx="2000770" cy="1853375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D41891D-246C-8610-F1C1-BAEBE816B182}"/>
              </a:ext>
            </a:extLst>
          </p:cNvPr>
          <p:cNvSpPr txBox="1"/>
          <p:nvPr/>
        </p:nvSpPr>
        <p:spPr>
          <a:xfrm>
            <a:off x="42670" y="624117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顕微鏡画像に対する</a:t>
            </a:r>
            <a:r>
              <a: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画像解析ソフトウェア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66A2D63E-13F3-589F-6136-99011E2CFA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839" y="4103460"/>
            <a:ext cx="555929" cy="56339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26F1CDD-990E-0C77-CD72-EA9CBE7CE9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0969" y="7320232"/>
            <a:ext cx="459205" cy="454733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BA395FA-5C81-3384-2EAE-F642BB02BAC0}"/>
              </a:ext>
            </a:extLst>
          </p:cNvPr>
          <p:cNvSpPr txBox="1"/>
          <p:nvPr/>
        </p:nvSpPr>
        <p:spPr>
          <a:xfrm>
            <a:off x="147974" y="875634"/>
            <a:ext cx="39151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Aivia</a:t>
            </a:r>
            <a:r>
              <a:rPr kumimoji="1" lang="en-US" altLang="ja-JP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エイビア</a:t>
            </a:r>
            <a:r>
              <a:rPr kumimoji="1" lang="en-US" altLang="ja-JP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1" name="正方形/長方形 67">
            <a:extLst>
              <a:ext uri="{FF2B5EF4-FFF2-40B4-BE49-F238E27FC236}">
                <a16:creationId xmlns:a16="http://schemas.microsoft.com/office/drawing/2014/main" id="{E7C1AA44-6B8A-38D3-85E2-A1E6E5F0B220}"/>
              </a:ext>
            </a:extLst>
          </p:cNvPr>
          <p:cNvSpPr/>
          <p:nvPr/>
        </p:nvSpPr>
        <p:spPr>
          <a:xfrm>
            <a:off x="4005331" y="190740"/>
            <a:ext cx="1930357" cy="1480922"/>
          </a:xfrm>
          <a:custGeom>
            <a:avLst/>
            <a:gdLst>
              <a:gd name="connsiteX0" fmla="*/ 0 w 1649675"/>
              <a:gd name="connsiteY0" fmla="*/ 0 h 1619756"/>
              <a:gd name="connsiteX1" fmla="*/ 1649675 w 1649675"/>
              <a:gd name="connsiteY1" fmla="*/ 0 h 1619756"/>
              <a:gd name="connsiteX2" fmla="*/ 1649675 w 1649675"/>
              <a:gd name="connsiteY2" fmla="*/ 1619756 h 1619756"/>
              <a:gd name="connsiteX3" fmla="*/ 0 w 1649675"/>
              <a:gd name="connsiteY3" fmla="*/ 1619756 h 1619756"/>
              <a:gd name="connsiteX4" fmla="*/ 0 w 1649675"/>
              <a:gd name="connsiteY4" fmla="*/ 0 h 1619756"/>
              <a:gd name="connsiteX0" fmla="*/ 0 w 1649675"/>
              <a:gd name="connsiteY0" fmla="*/ 0 h 1619756"/>
              <a:gd name="connsiteX1" fmla="*/ 1421075 w 1649675"/>
              <a:gd name="connsiteY1" fmla="*/ 678872 h 1619756"/>
              <a:gd name="connsiteX2" fmla="*/ 1649675 w 1649675"/>
              <a:gd name="connsiteY2" fmla="*/ 1619756 h 1619756"/>
              <a:gd name="connsiteX3" fmla="*/ 0 w 1649675"/>
              <a:gd name="connsiteY3" fmla="*/ 1619756 h 1619756"/>
              <a:gd name="connsiteX4" fmla="*/ 0 w 1649675"/>
              <a:gd name="connsiteY4" fmla="*/ 0 h 1619756"/>
              <a:gd name="connsiteX0" fmla="*/ 0 w 1649675"/>
              <a:gd name="connsiteY0" fmla="*/ 0 h 1619756"/>
              <a:gd name="connsiteX1" fmla="*/ 1559620 w 1649675"/>
              <a:gd name="connsiteY1" fmla="*/ 415636 h 1619756"/>
              <a:gd name="connsiteX2" fmla="*/ 1649675 w 1649675"/>
              <a:gd name="connsiteY2" fmla="*/ 1619756 h 1619756"/>
              <a:gd name="connsiteX3" fmla="*/ 0 w 1649675"/>
              <a:gd name="connsiteY3" fmla="*/ 1619756 h 1619756"/>
              <a:gd name="connsiteX4" fmla="*/ 0 w 1649675"/>
              <a:gd name="connsiteY4" fmla="*/ 0 h 1619756"/>
              <a:gd name="connsiteX0" fmla="*/ 0 w 1559620"/>
              <a:gd name="connsiteY0" fmla="*/ 0 h 1619756"/>
              <a:gd name="connsiteX1" fmla="*/ 1559620 w 1559620"/>
              <a:gd name="connsiteY1" fmla="*/ 415636 h 1619756"/>
              <a:gd name="connsiteX2" fmla="*/ 1524985 w 1559620"/>
              <a:gd name="connsiteY2" fmla="*/ 1501992 h 1619756"/>
              <a:gd name="connsiteX3" fmla="*/ 0 w 1559620"/>
              <a:gd name="connsiteY3" fmla="*/ 1619756 h 1619756"/>
              <a:gd name="connsiteX4" fmla="*/ 0 w 1559620"/>
              <a:gd name="connsiteY4" fmla="*/ 0 h 1619756"/>
              <a:gd name="connsiteX0" fmla="*/ 0 w 1559620"/>
              <a:gd name="connsiteY0" fmla="*/ 0 h 1619756"/>
              <a:gd name="connsiteX1" fmla="*/ 1559620 w 1559620"/>
              <a:gd name="connsiteY1" fmla="*/ 415636 h 1619756"/>
              <a:gd name="connsiteX2" fmla="*/ 1407222 w 1559620"/>
              <a:gd name="connsiteY2" fmla="*/ 1453501 h 1619756"/>
              <a:gd name="connsiteX3" fmla="*/ 0 w 1559620"/>
              <a:gd name="connsiteY3" fmla="*/ 1619756 h 1619756"/>
              <a:gd name="connsiteX4" fmla="*/ 0 w 1559620"/>
              <a:gd name="connsiteY4" fmla="*/ 0 h 1619756"/>
              <a:gd name="connsiteX0" fmla="*/ 0 w 1566549"/>
              <a:gd name="connsiteY0" fmla="*/ 0 h 1619756"/>
              <a:gd name="connsiteX1" fmla="*/ 1559620 w 1566549"/>
              <a:gd name="connsiteY1" fmla="*/ 415636 h 1619756"/>
              <a:gd name="connsiteX2" fmla="*/ 1566549 w 1566549"/>
              <a:gd name="connsiteY2" fmla="*/ 1432719 h 1619756"/>
              <a:gd name="connsiteX3" fmla="*/ 0 w 1566549"/>
              <a:gd name="connsiteY3" fmla="*/ 1619756 h 1619756"/>
              <a:gd name="connsiteX4" fmla="*/ 0 w 1566549"/>
              <a:gd name="connsiteY4" fmla="*/ 0 h 1619756"/>
              <a:gd name="connsiteX0" fmla="*/ 76200 w 1566549"/>
              <a:gd name="connsiteY0" fmla="*/ 0 h 1550484"/>
              <a:gd name="connsiteX1" fmla="*/ 1559620 w 1566549"/>
              <a:gd name="connsiteY1" fmla="*/ 346364 h 1550484"/>
              <a:gd name="connsiteX2" fmla="*/ 1566549 w 1566549"/>
              <a:gd name="connsiteY2" fmla="*/ 1363447 h 1550484"/>
              <a:gd name="connsiteX3" fmla="*/ 0 w 1566549"/>
              <a:gd name="connsiteY3" fmla="*/ 1550484 h 1550484"/>
              <a:gd name="connsiteX4" fmla="*/ 76200 w 1566549"/>
              <a:gd name="connsiteY4" fmla="*/ 0 h 1550484"/>
              <a:gd name="connsiteX0" fmla="*/ 55418 w 1566549"/>
              <a:gd name="connsiteY0" fmla="*/ 0 h 1619757"/>
              <a:gd name="connsiteX1" fmla="*/ 1559620 w 1566549"/>
              <a:gd name="connsiteY1" fmla="*/ 415637 h 1619757"/>
              <a:gd name="connsiteX2" fmla="*/ 1566549 w 1566549"/>
              <a:gd name="connsiteY2" fmla="*/ 1432720 h 1619757"/>
              <a:gd name="connsiteX3" fmla="*/ 0 w 1566549"/>
              <a:gd name="connsiteY3" fmla="*/ 1619757 h 1619757"/>
              <a:gd name="connsiteX4" fmla="*/ 55418 w 1566549"/>
              <a:gd name="connsiteY4" fmla="*/ 0 h 1619757"/>
              <a:gd name="connsiteX0" fmla="*/ 0 w 1511131"/>
              <a:gd name="connsiteY0" fmla="*/ 0 h 1481211"/>
              <a:gd name="connsiteX1" fmla="*/ 1504202 w 1511131"/>
              <a:gd name="connsiteY1" fmla="*/ 415637 h 1481211"/>
              <a:gd name="connsiteX2" fmla="*/ 1511131 w 1511131"/>
              <a:gd name="connsiteY2" fmla="*/ 1432720 h 1481211"/>
              <a:gd name="connsiteX3" fmla="*/ 76200 w 1511131"/>
              <a:gd name="connsiteY3" fmla="*/ 1481211 h 1481211"/>
              <a:gd name="connsiteX4" fmla="*/ 0 w 1511131"/>
              <a:gd name="connsiteY4" fmla="*/ 0 h 1481211"/>
              <a:gd name="connsiteX0" fmla="*/ 34636 w 1545767"/>
              <a:gd name="connsiteY0" fmla="*/ 0 h 1598975"/>
              <a:gd name="connsiteX1" fmla="*/ 1538838 w 1545767"/>
              <a:gd name="connsiteY1" fmla="*/ 415637 h 1598975"/>
              <a:gd name="connsiteX2" fmla="*/ 1545767 w 1545767"/>
              <a:gd name="connsiteY2" fmla="*/ 1432720 h 1598975"/>
              <a:gd name="connsiteX3" fmla="*/ 0 w 1545767"/>
              <a:gd name="connsiteY3" fmla="*/ 1598975 h 1598975"/>
              <a:gd name="connsiteX4" fmla="*/ 34636 w 1545767"/>
              <a:gd name="connsiteY4" fmla="*/ 0 h 1598975"/>
              <a:gd name="connsiteX0" fmla="*/ 26076 w 1545767"/>
              <a:gd name="connsiteY0" fmla="*/ 0 h 1616485"/>
              <a:gd name="connsiteX1" fmla="*/ 1538838 w 1545767"/>
              <a:gd name="connsiteY1" fmla="*/ 433147 h 1616485"/>
              <a:gd name="connsiteX2" fmla="*/ 1545767 w 1545767"/>
              <a:gd name="connsiteY2" fmla="*/ 1450230 h 1616485"/>
              <a:gd name="connsiteX3" fmla="*/ 0 w 1545767"/>
              <a:gd name="connsiteY3" fmla="*/ 1616485 h 1616485"/>
              <a:gd name="connsiteX4" fmla="*/ 26076 w 1545767"/>
              <a:gd name="connsiteY4" fmla="*/ 0 h 1616485"/>
              <a:gd name="connsiteX0" fmla="*/ 26076 w 1556203"/>
              <a:gd name="connsiteY0" fmla="*/ 0 h 1616485"/>
              <a:gd name="connsiteX1" fmla="*/ 1555958 w 1556203"/>
              <a:gd name="connsiteY1" fmla="*/ 411258 h 1616485"/>
              <a:gd name="connsiteX2" fmla="*/ 1545767 w 1556203"/>
              <a:gd name="connsiteY2" fmla="*/ 1450230 h 1616485"/>
              <a:gd name="connsiteX3" fmla="*/ 0 w 1556203"/>
              <a:gd name="connsiteY3" fmla="*/ 1616485 h 1616485"/>
              <a:gd name="connsiteX4" fmla="*/ 26076 w 1556203"/>
              <a:gd name="connsiteY4" fmla="*/ 0 h 1616485"/>
              <a:gd name="connsiteX0" fmla="*/ 0 w 1829735"/>
              <a:gd name="connsiteY0" fmla="*/ 140302 h 1205227"/>
              <a:gd name="connsiteX1" fmla="*/ 1829490 w 1829735"/>
              <a:gd name="connsiteY1" fmla="*/ 0 h 1205227"/>
              <a:gd name="connsiteX2" fmla="*/ 1819299 w 1829735"/>
              <a:gd name="connsiteY2" fmla="*/ 1038972 h 1205227"/>
              <a:gd name="connsiteX3" fmla="*/ 273532 w 1829735"/>
              <a:gd name="connsiteY3" fmla="*/ 1205227 h 1205227"/>
              <a:gd name="connsiteX4" fmla="*/ 0 w 1829735"/>
              <a:gd name="connsiteY4" fmla="*/ 140302 h 1205227"/>
              <a:gd name="connsiteX0" fmla="*/ 0 w 1819299"/>
              <a:gd name="connsiteY0" fmla="*/ 464234 h 1529159"/>
              <a:gd name="connsiteX1" fmla="*/ 1769568 w 1819299"/>
              <a:gd name="connsiteY1" fmla="*/ 0 h 1529159"/>
              <a:gd name="connsiteX2" fmla="*/ 1819299 w 1819299"/>
              <a:gd name="connsiteY2" fmla="*/ 1362904 h 1529159"/>
              <a:gd name="connsiteX3" fmla="*/ 273532 w 1819299"/>
              <a:gd name="connsiteY3" fmla="*/ 1529159 h 1529159"/>
              <a:gd name="connsiteX4" fmla="*/ 0 w 1819299"/>
              <a:gd name="connsiteY4" fmla="*/ 464234 h 1529159"/>
              <a:gd name="connsiteX0" fmla="*/ 0 w 1769627"/>
              <a:gd name="connsiteY0" fmla="*/ 464234 h 1529159"/>
              <a:gd name="connsiteX1" fmla="*/ 1769568 w 1769627"/>
              <a:gd name="connsiteY1" fmla="*/ 0 h 1529159"/>
              <a:gd name="connsiteX2" fmla="*/ 1708016 w 1769627"/>
              <a:gd name="connsiteY2" fmla="*/ 1502983 h 1529159"/>
              <a:gd name="connsiteX3" fmla="*/ 273532 w 1769627"/>
              <a:gd name="connsiteY3" fmla="*/ 1529159 h 1529159"/>
              <a:gd name="connsiteX4" fmla="*/ 0 w 1769627"/>
              <a:gd name="connsiteY4" fmla="*/ 464234 h 1529159"/>
              <a:gd name="connsiteX0" fmla="*/ 145919 w 1915546"/>
              <a:gd name="connsiteY0" fmla="*/ 464234 h 1502983"/>
              <a:gd name="connsiteX1" fmla="*/ 1915487 w 1915546"/>
              <a:gd name="connsiteY1" fmla="*/ 0 h 1502983"/>
              <a:gd name="connsiteX2" fmla="*/ 1853935 w 1915546"/>
              <a:gd name="connsiteY2" fmla="*/ 1502983 h 1502983"/>
              <a:gd name="connsiteX3" fmla="*/ 0 w 1915546"/>
              <a:gd name="connsiteY3" fmla="*/ 1485383 h 1502983"/>
              <a:gd name="connsiteX4" fmla="*/ 145919 w 1915546"/>
              <a:gd name="connsiteY4" fmla="*/ 464234 h 15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546" h="1502983">
                <a:moveTo>
                  <a:pt x="145919" y="464234"/>
                </a:moveTo>
                <a:lnTo>
                  <a:pt x="1915487" y="0"/>
                </a:lnTo>
                <a:cubicBezTo>
                  <a:pt x="1917797" y="339028"/>
                  <a:pt x="1851625" y="1163955"/>
                  <a:pt x="1853935" y="1502983"/>
                </a:cubicBezTo>
                <a:lnTo>
                  <a:pt x="0" y="1485383"/>
                </a:lnTo>
                <a:lnTo>
                  <a:pt x="145919" y="464234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12571296-D4A4-1FA7-E5BC-655ADE3758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3502" y="2274752"/>
            <a:ext cx="1379190" cy="104792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C7F0C8BB-F1A2-1A42-EE7E-DC30887DBF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7" y="7417725"/>
            <a:ext cx="1688228" cy="2176123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4786238F-260C-48CB-B5C1-C312B98962F0}"/>
              </a:ext>
            </a:extLst>
          </p:cNvPr>
          <p:cNvGrpSpPr/>
          <p:nvPr/>
        </p:nvGrpSpPr>
        <p:grpSpPr>
          <a:xfrm>
            <a:off x="507714" y="9166953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89FF9F55-F5BF-4361-9CB1-E08B8B000BD7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B4772D97-1D95-446D-AF8B-31BF65FC97AA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54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Pages>0</Pages>
  <Words>710</Words>
  <Characters>0</Characters>
  <Application>Microsoft Office PowerPoint</Application>
  <DocSecurity>0</DocSecurity>
  <PresentationFormat>ユーザー設定</PresentationFormat>
  <Lines>0</Lines>
  <Paragraphs>99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Yu Gothic UI</vt:lpstr>
      <vt:lpstr>ヒラギノ角ゴ5</vt:lpstr>
      <vt:lpstr>ヒラギノ角ゴ7</vt:lpstr>
      <vt:lpstr>ヒラギノ角ゴ8</vt:lpstr>
      <vt:lpstr>メイリオ</vt:lpstr>
      <vt:lpstr>游ゴシック</vt:lpstr>
      <vt:lpstr>游ゴシック Light</vt:lpstr>
      <vt:lpstr>Arial</vt:lpstr>
      <vt:lpstr>Arial Black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1482</cp:revision>
  <cp:lastPrinted>2025-05-28T00:49:51Z</cp:lastPrinted>
  <dcterms:created xsi:type="dcterms:W3CDTF">2015-08-26T04:11:00Z</dcterms:created>
  <dcterms:modified xsi:type="dcterms:W3CDTF">2025-05-28T01:14:59Z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