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
  </p:notesMasterIdLst>
  <p:sldIdLst>
    <p:sldId id="300"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EE0"/>
    <a:srgbClr val="E7EBEC"/>
    <a:srgbClr val="081930"/>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varScale="1">
        <p:scale>
          <a:sx n="65" d="100"/>
          <a:sy n="65" d="100"/>
        </p:scale>
        <p:origin x="3222" y="82"/>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2025/4/1</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2025/4/1</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2025/4/1</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2025/4/1</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2025/4/1</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2025/4/1</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2025/4/1</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2025/4/1</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gi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https://qr.quel.jp/tmp/a522df6578971b176d6ea4d0392a1581a9d568cd.png"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https://qr.quel.jp/tmp/a522df6578971b176d6ea4d0392a1581a9d568cd.png" TargetMode="External"/><Relationship Id="rId15" Type="http://schemas.openxmlformats.org/officeDocument/2006/relationships/image" Target="../media/image22.png"/><Relationship Id="rId10" Type="http://schemas.openxmlformats.org/officeDocument/2006/relationships/image" Target="../media/image5.gif"/><Relationship Id="rId19"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AD79C8E0-BA42-A671-FF4A-A50C3757751D}"/>
              </a:ext>
            </a:extLst>
          </p:cNvPr>
          <p:cNvPicPr>
            <a:picLocks noChangeAspect="1"/>
          </p:cNvPicPr>
          <p:nvPr/>
        </p:nvPicPr>
        <p:blipFill>
          <a:blip r:embed="rId2"/>
          <a:stretch>
            <a:fillRect/>
          </a:stretch>
        </p:blipFill>
        <p:spPr>
          <a:xfrm>
            <a:off x="42670" y="-13614"/>
            <a:ext cx="7559675" cy="2400661"/>
          </a:xfrm>
          <a:prstGeom prst="rect">
            <a:avLst/>
          </a:prstGeom>
        </p:spPr>
      </p:pic>
      <p:sp>
        <p:nvSpPr>
          <p:cNvPr id="64" name="正方形/長方形 63">
            <a:extLst>
              <a:ext uri="{FF2B5EF4-FFF2-40B4-BE49-F238E27FC236}">
                <a16:creationId xmlns:a16="http://schemas.microsoft.com/office/drawing/2014/main" id="{99F9ED1D-3502-4863-A018-B446E01C3F9B}"/>
              </a:ext>
            </a:extLst>
          </p:cNvPr>
          <p:cNvSpPr/>
          <p:nvPr/>
        </p:nvSpPr>
        <p:spPr>
          <a:xfrm>
            <a:off x="406355" y="2570096"/>
            <a:ext cx="6754327" cy="1889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8" y="7754330"/>
            <a:ext cx="3557992"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2831982" y="7119237"/>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a:t>
            </a:r>
            <a:r>
              <a:rPr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Grasta</a:t>
            </a:r>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Type-ALIS35W-Q</a:t>
            </a: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997413" y="7153211"/>
            <a:ext cx="2756248" cy="646331"/>
          </a:xfrm>
          <a:prstGeom prst="rect">
            <a:avLst/>
          </a:prstGeom>
          <a:noFill/>
          <a:ln>
            <a:noFill/>
          </a:ln>
        </p:spPr>
        <p:txBody>
          <a:bodyPr wrap="square" rtlCol="0">
            <a:spAutoFit/>
          </a:bodyPr>
          <a:lstStyle/>
          <a:p>
            <a:pPr algn="r"/>
            <a:r>
              <a:rPr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rPr>
              <a:t>1,253,000</a:t>
            </a:r>
            <a:endParaRPr kumimoji="1"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endParaRP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648148" y="7322507"/>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8595" y="7747938"/>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589273" y="7239813"/>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9" name="正方形/長方形 68">
            <a:extLst>
              <a:ext uri="{FF2B5EF4-FFF2-40B4-BE49-F238E27FC236}">
                <a16:creationId xmlns:a16="http://schemas.microsoft.com/office/drawing/2014/main" id="{1B59002B-C789-40A8-85D3-22B8F16D5DCF}"/>
              </a:ext>
            </a:extLst>
          </p:cNvPr>
          <p:cNvSpPr/>
          <p:nvPr/>
        </p:nvSpPr>
        <p:spPr>
          <a:xfrm>
            <a:off x="489255" y="2672424"/>
            <a:ext cx="3430278"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53DCA97-F687-4DC2-B6EC-9D3550931871}"/>
              </a:ext>
            </a:extLst>
          </p:cNvPr>
          <p:cNvSpPr txBox="1"/>
          <p:nvPr/>
        </p:nvSpPr>
        <p:spPr>
          <a:xfrm>
            <a:off x="467873" y="2718655"/>
            <a:ext cx="3595987" cy="461665"/>
          </a:xfrm>
          <a:prstGeom prst="rect">
            <a:avLst/>
          </a:prstGeom>
          <a:noFill/>
          <a:ln>
            <a:noFill/>
          </a:ln>
        </p:spPr>
        <p:txBody>
          <a:bodyPr wrap="square" rtlCol="0">
            <a:spAutoFit/>
          </a:bodyPr>
          <a:lstStyle/>
          <a:p>
            <a:r>
              <a:rPr lang="en-US" altLang="ja-JP" sz="12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は有限要素法による汎用音響解析ソフトウェアです。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1" name="テキスト ボックス 70">
            <a:extLst>
              <a:ext uri="{FF2B5EF4-FFF2-40B4-BE49-F238E27FC236}">
                <a16:creationId xmlns:a16="http://schemas.microsoft.com/office/drawing/2014/main" id="{EDCBB245-0528-4BBD-96BC-E07A8E7BE407}"/>
              </a:ext>
            </a:extLst>
          </p:cNvPr>
          <p:cNvSpPr txBox="1"/>
          <p:nvPr/>
        </p:nvSpPr>
        <p:spPr>
          <a:xfrm>
            <a:off x="507452" y="3238905"/>
            <a:ext cx="3395488" cy="1200329"/>
          </a:xfrm>
          <a:prstGeom prst="rect">
            <a:avLst/>
          </a:prstGeom>
          <a:noFill/>
          <a:ln>
            <a:noFill/>
          </a:ln>
        </p:spPr>
        <p:txBody>
          <a:bodyPr wrap="square" rtlCol="0">
            <a:spAutoFit/>
          </a:bodyPr>
          <a:lstStyle/>
          <a:p>
            <a:r>
              <a:rPr lang="en-US" altLang="ja-JP" sz="1200" dirty="0" err="1">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は音響、振動音響、航空音響などの問題を解決する最高級の音響解析ソフトウェアです。</a:t>
            </a:r>
            <a:r>
              <a:rPr lang="en-US" altLang="ja-JP" sz="1200" dirty="0" err="1">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は、自動車メーカー、サプライヤー航空宇宙・防衛企業、消費者製品メーカーなどに採用され、設計における音響性能の理解と改善を促進します。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88482569-F212-418C-966D-86C43F87D8BC}"/>
              </a:ext>
            </a:extLst>
          </p:cNvPr>
          <p:cNvSpPr txBox="1"/>
          <p:nvPr/>
        </p:nvSpPr>
        <p:spPr>
          <a:xfrm>
            <a:off x="3381141" y="4535286"/>
            <a:ext cx="3988792" cy="276999"/>
          </a:xfrm>
          <a:prstGeom prst="rect">
            <a:avLst/>
          </a:prstGeom>
          <a:noFill/>
          <a:ln>
            <a:noFill/>
          </a:ln>
        </p:spPr>
        <p:txBody>
          <a:bodyPr wrap="square" rtlCol="0">
            <a:spAutoFit/>
          </a:bodyPr>
          <a:lstStyle/>
          <a:p>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計算に有利な</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搭載した</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8" name="テキスト ボックス 77">
            <a:extLst>
              <a:ext uri="{FF2B5EF4-FFF2-40B4-BE49-F238E27FC236}">
                <a16:creationId xmlns:a16="http://schemas.microsoft.com/office/drawing/2014/main" id="{54A78A08-9991-4E38-B3FC-0816B0D00307}"/>
              </a:ext>
            </a:extLst>
          </p:cNvPr>
          <p:cNvSpPr txBox="1"/>
          <p:nvPr/>
        </p:nvSpPr>
        <p:spPr>
          <a:xfrm>
            <a:off x="3442964" y="5753947"/>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Xeon W5-3425</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3.2-4.4GHz</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12</a:t>
            </a:r>
            <a:r>
              <a:rPr lang="ja-JP" altLang="en-US"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256GB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1.92TB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 </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RTX2000 Ada 16GB-GDDR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to DP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変換アダプタ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本付属</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49" name="直線コネクタ 48">
            <a:extLst>
              <a:ext uri="{FF2B5EF4-FFF2-40B4-BE49-F238E27FC236}">
                <a16:creationId xmlns:a16="http://schemas.microsoft.com/office/drawing/2014/main" id="{6F7B40B9-4509-4B23-9F76-77AF0E98394C}"/>
              </a:ext>
            </a:extLst>
          </p:cNvPr>
          <p:cNvCxnSpPr/>
          <p:nvPr/>
        </p:nvCxnSpPr>
        <p:spPr>
          <a:xfrm>
            <a:off x="3541688" y="7224561"/>
            <a:ext cx="35210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3">
            <a:extLst>
              <a:ext uri="{FF2B5EF4-FFF2-40B4-BE49-F238E27FC236}">
                <a16:creationId xmlns:a16="http://schemas.microsoft.com/office/drawing/2014/main" id="{CE186448-D9E8-4EBD-91F8-5E84B2216978}"/>
              </a:ext>
            </a:extLst>
          </p:cNvPr>
          <p:cNvSpPr>
            <a:spLocks noChangeArrowheads="1"/>
          </p:cNvSpPr>
          <p:nvPr/>
        </p:nvSpPr>
        <p:spPr bwMode="auto">
          <a:xfrm>
            <a:off x="401638" y="8297836"/>
            <a:ext cx="6727825" cy="1114654"/>
          </a:xfrm>
          <a:prstGeom prst="rect">
            <a:avLst/>
          </a:prstGeom>
          <a:solidFill>
            <a:srgbClr val="00206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56" name="テキスト ボックス 55">
            <a:extLst>
              <a:ext uri="{FF2B5EF4-FFF2-40B4-BE49-F238E27FC236}">
                <a16:creationId xmlns:a16="http://schemas.microsoft.com/office/drawing/2014/main" id="{CDAD57D2-1DD3-D20C-3165-E8BBD1EF07EF}"/>
              </a:ext>
            </a:extLst>
          </p:cNvPr>
          <p:cNvSpPr txBox="1"/>
          <p:nvPr/>
        </p:nvSpPr>
        <p:spPr>
          <a:xfrm>
            <a:off x="1455547" y="8393731"/>
            <a:ext cx="5468482" cy="307777"/>
          </a:xfrm>
          <a:prstGeom prst="rect">
            <a:avLst/>
          </a:prstGeom>
          <a:noFill/>
          <a:ln>
            <a:noFill/>
          </a:ln>
        </p:spPr>
        <p:txBody>
          <a:bodyPr wrap="square" rtlCol="0">
            <a:spAutoFit/>
          </a:bodyPr>
          <a:lstStyle/>
          <a:p>
            <a:pPr algn="ct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計算速度が圧倒的！</a:t>
            </a:r>
            <a:r>
              <a:rPr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高クロック</a:t>
            </a:r>
            <a:r>
              <a:rPr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搭載（</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3</a:t>
            </a:r>
            <a:r>
              <a:rPr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.2-4.4GHz</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0" name="テキスト ボックス 59">
            <a:extLst>
              <a:ext uri="{FF2B5EF4-FFF2-40B4-BE49-F238E27FC236}">
                <a16:creationId xmlns:a16="http://schemas.microsoft.com/office/drawing/2014/main" id="{56B15218-9953-A4CD-9D52-F703C785F601}"/>
              </a:ext>
            </a:extLst>
          </p:cNvPr>
          <p:cNvSpPr txBox="1"/>
          <p:nvPr/>
        </p:nvSpPr>
        <p:spPr>
          <a:xfrm>
            <a:off x="1543648" y="8733618"/>
            <a:ext cx="5337727" cy="577081"/>
          </a:xfrm>
          <a:prstGeom prst="rect">
            <a:avLst/>
          </a:prstGeom>
          <a:noFill/>
          <a:ln>
            <a:noFill/>
          </a:ln>
        </p:spPr>
        <p:txBody>
          <a:bodyPr wrap="square" rtlCol="0">
            <a:spAutoFit/>
          </a:bodyPr>
          <a:lstStyle/>
          <a:p>
            <a:r>
              <a:rPr kumimoji="1" lang="en-US" altLang="ja-JP" sz="1050" b="1" dirty="0" err="1">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Actran</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の処理には、</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のクロック周波数が高い方が良いと言えます。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FEM</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は、数値解析の代表的な手法で、複雑な対象を小さな要素に分割して、方程式を用いて計算して近似解を求める手法です。</a:t>
            </a:r>
            <a:endPar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81" name="Group 30">
            <a:extLst>
              <a:ext uri="{FF2B5EF4-FFF2-40B4-BE49-F238E27FC236}">
                <a16:creationId xmlns:a16="http://schemas.microsoft.com/office/drawing/2014/main" id="{3BB83C53-2670-47BC-8275-3457C0DCC9FD}"/>
              </a:ext>
            </a:extLst>
          </p:cNvPr>
          <p:cNvGrpSpPr>
            <a:grpSpLocks/>
          </p:cNvGrpSpPr>
          <p:nvPr/>
        </p:nvGrpSpPr>
        <p:grpSpPr bwMode="auto">
          <a:xfrm>
            <a:off x="5586259" y="4956872"/>
            <a:ext cx="798954" cy="619285"/>
            <a:chOff x="1701" y="1985"/>
            <a:chExt cx="6820" cy="5296"/>
          </a:xfrm>
        </p:grpSpPr>
        <p:sp>
          <p:nvSpPr>
            <p:cNvPr id="82" name="グラフィックス 13">
              <a:extLst>
                <a:ext uri="{FF2B5EF4-FFF2-40B4-BE49-F238E27FC236}">
                  <a16:creationId xmlns:a16="http://schemas.microsoft.com/office/drawing/2014/main" id="{6EC17C80-15B2-4A7D-8CDE-CFCE120A4461}"/>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3" name="グラフィックス 13">
              <a:extLst>
                <a:ext uri="{FF2B5EF4-FFF2-40B4-BE49-F238E27FC236}">
                  <a16:creationId xmlns:a16="http://schemas.microsoft.com/office/drawing/2014/main" id="{FAB06C9B-84FB-4BCE-B53D-26CA4B04FE07}"/>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2" name="図 51">
            <a:extLst>
              <a:ext uri="{FF2B5EF4-FFF2-40B4-BE49-F238E27FC236}">
                <a16:creationId xmlns:a16="http://schemas.microsoft.com/office/drawing/2014/main" id="{F3953166-6BBF-852E-F5DB-C61052331D4B}"/>
              </a:ext>
            </a:extLst>
          </p:cNvPr>
          <p:cNvPicPr>
            <a:picLocks noChangeAspect="1"/>
          </p:cNvPicPr>
          <p:nvPr/>
        </p:nvPicPr>
        <p:blipFill>
          <a:blip r:embed="rId6"/>
          <a:stretch>
            <a:fillRect/>
          </a:stretch>
        </p:blipFill>
        <p:spPr>
          <a:xfrm>
            <a:off x="4329156" y="4965842"/>
            <a:ext cx="641355" cy="644553"/>
          </a:xfrm>
          <a:prstGeom prst="rect">
            <a:avLst/>
          </a:prstGeom>
        </p:spPr>
      </p:pic>
      <p:pic>
        <p:nvPicPr>
          <p:cNvPr id="54" name="図 53" descr="80PLUS PLATINUM">
            <a:extLst>
              <a:ext uri="{FF2B5EF4-FFF2-40B4-BE49-F238E27FC236}">
                <a16:creationId xmlns:a16="http://schemas.microsoft.com/office/drawing/2014/main" id="{C131EDA8-9464-4052-A3BE-5D8CA8D275A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26338" y="4958035"/>
            <a:ext cx="467183" cy="650018"/>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627C15B2-BDAF-EFFF-3339-B8E41B4174B9}"/>
              </a:ext>
            </a:extLst>
          </p:cNvPr>
          <p:cNvSpPr txBox="1"/>
          <p:nvPr/>
        </p:nvSpPr>
        <p:spPr>
          <a:xfrm>
            <a:off x="74219" y="1418112"/>
            <a:ext cx="3915162" cy="307777"/>
          </a:xfrm>
          <a:prstGeom prst="rect">
            <a:avLst/>
          </a:prstGeom>
          <a:noFill/>
          <a:ln>
            <a:noFill/>
          </a:ln>
        </p:spPr>
        <p:txBody>
          <a:bodyPr wrap="square" rtlCol="0">
            <a:spAutoFit/>
          </a:bodyPr>
          <a:lstStyle/>
          <a:p>
            <a:pPr algn="ct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にお勧めの</a:t>
            </a:r>
            <a:r>
              <a:rPr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2" name="テキスト ボックス 41">
            <a:extLst>
              <a:ext uri="{FF2B5EF4-FFF2-40B4-BE49-F238E27FC236}">
                <a16:creationId xmlns:a16="http://schemas.microsoft.com/office/drawing/2014/main" id="{FDEB530A-47B6-BDB0-1631-5AD3931BE0A5}"/>
              </a:ext>
            </a:extLst>
          </p:cNvPr>
          <p:cNvSpPr txBox="1"/>
          <p:nvPr/>
        </p:nvSpPr>
        <p:spPr>
          <a:xfrm>
            <a:off x="461363" y="1740916"/>
            <a:ext cx="3308767"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高クロックである</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ため、高速計算が可能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45" name="テキスト ボックス 44">
            <a:extLst>
              <a:ext uri="{FF2B5EF4-FFF2-40B4-BE49-F238E27FC236}">
                <a16:creationId xmlns:a16="http://schemas.microsoft.com/office/drawing/2014/main" id="{1B49E6A8-408E-E890-12A2-A01CDDEA945D}"/>
              </a:ext>
            </a:extLst>
          </p:cNvPr>
          <p:cNvSpPr txBox="1"/>
          <p:nvPr/>
        </p:nvSpPr>
        <p:spPr>
          <a:xfrm>
            <a:off x="366760" y="431485"/>
            <a:ext cx="3624491"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音響解析が必要なシュミレーションを行う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6" name="テキスト ボックス 65">
            <a:extLst>
              <a:ext uri="{FF2B5EF4-FFF2-40B4-BE49-F238E27FC236}">
                <a16:creationId xmlns:a16="http://schemas.microsoft.com/office/drawing/2014/main" id="{40F6FDCD-0EB4-06E3-5EF9-F985A5E5FE51}"/>
              </a:ext>
            </a:extLst>
          </p:cNvPr>
          <p:cNvSpPr txBox="1"/>
          <p:nvPr/>
        </p:nvSpPr>
        <p:spPr>
          <a:xfrm>
            <a:off x="42670" y="624117"/>
            <a:ext cx="3915162" cy="307777"/>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汎用音響解析ソフトウェア</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9" name="図 38">
            <a:extLst>
              <a:ext uri="{FF2B5EF4-FFF2-40B4-BE49-F238E27FC236}">
                <a16:creationId xmlns:a16="http://schemas.microsoft.com/office/drawing/2014/main" id="{289A2503-81B3-D0BF-1720-026ED5DC6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869" y="450861"/>
            <a:ext cx="1181407" cy="1522830"/>
          </a:xfrm>
          <a:prstGeom prst="rect">
            <a:avLst/>
          </a:prstGeom>
        </p:spPr>
      </p:pic>
      <p:pic>
        <p:nvPicPr>
          <p:cNvPr id="40" name="図 39">
            <a:extLst>
              <a:ext uri="{FF2B5EF4-FFF2-40B4-BE49-F238E27FC236}">
                <a16:creationId xmlns:a16="http://schemas.microsoft.com/office/drawing/2014/main" id="{1C6AA4BA-09AB-F4A1-EACF-E661AC6681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6141" y="88951"/>
            <a:ext cx="1646408" cy="1983026"/>
          </a:xfrm>
          <a:prstGeom prst="rect">
            <a:avLst/>
          </a:prstGeom>
        </p:spPr>
      </p:pic>
      <p:pic>
        <p:nvPicPr>
          <p:cNvPr id="46" name="図 45">
            <a:extLst>
              <a:ext uri="{FF2B5EF4-FFF2-40B4-BE49-F238E27FC236}">
                <a16:creationId xmlns:a16="http://schemas.microsoft.com/office/drawing/2014/main" id="{69CE51C9-6FA9-3DF8-06AE-5939CF25FB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341" y="4731249"/>
            <a:ext cx="1560607" cy="2011618"/>
          </a:xfrm>
          <a:prstGeom prst="rect">
            <a:avLst/>
          </a:prstGeom>
        </p:spPr>
      </p:pic>
      <p:pic>
        <p:nvPicPr>
          <p:cNvPr id="43" name="図 42">
            <a:extLst>
              <a:ext uri="{FF2B5EF4-FFF2-40B4-BE49-F238E27FC236}">
                <a16:creationId xmlns:a16="http://schemas.microsoft.com/office/drawing/2014/main" id="{75A94770-EE5D-A85B-411F-07EF3CAF07CE}"/>
              </a:ext>
            </a:extLst>
          </p:cNvPr>
          <p:cNvPicPr>
            <a:picLocks noChangeAspect="1"/>
          </p:cNvPicPr>
          <p:nvPr/>
        </p:nvPicPr>
        <p:blipFill>
          <a:blip r:embed="rId10"/>
          <a:stretch>
            <a:fillRect/>
          </a:stretch>
        </p:blipFill>
        <p:spPr>
          <a:xfrm>
            <a:off x="598017" y="6907671"/>
            <a:ext cx="2135126" cy="1265421"/>
          </a:xfrm>
          <a:prstGeom prst="rect">
            <a:avLst/>
          </a:prstGeom>
        </p:spPr>
      </p:pic>
      <p:pic>
        <p:nvPicPr>
          <p:cNvPr id="48" name="図 47">
            <a:extLst>
              <a:ext uri="{FF2B5EF4-FFF2-40B4-BE49-F238E27FC236}">
                <a16:creationId xmlns:a16="http://schemas.microsoft.com/office/drawing/2014/main" id="{068C6F3C-03DC-D78E-200D-E89B71ABFC5B}"/>
              </a:ext>
            </a:extLst>
          </p:cNvPr>
          <p:cNvPicPr>
            <a:picLocks noChangeAspect="1"/>
          </p:cNvPicPr>
          <p:nvPr/>
        </p:nvPicPr>
        <p:blipFill>
          <a:blip r:embed="rId11"/>
          <a:stretch>
            <a:fillRect/>
          </a:stretch>
        </p:blipFill>
        <p:spPr>
          <a:xfrm>
            <a:off x="2031800" y="5003829"/>
            <a:ext cx="1163894" cy="1635963"/>
          </a:xfrm>
          <a:prstGeom prst="rect">
            <a:avLst/>
          </a:prstGeom>
        </p:spPr>
      </p:pic>
      <p:sp>
        <p:nvSpPr>
          <p:cNvPr id="62" name="テキスト ボックス 61">
            <a:extLst>
              <a:ext uri="{FF2B5EF4-FFF2-40B4-BE49-F238E27FC236}">
                <a16:creationId xmlns:a16="http://schemas.microsoft.com/office/drawing/2014/main" id="{511ED578-78B2-21A6-8704-091FC9D93C58}"/>
              </a:ext>
            </a:extLst>
          </p:cNvPr>
          <p:cNvSpPr txBox="1"/>
          <p:nvPr/>
        </p:nvSpPr>
        <p:spPr>
          <a:xfrm>
            <a:off x="287437" y="948061"/>
            <a:ext cx="3492400" cy="523220"/>
          </a:xfrm>
          <a:prstGeom prst="rect">
            <a:avLst/>
          </a:prstGeom>
          <a:noFill/>
          <a:ln>
            <a:noFill/>
          </a:ln>
        </p:spPr>
        <p:txBody>
          <a:bodyPr wrap="square" rtlCol="0">
            <a:spAutoFit/>
          </a:bodyPr>
          <a:lstStyle/>
          <a:p>
            <a:pPr algn="ctr"/>
            <a:r>
              <a:rPr kumimoji="1" lang="en-US" altLang="ja-JP" sz="2800" b="1"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MSC | </a:t>
            </a:r>
            <a:r>
              <a:rPr kumimoji="1" lang="en-US" altLang="ja-JP" sz="2800" b="1" dirty="0" err="1">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Actran</a:t>
            </a:r>
            <a:endParaRPr kumimoji="1" lang="en-US" altLang="ja-JP" sz="2800" b="1"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7" name="図 36">
            <a:extLst>
              <a:ext uri="{FF2B5EF4-FFF2-40B4-BE49-F238E27FC236}">
                <a16:creationId xmlns:a16="http://schemas.microsoft.com/office/drawing/2014/main" id="{0B33ECE1-214E-200A-972B-77CE4E0C253E}"/>
              </a:ext>
            </a:extLst>
          </p:cNvPr>
          <p:cNvPicPr>
            <a:picLocks noChangeAspect="1"/>
          </p:cNvPicPr>
          <p:nvPr/>
        </p:nvPicPr>
        <p:blipFill>
          <a:blip r:embed="rId12"/>
          <a:stretch>
            <a:fillRect/>
          </a:stretch>
        </p:blipFill>
        <p:spPr>
          <a:xfrm>
            <a:off x="3617031" y="4955837"/>
            <a:ext cx="641354" cy="649963"/>
          </a:xfrm>
          <a:prstGeom prst="rect">
            <a:avLst/>
          </a:prstGeom>
        </p:spPr>
      </p:pic>
      <p:pic>
        <p:nvPicPr>
          <p:cNvPr id="38" name="図 37">
            <a:extLst>
              <a:ext uri="{FF2B5EF4-FFF2-40B4-BE49-F238E27FC236}">
                <a16:creationId xmlns:a16="http://schemas.microsoft.com/office/drawing/2014/main" id="{9CDB2A7F-9D88-79F5-FC02-CCBC8F9F0342}"/>
              </a:ext>
            </a:extLst>
          </p:cNvPr>
          <p:cNvPicPr>
            <a:picLocks noChangeAspect="1"/>
          </p:cNvPicPr>
          <p:nvPr/>
        </p:nvPicPr>
        <p:blipFill>
          <a:blip r:embed="rId12"/>
          <a:stretch>
            <a:fillRect/>
          </a:stretch>
        </p:blipFill>
        <p:spPr>
          <a:xfrm>
            <a:off x="570582" y="8419608"/>
            <a:ext cx="792699" cy="803340"/>
          </a:xfrm>
          <a:prstGeom prst="rect">
            <a:avLst/>
          </a:prstGeom>
        </p:spPr>
      </p:pic>
      <p:sp>
        <p:nvSpPr>
          <p:cNvPr id="47" name="テキスト ボックス 46">
            <a:extLst>
              <a:ext uri="{FF2B5EF4-FFF2-40B4-BE49-F238E27FC236}">
                <a16:creationId xmlns:a16="http://schemas.microsoft.com/office/drawing/2014/main" id="{ADCFBFF8-AEE0-C151-6BDF-21D0E252A58D}"/>
              </a:ext>
            </a:extLst>
          </p:cNvPr>
          <p:cNvSpPr txBox="1"/>
          <p:nvPr/>
        </p:nvSpPr>
        <p:spPr>
          <a:xfrm>
            <a:off x="3006364" y="8074322"/>
            <a:ext cx="4154318" cy="215444"/>
          </a:xfrm>
          <a:prstGeom prst="rect">
            <a:avLst/>
          </a:prstGeom>
          <a:noFill/>
        </p:spPr>
        <p:txBody>
          <a:bodyPr wrap="square">
            <a:spAutoFit/>
          </a:bodyPr>
          <a:lstStyle/>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https://bto.applied.ne.jp/c19-c29-c39-c49-c59-pm1090-ps1106-customize.html</a:t>
            </a:r>
            <a:endParaRPr lang="ja-JP" altLang="en-US" sz="8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2" name="正方形/長方形 71">
            <a:extLst>
              <a:ext uri="{FF2B5EF4-FFF2-40B4-BE49-F238E27FC236}">
                <a16:creationId xmlns:a16="http://schemas.microsoft.com/office/drawing/2014/main" id="{96E11467-B932-2B0E-B5D6-7EC5C820ED65}"/>
              </a:ext>
            </a:extLst>
          </p:cNvPr>
          <p:cNvSpPr/>
          <p:nvPr/>
        </p:nvSpPr>
        <p:spPr>
          <a:xfrm>
            <a:off x="4443591" y="121949"/>
            <a:ext cx="1543497" cy="1588695"/>
          </a:xfrm>
          <a:custGeom>
            <a:avLst/>
            <a:gdLst>
              <a:gd name="connsiteX0" fmla="*/ 0 w 1523426"/>
              <a:gd name="connsiteY0" fmla="*/ 0 h 1172315"/>
              <a:gd name="connsiteX1" fmla="*/ 1523426 w 1523426"/>
              <a:gd name="connsiteY1" fmla="*/ 0 h 1172315"/>
              <a:gd name="connsiteX2" fmla="*/ 1523426 w 1523426"/>
              <a:gd name="connsiteY2" fmla="*/ 1172315 h 1172315"/>
              <a:gd name="connsiteX3" fmla="*/ 0 w 1523426"/>
              <a:gd name="connsiteY3" fmla="*/ 1172315 h 1172315"/>
              <a:gd name="connsiteX4" fmla="*/ 0 w 1523426"/>
              <a:gd name="connsiteY4" fmla="*/ 0 h 1172315"/>
              <a:gd name="connsiteX0" fmla="*/ 0 w 1540679"/>
              <a:gd name="connsiteY0" fmla="*/ 0 h 1405228"/>
              <a:gd name="connsiteX1" fmla="*/ 1523426 w 1540679"/>
              <a:gd name="connsiteY1" fmla="*/ 0 h 1405228"/>
              <a:gd name="connsiteX2" fmla="*/ 1540679 w 1540679"/>
              <a:gd name="connsiteY2" fmla="*/ 1405228 h 1405228"/>
              <a:gd name="connsiteX3" fmla="*/ 0 w 1540679"/>
              <a:gd name="connsiteY3" fmla="*/ 1172315 h 1405228"/>
              <a:gd name="connsiteX4" fmla="*/ 0 w 1540679"/>
              <a:gd name="connsiteY4" fmla="*/ 0 h 1405228"/>
              <a:gd name="connsiteX0" fmla="*/ 34505 w 1575184"/>
              <a:gd name="connsiteY0" fmla="*/ 0 h 1577756"/>
              <a:gd name="connsiteX1" fmla="*/ 1557931 w 1575184"/>
              <a:gd name="connsiteY1" fmla="*/ 0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532052 w 1575184"/>
              <a:gd name="connsiteY1" fmla="*/ 258793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523425 w 1575184"/>
              <a:gd name="connsiteY1" fmla="*/ 422695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488920 w 1575184"/>
              <a:gd name="connsiteY1" fmla="*/ 517586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488920 w 1575184"/>
              <a:gd name="connsiteY1" fmla="*/ 517586 h 1577756"/>
              <a:gd name="connsiteX2" fmla="*/ 1566200 w 1575184"/>
              <a:gd name="connsiteY2" fmla="*/ 436455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66200 w 1575184"/>
              <a:gd name="connsiteY2" fmla="*/ 436455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23068 w 1575184"/>
              <a:gd name="connsiteY2" fmla="*/ 419202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48947 w 1575184"/>
              <a:gd name="connsiteY2" fmla="*/ 419202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66199 w 1575184"/>
              <a:gd name="connsiteY2" fmla="*/ 453708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92436"/>
              <a:gd name="connsiteY0" fmla="*/ 0 h 1577756"/>
              <a:gd name="connsiteX1" fmla="*/ 1506173 w 1592436"/>
              <a:gd name="connsiteY1" fmla="*/ 388190 h 1577756"/>
              <a:gd name="connsiteX2" fmla="*/ 1566199 w 1592436"/>
              <a:gd name="connsiteY2" fmla="*/ 453708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06173 w 1592436"/>
              <a:gd name="connsiteY1" fmla="*/ 388190 h 1577756"/>
              <a:gd name="connsiteX2" fmla="*/ 1454055 w 1592436"/>
              <a:gd name="connsiteY2" fmla="*/ 626236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66557 w 1592436"/>
              <a:gd name="connsiteY1" fmla="*/ 388190 h 1577756"/>
              <a:gd name="connsiteX2" fmla="*/ 1454055 w 1592436"/>
              <a:gd name="connsiteY2" fmla="*/ 626236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66557 w 1592436"/>
              <a:gd name="connsiteY1" fmla="*/ 388190 h 1577756"/>
              <a:gd name="connsiteX2" fmla="*/ 1574825 w 1592436"/>
              <a:gd name="connsiteY2" fmla="*/ 410575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603635"/>
              <a:gd name="connsiteX1" fmla="*/ 1566557 w 1592436"/>
              <a:gd name="connsiteY1" fmla="*/ 388190 h 1603635"/>
              <a:gd name="connsiteX2" fmla="*/ 1574825 w 1592436"/>
              <a:gd name="connsiteY2" fmla="*/ 410575 h 1603635"/>
              <a:gd name="connsiteX3" fmla="*/ 1592436 w 1592436"/>
              <a:gd name="connsiteY3" fmla="*/ 1431107 h 1603635"/>
              <a:gd name="connsiteX4" fmla="*/ 0 w 1592436"/>
              <a:gd name="connsiteY4" fmla="*/ 1603635 h 1603635"/>
              <a:gd name="connsiteX5" fmla="*/ 34505 w 1592436"/>
              <a:gd name="connsiteY5" fmla="*/ 0 h 160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436" h="1603635">
                <a:moveTo>
                  <a:pt x="34505" y="0"/>
                </a:moveTo>
                <a:lnTo>
                  <a:pt x="1566557" y="388190"/>
                </a:lnTo>
                <a:cubicBezTo>
                  <a:pt x="1566438" y="407154"/>
                  <a:pt x="1574944" y="391611"/>
                  <a:pt x="1574825" y="410575"/>
                </a:cubicBezTo>
                <a:cubicBezTo>
                  <a:pt x="1577820" y="733499"/>
                  <a:pt x="1589441" y="1108183"/>
                  <a:pt x="1592436" y="1431107"/>
                </a:cubicBezTo>
                <a:lnTo>
                  <a:pt x="0" y="1603635"/>
                </a:lnTo>
                <a:lnTo>
                  <a:pt x="34505" y="0"/>
                </a:lnTo>
                <a:close/>
              </a:path>
            </a:pathLst>
          </a:custGeom>
          <a:blipFill>
            <a:blip r:embed="rId13"/>
            <a:stretch>
              <a:fillRect/>
            </a:stretch>
          </a:bli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BCE4FC76-03C4-0ECC-D22D-7B32AB3F511F}"/>
              </a:ext>
            </a:extLst>
          </p:cNvPr>
          <p:cNvGrpSpPr/>
          <p:nvPr/>
        </p:nvGrpSpPr>
        <p:grpSpPr>
          <a:xfrm>
            <a:off x="4020725" y="2644458"/>
            <a:ext cx="3031498" cy="844463"/>
            <a:chOff x="4020630" y="2644459"/>
            <a:chExt cx="2860746" cy="789954"/>
          </a:xfrm>
        </p:grpSpPr>
        <p:pic>
          <p:nvPicPr>
            <p:cNvPr id="77" name="図 76">
              <a:extLst>
                <a:ext uri="{FF2B5EF4-FFF2-40B4-BE49-F238E27FC236}">
                  <a16:creationId xmlns:a16="http://schemas.microsoft.com/office/drawing/2014/main" id="{48340780-895F-629D-416B-500488B49F7C}"/>
                </a:ext>
              </a:extLst>
            </p:cNvPr>
            <p:cNvPicPr>
              <a:picLocks noChangeAspect="1"/>
            </p:cNvPicPr>
            <p:nvPr/>
          </p:nvPicPr>
          <p:blipFill>
            <a:blip r:embed="rId14"/>
            <a:stretch>
              <a:fillRect/>
            </a:stretch>
          </p:blipFill>
          <p:spPr>
            <a:xfrm>
              <a:off x="4020630" y="2677820"/>
              <a:ext cx="1414927" cy="756593"/>
            </a:xfrm>
            <a:prstGeom prst="rect">
              <a:avLst/>
            </a:prstGeom>
          </p:spPr>
        </p:pic>
        <p:pic>
          <p:nvPicPr>
            <p:cNvPr id="87" name="図 86">
              <a:extLst>
                <a:ext uri="{FF2B5EF4-FFF2-40B4-BE49-F238E27FC236}">
                  <a16:creationId xmlns:a16="http://schemas.microsoft.com/office/drawing/2014/main" id="{28D2483A-3F9D-8E8B-B080-4FB0EB0C3D14}"/>
                </a:ext>
              </a:extLst>
            </p:cNvPr>
            <p:cNvPicPr>
              <a:picLocks noChangeAspect="1"/>
            </p:cNvPicPr>
            <p:nvPr/>
          </p:nvPicPr>
          <p:blipFill>
            <a:blip r:embed="rId15"/>
            <a:stretch>
              <a:fillRect/>
            </a:stretch>
          </p:blipFill>
          <p:spPr>
            <a:xfrm>
              <a:off x="5525392" y="2644459"/>
              <a:ext cx="1355984" cy="789954"/>
            </a:xfrm>
            <a:prstGeom prst="rect">
              <a:avLst/>
            </a:prstGeom>
          </p:spPr>
        </p:pic>
      </p:grpSp>
      <p:pic>
        <p:nvPicPr>
          <p:cNvPr id="90" name="図 89">
            <a:extLst>
              <a:ext uri="{FF2B5EF4-FFF2-40B4-BE49-F238E27FC236}">
                <a16:creationId xmlns:a16="http://schemas.microsoft.com/office/drawing/2014/main" id="{DC3B6582-2A03-CB3C-4A6D-1C408ADAE44C}"/>
              </a:ext>
            </a:extLst>
          </p:cNvPr>
          <p:cNvPicPr>
            <a:picLocks noChangeAspect="1"/>
          </p:cNvPicPr>
          <p:nvPr/>
        </p:nvPicPr>
        <p:blipFill>
          <a:blip r:embed="rId16"/>
          <a:stretch>
            <a:fillRect/>
          </a:stretch>
        </p:blipFill>
        <p:spPr>
          <a:xfrm>
            <a:off x="4012489" y="3595304"/>
            <a:ext cx="1498257" cy="775053"/>
          </a:xfrm>
          <a:prstGeom prst="rect">
            <a:avLst/>
          </a:prstGeom>
        </p:spPr>
      </p:pic>
      <p:pic>
        <p:nvPicPr>
          <p:cNvPr id="93" name="図 92">
            <a:extLst>
              <a:ext uri="{FF2B5EF4-FFF2-40B4-BE49-F238E27FC236}">
                <a16:creationId xmlns:a16="http://schemas.microsoft.com/office/drawing/2014/main" id="{FDF5AF40-1BAC-275E-8E78-A5A29B3C809F}"/>
              </a:ext>
            </a:extLst>
          </p:cNvPr>
          <p:cNvPicPr>
            <a:picLocks noChangeAspect="1"/>
          </p:cNvPicPr>
          <p:nvPr/>
        </p:nvPicPr>
        <p:blipFill>
          <a:blip r:embed="rId17"/>
          <a:stretch>
            <a:fillRect/>
          </a:stretch>
        </p:blipFill>
        <p:spPr>
          <a:xfrm>
            <a:off x="5615303" y="3624954"/>
            <a:ext cx="1436920" cy="733619"/>
          </a:xfrm>
          <a:prstGeom prst="rect">
            <a:avLst/>
          </a:prstGeom>
        </p:spPr>
      </p:pic>
    </p:spTree>
    <p:extLst>
      <p:ext uri="{BB962C8B-B14F-4D97-AF65-F5344CB8AC3E}">
        <p14:creationId xmlns:p14="http://schemas.microsoft.com/office/powerpoint/2010/main" val="5701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A57EA3D6-29B6-5116-B9A1-2F2658D0650F}"/>
              </a:ext>
            </a:extLst>
          </p:cNvPr>
          <p:cNvPicPr>
            <a:picLocks noChangeAspect="1"/>
          </p:cNvPicPr>
          <p:nvPr/>
        </p:nvPicPr>
        <p:blipFill>
          <a:blip r:embed="rId2"/>
          <a:stretch>
            <a:fillRect/>
          </a:stretch>
        </p:blipFill>
        <p:spPr>
          <a:xfrm>
            <a:off x="0" y="-12740"/>
            <a:ext cx="7559675" cy="2106994"/>
          </a:xfrm>
          <a:prstGeom prst="rect">
            <a:avLst/>
          </a:prstGeom>
        </p:spPr>
      </p:pic>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10041741"/>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257020"/>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0220187"/>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290677"/>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41683" y="9998558"/>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10061427"/>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49673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en-US" altLang="ja-JP" sz="1800" b="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https://bto.applied.ne.jp/c19-c29-c39-c49-c59-pm955-ps972-customize.html</a:t>
            </a:r>
            <a:endParaRPr lang="en-US" altLang="ja-JP" sz="1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349673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8">
            <a:extLst>
              <a:ext uri="{FF2B5EF4-FFF2-40B4-BE49-F238E27FC236}">
                <a16:creationId xmlns:a16="http://schemas.microsoft.com/office/drawing/2014/main" id="{9B92694E-D735-4EFA-8719-7452CCC05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404759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
            <a:extLst>
              <a:ext uri="{FF2B5EF4-FFF2-40B4-BE49-F238E27FC236}">
                <a16:creationId xmlns:a16="http://schemas.microsoft.com/office/drawing/2014/main" id="{0824D9D5-DAD8-4679-9DA6-B29F06B8C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505569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618549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608389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971565"/>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845,</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p:nvPr/>
        </p:nvCxnSpPr>
        <p:spPr>
          <a:xfrm>
            <a:off x="3543453" y="5963656"/>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70030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670030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図 8">
            <a:extLst>
              <a:ext uri="{FF2B5EF4-FFF2-40B4-BE49-F238E27FC236}">
                <a16:creationId xmlns:a16="http://schemas.microsoft.com/office/drawing/2014/main" id="{43782F1F-272D-4C4E-8ECE-5980B93B2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725116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8">
            <a:extLst>
              <a:ext uri="{FF2B5EF4-FFF2-40B4-BE49-F238E27FC236}">
                <a16:creationId xmlns:a16="http://schemas.microsoft.com/office/drawing/2014/main" id="{1E3FAA07-0DDF-4A71-97AA-A520311D7B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825926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938906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928746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税別</a:t>
            </a: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776567" y="6860059"/>
            <a:ext cx="5936885" cy="461665"/>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人気の</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搭載で構成されたコストパフォーマンスの良いモデル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9175135"/>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748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p:nvPr/>
        </p:nvCxnSpPr>
        <p:spPr>
          <a:xfrm>
            <a:off x="3570293" y="9096129"/>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30211" y="3633665"/>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P</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3.3-4.6GHz 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搭載で、各種人気パーツを選定したバランスの取れたモデル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2199153"/>
            <a:ext cx="6727825" cy="1186811"/>
          </a:xfrm>
          <a:prstGeom prst="rect">
            <a:avLst/>
          </a:prstGeom>
          <a:solidFill>
            <a:srgbClr val="DDDEE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88" name="テキスト ボックス 87">
            <a:extLst>
              <a:ext uri="{FF2B5EF4-FFF2-40B4-BE49-F238E27FC236}">
                <a16:creationId xmlns:a16="http://schemas.microsoft.com/office/drawing/2014/main" id="{95E11B80-4101-4354-A277-153EC51E11FD}"/>
              </a:ext>
            </a:extLst>
          </p:cNvPr>
          <p:cNvSpPr txBox="1"/>
          <p:nvPr/>
        </p:nvSpPr>
        <p:spPr>
          <a:xfrm>
            <a:off x="74219" y="1418112"/>
            <a:ext cx="3915162" cy="307777"/>
          </a:xfrm>
          <a:prstGeom prst="rect">
            <a:avLst/>
          </a:prstGeom>
          <a:noFill/>
          <a:ln>
            <a:noFill/>
          </a:ln>
        </p:spPr>
        <p:txBody>
          <a:bodyPr wrap="square" rtlCol="0">
            <a:spAutoFit/>
          </a:bodyPr>
          <a:lstStyle/>
          <a:p>
            <a:pPr algn="ct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にお勧めの</a:t>
            </a:r>
            <a:r>
              <a:rPr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96ABEB8E-C036-4043-846C-A904CDD317F4}"/>
              </a:ext>
            </a:extLst>
          </p:cNvPr>
          <p:cNvSpPr txBox="1"/>
          <p:nvPr/>
        </p:nvSpPr>
        <p:spPr>
          <a:xfrm>
            <a:off x="461363" y="1740916"/>
            <a:ext cx="3496469"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高クロック</a:t>
            </a:r>
            <a:r>
              <a:rPr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を</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搭載しているため、高速計算が可能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93" name="テキスト ボックス 92">
            <a:extLst>
              <a:ext uri="{FF2B5EF4-FFF2-40B4-BE49-F238E27FC236}">
                <a16:creationId xmlns:a16="http://schemas.microsoft.com/office/drawing/2014/main" id="{0AF9FE02-A118-4F43-8980-33F01FFCDCD9}"/>
              </a:ext>
            </a:extLst>
          </p:cNvPr>
          <p:cNvSpPr txBox="1"/>
          <p:nvPr/>
        </p:nvSpPr>
        <p:spPr>
          <a:xfrm>
            <a:off x="366760" y="431485"/>
            <a:ext cx="3624491"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音響解析が必要なシュミレーションを行う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0" name="正方形/長方形 99">
            <a:extLst>
              <a:ext uri="{FF2B5EF4-FFF2-40B4-BE49-F238E27FC236}">
                <a16:creationId xmlns:a16="http://schemas.microsoft.com/office/drawing/2014/main" id="{EAAB91F5-2B93-4F9D-8B43-BE8CC42527AF}"/>
              </a:ext>
            </a:extLst>
          </p:cNvPr>
          <p:cNvSpPr/>
          <p:nvPr/>
        </p:nvSpPr>
        <p:spPr>
          <a:xfrm>
            <a:off x="489255" y="2258146"/>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467873" y="2291565"/>
            <a:ext cx="5052860" cy="461665"/>
          </a:xfrm>
          <a:prstGeom prst="rect">
            <a:avLst/>
          </a:prstGeom>
          <a:noFill/>
          <a:ln>
            <a:noFill/>
          </a:ln>
        </p:spPr>
        <p:txBody>
          <a:bodyPr wrap="square" rtlCol="0">
            <a:spAutoFit/>
          </a:bodyPr>
          <a:lstStyle/>
          <a:p>
            <a:r>
              <a:rPr lang="en-US" altLang="ja-JP" sz="12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は音の基本特性（伝播、干渉、反射、吸遮音など）を考慮した解析により、音響現象を理解することを可能にします。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2" name="テキスト ボックス 101">
            <a:extLst>
              <a:ext uri="{FF2B5EF4-FFF2-40B4-BE49-F238E27FC236}">
                <a16:creationId xmlns:a16="http://schemas.microsoft.com/office/drawing/2014/main" id="{CF0B9354-DE27-4924-9E13-02EDD080A752}"/>
              </a:ext>
            </a:extLst>
          </p:cNvPr>
          <p:cNvSpPr txBox="1"/>
          <p:nvPr/>
        </p:nvSpPr>
        <p:spPr>
          <a:xfrm>
            <a:off x="489256" y="2800784"/>
            <a:ext cx="5106629" cy="707886"/>
          </a:xfrm>
          <a:prstGeom prst="rect">
            <a:avLst/>
          </a:prstGeom>
          <a:noFill/>
          <a:ln>
            <a:noFill/>
          </a:ln>
        </p:spPr>
        <p:txBody>
          <a:bodyPr wrap="square" rtlCol="0">
            <a:spAutoFit/>
          </a:bodyPr>
          <a:lstStyle/>
          <a:p>
            <a:r>
              <a:rPr lang="en-US" altLang="ja-JP" sz="800" dirty="0" err="1">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は音響、振動音響、航空音響などの問題を解決する最高級の音響解析ソフトウェアです。</a:t>
            </a:r>
            <a:r>
              <a:rPr lang="en-US" altLang="ja-JP" sz="800" dirty="0" err="1">
                <a:latin typeface="游ゴシック" panose="020B0400000000000000" pitchFamily="50" charset="-128"/>
                <a:ea typeface="游ゴシック" panose="020B0400000000000000" pitchFamily="50" charset="-128"/>
                <a:cs typeface="Segoe UI" panose="020B0502040204020203" pitchFamily="34" charset="0"/>
              </a:rPr>
              <a:t>Actran</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は、自動車メーカー、サプライヤー航空宇宙・防衛企業、消費者製品メーカーなどに採用され、設計における音響性能の理解と改善を促進します。豊富な材料モデルライブラリ、無限要素を含む完全な要素ライブラリ、大規模な問題を解析する高性能ソルバーを装備してい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a:p>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4" name="テキスト ボックス 73">
            <a:extLst>
              <a:ext uri="{FF2B5EF4-FFF2-40B4-BE49-F238E27FC236}">
                <a16:creationId xmlns:a16="http://schemas.microsoft.com/office/drawing/2014/main" id="{696C537B-72AC-0D0E-C0BA-6477203A72EE}"/>
              </a:ext>
            </a:extLst>
          </p:cNvPr>
          <p:cNvSpPr txBox="1"/>
          <p:nvPr/>
        </p:nvSpPr>
        <p:spPr>
          <a:xfrm>
            <a:off x="3758537" y="5860125"/>
            <a:ext cx="1307222"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Type-IS25W-Q</a:t>
            </a:r>
          </a:p>
        </p:txBody>
      </p:sp>
      <p:sp>
        <p:nvSpPr>
          <p:cNvPr id="75" name="テキスト ボックス 74">
            <a:extLst>
              <a:ext uri="{FF2B5EF4-FFF2-40B4-BE49-F238E27FC236}">
                <a16:creationId xmlns:a16="http://schemas.microsoft.com/office/drawing/2014/main" id="{31A53A25-32DC-780F-0DE6-F8EAF6AC8CEB}"/>
              </a:ext>
            </a:extLst>
          </p:cNvPr>
          <p:cNvSpPr txBox="1"/>
          <p:nvPr/>
        </p:nvSpPr>
        <p:spPr>
          <a:xfrm>
            <a:off x="3490075" y="9069388"/>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BT-U9285KAS1Q2TTNVM</a:t>
            </a:r>
          </a:p>
        </p:txBody>
      </p:sp>
      <p:grpSp>
        <p:nvGrpSpPr>
          <p:cNvPr id="58" name="Group 30">
            <a:extLst>
              <a:ext uri="{FF2B5EF4-FFF2-40B4-BE49-F238E27FC236}">
                <a16:creationId xmlns:a16="http://schemas.microsoft.com/office/drawing/2014/main" id="{5897533F-D981-0FC5-0BFF-DCF79B5C6086}"/>
              </a:ext>
            </a:extLst>
          </p:cNvPr>
          <p:cNvGrpSpPr>
            <a:grpSpLocks/>
          </p:cNvGrpSpPr>
          <p:nvPr/>
        </p:nvGrpSpPr>
        <p:grpSpPr bwMode="auto">
          <a:xfrm>
            <a:off x="5256376" y="4099057"/>
            <a:ext cx="682909" cy="541304"/>
            <a:chOff x="1701" y="1985"/>
            <a:chExt cx="6820" cy="5296"/>
          </a:xfrm>
        </p:grpSpPr>
        <p:sp>
          <p:nvSpPr>
            <p:cNvPr id="79" name="グラフィックス 13">
              <a:extLst>
                <a:ext uri="{FF2B5EF4-FFF2-40B4-BE49-F238E27FC236}">
                  <a16:creationId xmlns:a16="http://schemas.microsoft.com/office/drawing/2014/main" id="{283D427A-58C4-5559-1A25-A31A6B7E16FC}"/>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グラフィックス 13">
              <a:extLst>
                <a:ext uri="{FF2B5EF4-FFF2-40B4-BE49-F238E27FC236}">
                  <a16:creationId xmlns:a16="http://schemas.microsoft.com/office/drawing/2014/main" id="{9B783827-5EFE-B0E0-760F-D5C1D064630E}"/>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9" name="図 58">
            <a:extLst>
              <a:ext uri="{FF2B5EF4-FFF2-40B4-BE49-F238E27FC236}">
                <a16:creationId xmlns:a16="http://schemas.microsoft.com/office/drawing/2014/main" id="{52B2D0CC-2D77-D18E-F076-72DA2D1ED256}"/>
              </a:ext>
            </a:extLst>
          </p:cNvPr>
          <p:cNvPicPr>
            <a:picLocks noChangeAspect="1"/>
          </p:cNvPicPr>
          <p:nvPr/>
        </p:nvPicPr>
        <p:blipFill>
          <a:blip r:embed="rId9"/>
          <a:stretch>
            <a:fillRect/>
          </a:stretch>
        </p:blipFill>
        <p:spPr>
          <a:xfrm>
            <a:off x="4181863" y="4106897"/>
            <a:ext cx="548200" cy="563391"/>
          </a:xfrm>
          <a:prstGeom prst="rect">
            <a:avLst/>
          </a:prstGeom>
        </p:spPr>
      </p:pic>
      <p:grpSp>
        <p:nvGrpSpPr>
          <p:cNvPr id="82" name="Group 30">
            <a:extLst>
              <a:ext uri="{FF2B5EF4-FFF2-40B4-BE49-F238E27FC236}">
                <a16:creationId xmlns:a16="http://schemas.microsoft.com/office/drawing/2014/main" id="{0C77C7BA-F19C-CF48-0733-4177673F1D82}"/>
              </a:ext>
            </a:extLst>
          </p:cNvPr>
          <p:cNvGrpSpPr>
            <a:grpSpLocks/>
          </p:cNvGrpSpPr>
          <p:nvPr/>
        </p:nvGrpSpPr>
        <p:grpSpPr bwMode="auto">
          <a:xfrm>
            <a:off x="5133589" y="7298942"/>
            <a:ext cx="615530" cy="461540"/>
            <a:chOff x="1701" y="1985"/>
            <a:chExt cx="6820" cy="5296"/>
          </a:xfrm>
        </p:grpSpPr>
        <p:sp>
          <p:nvSpPr>
            <p:cNvPr id="98" name="グラフィックス 13">
              <a:extLst>
                <a:ext uri="{FF2B5EF4-FFF2-40B4-BE49-F238E27FC236}">
                  <a16:creationId xmlns:a16="http://schemas.microsoft.com/office/drawing/2014/main" id="{3D3ADB8F-CC22-F907-38A5-4F5A78A093CD}"/>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3" name="グラフィックス 13">
              <a:extLst>
                <a:ext uri="{FF2B5EF4-FFF2-40B4-BE49-F238E27FC236}">
                  <a16:creationId xmlns:a16="http://schemas.microsoft.com/office/drawing/2014/main" id="{E0A9475A-427A-2309-0315-912E79FE3EC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83" name="図 82">
            <a:extLst>
              <a:ext uri="{FF2B5EF4-FFF2-40B4-BE49-F238E27FC236}">
                <a16:creationId xmlns:a16="http://schemas.microsoft.com/office/drawing/2014/main" id="{2EB8A1B6-CC15-FA37-4E43-3FBC8033C6CF}"/>
              </a:ext>
            </a:extLst>
          </p:cNvPr>
          <p:cNvPicPr>
            <a:picLocks noChangeAspect="1"/>
          </p:cNvPicPr>
          <p:nvPr/>
        </p:nvPicPr>
        <p:blipFill>
          <a:blip r:embed="rId9"/>
          <a:stretch>
            <a:fillRect/>
          </a:stretch>
        </p:blipFill>
        <p:spPr>
          <a:xfrm>
            <a:off x="4165092" y="7305628"/>
            <a:ext cx="494113" cy="480371"/>
          </a:xfrm>
          <a:prstGeom prst="rect">
            <a:avLst/>
          </a:prstGeom>
        </p:spPr>
      </p:pic>
      <p:sp>
        <p:nvSpPr>
          <p:cNvPr id="44" name="テキスト ボックス 43">
            <a:extLst>
              <a:ext uri="{FF2B5EF4-FFF2-40B4-BE49-F238E27FC236}">
                <a16:creationId xmlns:a16="http://schemas.microsoft.com/office/drawing/2014/main" id="{7A0A2027-3117-F7B6-5315-21D23100F73A}"/>
              </a:ext>
            </a:extLst>
          </p:cNvPr>
          <p:cNvSpPr txBox="1"/>
          <p:nvPr/>
        </p:nvSpPr>
        <p:spPr>
          <a:xfrm>
            <a:off x="3358305" y="4682769"/>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Xeon w5-2445</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3.1-4.4GHz</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/TB3.0 4.6GHz/10</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10</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+E0)/20</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960GB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 </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2000 Ada 16GB-GDDR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-DP</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変換ケーブル付属</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sp>
        <p:nvSpPr>
          <p:cNvPr id="45" name="テキスト ボックス 44">
            <a:extLst>
              <a:ext uri="{FF2B5EF4-FFF2-40B4-BE49-F238E27FC236}">
                <a16:creationId xmlns:a16="http://schemas.microsoft.com/office/drawing/2014/main" id="{5406B19C-804B-6013-D4CB-E39337B7C23D}"/>
              </a:ext>
            </a:extLst>
          </p:cNvPr>
          <p:cNvSpPr txBox="1"/>
          <p:nvPr/>
        </p:nvSpPr>
        <p:spPr>
          <a:xfrm>
            <a:off x="3322689" y="7810011"/>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9 285K</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8</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3.7GHz</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/tb5.6GHz</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2000 Ada 16GB-GDDR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-DP</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変換ケーブル付属</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46" name="図 45" descr="80PLUS PLATINUM">
            <a:extLst>
              <a:ext uri="{FF2B5EF4-FFF2-40B4-BE49-F238E27FC236}">
                <a16:creationId xmlns:a16="http://schemas.microsoft.com/office/drawing/2014/main" id="{5B3A4A44-3A82-2890-3171-6D459AB7028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801183" y="4135956"/>
            <a:ext cx="381567" cy="530895"/>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descr="80PLUS PLATINUM">
            <a:extLst>
              <a:ext uri="{FF2B5EF4-FFF2-40B4-BE49-F238E27FC236}">
                <a16:creationId xmlns:a16="http://schemas.microsoft.com/office/drawing/2014/main" id="{A07632CB-ADB4-EBC3-BC93-67BB10E43AB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10762" y="7289330"/>
            <a:ext cx="380103" cy="528858"/>
          </a:xfrm>
          <a:prstGeom prst="rect">
            <a:avLst/>
          </a:prstGeom>
          <a:noFill/>
          <a:extLst>
            <a:ext uri="{909E8E84-426E-40DD-AFC4-6F175D3DCCD1}">
              <a14:hiddenFill xmlns:a14="http://schemas.microsoft.com/office/drawing/2010/main">
                <a:solidFill>
                  <a:srgbClr val="FFFFFF"/>
                </a:solidFill>
              </a14:hiddenFill>
            </a:ext>
          </a:extLst>
        </p:spPr>
      </p:pic>
      <p:pic>
        <p:nvPicPr>
          <p:cNvPr id="60" name="図 59">
            <a:extLst>
              <a:ext uri="{FF2B5EF4-FFF2-40B4-BE49-F238E27FC236}">
                <a16:creationId xmlns:a16="http://schemas.microsoft.com/office/drawing/2014/main" id="{B54B3202-B593-9551-3E5D-D6608CB2CB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1537" y="389122"/>
            <a:ext cx="1252940" cy="1615038"/>
          </a:xfrm>
          <a:prstGeom prst="rect">
            <a:avLst/>
          </a:prstGeom>
        </p:spPr>
      </p:pic>
      <p:pic>
        <p:nvPicPr>
          <p:cNvPr id="63" name="図 62">
            <a:extLst>
              <a:ext uri="{FF2B5EF4-FFF2-40B4-BE49-F238E27FC236}">
                <a16:creationId xmlns:a16="http://schemas.microsoft.com/office/drawing/2014/main" id="{E440F9A9-ED19-06A1-834F-4783D4A686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9381" y="172496"/>
            <a:ext cx="2000770" cy="1853375"/>
          </a:xfrm>
          <a:prstGeom prst="rect">
            <a:avLst/>
          </a:prstGeom>
        </p:spPr>
      </p:pic>
      <p:sp>
        <p:nvSpPr>
          <p:cNvPr id="64" name="テキスト ボックス 63">
            <a:extLst>
              <a:ext uri="{FF2B5EF4-FFF2-40B4-BE49-F238E27FC236}">
                <a16:creationId xmlns:a16="http://schemas.microsoft.com/office/drawing/2014/main" id="{ED41891D-246C-8610-F1C1-BAEBE816B182}"/>
              </a:ext>
            </a:extLst>
          </p:cNvPr>
          <p:cNvSpPr txBox="1"/>
          <p:nvPr/>
        </p:nvSpPr>
        <p:spPr>
          <a:xfrm>
            <a:off x="42670" y="624117"/>
            <a:ext cx="3915162" cy="307777"/>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汎用音響解析ソフトウェア</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9" name="図 38">
            <a:extLst>
              <a:ext uri="{FF2B5EF4-FFF2-40B4-BE49-F238E27FC236}">
                <a16:creationId xmlns:a16="http://schemas.microsoft.com/office/drawing/2014/main" id="{66A2D63E-13F3-589F-6136-99011E2CFA70}"/>
              </a:ext>
            </a:extLst>
          </p:cNvPr>
          <p:cNvPicPr>
            <a:picLocks noChangeAspect="1"/>
          </p:cNvPicPr>
          <p:nvPr/>
        </p:nvPicPr>
        <p:blipFill>
          <a:blip r:embed="rId13"/>
          <a:stretch>
            <a:fillRect/>
          </a:stretch>
        </p:blipFill>
        <p:spPr>
          <a:xfrm>
            <a:off x="3567839" y="4103460"/>
            <a:ext cx="555929" cy="563391"/>
          </a:xfrm>
          <a:prstGeom prst="rect">
            <a:avLst/>
          </a:prstGeom>
        </p:spPr>
      </p:pic>
      <p:pic>
        <p:nvPicPr>
          <p:cNvPr id="43" name="図 42">
            <a:extLst>
              <a:ext uri="{FF2B5EF4-FFF2-40B4-BE49-F238E27FC236}">
                <a16:creationId xmlns:a16="http://schemas.microsoft.com/office/drawing/2014/main" id="{826F1CDD-990E-0C77-CD72-EA9CBE7CE953}"/>
              </a:ext>
            </a:extLst>
          </p:cNvPr>
          <p:cNvPicPr>
            <a:picLocks noChangeAspect="1"/>
          </p:cNvPicPr>
          <p:nvPr/>
        </p:nvPicPr>
        <p:blipFill>
          <a:blip r:embed="rId14"/>
          <a:stretch>
            <a:fillRect/>
          </a:stretch>
        </p:blipFill>
        <p:spPr>
          <a:xfrm>
            <a:off x="3640969" y="7320232"/>
            <a:ext cx="459205" cy="454733"/>
          </a:xfrm>
          <a:prstGeom prst="rect">
            <a:avLst/>
          </a:prstGeom>
        </p:spPr>
      </p:pic>
      <p:sp>
        <p:nvSpPr>
          <p:cNvPr id="51" name="正方形/長方形 50">
            <a:extLst>
              <a:ext uri="{FF2B5EF4-FFF2-40B4-BE49-F238E27FC236}">
                <a16:creationId xmlns:a16="http://schemas.microsoft.com/office/drawing/2014/main" id="{F48734DF-0962-E30E-D4A0-2B16A1BBE55A}"/>
              </a:ext>
            </a:extLst>
          </p:cNvPr>
          <p:cNvSpPr/>
          <p:nvPr/>
        </p:nvSpPr>
        <p:spPr>
          <a:xfrm>
            <a:off x="4020929" y="206366"/>
            <a:ext cx="1918355" cy="1457302"/>
          </a:xfrm>
          <a:custGeom>
            <a:avLst/>
            <a:gdLst>
              <a:gd name="connsiteX0" fmla="*/ 0 w 1352599"/>
              <a:gd name="connsiteY0" fmla="*/ 0 h 862711"/>
              <a:gd name="connsiteX1" fmla="*/ 1352599 w 1352599"/>
              <a:gd name="connsiteY1" fmla="*/ 0 h 862711"/>
              <a:gd name="connsiteX2" fmla="*/ 1352599 w 1352599"/>
              <a:gd name="connsiteY2" fmla="*/ 862711 h 862711"/>
              <a:gd name="connsiteX3" fmla="*/ 0 w 1352599"/>
              <a:gd name="connsiteY3" fmla="*/ 862711 h 862711"/>
              <a:gd name="connsiteX4" fmla="*/ 0 w 1352599"/>
              <a:gd name="connsiteY4" fmla="*/ 0 h 862711"/>
              <a:gd name="connsiteX0" fmla="*/ 0 w 1352599"/>
              <a:gd name="connsiteY0" fmla="*/ 0 h 1499318"/>
              <a:gd name="connsiteX1" fmla="*/ 1352599 w 1352599"/>
              <a:gd name="connsiteY1" fmla="*/ 0 h 1499318"/>
              <a:gd name="connsiteX2" fmla="*/ 1329449 w 1352599"/>
              <a:gd name="connsiteY2" fmla="*/ 1499318 h 1499318"/>
              <a:gd name="connsiteX3" fmla="*/ 0 w 1352599"/>
              <a:gd name="connsiteY3" fmla="*/ 862711 h 1499318"/>
              <a:gd name="connsiteX4" fmla="*/ 0 w 1352599"/>
              <a:gd name="connsiteY4" fmla="*/ 0 h 1499318"/>
              <a:gd name="connsiteX0" fmla="*/ 578734 w 1931333"/>
              <a:gd name="connsiteY0" fmla="*/ 0 h 1499318"/>
              <a:gd name="connsiteX1" fmla="*/ 1931333 w 1931333"/>
              <a:gd name="connsiteY1" fmla="*/ 0 h 1499318"/>
              <a:gd name="connsiteX2" fmla="*/ 1908183 w 1931333"/>
              <a:gd name="connsiteY2" fmla="*/ 1499318 h 1499318"/>
              <a:gd name="connsiteX3" fmla="*/ 0 w 1931333"/>
              <a:gd name="connsiteY3" fmla="*/ 1476169 h 1499318"/>
              <a:gd name="connsiteX4" fmla="*/ 578734 w 1931333"/>
              <a:gd name="connsiteY4" fmla="*/ 0 h 1499318"/>
              <a:gd name="connsiteX0" fmla="*/ 173620 w 1931333"/>
              <a:gd name="connsiteY0" fmla="*/ 451413 h 1499318"/>
              <a:gd name="connsiteX1" fmla="*/ 1931333 w 1931333"/>
              <a:gd name="connsiteY1" fmla="*/ 0 h 1499318"/>
              <a:gd name="connsiteX2" fmla="*/ 1908183 w 1931333"/>
              <a:gd name="connsiteY2" fmla="*/ 1499318 h 1499318"/>
              <a:gd name="connsiteX3" fmla="*/ 0 w 1931333"/>
              <a:gd name="connsiteY3" fmla="*/ 1476169 h 1499318"/>
              <a:gd name="connsiteX4" fmla="*/ 173620 w 1931333"/>
              <a:gd name="connsiteY4" fmla="*/ 451413 h 1499318"/>
              <a:gd name="connsiteX0" fmla="*/ 173620 w 2002007"/>
              <a:gd name="connsiteY0" fmla="*/ 428402 h 1476307"/>
              <a:gd name="connsiteX1" fmla="*/ 2002007 w 2002007"/>
              <a:gd name="connsiteY1" fmla="*/ 0 h 1476307"/>
              <a:gd name="connsiteX2" fmla="*/ 1908183 w 2002007"/>
              <a:gd name="connsiteY2" fmla="*/ 1476307 h 1476307"/>
              <a:gd name="connsiteX3" fmla="*/ 0 w 2002007"/>
              <a:gd name="connsiteY3" fmla="*/ 1453158 h 1476307"/>
              <a:gd name="connsiteX4" fmla="*/ 173620 w 2002007"/>
              <a:gd name="connsiteY4" fmla="*/ 428402 h 1476307"/>
              <a:gd name="connsiteX0" fmla="*/ 173620 w 2002007"/>
              <a:gd name="connsiteY0" fmla="*/ 428402 h 1487813"/>
              <a:gd name="connsiteX1" fmla="*/ 2002007 w 2002007"/>
              <a:gd name="connsiteY1" fmla="*/ 0 h 1487813"/>
              <a:gd name="connsiteX2" fmla="*/ 1937630 w 2002007"/>
              <a:gd name="connsiteY2" fmla="*/ 1487813 h 1487813"/>
              <a:gd name="connsiteX3" fmla="*/ 0 w 2002007"/>
              <a:gd name="connsiteY3" fmla="*/ 1453158 h 1487813"/>
              <a:gd name="connsiteX4" fmla="*/ 173620 w 2002007"/>
              <a:gd name="connsiteY4" fmla="*/ 428402 h 1487813"/>
              <a:gd name="connsiteX0" fmla="*/ 173620 w 2002007"/>
              <a:gd name="connsiteY0" fmla="*/ 428402 h 1476307"/>
              <a:gd name="connsiteX1" fmla="*/ 2002007 w 2002007"/>
              <a:gd name="connsiteY1" fmla="*/ 0 h 1476307"/>
              <a:gd name="connsiteX2" fmla="*/ 1896404 w 2002007"/>
              <a:gd name="connsiteY2" fmla="*/ 1476307 h 1476307"/>
              <a:gd name="connsiteX3" fmla="*/ 0 w 2002007"/>
              <a:gd name="connsiteY3" fmla="*/ 1453158 h 1476307"/>
              <a:gd name="connsiteX4" fmla="*/ 173620 w 2002007"/>
              <a:gd name="connsiteY4" fmla="*/ 428402 h 1476307"/>
              <a:gd name="connsiteX0" fmla="*/ 173620 w 2002007"/>
              <a:gd name="connsiteY0" fmla="*/ 428402 h 1487813"/>
              <a:gd name="connsiteX1" fmla="*/ 2002007 w 2002007"/>
              <a:gd name="connsiteY1" fmla="*/ 0 h 1487813"/>
              <a:gd name="connsiteX2" fmla="*/ 1937631 w 2002007"/>
              <a:gd name="connsiteY2" fmla="*/ 1487813 h 1487813"/>
              <a:gd name="connsiteX3" fmla="*/ 0 w 2002007"/>
              <a:gd name="connsiteY3" fmla="*/ 1453158 h 1487813"/>
              <a:gd name="connsiteX4" fmla="*/ 173620 w 2002007"/>
              <a:gd name="connsiteY4" fmla="*/ 428402 h 1487813"/>
              <a:gd name="connsiteX0" fmla="*/ 173620 w 1996117"/>
              <a:gd name="connsiteY0" fmla="*/ 411144 h 1470555"/>
              <a:gd name="connsiteX1" fmla="*/ 1996117 w 1996117"/>
              <a:gd name="connsiteY1" fmla="*/ 0 h 1470555"/>
              <a:gd name="connsiteX2" fmla="*/ 1937631 w 1996117"/>
              <a:gd name="connsiteY2" fmla="*/ 1470555 h 1470555"/>
              <a:gd name="connsiteX3" fmla="*/ 0 w 1996117"/>
              <a:gd name="connsiteY3" fmla="*/ 1435900 h 1470555"/>
              <a:gd name="connsiteX4" fmla="*/ 173620 w 1996117"/>
              <a:gd name="connsiteY4" fmla="*/ 411144 h 1470555"/>
              <a:gd name="connsiteX0" fmla="*/ 173620 w 1996117"/>
              <a:gd name="connsiteY0" fmla="*/ 428402 h 1470555"/>
              <a:gd name="connsiteX1" fmla="*/ 1996117 w 1996117"/>
              <a:gd name="connsiteY1" fmla="*/ 0 h 1470555"/>
              <a:gd name="connsiteX2" fmla="*/ 1937631 w 1996117"/>
              <a:gd name="connsiteY2" fmla="*/ 1470555 h 1470555"/>
              <a:gd name="connsiteX3" fmla="*/ 0 w 1996117"/>
              <a:gd name="connsiteY3" fmla="*/ 1435900 h 1470555"/>
              <a:gd name="connsiteX4" fmla="*/ 173620 w 1996117"/>
              <a:gd name="connsiteY4" fmla="*/ 428402 h 1470555"/>
              <a:gd name="connsiteX0" fmla="*/ 173620 w 1996117"/>
              <a:gd name="connsiteY0" fmla="*/ 445660 h 1470555"/>
              <a:gd name="connsiteX1" fmla="*/ 1996117 w 1996117"/>
              <a:gd name="connsiteY1" fmla="*/ 0 h 1470555"/>
              <a:gd name="connsiteX2" fmla="*/ 1937631 w 1996117"/>
              <a:gd name="connsiteY2" fmla="*/ 1470555 h 1470555"/>
              <a:gd name="connsiteX3" fmla="*/ 0 w 1996117"/>
              <a:gd name="connsiteY3" fmla="*/ 1435900 h 1470555"/>
              <a:gd name="connsiteX4" fmla="*/ 173620 w 1996117"/>
              <a:gd name="connsiteY4" fmla="*/ 445660 h 1470555"/>
              <a:gd name="connsiteX0" fmla="*/ 167730 w 1996117"/>
              <a:gd name="connsiteY0" fmla="*/ 428402 h 1470555"/>
              <a:gd name="connsiteX1" fmla="*/ 1996117 w 1996117"/>
              <a:gd name="connsiteY1" fmla="*/ 0 h 1470555"/>
              <a:gd name="connsiteX2" fmla="*/ 1937631 w 1996117"/>
              <a:gd name="connsiteY2" fmla="*/ 1470555 h 1470555"/>
              <a:gd name="connsiteX3" fmla="*/ 0 w 1996117"/>
              <a:gd name="connsiteY3" fmla="*/ 1435900 h 1470555"/>
              <a:gd name="connsiteX4" fmla="*/ 167730 w 1996117"/>
              <a:gd name="connsiteY4" fmla="*/ 428402 h 1470555"/>
              <a:gd name="connsiteX0" fmla="*/ 150061 w 1978448"/>
              <a:gd name="connsiteY0" fmla="*/ 428402 h 1470555"/>
              <a:gd name="connsiteX1" fmla="*/ 1978448 w 1978448"/>
              <a:gd name="connsiteY1" fmla="*/ 0 h 1470555"/>
              <a:gd name="connsiteX2" fmla="*/ 1919962 w 1978448"/>
              <a:gd name="connsiteY2" fmla="*/ 1470555 h 1470555"/>
              <a:gd name="connsiteX3" fmla="*/ 0 w 1978448"/>
              <a:gd name="connsiteY3" fmla="*/ 1441653 h 1470555"/>
              <a:gd name="connsiteX4" fmla="*/ 150061 w 1978448"/>
              <a:gd name="connsiteY4" fmla="*/ 428402 h 1470555"/>
              <a:gd name="connsiteX0" fmla="*/ 150061 w 1978448"/>
              <a:gd name="connsiteY0" fmla="*/ 439908 h 1482061"/>
              <a:gd name="connsiteX1" fmla="*/ 1978448 w 1978448"/>
              <a:gd name="connsiteY1" fmla="*/ 0 h 1482061"/>
              <a:gd name="connsiteX2" fmla="*/ 1919962 w 1978448"/>
              <a:gd name="connsiteY2" fmla="*/ 1482061 h 1482061"/>
              <a:gd name="connsiteX3" fmla="*/ 0 w 1978448"/>
              <a:gd name="connsiteY3" fmla="*/ 1453159 h 1482061"/>
              <a:gd name="connsiteX4" fmla="*/ 150061 w 1978448"/>
              <a:gd name="connsiteY4" fmla="*/ 439908 h 1482061"/>
              <a:gd name="connsiteX0" fmla="*/ 150061 w 1978448"/>
              <a:gd name="connsiteY0" fmla="*/ 439908 h 1482061"/>
              <a:gd name="connsiteX1" fmla="*/ 1978448 w 1978448"/>
              <a:gd name="connsiteY1" fmla="*/ 0 h 1482061"/>
              <a:gd name="connsiteX2" fmla="*/ 1893273 w 1978448"/>
              <a:gd name="connsiteY2" fmla="*/ 1482061 h 1482061"/>
              <a:gd name="connsiteX3" fmla="*/ 0 w 1978448"/>
              <a:gd name="connsiteY3" fmla="*/ 1453159 h 1482061"/>
              <a:gd name="connsiteX4" fmla="*/ 150061 w 1978448"/>
              <a:gd name="connsiteY4" fmla="*/ 439908 h 1482061"/>
              <a:gd name="connsiteX0" fmla="*/ 150061 w 1978448"/>
              <a:gd name="connsiteY0" fmla="*/ 439908 h 1517104"/>
              <a:gd name="connsiteX1" fmla="*/ 1978448 w 1978448"/>
              <a:gd name="connsiteY1" fmla="*/ 0 h 1517104"/>
              <a:gd name="connsiteX2" fmla="*/ 1905210 w 1978448"/>
              <a:gd name="connsiteY2" fmla="*/ 1517104 h 1517104"/>
              <a:gd name="connsiteX3" fmla="*/ 0 w 1978448"/>
              <a:gd name="connsiteY3" fmla="*/ 1453159 h 1517104"/>
              <a:gd name="connsiteX4" fmla="*/ 150061 w 1978448"/>
              <a:gd name="connsiteY4" fmla="*/ 439908 h 1517104"/>
              <a:gd name="connsiteX0" fmla="*/ 150061 w 1978448"/>
              <a:gd name="connsiteY0" fmla="*/ 439908 h 1493889"/>
              <a:gd name="connsiteX1" fmla="*/ 1978448 w 1978448"/>
              <a:gd name="connsiteY1" fmla="*/ 0 h 1493889"/>
              <a:gd name="connsiteX2" fmla="*/ 1905210 w 1978448"/>
              <a:gd name="connsiteY2" fmla="*/ 1493889 h 1493889"/>
              <a:gd name="connsiteX3" fmla="*/ 0 w 1978448"/>
              <a:gd name="connsiteY3" fmla="*/ 1453159 h 1493889"/>
              <a:gd name="connsiteX4" fmla="*/ 150061 w 1978448"/>
              <a:gd name="connsiteY4" fmla="*/ 439908 h 1493889"/>
              <a:gd name="connsiteX0" fmla="*/ 150061 w 1978448"/>
              <a:gd name="connsiteY0" fmla="*/ 439908 h 1470675"/>
              <a:gd name="connsiteX1" fmla="*/ 1978448 w 1978448"/>
              <a:gd name="connsiteY1" fmla="*/ 0 h 1470675"/>
              <a:gd name="connsiteX2" fmla="*/ 1905210 w 1978448"/>
              <a:gd name="connsiteY2" fmla="*/ 1470675 h 1470675"/>
              <a:gd name="connsiteX3" fmla="*/ 0 w 1978448"/>
              <a:gd name="connsiteY3" fmla="*/ 1453159 h 1470675"/>
              <a:gd name="connsiteX4" fmla="*/ 150061 w 1978448"/>
              <a:gd name="connsiteY4" fmla="*/ 439908 h 1470675"/>
              <a:gd name="connsiteX0" fmla="*/ 150061 w 1978448"/>
              <a:gd name="connsiteY0" fmla="*/ 439908 h 1470675"/>
              <a:gd name="connsiteX1" fmla="*/ 1978448 w 1978448"/>
              <a:gd name="connsiteY1" fmla="*/ 0 h 1470675"/>
              <a:gd name="connsiteX2" fmla="*/ 1887417 w 1978448"/>
              <a:gd name="connsiteY2" fmla="*/ 1470675 h 1470675"/>
              <a:gd name="connsiteX3" fmla="*/ 0 w 1978448"/>
              <a:gd name="connsiteY3" fmla="*/ 1453159 h 1470675"/>
              <a:gd name="connsiteX4" fmla="*/ 150061 w 1978448"/>
              <a:gd name="connsiteY4" fmla="*/ 439908 h 1470675"/>
              <a:gd name="connsiteX0" fmla="*/ 150061 w 1978448"/>
              <a:gd name="connsiteY0" fmla="*/ 439908 h 1470675"/>
              <a:gd name="connsiteX1" fmla="*/ 1978448 w 1978448"/>
              <a:gd name="connsiteY1" fmla="*/ 0 h 1470675"/>
              <a:gd name="connsiteX2" fmla="*/ 1911142 w 1978448"/>
              <a:gd name="connsiteY2" fmla="*/ 1470675 h 1470675"/>
              <a:gd name="connsiteX3" fmla="*/ 0 w 1978448"/>
              <a:gd name="connsiteY3" fmla="*/ 1453159 h 1470675"/>
              <a:gd name="connsiteX4" fmla="*/ 150061 w 1978448"/>
              <a:gd name="connsiteY4" fmla="*/ 439908 h 147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448" h="1470675">
                <a:moveTo>
                  <a:pt x="150061" y="439908"/>
                </a:moveTo>
                <a:lnTo>
                  <a:pt x="1978448" y="0"/>
                </a:lnTo>
                <a:lnTo>
                  <a:pt x="1911142" y="1470675"/>
                </a:lnTo>
                <a:lnTo>
                  <a:pt x="0" y="1453159"/>
                </a:lnTo>
                <a:lnTo>
                  <a:pt x="150061" y="439908"/>
                </a:lnTo>
                <a:close/>
              </a:path>
            </a:pathLst>
          </a:custGeom>
          <a:blipFill>
            <a:blip r:embed="rId1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5336048-CDF3-43A0-3609-335EC5947108}"/>
              </a:ext>
            </a:extLst>
          </p:cNvPr>
          <p:cNvSpPr txBox="1"/>
          <p:nvPr/>
        </p:nvSpPr>
        <p:spPr>
          <a:xfrm>
            <a:off x="287437" y="948061"/>
            <a:ext cx="3492400" cy="523220"/>
          </a:xfrm>
          <a:prstGeom prst="rect">
            <a:avLst/>
          </a:prstGeom>
          <a:noFill/>
          <a:ln>
            <a:noFill/>
          </a:ln>
        </p:spPr>
        <p:txBody>
          <a:bodyPr wrap="square" rtlCol="0">
            <a:spAutoFit/>
          </a:bodyPr>
          <a:lstStyle/>
          <a:p>
            <a:pPr algn="ctr"/>
            <a:r>
              <a:rPr kumimoji="1" lang="en-US" altLang="ja-JP" sz="2800" b="1"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MSC | </a:t>
            </a:r>
            <a:r>
              <a:rPr kumimoji="1" lang="en-US" altLang="ja-JP" sz="2800" b="1" dirty="0" err="1">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Actran</a:t>
            </a:r>
            <a:endParaRPr kumimoji="1" lang="en-US" altLang="ja-JP" sz="2800" b="1"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40" name="図 39">
            <a:extLst>
              <a:ext uri="{FF2B5EF4-FFF2-40B4-BE49-F238E27FC236}">
                <a16:creationId xmlns:a16="http://schemas.microsoft.com/office/drawing/2014/main" id="{1167BD4C-3149-06A3-5A29-141515B2A022}"/>
              </a:ext>
            </a:extLst>
          </p:cNvPr>
          <p:cNvPicPr>
            <a:picLocks noChangeAspect="1"/>
          </p:cNvPicPr>
          <p:nvPr/>
        </p:nvPicPr>
        <p:blipFill>
          <a:blip r:embed="rId16">
            <a:grayscl/>
          </a:blip>
          <a:stretch>
            <a:fillRect/>
          </a:stretch>
        </p:blipFill>
        <p:spPr>
          <a:xfrm>
            <a:off x="1036010" y="7386311"/>
            <a:ext cx="1677181" cy="2236241"/>
          </a:xfrm>
          <a:prstGeom prst="rect">
            <a:avLst/>
          </a:prstGeom>
        </p:spPr>
      </p:pic>
      <p:grpSp>
        <p:nvGrpSpPr>
          <p:cNvPr id="41" name="グループ化 40">
            <a:extLst>
              <a:ext uri="{FF2B5EF4-FFF2-40B4-BE49-F238E27FC236}">
                <a16:creationId xmlns:a16="http://schemas.microsoft.com/office/drawing/2014/main" id="{4786238F-260C-48CB-B5C1-C312B98962F0}"/>
              </a:ext>
            </a:extLst>
          </p:cNvPr>
          <p:cNvGrpSpPr/>
          <p:nvPr/>
        </p:nvGrpSpPr>
        <p:grpSpPr>
          <a:xfrm>
            <a:off x="507714" y="9166953"/>
            <a:ext cx="1129763" cy="334675"/>
            <a:chOff x="3663256" y="1927456"/>
            <a:chExt cx="4929337" cy="1460240"/>
          </a:xfrm>
          <a:solidFill>
            <a:schemeClr val="bg1">
              <a:alpha val="86000"/>
            </a:schemeClr>
          </a:solidFill>
          <a:effectLst>
            <a:glow rad="63500">
              <a:schemeClr val="tx1">
                <a:alpha val="40000"/>
              </a:schemeClr>
            </a:glow>
          </a:effectLst>
        </p:grpSpPr>
        <p:sp>
          <p:nvSpPr>
            <p:cNvPr id="42" name="テキスト ボックス 41">
              <a:extLst>
                <a:ext uri="{FF2B5EF4-FFF2-40B4-BE49-F238E27FC236}">
                  <a16:creationId xmlns:a16="http://schemas.microsoft.com/office/drawing/2014/main" id="{89FF9F55-F5BF-4361-9CB1-E08B8B000BD7}"/>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B4772D97-1D95-446D-AF8B-31BF65FC97AA}"/>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sp>
        <p:nvSpPr>
          <p:cNvPr id="66" name="正方形/長方形 71">
            <a:extLst>
              <a:ext uri="{FF2B5EF4-FFF2-40B4-BE49-F238E27FC236}">
                <a16:creationId xmlns:a16="http://schemas.microsoft.com/office/drawing/2014/main" id="{4F4847DC-DC15-7A29-5DE4-08AA32C766AF}"/>
              </a:ext>
            </a:extLst>
          </p:cNvPr>
          <p:cNvSpPr/>
          <p:nvPr/>
        </p:nvSpPr>
        <p:spPr>
          <a:xfrm>
            <a:off x="4019060" y="164589"/>
            <a:ext cx="1920224" cy="1503034"/>
          </a:xfrm>
          <a:custGeom>
            <a:avLst/>
            <a:gdLst>
              <a:gd name="connsiteX0" fmla="*/ 0 w 1523426"/>
              <a:gd name="connsiteY0" fmla="*/ 0 h 1172315"/>
              <a:gd name="connsiteX1" fmla="*/ 1523426 w 1523426"/>
              <a:gd name="connsiteY1" fmla="*/ 0 h 1172315"/>
              <a:gd name="connsiteX2" fmla="*/ 1523426 w 1523426"/>
              <a:gd name="connsiteY2" fmla="*/ 1172315 h 1172315"/>
              <a:gd name="connsiteX3" fmla="*/ 0 w 1523426"/>
              <a:gd name="connsiteY3" fmla="*/ 1172315 h 1172315"/>
              <a:gd name="connsiteX4" fmla="*/ 0 w 1523426"/>
              <a:gd name="connsiteY4" fmla="*/ 0 h 1172315"/>
              <a:gd name="connsiteX0" fmla="*/ 0 w 1540679"/>
              <a:gd name="connsiteY0" fmla="*/ 0 h 1405228"/>
              <a:gd name="connsiteX1" fmla="*/ 1523426 w 1540679"/>
              <a:gd name="connsiteY1" fmla="*/ 0 h 1405228"/>
              <a:gd name="connsiteX2" fmla="*/ 1540679 w 1540679"/>
              <a:gd name="connsiteY2" fmla="*/ 1405228 h 1405228"/>
              <a:gd name="connsiteX3" fmla="*/ 0 w 1540679"/>
              <a:gd name="connsiteY3" fmla="*/ 1172315 h 1405228"/>
              <a:gd name="connsiteX4" fmla="*/ 0 w 1540679"/>
              <a:gd name="connsiteY4" fmla="*/ 0 h 1405228"/>
              <a:gd name="connsiteX0" fmla="*/ 34505 w 1575184"/>
              <a:gd name="connsiteY0" fmla="*/ 0 h 1577756"/>
              <a:gd name="connsiteX1" fmla="*/ 1557931 w 1575184"/>
              <a:gd name="connsiteY1" fmla="*/ 0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532052 w 1575184"/>
              <a:gd name="connsiteY1" fmla="*/ 258793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523425 w 1575184"/>
              <a:gd name="connsiteY1" fmla="*/ 422695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488920 w 1575184"/>
              <a:gd name="connsiteY1" fmla="*/ 517586 h 1577756"/>
              <a:gd name="connsiteX2" fmla="*/ 1575184 w 1575184"/>
              <a:gd name="connsiteY2" fmla="*/ 1405228 h 1577756"/>
              <a:gd name="connsiteX3" fmla="*/ 0 w 1575184"/>
              <a:gd name="connsiteY3" fmla="*/ 1577756 h 1577756"/>
              <a:gd name="connsiteX4" fmla="*/ 34505 w 1575184"/>
              <a:gd name="connsiteY4" fmla="*/ 0 h 1577756"/>
              <a:gd name="connsiteX0" fmla="*/ 34505 w 1575184"/>
              <a:gd name="connsiteY0" fmla="*/ 0 h 1577756"/>
              <a:gd name="connsiteX1" fmla="*/ 1488920 w 1575184"/>
              <a:gd name="connsiteY1" fmla="*/ 517586 h 1577756"/>
              <a:gd name="connsiteX2" fmla="*/ 1566200 w 1575184"/>
              <a:gd name="connsiteY2" fmla="*/ 436455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66200 w 1575184"/>
              <a:gd name="connsiteY2" fmla="*/ 436455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23068 w 1575184"/>
              <a:gd name="connsiteY2" fmla="*/ 419202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48947 w 1575184"/>
              <a:gd name="connsiteY2" fmla="*/ 419202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75184"/>
              <a:gd name="connsiteY0" fmla="*/ 0 h 1577756"/>
              <a:gd name="connsiteX1" fmla="*/ 1506173 w 1575184"/>
              <a:gd name="connsiteY1" fmla="*/ 388190 h 1577756"/>
              <a:gd name="connsiteX2" fmla="*/ 1566199 w 1575184"/>
              <a:gd name="connsiteY2" fmla="*/ 453708 h 1577756"/>
              <a:gd name="connsiteX3" fmla="*/ 1575184 w 1575184"/>
              <a:gd name="connsiteY3" fmla="*/ 1405228 h 1577756"/>
              <a:gd name="connsiteX4" fmla="*/ 0 w 1575184"/>
              <a:gd name="connsiteY4" fmla="*/ 1577756 h 1577756"/>
              <a:gd name="connsiteX5" fmla="*/ 34505 w 1575184"/>
              <a:gd name="connsiteY5" fmla="*/ 0 h 1577756"/>
              <a:gd name="connsiteX0" fmla="*/ 34505 w 1592436"/>
              <a:gd name="connsiteY0" fmla="*/ 0 h 1577756"/>
              <a:gd name="connsiteX1" fmla="*/ 1506173 w 1592436"/>
              <a:gd name="connsiteY1" fmla="*/ 388190 h 1577756"/>
              <a:gd name="connsiteX2" fmla="*/ 1566199 w 1592436"/>
              <a:gd name="connsiteY2" fmla="*/ 453708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06173 w 1592436"/>
              <a:gd name="connsiteY1" fmla="*/ 388190 h 1577756"/>
              <a:gd name="connsiteX2" fmla="*/ 1454055 w 1592436"/>
              <a:gd name="connsiteY2" fmla="*/ 626236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66557 w 1592436"/>
              <a:gd name="connsiteY1" fmla="*/ 388190 h 1577756"/>
              <a:gd name="connsiteX2" fmla="*/ 1454055 w 1592436"/>
              <a:gd name="connsiteY2" fmla="*/ 626236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577756"/>
              <a:gd name="connsiteX1" fmla="*/ 1566557 w 1592436"/>
              <a:gd name="connsiteY1" fmla="*/ 388190 h 1577756"/>
              <a:gd name="connsiteX2" fmla="*/ 1574825 w 1592436"/>
              <a:gd name="connsiteY2" fmla="*/ 410575 h 1577756"/>
              <a:gd name="connsiteX3" fmla="*/ 1592436 w 1592436"/>
              <a:gd name="connsiteY3" fmla="*/ 1431107 h 1577756"/>
              <a:gd name="connsiteX4" fmla="*/ 0 w 1592436"/>
              <a:gd name="connsiteY4" fmla="*/ 1577756 h 1577756"/>
              <a:gd name="connsiteX5" fmla="*/ 34505 w 1592436"/>
              <a:gd name="connsiteY5" fmla="*/ 0 h 1577756"/>
              <a:gd name="connsiteX0" fmla="*/ 34505 w 1592436"/>
              <a:gd name="connsiteY0" fmla="*/ 0 h 1603635"/>
              <a:gd name="connsiteX1" fmla="*/ 1566557 w 1592436"/>
              <a:gd name="connsiteY1" fmla="*/ 388190 h 1603635"/>
              <a:gd name="connsiteX2" fmla="*/ 1574825 w 1592436"/>
              <a:gd name="connsiteY2" fmla="*/ 410575 h 1603635"/>
              <a:gd name="connsiteX3" fmla="*/ 1592436 w 1592436"/>
              <a:gd name="connsiteY3" fmla="*/ 1431107 h 1603635"/>
              <a:gd name="connsiteX4" fmla="*/ 0 w 1592436"/>
              <a:gd name="connsiteY4" fmla="*/ 1603635 h 1603635"/>
              <a:gd name="connsiteX5" fmla="*/ 34505 w 1592436"/>
              <a:gd name="connsiteY5" fmla="*/ 0 h 1603635"/>
              <a:gd name="connsiteX0" fmla="*/ 34505 w 1850102"/>
              <a:gd name="connsiteY0" fmla="*/ 0 h 1603635"/>
              <a:gd name="connsiteX1" fmla="*/ 1566557 w 1850102"/>
              <a:gd name="connsiteY1" fmla="*/ 388190 h 1603635"/>
              <a:gd name="connsiteX2" fmla="*/ 1574825 w 1850102"/>
              <a:gd name="connsiteY2" fmla="*/ 410575 h 1603635"/>
              <a:gd name="connsiteX3" fmla="*/ 1850102 w 1850102"/>
              <a:gd name="connsiteY3" fmla="*/ 1601714 h 1603635"/>
              <a:gd name="connsiteX4" fmla="*/ 0 w 1850102"/>
              <a:gd name="connsiteY4" fmla="*/ 1603635 h 1603635"/>
              <a:gd name="connsiteX5" fmla="*/ 34505 w 1850102"/>
              <a:gd name="connsiteY5" fmla="*/ 0 h 1603635"/>
              <a:gd name="connsiteX0" fmla="*/ 34505 w 1901314"/>
              <a:gd name="connsiteY0" fmla="*/ 0 h 1603635"/>
              <a:gd name="connsiteX1" fmla="*/ 1566557 w 1901314"/>
              <a:gd name="connsiteY1" fmla="*/ 388190 h 1603635"/>
              <a:gd name="connsiteX2" fmla="*/ 1901201 w 1901314"/>
              <a:gd name="connsiteY2" fmla="*/ 197316 h 1603635"/>
              <a:gd name="connsiteX3" fmla="*/ 1850102 w 1901314"/>
              <a:gd name="connsiteY3" fmla="*/ 1601714 h 1603635"/>
              <a:gd name="connsiteX4" fmla="*/ 0 w 1901314"/>
              <a:gd name="connsiteY4" fmla="*/ 1603635 h 1603635"/>
              <a:gd name="connsiteX5" fmla="*/ 34505 w 1901314"/>
              <a:gd name="connsiteY5" fmla="*/ 0 h 1603635"/>
              <a:gd name="connsiteX0" fmla="*/ 34505 w 1910111"/>
              <a:gd name="connsiteY0" fmla="*/ 0 h 1603635"/>
              <a:gd name="connsiteX1" fmla="*/ 1910111 w 1910111"/>
              <a:gd name="connsiteY1" fmla="*/ 183461 h 1603635"/>
              <a:gd name="connsiteX2" fmla="*/ 1901201 w 1910111"/>
              <a:gd name="connsiteY2" fmla="*/ 197316 h 1603635"/>
              <a:gd name="connsiteX3" fmla="*/ 1850102 w 1910111"/>
              <a:gd name="connsiteY3" fmla="*/ 1601714 h 1603635"/>
              <a:gd name="connsiteX4" fmla="*/ 0 w 1910111"/>
              <a:gd name="connsiteY4" fmla="*/ 1603635 h 1603635"/>
              <a:gd name="connsiteX5" fmla="*/ 34505 w 1910111"/>
              <a:gd name="connsiteY5" fmla="*/ 0 h 1603635"/>
              <a:gd name="connsiteX0" fmla="*/ 317937 w 1910111"/>
              <a:gd name="connsiteY0" fmla="*/ 456317 h 1420174"/>
              <a:gd name="connsiteX1" fmla="*/ 1910111 w 1910111"/>
              <a:gd name="connsiteY1" fmla="*/ 0 h 1420174"/>
              <a:gd name="connsiteX2" fmla="*/ 1901201 w 1910111"/>
              <a:gd name="connsiteY2" fmla="*/ 13855 h 1420174"/>
              <a:gd name="connsiteX3" fmla="*/ 1850102 w 1910111"/>
              <a:gd name="connsiteY3" fmla="*/ 1418253 h 1420174"/>
              <a:gd name="connsiteX4" fmla="*/ 0 w 1910111"/>
              <a:gd name="connsiteY4" fmla="*/ 1420174 h 1420174"/>
              <a:gd name="connsiteX5" fmla="*/ 317937 w 1910111"/>
              <a:gd name="connsiteY5" fmla="*/ 456317 h 1420174"/>
              <a:gd name="connsiteX0" fmla="*/ 146160 w 1910111"/>
              <a:gd name="connsiteY0" fmla="*/ 413665 h 1420174"/>
              <a:gd name="connsiteX1" fmla="*/ 1910111 w 1910111"/>
              <a:gd name="connsiteY1" fmla="*/ 0 h 1420174"/>
              <a:gd name="connsiteX2" fmla="*/ 1901201 w 1910111"/>
              <a:gd name="connsiteY2" fmla="*/ 13855 h 1420174"/>
              <a:gd name="connsiteX3" fmla="*/ 1850102 w 1910111"/>
              <a:gd name="connsiteY3" fmla="*/ 1418253 h 1420174"/>
              <a:gd name="connsiteX4" fmla="*/ 0 w 1910111"/>
              <a:gd name="connsiteY4" fmla="*/ 1420174 h 1420174"/>
              <a:gd name="connsiteX5" fmla="*/ 146160 w 1910111"/>
              <a:gd name="connsiteY5" fmla="*/ 413665 h 1420174"/>
              <a:gd name="connsiteX0" fmla="*/ 146160 w 1910111"/>
              <a:gd name="connsiteY0" fmla="*/ 388074 h 1420174"/>
              <a:gd name="connsiteX1" fmla="*/ 1910111 w 1910111"/>
              <a:gd name="connsiteY1" fmla="*/ 0 h 1420174"/>
              <a:gd name="connsiteX2" fmla="*/ 1901201 w 1910111"/>
              <a:gd name="connsiteY2" fmla="*/ 13855 h 1420174"/>
              <a:gd name="connsiteX3" fmla="*/ 1850102 w 1910111"/>
              <a:gd name="connsiteY3" fmla="*/ 1418253 h 1420174"/>
              <a:gd name="connsiteX4" fmla="*/ 0 w 1910111"/>
              <a:gd name="connsiteY4" fmla="*/ 1420174 h 1420174"/>
              <a:gd name="connsiteX5" fmla="*/ 146160 w 1910111"/>
              <a:gd name="connsiteY5" fmla="*/ 388074 h 1420174"/>
              <a:gd name="connsiteX0" fmla="*/ 146160 w 1910111"/>
              <a:gd name="connsiteY0" fmla="*/ 404208 h 1436308"/>
              <a:gd name="connsiteX1" fmla="*/ 1910111 w 1910111"/>
              <a:gd name="connsiteY1" fmla="*/ 16134 h 1436308"/>
              <a:gd name="connsiteX2" fmla="*/ 1901201 w 1910111"/>
              <a:gd name="connsiteY2" fmla="*/ 4398 h 1436308"/>
              <a:gd name="connsiteX3" fmla="*/ 1850102 w 1910111"/>
              <a:gd name="connsiteY3" fmla="*/ 1434387 h 1436308"/>
              <a:gd name="connsiteX4" fmla="*/ 0 w 1910111"/>
              <a:gd name="connsiteY4" fmla="*/ 1436308 h 1436308"/>
              <a:gd name="connsiteX5" fmla="*/ 146160 w 1910111"/>
              <a:gd name="connsiteY5" fmla="*/ 404208 h 1436308"/>
              <a:gd name="connsiteX0" fmla="*/ 146160 w 1910111"/>
              <a:gd name="connsiteY0" fmla="*/ 436744 h 1468844"/>
              <a:gd name="connsiteX1" fmla="*/ 1910111 w 1910111"/>
              <a:gd name="connsiteY1" fmla="*/ 48670 h 1468844"/>
              <a:gd name="connsiteX2" fmla="*/ 1901201 w 1910111"/>
              <a:gd name="connsiteY2" fmla="*/ 2814 h 1468844"/>
              <a:gd name="connsiteX3" fmla="*/ 1850102 w 1910111"/>
              <a:gd name="connsiteY3" fmla="*/ 1466923 h 1468844"/>
              <a:gd name="connsiteX4" fmla="*/ 0 w 1910111"/>
              <a:gd name="connsiteY4" fmla="*/ 1468844 h 1468844"/>
              <a:gd name="connsiteX5" fmla="*/ 146160 w 1910111"/>
              <a:gd name="connsiteY5" fmla="*/ 436744 h 1468844"/>
              <a:gd name="connsiteX0" fmla="*/ 146160 w 1901523"/>
              <a:gd name="connsiteY0" fmla="*/ 438328 h 1470428"/>
              <a:gd name="connsiteX1" fmla="*/ 1901523 w 1901523"/>
              <a:gd name="connsiteY1" fmla="*/ 16132 h 1470428"/>
              <a:gd name="connsiteX2" fmla="*/ 1901201 w 1901523"/>
              <a:gd name="connsiteY2" fmla="*/ 4398 h 1470428"/>
              <a:gd name="connsiteX3" fmla="*/ 1850102 w 1901523"/>
              <a:gd name="connsiteY3" fmla="*/ 1468507 h 1470428"/>
              <a:gd name="connsiteX4" fmla="*/ 0 w 1901523"/>
              <a:gd name="connsiteY4" fmla="*/ 1470428 h 1470428"/>
              <a:gd name="connsiteX5" fmla="*/ 146160 w 1901523"/>
              <a:gd name="connsiteY5" fmla="*/ 438328 h 147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523" h="1470428">
                <a:moveTo>
                  <a:pt x="146160" y="438328"/>
                </a:moveTo>
                <a:lnTo>
                  <a:pt x="1901523" y="16132"/>
                </a:lnTo>
                <a:cubicBezTo>
                  <a:pt x="1901404" y="35096"/>
                  <a:pt x="1901320" y="-14566"/>
                  <a:pt x="1901201" y="4398"/>
                </a:cubicBezTo>
                <a:cubicBezTo>
                  <a:pt x="1904196" y="327322"/>
                  <a:pt x="1847107" y="1145583"/>
                  <a:pt x="1850102" y="1468507"/>
                </a:cubicBezTo>
                <a:lnTo>
                  <a:pt x="0" y="1470428"/>
                </a:lnTo>
                <a:lnTo>
                  <a:pt x="146160" y="438328"/>
                </a:lnTo>
                <a:close/>
              </a:path>
            </a:pathLst>
          </a:custGeom>
          <a:blipFill>
            <a:blip r:embed="rId17"/>
            <a:stretch>
              <a:fillRect/>
            </a:stretch>
          </a:blip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a:extLst>
              <a:ext uri="{FF2B5EF4-FFF2-40B4-BE49-F238E27FC236}">
                <a16:creationId xmlns:a16="http://schemas.microsoft.com/office/drawing/2014/main" id="{7A80CDB1-7BC2-72ED-8B4C-FB8349E21BCA}"/>
              </a:ext>
            </a:extLst>
          </p:cNvPr>
          <p:cNvPicPr>
            <a:picLocks noChangeAspect="1"/>
          </p:cNvPicPr>
          <p:nvPr/>
        </p:nvPicPr>
        <p:blipFill>
          <a:blip r:embed="rId18"/>
          <a:stretch>
            <a:fillRect/>
          </a:stretch>
        </p:blipFill>
        <p:spPr>
          <a:xfrm>
            <a:off x="5713228" y="2286135"/>
            <a:ext cx="1298891" cy="1014830"/>
          </a:xfrm>
          <a:prstGeom prst="rect">
            <a:avLst/>
          </a:prstGeom>
        </p:spPr>
      </p:pic>
      <p:pic>
        <p:nvPicPr>
          <p:cNvPr id="54" name="図 53">
            <a:extLst>
              <a:ext uri="{FF2B5EF4-FFF2-40B4-BE49-F238E27FC236}">
                <a16:creationId xmlns:a16="http://schemas.microsoft.com/office/drawing/2014/main" id="{CE3BA841-F7F1-19FA-0A52-2B8E941C1070}"/>
              </a:ext>
            </a:extLst>
          </p:cNvPr>
          <p:cNvPicPr>
            <a:picLocks noChangeAspect="1"/>
          </p:cNvPicPr>
          <p:nvPr/>
        </p:nvPicPr>
        <p:blipFill>
          <a:blip r:embed="rId19"/>
          <a:stretch>
            <a:fillRect/>
          </a:stretch>
        </p:blipFill>
        <p:spPr>
          <a:xfrm>
            <a:off x="854754" y="4348186"/>
            <a:ext cx="1838486" cy="1798169"/>
          </a:xfrm>
          <a:prstGeom prst="rect">
            <a:avLst/>
          </a:prstGeom>
        </p:spPr>
      </p:pic>
      <p:grpSp>
        <p:nvGrpSpPr>
          <p:cNvPr id="55" name="グループ化 54">
            <a:extLst>
              <a:ext uri="{FF2B5EF4-FFF2-40B4-BE49-F238E27FC236}">
                <a16:creationId xmlns:a16="http://schemas.microsoft.com/office/drawing/2014/main" id="{CCD5D070-2ED4-4AD4-A041-226968374B68}"/>
              </a:ext>
            </a:extLst>
          </p:cNvPr>
          <p:cNvGrpSpPr/>
          <p:nvPr/>
        </p:nvGrpSpPr>
        <p:grpSpPr>
          <a:xfrm>
            <a:off x="507714" y="5914179"/>
            <a:ext cx="1129763" cy="334675"/>
            <a:chOff x="3663256" y="1927456"/>
            <a:chExt cx="4929337" cy="1460240"/>
          </a:xfrm>
          <a:solidFill>
            <a:schemeClr val="bg1">
              <a:alpha val="86000"/>
            </a:schemeClr>
          </a:solidFill>
          <a:effectLst>
            <a:glow rad="63500">
              <a:schemeClr val="tx1">
                <a:alpha val="40000"/>
              </a:schemeClr>
            </a:glow>
          </a:effectLst>
        </p:grpSpPr>
        <p:sp>
          <p:nvSpPr>
            <p:cNvPr id="61" name="テキスト ボックス 60">
              <a:extLst>
                <a:ext uri="{FF2B5EF4-FFF2-40B4-BE49-F238E27FC236}">
                  <a16:creationId xmlns:a16="http://schemas.microsoft.com/office/drawing/2014/main" id="{B3E18EC9-7AA4-40CA-9CA6-7C72BF0D249B}"/>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62" name="テキスト ボックス 61">
              <a:extLst>
                <a:ext uri="{FF2B5EF4-FFF2-40B4-BE49-F238E27FC236}">
                  <a16:creationId xmlns:a16="http://schemas.microsoft.com/office/drawing/2014/main" id="{191D9E20-D726-47DF-8690-1093A0A294E6}"/>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4959</TotalTime>
  <Pages>0</Pages>
  <Words>710</Words>
  <Characters>0</Characters>
  <Application>Microsoft Office PowerPoint</Application>
  <DocSecurity>0</DocSecurity>
  <PresentationFormat>ユーザー設定</PresentationFormat>
  <Lines>0</Lines>
  <Paragraphs>97</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Yu Gothic UI</vt:lpstr>
      <vt:lpstr>ヒラギノ角ゴ5</vt:lpstr>
      <vt:lpstr>ヒラギノ角ゴ7</vt:lpstr>
      <vt:lpstr>ヒラギノ角ゴ8</vt:lpstr>
      <vt:lpstr>メイリオ</vt:lpstr>
      <vt:lpstr>游ゴシック</vt:lpstr>
      <vt:lpstr>游ゴシック Light</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1483</cp:revision>
  <dcterms:created xsi:type="dcterms:W3CDTF">2015-08-26T04:11:00Z</dcterms:created>
  <dcterms:modified xsi:type="dcterms:W3CDTF">2025-04-01T05:54:46Z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