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755650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79" autoAdjust="0"/>
  </p:normalViewPr>
  <p:slideViewPr>
    <p:cSldViewPr snapToGrid="0">
      <p:cViewPr varScale="1">
        <p:scale>
          <a:sx n="65" d="100"/>
          <a:sy n="65" d="100"/>
        </p:scale>
        <p:origin x="284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49795"/>
            <a:ext cx="6423025" cy="3722335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5678"/>
            <a:ext cx="5667375" cy="2581379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C607-3A63-4F75-B6DC-E0EF2F991793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68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C607-3A63-4F75-B6DC-E0EF2F991793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21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240"/>
            <a:ext cx="162937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240"/>
            <a:ext cx="4793655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C607-3A63-4F75-B6DC-E0EF2F991793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72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C607-3A63-4F75-B6DC-E0EF2F991793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81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532"/>
            <a:ext cx="6517481" cy="4447496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5103"/>
            <a:ext cx="6517481" cy="2338833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C607-3A63-4F75-B6DC-E0EF2F991793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73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200"/>
            <a:ext cx="3211513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200"/>
            <a:ext cx="3211513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C607-3A63-4F75-B6DC-E0EF2F991793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30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242"/>
            <a:ext cx="6517481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0980"/>
            <a:ext cx="3196753" cy="128450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5482"/>
            <a:ext cx="319675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0980"/>
            <a:ext cx="3212497" cy="128450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5482"/>
            <a:ext cx="321249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C607-3A63-4F75-B6DC-E0EF2F991793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8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C607-3A63-4F75-B6DC-E0EF2F991793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07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C607-3A63-4F75-B6DC-E0EF2F991793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05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788"/>
            <a:ext cx="2437168" cy="2494756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425"/>
            <a:ext cx="3825478" cy="7598117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7544"/>
            <a:ext cx="2437168" cy="5942372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C607-3A63-4F75-B6DC-E0EF2F991793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06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788"/>
            <a:ext cx="2437168" cy="2494756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425"/>
            <a:ext cx="3825478" cy="7598117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7544"/>
            <a:ext cx="2437168" cy="5942372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C607-3A63-4F75-B6DC-E0EF2F991793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0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242"/>
            <a:ext cx="6517481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200"/>
            <a:ext cx="6517481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09729"/>
            <a:ext cx="170021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BC607-3A63-4F75-B6DC-E0EF2F991793}" type="datetimeFigureOut">
              <a:rPr kumimoji="1" lang="ja-JP" altLang="en-US" smtClean="0"/>
              <a:t>2024/12/25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09729"/>
            <a:ext cx="255031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09729"/>
            <a:ext cx="170021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46BE4-476F-4589-A2B6-DD96060191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63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5EB2557F-8F18-E8D7-8291-F95F66D97FD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1018" cy="2505600"/>
          </a:xfrm>
          <a:prstGeom prst="rect">
            <a:avLst/>
          </a:prstGeom>
        </p:spPr>
      </p:pic>
      <p:sp>
        <p:nvSpPr>
          <p:cNvPr id="113" name="WordArt 11">
            <a:extLst>
              <a:ext uri="{FF2B5EF4-FFF2-40B4-BE49-F238E27FC236}">
                <a16:creationId xmlns:a16="http://schemas.microsoft.com/office/drawing/2014/main" id="{7BEDD4BD-97CA-1FAE-B861-38A1A62923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9758" y="984712"/>
            <a:ext cx="3841750" cy="5498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dirty="0">
                <a:solidFill>
                  <a:srgbClr val="FFFFFF"/>
                </a:solidFill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革新的 </a:t>
            </a:r>
            <a:r>
              <a:rPr lang="en-US" altLang="ja-JP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Xeon 6</a:t>
            </a:r>
            <a:endParaRPr lang="ja-JP" altLang="en-US" sz="800" kern="10" spc="0" dirty="0">
              <a:ln>
                <a:noFill/>
              </a:ln>
              <a:solidFill>
                <a:srgbClr val="FFFFFF"/>
              </a:solidFill>
              <a:effectLst/>
              <a:latin typeface="ヒラギノ角ゴ8" panose="020B0800000000000000" pitchFamily="50" charset="-128"/>
              <a:ea typeface="ヒラギノ角ゴ8" panose="020B0800000000000000" pitchFamily="50" charset="-128"/>
            </a:endParaRPr>
          </a:p>
        </p:txBody>
      </p:sp>
      <p:sp>
        <p:nvSpPr>
          <p:cNvPr id="114" name="WordArt 12">
            <a:extLst>
              <a:ext uri="{FF2B5EF4-FFF2-40B4-BE49-F238E27FC236}">
                <a16:creationId xmlns:a16="http://schemas.microsoft.com/office/drawing/2014/main" id="{5C9702EB-3D02-3DC3-8A9F-84E92B9206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1668" y="768195"/>
            <a:ext cx="3765550" cy="1612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NEW!  intel Xeon  Processors</a:t>
            </a:r>
            <a:r>
              <a: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 </a:t>
            </a:r>
            <a:r>
              <a:rPr lang="en-US" altLang="ja-JP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Server</a:t>
            </a:r>
            <a:endParaRPr lang="ja-JP" altLang="en-US" sz="800" kern="10" spc="0" dirty="0">
              <a:ln>
                <a:noFill/>
              </a:ln>
              <a:solidFill>
                <a:srgbClr val="FFFFFF"/>
              </a:solidFill>
              <a:effectLst/>
              <a:latin typeface="ヒラギノ角ゴ8" panose="020B0800000000000000" pitchFamily="50" charset="-128"/>
              <a:ea typeface="ヒラギノ角ゴ8" panose="020B0800000000000000" pitchFamily="50" charset="-128"/>
            </a:endParaRPr>
          </a:p>
        </p:txBody>
      </p:sp>
      <p:sp>
        <p:nvSpPr>
          <p:cNvPr id="115" name="WordArt 13">
            <a:extLst>
              <a:ext uri="{FF2B5EF4-FFF2-40B4-BE49-F238E27FC236}">
                <a16:creationId xmlns:a16="http://schemas.microsoft.com/office/drawing/2014/main" id="{3C9CBE62-4223-B0F5-F75F-0A2E211133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1668" y="1603151"/>
            <a:ext cx="3832225" cy="2469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搭載の高性能 </a:t>
            </a:r>
            <a:r>
              <a:rPr lang="en-US" altLang="ja-JP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2U</a:t>
            </a:r>
            <a:r>
              <a: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ラックマウント型ストレージ</a:t>
            </a:r>
            <a:r>
              <a:rPr lang="ja-JP" altLang="en-US" sz="800" kern="10" dirty="0">
                <a:solidFill>
                  <a:srgbClr val="FFFFFF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サーバー</a:t>
            </a:r>
            <a:endParaRPr lang="ja-JP" altLang="en-US" sz="800" kern="10" spc="0" dirty="0">
              <a:ln>
                <a:noFill/>
              </a:ln>
              <a:solidFill>
                <a:srgbClr val="FFFFFF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sp>
        <p:nvSpPr>
          <p:cNvPr id="116" name="Rectangle 14">
            <a:extLst>
              <a:ext uri="{FF2B5EF4-FFF2-40B4-BE49-F238E27FC236}">
                <a16:creationId xmlns:a16="http://schemas.microsoft.com/office/drawing/2014/main" id="{1B9671EF-4737-AB25-0F5A-51B15A99B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668" y="1899672"/>
            <a:ext cx="3832225" cy="2374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7" name="WordArt 15">
            <a:extLst>
              <a:ext uri="{FF2B5EF4-FFF2-40B4-BE49-F238E27FC236}">
                <a16:creationId xmlns:a16="http://schemas.microsoft.com/office/drawing/2014/main" id="{08CE3D0E-9516-A6B7-4556-2C216E333F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72828" y="1946023"/>
            <a:ext cx="3049905" cy="1441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用途に合わせて様々なカスタマイズも承ります。</a:t>
            </a:r>
          </a:p>
        </p:txBody>
      </p:sp>
      <p:cxnSp>
        <p:nvCxnSpPr>
          <p:cNvPr id="2108" name="AutoShape 60">
            <a:extLst>
              <a:ext uri="{FF2B5EF4-FFF2-40B4-BE49-F238E27FC236}">
                <a16:creationId xmlns:a16="http://schemas.microsoft.com/office/drawing/2014/main" id="{3C18C865-10B9-2C11-964A-9D5E70D157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923" y="8747587"/>
            <a:ext cx="677735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09" name="AutoShape 61">
            <a:extLst>
              <a:ext uri="{FF2B5EF4-FFF2-40B4-BE49-F238E27FC236}">
                <a16:creationId xmlns:a16="http://schemas.microsoft.com/office/drawing/2014/main" id="{17F9C297-0299-A47A-96B4-D88F72B1A4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923" y="8111369"/>
            <a:ext cx="677735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11" name="AutoShape 63">
            <a:extLst>
              <a:ext uri="{FF2B5EF4-FFF2-40B4-BE49-F238E27FC236}">
                <a16:creationId xmlns:a16="http://schemas.microsoft.com/office/drawing/2014/main" id="{9E0898A5-F6FD-B218-7349-7E07D842AD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923" y="4883928"/>
            <a:ext cx="677735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12" name="AutoShape 64">
            <a:extLst>
              <a:ext uri="{FF2B5EF4-FFF2-40B4-BE49-F238E27FC236}">
                <a16:creationId xmlns:a16="http://schemas.microsoft.com/office/drawing/2014/main" id="{18B01501-E726-B6CF-C572-56AD58F565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923" y="4467402"/>
            <a:ext cx="677735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2" name="Rectangle 65">
            <a:extLst>
              <a:ext uri="{FF2B5EF4-FFF2-40B4-BE49-F238E27FC236}">
                <a16:creationId xmlns:a16="http://schemas.microsoft.com/office/drawing/2014/main" id="{08C7EDDE-0AB0-5631-6AA9-95E9B12DC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34" y="5005203"/>
            <a:ext cx="4508500" cy="3001399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2114" name="AutoShape 66">
            <a:extLst>
              <a:ext uri="{FF2B5EF4-FFF2-40B4-BE49-F238E27FC236}">
                <a16:creationId xmlns:a16="http://schemas.microsoft.com/office/drawing/2014/main" id="{1B33E6D4-568C-F723-F32E-3C70F9A732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923" y="9409428"/>
            <a:ext cx="677735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3" name="WordArt 68">
            <a:extLst>
              <a:ext uri="{FF2B5EF4-FFF2-40B4-BE49-F238E27FC236}">
                <a16:creationId xmlns:a16="http://schemas.microsoft.com/office/drawing/2014/main" id="{E2DFB395-D9DC-C233-6171-CFE828BE53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8798" y="5097270"/>
            <a:ext cx="4185602" cy="8501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■OS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選択可能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】Microsoft® Windows® Server 2022  or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Ubuntu 22.04 LTS</a:t>
            </a:r>
          </a:p>
          <a:p>
            <a:pPr algn="l" rtl="0">
              <a:buNone/>
            </a:pP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■CPU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【2CPU】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インテル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®  Xeon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6  6952P   96C/192T</a:t>
            </a:r>
          </a:p>
          <a:p>
            <a:pPr algn="l" rtl="0">
              <a:buNone/>
            </a:pP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                2.1 GHz (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最大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3.9GHz)  480MB  Intel® Smart Cache</a:t>
            </a:r>
            <a:endParaRPr lang="ja-JP" altLang="en-US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endParaRPr lang="ja-JP" altLang="en-US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■メモリ：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768GB 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32GB×24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）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DDR5-6400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Registered ECC</a:t>
            </a:r>
            <a:endParaRPr lang="ja-JP" altLang="en-US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4" name="WordArt 69">
            <a:extLst>
              <a:ext uri="{FF2B5EF4-FFF2-40B4-BE49-F238E27FC236}">
                <a16:creationId xmlns:a16="http://schemas.microsoft.com/office/drawing/2014/main" id="{4FA959B0-AB43-3187-C5B2-7F625CBF92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8798" y="6027097"/>
            <a:ext cx="3954145" cy="66872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■SSD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1.92TB  U.2 </a:t>
            </a:r>
            <a:r>
              <a:rPr lang="en-US" altLang="ja-JP" sz="800" b="1" kern="10" spc="0" dirty="0" err="1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NVMe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 Read 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最大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6800MB 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Write 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最大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2700MB/Sec</a:t>
            </a:r>
          </a:p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高耐久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SSD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Samsung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PM9A3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シリーズ 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MTBF=200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万時間</a:t>
            </a:r>
          </a:p>
          <a:p>
            <a:pPr algn="l" rtl="0">
              <a:buNone/>
            </a:pPr>
            <a:endParaRPr lang="ja-JP" altLang="en-US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■グラフィック：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ASPEED AST2600 BMC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D-Sub15×1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IPMI 2.0 </a:t>
            </a:r>
          </a:p>
          <a:p>
            <a:pPr algn="l" rtl="0">
              <a:buNone/>
            </a:pPr>
            <a:endParaRPr lang="en-US" altLang="ja-JP" sz="800" b="1" kern="10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5" name="WordArt 70">
            <a:extLst>
              <a:ext uri="{FF2B5EF4-FFF2-40B4-BE49-F238E27FC236}">
                <a16:creationId xmlns:a16="http://schemas.microsoft.com/office/drawing/2014/main" id="{CF9DCBDA-2C17-130D-9048-D6CAF05674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8798" y="6653530"/>
            <a:ext cx="3078691" cy="1299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■電源：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2000W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80PLUS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Titanium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認証　冗長化電源　</a:t>
            </a: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（ホットスワップ対応リダンダント高効率電源）</a:t>
            </a: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※100V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時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1000W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出力　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200V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時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1800W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出力</a:t>
            </a:r>
          </a:p>
          <a:p>
            <a:pPr algn="l" rtl="0">
              <a:buNone/>
            </a:pPr>
            <a:endParaRPr lang="ja-JP" altLang="en-US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■マザーボード：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MBD-X14DBM-AP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  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Intel® Xeon® 6900-series processors with P-cores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en-US" altLang="ja-JP" sz="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  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Socket E1 LGA4677</a:t>
            </a:r>
          </a:p>
          <a:p>
            <a:pPr algn="l" rtl="0">
              <a:buNone/>
            </a:pP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■ネットワーク：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Dual LAN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with 10GB with Intel®X550</a:t>
            </a:r>
          </a:p>
          <a:p>
            <a:pPr algn="l" rtl="0">
              <a:buNone/>
            </a:pPr>
            <a:endParaRPr lang="en-US" altLang="ja-JP" sz="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 rtl="0">
              <a:buNone/>
            </a:pP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■3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年間センドバック方式ハードウェア保証付</a:t>
            </a:r>
          </a:p>
        </p:txBody>
      </p:sp>
      <p:sp>
        <p:nvSpPr>
          <p:cNvPr id="126" name="WordArt 71">
            <a:extLst>
              <a:ext uri="{FF2B5EF4-FFF2-40B4-BE49-F238E27FC236}">
                <a16:creationId xmlns:a16="http://schemas.microsoft.com/office/drawing/2014/main" id="{2EB61CBE-07C0-066D-3642-1B99AE58BC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1898" y="4581058"/>
            <a:ext cx="5132070" cy="1955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2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革新的なインテル</a:t>
            </a:r>
            <a:r>
              <a:rPr lang="en-US" altLang="ja-JP" sz="12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® Xeon® 6 </a:t>
            </a:r>
            <a:r>
              <a:rPr lang="ja-JP" altLang="en-US" sz="12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プロセッサー搭載サーバー製品を発表</a:t>
            </a:r>
          </a:p>
        </p:txBody>
      </p:sp>
      <p:sp>
        <p:nvSpPr>
          <p:cNvPr id="2048" name="WordArt 75">
            <a:extLst>
              <a:ext uri="{FF2B5EF4-FFF2-40B4-BE49-F238E27FC236}">
                <a16:creationId xmlns:a16="http://schemas.microsoft.com/office/drawing/2014/main" id="{79521691-1E8A-3205-7075-191D14D50A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918" y="8265661"/>
            <a:ext cx="2646045" cy="3365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HPC </a:t>
            </a:r>
            <a:r>
              <a:rPr lang="en-US" altLang="ja-JP" sz="800" kern="10" spc="0" dirty="0" err="1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Grasta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　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Type-2U2S</a:t>
            </a:r>
          </a:p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HSV-X6952Px2S3A2TU2U2</a:t>
            </a:r>
            <a:endParaRPr lang="ja-JP" altLang="en-US" sz="8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2073" name="WordArt 105">
            <a:extLst>
              <a:ext uri="{FF2B5EF4-FFF2-40B4-BE49-F238E27FC236}">
                <a16:creationId xmlns:a16="http://schemas.microsoft.com/office/drawing/2014/main" id="{0E4D05BF-8305-6ECF-7AF8-56D87EA055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7867" y="9537476"/>
            <a:ext cx="3096000" cy="21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カスタマイズ</a:t>
            </a:r>
            <a:r>
              <a:rPr lang="ja-JP" altLang="en-US" sz="800" kern="10" dirty="0">
                <a:solidFill>
                  <a:srgbClr val="000000"/>
                </a:solidFill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の価格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は電話またはメールにてお問い合わせください。</a:t>
            </a:r>
            <a:endParaRPr lang="en-US" altLang="ja-JP" sz="8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上記のカスタマイズ以外も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HPC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全般のご相談を承ります。</a:t>
            </a:r>
          </a:p>
        </p:txBody>
      </p:sp>
      <p:grpSp>
        <p:nvGrpSpPr>
          <p:cNvPr id="2125" name="Group 15">
            <a:extLst>
              <a:ext uri="{FF2B5EF4-FFF2-40B4-BE49-F238E27FC236}">
                <a16:creationId xmlns:a16="http://schemas.microsoft.com/office/drawing/2014/main" id="{ED276CB4-BCD4-F2ED-F607-235538AE9EA7}"/>
              </a:ext>
            </a:extLst>
          </p:cNvPr>
          <p:cNvGrpSpPr>
            <a:grpSpLocks/>
          </p:cNvGrpSpPr>
          <p:nvPr/>
        </p:nvGrpSpPr>
        <p:grpSpPr bwMode="auto">
          <a:xfrm>
            <a:off x="516246" y="9516397"/>
            <a:ext cx="1279525" cy="244490"/>
            <a:chOff x="809" y="3692"/>
            <a:chExt cx="14533" cy="2775"/>
          </a:xfrm>
        </p:grpSpPr>
        <p:sp>
          <p:nvSpPr>
            <p:cNvPr id="2132" name="Freeform 16">
              <a:extLst>
                <a:ext uri="{FF2B5EF4-FFF2-40B4-BE49-F238E27FC236}">
                  <a16:creationId xmlns:a16="http://schemas.microsoft.com/office/drawing/2014/main" id="{EB27F8F5-EFD1-31E5-282E-EB87D03B50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4" y="6066"/>
              <a:ext cx="400" cy="368"/>
            </a:xfrm>
            <a:custGeom>
              <a:avLst/>
              <a:gdLst>
                <a:gd name="T0" fmla="*/ 23 w 34"/>
                <a:gd name="T1" fmla="*/ 12 h 31"/>
                <a:gd name="T2" fmla="*/ 17 w 34"/>
                <a:gd name="T3" fmla="*/ 7 h 31"/>
                <a:gd name="T4" fmla="*/ 12 w 34"/>
                <a:gd name="T5" fmla="*/ 10 h 31"/>
                <a:gd name="T6" fmla="*/ 10 w 34"/>
                <a:gd name="T7" fmla="*/ 16 h 31"/>
                <a:gd name="T8" fmla="*/ 12 w 34"/>
                <a:gd name="T9" fmla="*/ 22 h 31"/>
                <a:gd name="T10" fmla="*/ 17 w 34"/>
                <a:gd name="T11" fmla="*/ 24 h 31"/>
                <a:gd name="T12" fmla="*/ 22 w 34"/>
                <a:gd name="T13" fmla="*/ 22 h 31"/>
                <a:gd name="T14" fmla="*/ 23 w 34"/>
                <a:gd name="T15" fmla="*/ 19 h 31"/>
                <a:gd name="T16" fmla="*/ 34 w 34"/>
                <a:gd name="T17" fmla="*/ 19 h 31"/>
                <a:gd name="T18" fmla="*/ 29 w 34"/>
                <a:gd name="T19" fmla="*/ 27 h 31"/>
                <a:gd name="T20" fmla="*/ 17 w 34"/>
                <a:gd name="T21" fmla="*/ 31 h 31"/>
                <a:gd name="T22" fmla="*/ 0 w 34"/>
                <a:gd name="T23" fmla="*/ 16 h 31"/>
                <a:gd name="T24" fmla="*/ 17 w 34"/>
                <a:gd name="T25" fmla="*/ 0 h 31"/>
                <a:gd name="T26" fmla="*/ 29 w 34"/>
                <a:gd name="T27" fmla="*/ 4 h 31"/>
                <a:gd name="T28" fmla="*/ 33 w 34"/>
                <a:gd name="T29" fmla="*/ 12 h 31"/>
                <a:gd name="T30" fmla="*/ 23 w 34"/>
                <a:gd name="T31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31">
                  <a:moveTo>
                    <a:pt x="23" y="12"/>
                  </a:moveTo>
                  <a:cubicBezTo>
                    <a:pt x="23" y="8"/>
                    <a:pt x="20" y="7"/>
                    <a:pt x="17" y="7"/>
                  </a:cubicBezTo>
                  <a:cubicBezTo>
                    <a:pt x="15" y="7"/>
                    <a:pt x="13" y="8"/>
                    <a:pt x="12" y="10"/>
                  </a:cubicBezTo>
                  <a:cubicBezTo>
                    <a:pt x="11" y="11"/>
                    <a:pt x="10" y="15"/>
                    <a:pt x="10" y="16"/>
                  </a:cubicBezTo>
                  <a:cubicBezTo>
                    <a:pt x="10" y="19"/>
                    <a:pt x="11" y="21"/>
                    <a:pt x="12" y="22"/>
                  </a:cubicBezTo>
                  <a:cubicBezTo>
                    <a:pt x="13" y="24"/>
                    <a:pt x="15" y="24"/>
                    <a:pt x="17" y="24"/>
                  </a:cubicBezTo>
                  <a:cubicBezTo>
                    <a:pt x="19" y="24"/>
                    <a:pt x="21" y="24"/>
                    <a:pt x="22" y="22"/>
                  </a:cubicBezTo>
                  <a:cubicBezTo>
                    <a:pt x="23" y="21"/>
                    <a:pt x="23" y="21"/>
                    <a:pt x="23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1"/>
                    <a:pt x="33" y="24"/>
                    <a:pt x="29" y="27"/>
                  </a:cubicBezTo>
                  <a:cubicBezTo>
                    <a:pt x="26" y="29"/>
                    <a:pt x="23" y="31"/>
                    <a:pt x="17" y="31"/>
                  </a:cubicBezTo>
                  <a:cubicBezTo>
                    <a:pt x="8" y="31"/>
                    <a:pt x="0" y="26"/>
                    <a:pt x="0" y="16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1" y="0"/>
                    <a:pt x="26" y="1"/>
                    <a:pt x="29" y="4"/>
                  </a:cubicBezTo>
                  <a:cubicBezTo>
                    <a:pt x="33" y="7"/>
                    <a:pt x="33" y="11"/>
                    <a:pt x="33" y="12"/>
                  </a:cubicBezTo>
                  <a:lnTo>
                    <a:pt x="23" y="1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5" name="Freeform 17">
              <a:extLst>
                <a:ext uri="{FF2B5EF4-FFF2-40B4-BE49-F238E27FC236}">
                  <a16:creationId xmlns:a16="http://schemas.microsoft.com/office/drawing/2014/main" id="{5BCE4649-6AD2-D1F5-6ACD-189E3DEF543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762" y="6159"/>
              <a:ext cx="344" cy="275"/>
            </a:xfrm>
            <a:custGeom>
              <a:avLst/>
              <a:gdLst>
                <a:gd name="T0" fmla="*/ 20 w 29"/>
                <a:gd name="T1" fmla="*/ 12 h 23"/>
                <a:gd name="T2" fmla="*/ 14 w 29"/>
                <a:gd name="T3" fmla="*/ 18 h 23"/>
                <a:gd name="T4" fmla="*/ 9 w 29"/>
                <a:gd name="T5" fmla="*/ 12 h 23"/>
                <a:gd name="T6" fmla="*/ 14 w 29"/>
                <a:gd name="T7" fmla="*/ 6 h 23"/>
                <a:gd name="T8" fmla="*/ 20 w 29"/>
                <a:gd name="T9" fmla="*/ 12 h 23"/>
                <a:gd name="T10" fmla="*/ 0 w 29"/>
                <a:gd name="T11" fmla="*/ 12 h 23"/>
                <a:gd name="T12" fmla="*/ 14 w 29"/>
                <a:gd name="T13" fmla="*/ 23 h 23"/>
                <a:gd name="T14" fmla="*/ 29 w 29"/>
                <a:gd name="T15" fmla="*/ 12 h 23"/>
                <a:gd name="T16" fmla="*/ 14 w 29"/>
                <a:gd name="T17" fmla="*/ 0 h 23"/>
                <a:gd name="T18" fmla="*/ 0 w 29"/>
                <a:gd name="T1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20" y="12"/>
                  </a:moveTo>
                  <a:cubicBezTo>
                    <a:pt x="20" y="13"/>
                    <a:pt x="19" y="18"/>
                    <a:pt x="14" y="18"/>
                  </a:cubicBezTo>
                  <a:cubicBezTo>
                    <a:pt x="10" y="18"/>
                    <a:pt x="9" y="13"/>
                    <a:pt x="9" y="12"/>
                  </a:cubicBezTo>
                  <a:cubicBezTo>
                    <a:pt x="9" y="9"/>
                    <a:pt x="10" y="6"/>
                    <a:pt x="14" y="6"/>
                  </a:cubicBezTo>
                  <a:cubicBezTo>
                    <a:pt x="19" y="6"/>
                    <a:pt x="20" y="10"/>
                    <a:pt x="20" y="12"/>
                  </a:cubicBezTo>
                  <a:close/>
                  <a:moveTo>
                    <a:pt x="0" y="12"/>
                  </a:moveTo>
                  <a:cubicBezTo>
                    <a:pt x="0" y="20"/>
                    <a:pt x="7" y="23"/>
                    <a:pt x="14" y="23"/>
                  </a:cubicBezTo>
                  <a:cubicBezTo>
                    <a:pt x="22" y="23"/>
                    <a:pt x="29" y="20"/>
                    <a:pt x="29" y="12"/>
                  </a:cubicBezTo>
                  <a:cubicBezTo>
                    <a:pt x="29" y="4"/>
                    <a:pt x="22" y="0"/>
                    <a:pt x="14" y="0"/>
                  </a:cubicBezTo>
                  <a:cubicBezTo>
                    <a:pt x="7" y="0"/>
                    <a:pt x="0" y="4"/>
                    <a:pt x="0" y="12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6" name="Freeform 18">
              <a:extLst>
                <a:ext uri="{FF2B5EF4-FFF2-40B4-BE49-F238E27FC236}">
                  <a16:creationId xmlns:a16="http://schemas.microsoft.com/office/drawing/2014/main" id="{EA89806C-AE8B-92C4-3E98-38F0B55E0F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63" y="6159"/>
              <a:ext cx="463" cy="260"/>
            </a:xfrm>
            <a:custGeom>
              <a:avLst/>
              <a:gdLst>
                <a:gd name="T0" fmla="*/ 8 w 39"/>
                <a:gd name="T1" fmla="*/ 1 h 22"/>
                <a:gd name="T2" fmla="*/ 8 w 39"/>
                <a:gd name="T3" fmla="*/ 4 h 22"/>
                <a:gd name="T4" fmla="*/ 9 w 39"/>
                <a:gd name="T5" fmla="*/ 2 h 22"/>
                <a:gd name="T6" fmla="*/ 16 w 39"/>
                <a:gd name="T7" fmla="*/ 0 h 22"/>
                <a:gd name="T8" fmla="*/ 22 w 39"/>
                <a:gd name="T9" fmla="*/ 4 h 22"/>
                <a:gd name="T10" fmla="*/ 30 w 39"/>
                <a:gd name="T11" fmla="*/ 0 h 22"/>
                <a:gd name="T12" fmla="*/ 39 w 39"/>
                <a:gd name="T13" fmla="*/ 9 h 22"/>
                <a:gd name="T14" fmla="*/ 39 w 39"/>
                <a:gd name="T15" fmla="*/ 22 h 22"/>
                <a:gd name="T16" fmla="*/ 30 w 39"/>
                <a:gd name="T17" fmla="*/ 22 h 22"/>
                <a:gd name="T18" fmla="*/ 30 w 39"/>
                <a:gd name="T19" fmla="*/ 10 h 22"/>
                <a:gd name="T20" fmla="*/ 27 w 39"/>
                <a:gd name="T21" fmla="*/ 7 h 22"/>
                <a:gd name="T22" fmla="*/ 24 w 39"/>
                <a:gd name="T23" fmla="*/ 10 h 22"/>
                <a:gd name="T24" fmla="*/ 24 w 39"/>
                <a:gd name="T25" fmla="*/ 22 h 22"/>
                <a:gd name="T26" fmla="*/ 15 w 39"/>
                <a:gd name="T27" fmla="*/ 22 h 22"/>
                <a:gd name="T28" fmla="*/ 15 w 39"/>
                <a:gd name="T29" fmla="*/ 10 h 22"/>
                <a:gd name="T30" fmla="*/ 12 w 39"/>
                <a:gd name="T31" fmla="*/ 7 h 22"/>
                <a:gd name="T32" fmla="*/ 9 w 39"/>
                <a:gd name="T33" fmla="*/ 10 h 22"/>
                <a:gd name="T34" fmla="*/ 9 w 39"/>
                <a:gd name="T35" fmla="*/ 22 h 22"/>
                <a:gd name="T36" fmla="*/ 0 w 39"/>
                <a:gd name="T37" fmla="*/ 22 h 22"/>
                <a:gd name="T38" fmla="*/ 0 w 39"/>
                <a:gd name="T39" fmla="*/ 1 h 22"/>
                <a:gd name="T40" fmla="*/ 8 w 39"/>
                <a:gd name="T4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22">
                  <a:moveTo>
                    <a:pt x="8" y="1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20" y="0"/>
                    <a:pt x="22" y="3"/>
                    <a:pt x="22" y="4"/>
                  </a:cubicBezTo>
                  <a:cubicBezTo>
                    <a:pt x="23" y="3"/>
                    <a:pt x="25" y="0"/>
                    <a:pt x="30" y="0"/>
                  </a:cubicBezTo>
                  <a:cubicBezTo>
                    <a:pt x="34" y="0"/>
                    <a:pt x="39" y="2"/>
                    <a:pt x="39" y="9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5" y="7"/>
                    <a:pt x="24" y="8"/>
                    <a:pt x="24" y="10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8"/>
                    <a:pt x="14" y="7"/>
                    <a:pt x="12" y="7"/>
                  </a:cubicBezTo>
                  <a:cubicBezTo>
                    <a:pt x="9" y="7"/>
                    <a:pt x="9" y="8"/>
                    <a:pt x="9" y="1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8" name="Freeform 19">
              <a:extLst>
                <a:ext uri="{FF2B5EF4-FFF2-40B4-BE49-F238E27FC236}">
                  <a16:creationId xmlns:a16="http://schemas.microsoft.com/office/drawing/2014/main" id="{9A2BD773-6E34-3E1B-96DD-97E74944D75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86" y="6159"/>
              <a:ext cx="332" cy="308"/>
            </a:xfrm>
            <a:custGeom>
              <a:avLst/>
              <a:gdLst>
                <a:gd name="T0" fmla="*/ 14 w 28"/>
                <a:gd name="T1" fmla="*/ 17 h 26"/>
                <a:gd name="T2" fmla="*/ 9 w 28"/>
                <a:gd name="T3" fmla="*/ 11 h 26"/>
                <a:gd name="T4" fmla="*/ 14 w 28"/>
                <a:gd name="T5" fmla="*/ 6 h 26"/>
                <a:gd name="T6" fmla="*/ 19 w 28"/>
                <a:gd name="T7" fmla="*/ 12 h 26"/>
                <a:gd name="T8" fmla="*/ 18 w 28"/>
                <a:gd name="T9" fmla="*/ 16 h 26"/>
                <a:gd name="T10" fmla="*/ 14 w 28"/>
                <a:gd name="T11" fmla="*/ 17 h 26"/>
                <a:gd name="T12" fmla="*/ 9 w 28"/>
                <a:gd name="T13" fmla="*/ 20 h 26"/>
                <a:gd name="T14" fmla="*/ 11 w 28"/>
                <a:gd name="T15" fmla="*/ 22 h 26"/>
                <a:gd name="T16" fmla="*/ 17 w 28"/>
                <a:gd name="T17" fmla="*/ 23 h 26"/>
                <a:gd name="T18" fmla="*/ 28 w 28"/>
                <a:gd name="T19" fmla="*/ 12 h 26"/>
                <a:gd name="T20" fmla="*/ 16 w 28"/>
                <a:gd name="T21" fmla="*/ 0 h 26"/>
                <a:gd name="T22" fmla="*/ 12 w 28"/>
                <a:gd name="T23" fmla="*/ 1 h 26"/>
                <a:gd name="T24" fmla="*/ 8 w 28"/>
                <a:gd name="T25" fmla="*/ 4 h 26"/>
                <a:gd name="T26" fmla="*/ 8 w 28"/>
                <a:gd name="T27" fmla="*/ 1 h 26"/>
                <a:gd name="T28" fmla="*/ 0 w 28"/>
                <a:gd name="T29" fmla="*/ 1 h 26"/>
                <a:gd name="T30" fmla="*/ 0 w 28"/>
                <a:gd name="T31" fmla="*/ 26 h 26"/>
                <a:gd name="T32" fmla="*/ 9 w 28"/>
                <a:gd name="T33" fmla="*/ 26 h 26"/>
                <a:gd name="T34" fmla="*/ 9 w 28"/>
                <a:gd name="T35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6">
                  <a:moveTo>
                    <a:pt x="14" y="17"/>
                  </a:moveTo>
                  <a:cubicBezTo>
                    <a:pt x="10" y="17"/>
                    <a:pt x="9" y="13"/>
                    <a:pt x="9" y="11"/>
                  </a:cubicBezTo>
                  <a:cubicBezTo>
                    <a:pt x="9" y="9"/>
                    <a:pt x="10" y="6"/>
                    <a:pt x="14" y="6"/>
                  </a:cubicBezTo>
                  <a:cubicBezTo>
                    <a:pt x="17" y="6"/>
                    <a:pt x="19" y="8"/>
                    <a:pt x="19" y="12"/>
                  </a:cubicBezTo>
                  <a:cubicBezTo>
                    <a:pt x="19" y="13"/>
                    <a:pt x="19" y="15"/>
                    <a:pt x="18" y="16"/>
                  </a:cubicBezTo>
                  <a:cubicBezTo>
                    <a:pt x="17" y="16"/>
                    <a:pt x="16" y="17"/>
                    <a:pt x="14" y="17"/>
                  </a:cubicBezTo>
                  <a:close/>
                  <a:moveTo>
                    <a:pt x="9" y="20"/>
                  </a:moveTo>
                  <a:cubicBezTo>
                    <a:pt x="10" y="21"/>
                    <a:pt x="10" y="21"/>
                    <a:pt x="11" y="22"/>
                  </a:cubicBezTo>
                  <a:cubicBezTo>
                    <a:pt x="13" y="23"/>
                    <a:pt x="15" y="23"/>
                    <a:pt x="17" y="23"/>
                  </a:cubicBezTo>
                  <a:cubicBezTo>
                    <a:pt x="26" y="23"/>
                    <a:pt x="28" y="17"/>
                    <a:pt x="28" y="12"/>
                  </a:cubicBezTo>
                  <a:cubicBezTo>
                    <a:pt x="28" y="6"/>
                    <a:pt x="25" y="0"/>
                    <a:pt x="16" y="0"/>
                  </a:cubicBezTo>
                  <a:cubicBezTo>
                    <a:pt x="15" y="0"/>
                    <a:pt x="13" y="1"/>
                    <a:pt x="12" y="1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9" y="26"/>
                    <a:pt x="9" y="26"/>
                    <a:pt x="9" y="26"/>
                  </a:cubicBezTo>
                  <a:lnTo>
                    <a:pt x="9" y="2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9" name="Freeform 20">
              <a:extLst>
                <a:ext uri="{FF2B5EF4-FFF2-40B4-BE49-F238E27FC236}">
                  <a16:creationId xmlns:a16="http://schemas.microsoft.com/office/drawing/2014/main" id="{83CB292B-F7C6-1523-7CE9-A6445E8700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78" y="6174"/>
              <a:ext cx="317" cy="260"/>
            </a:xfrm>
            <a:custGeom>
              <a:avLst/>
              <a:gdLst>
                <a:gd name="T0" fmla="*/ 18 w 27"/>
                <a:gd name="T1" fmla="*/ 21 h 22"/>
                <a:gd name="T2" fmla="*/ 18 w 27"/>
                <a:gd name="T3" fmla="*/ 19 h 22"/>
                <a:gd name="T4" fmla="*/ 10 w 27"/>
                <a:gd name="T5" fmla="*/ 22 h 22"/>
                <a:gd name="T6" fmla="*/ 1 w 27"/>
                <a:gd name="T7" fmla="*/ 19 h 22"/>
                <a:gd name="T8" fmla="*/ 0 w 27"/>
                <a:gd name="T9" fmla="*/ 14 h 22"/>
                <a:gd name="T10" fmla="*/ 0 w 27"/>
                <a:gd name="T11" fmla="*/ 0 h 22"/>
                <a:gd name="T12" fmla="*/ 9 w 27"/>
                <a:gd name="T13" fmla="*/ 0 h 22"/>
                <a:gd name="T14" fmla="*/ 9 w 27"/>
                <a:gd name="T15" fmla="*/ 12 h 22"/>
                <a:gd name="T16" fmla="*/ 13 w 27"/>
                <a:gd name="T17" fmla="*/ 16 h 22"/>
                <a:gd name="T18" fmla="*/ 18 w 27"/>
                <a:gd name="T19" fmla="*/ 12 h 22"/>
                <a:gd name="T20" fmla="*/ 18 w 27"/>
                <a:gd name="T21" fmla="*/ 0 h 22"/>
                <a:gd name="T22" fmla="*/ 27 w 27"/>
                <a:gd name="T23" fmla="*/ 0 h 22"/>
                <a:gd name="T24" fmla="*/ 27 w 27"/>
                <a:gd name="T25" fmla="*/ 21 h 22"/>
                <a:gd name="T26" fmla="*/ 18 w 27"/>
                <a:gd name="T2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2">
                  <a:moveTo>
                    <a:pt x="18" y="21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7" y="20"/>
                    <a:pt x="15" y="22"/>
                    <a:pt x="10" y="22"/>
                  </a:cubicBezTo>
                  <a:cubicBezTo>
                    <a:pt x="8" y="22"/>
                    <a:pt x="3" y="22"/>
                    <a:pt x="1" y="19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5"/>
                    <a:pt x="11" y="16"/>
                    <a:pt x="13" y="16"/>
                  </a:cubicBezTo>
                  <a:cubicBezTo>
                    <a:pt x="15" y="16"/>
                    <a:pt x="18" y="15"/>
                    <a:pt x="18" y="1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1"/>
                    <a:pt x="27" y="21"/>
                    <a:pt x="27" y="21"/>
                  </a:cubicBezTo>
                  <a:lnTo>
                    <a:pt x="18" y="2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1" name="Freeform 21">
              <a:extLst>
                <a:ext uri="{FF2B5EF4-FFF2-40B4-BE49-F238E27FC236}">
                  <a16:creationId xmlns:a16="http://schemas.microsoft.com/office/drawing/2014/main" id="{E0FC8D6D-A7B6-10C8-BAB9-DE6C7B108E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55" y="6099"/>
              <a:ext cx="209" cy="335"/>
            </a:xfrm>
            <a:custGeom>
              <a:avLst/>
              <a:gdLst>
                <a:gd name="T0" fmla="*/ 13 w 18"/>
                <a:gd name="T1" fmla="*/ 10 h 28"/>
                <a:gd name="T2" fmla="*/ 13 w 18"/>
                <a:gd name="T3" fmla="*/ 20 h 28"/>
                <a:gd name="T4" fmla="*/ 16 w 18"/>
                <a:gd name="T5" fmla="*/ 22 h 28"/>
                <a:gd name="T6" fmla="*/ 18 w 18"/>
                <a:gd name="T7" fmla="*/ 22 h 28"/>
                <a:gd name="T8" fmla="*/ 18 w 18"/>
                <a:gd name="T9" fmla="*/ 28 h 28"/>
                <a:gd name="T10" fmla="*/ 12 w 18"/>
                <a:gd name="T11" fmla="*/ 28 h 28"/>
                <a:gd name="T12" fmla="*/ 4 w 18"/>
                <a:gd name="T13" fmla="*/ 22 h 28"/>
                <a:gd name="T14" fmla="*/ 4 w 18"/>
                <a:gd name="T15" fmla="*/ 10 h 28"/>
                <a:gd name="T16" fmla="*/ 0 w 18"/>
                <a:gd name="T17" fmla="*/ 10 h 28"/>
                <a:gd name="T18" fmla="*/ 0 w 18"/>
                <a:gd name="T19" fmla="*/ 6 h 28"/>
                <a:gd name="T20" fmla="*/ 4 w 18"/>
                <a:gd name="T21" fmla="*/ 6 h 28"/>
                <a:gd name="T22" fmla="*/ 4 w 18"/>
                <a:gd name="T23" fmla="*/ 0 h 28"/>
                <a:gd name="T24" fmla="*/ 13 w 18"/>
                <a:gd name="T25" fmla="*/ 0 h 28"/>
                <a:gd name="T26" fmla="*/ 13 w 18"/>
                <a:gd name="T27" fmla="*/ 6 h 28"/>
                <a:gd name="T28" fmla="*/ 18 w 18"/>
                <a:gd name="T29" fmla="*/ 6 h 28"/>
                <a:gd name="T30" fmla="*/ 18 w 18"/>
                <a:gd name="T31" fmla="*/ 10 h 28"/>
                <a:gd name="T32" fmla="*/ 13 w 18"/>
                <a:gd name="T3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8">
                  <a:moveTo>
                    <a:pt x="13" y="1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22"/>
                    <a:pt x="14" y="22"/>
                    <a:pt x="16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3" y="28"/>
                    <a:pt x="12" y="28"/>
                  </a:cubicBezTo>
                  <a:cubicBezTo>
                    <a:pt x="5" y="28"/>
                    <a:pt x="4" y="25"/>
                    <a:pt x="4" y="2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10"/>
                    <a:pt x="18" y="10"/>
                    <a:pt x="18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2" name="Freeform 22">
              <a:extLst>
                <a:ext uri="{FF2B5EF4-FFF2-40B4-BE49-F238E27FC236}">
                  <a16:creationId xmlns:a16="http://schemas.microsoft.com/office/drawing/2014/main" id="{E142B50D-E4D8-1178-56F4-3821ACD82DA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715" y="6159"/>
              <a:ext cx="344" cy="275"/>
            </a:xfrm>
            <a:custGeom>
              <a:avLst/>
              <a:gdLst>
                <a:gd name="T0" fmla="*/ 9 w 29"/>
                <a:gd name="T1" fmla="*/ 9 h 23"/>
                <a:gd name="T2" fmla="*/ 10 w 29"/>
                <a:gd name="T3" fmla="*/ 7 h 23"/>
                <a:gd name="T4" fmla="*/ 14 w 29"/>
                <a:gd name="T5" fmla="*/ 5 h 23"/>
                <a:gd name="T6" fmla="*/ 18 w 29"/>
                <a:gd name="T7" fmla="*/ 7 h 23"/>
                <a:gd name="T8" fmla="*/ 20 w 29"/>
                <a:gd name="T9" fmla="*/ 9 h 23"/>
                <a:gd name="T10" fmla="*/ 9 w 29"/>
                <a:gd name="T11" fmla="*/ 9 h 23"/>
                <a:gd name="T12" fmla="*/ 29 w 29"/>
                <a:gd name="T13" fmla="*/ 13 h 23"/>
                <a:gd name="T14" fmla="*/ 26 w 29"/>
                <a:gd name="T15" fmla="*/ 5 h 23"/>
                <a:gd name="T16" fmla="*/ 14 w 29"/>
                <a:gd name="T17" fmla="*/ 0 h 23"/>
                <a:gd name="T18" fmla="*/ 0 w 29"/>
                <a:gd name="T19" fmla="*/ 12 h 23"/>
                <a:gd name="T20" fmla="*/ 15 w 29"/>
                <a:gd name="T21" fmla="*/ 23 h 23"/>
                <a:gd name="T22" fmla="*/ 26 w 29"/>
                <a:gd name="T23" fmla="*/ 19 h 23"/>
                <a:gd name="T24" fmla="*/ 28 w 29"/>
                <a:gd name="T25" fmla="*/ 16 h 23"/>
                <a:gd name="T26" fmla="*/ 19 w 29"/>
                <a:gd name="T27" fmla="*/ 16 h 23"/>
                <a:gd name="T28" fmla="*/ 15 w 29"/>
                <a:gd name="T29" fmla="*/ 18 h 23"/>
                <a:gd name="T30" fmla="*/ 10 w 29"/>
                <a:gd name="T31" fmla="*/ 16 h 23"/>
                <a:gd name="T32" fmla="*/ 9 w 29"/>
                <a:gd name="T33" fmla="*/ 13 h 23"/>
                <a:gd name="T34" fmla="*/ 29 w 29"/>
                <a:gd name="T3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3">
                  <a:moveTo>
                    <a:pt x="9" y="9"/>
                  </a:moveTo>
                  <a:cubicBezTo>
                    <a:pt x="9" y="8"/>
                    <a:pt x="10" y="7"/>
                    <a:pt x="10" y="7"/>
                  </a:cubicBezTo>
                  <a:cubicBezTo>
                    <a:pt x="11" y="6"/>
                    <a:pt x="13" y="5"/>
                    <a:pt x="14" y="5"/>
                  </a:cubicBezTo>
                  <a:cubicBezTo>
                    <a:pt x="16" y="5"/>
                    <a:pt x="17" y="6"/>
                    <a:pt x="18" y="7"/>
                  </a:cubicBezTo>
                  <a:cubicBezTo>
                    <a:pt x="19" y="7"/>
                    <a:pt x="20" y="8"/>
                    <a:pt x="20" y="9"/>
                  </a:cubicBezTo>
                  <a:lnTo>
                    <a:pt x="9" y="9"/>
                  </a:lnTo>
                  <a:close/>
                  <a:moveTo>
                    <a:pt x="29" y="13"/>
                  </a:moveTo>
                  <a:cubicBezTo>
                    <a:pt x="29" y="11"/>
                    <a:pt x="28" y="8"/>
                    <a:pt x="26" y="5"/>
                  </a:cubicBezTo>
                  <a:cubicBezTo>
                    <a:pt x="23" y="1"/>
                    <a:pt x="17" y="0"/>
                    <a:pt x="14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7" y="23"/>
                    <a:pt x="15" y="23"/>
                  </a:cubicBezTo>
                  <a:cubicBezTo>
                    <a:pt x="20" y="23"/>
                    <a:pt x="24" y="21"/>
                    <a:pt x="26" y="19"/>
                  </a:cubicBezTo>
                  <a:cubicBezTo>
                    <a:pt x="27" y="18"/>
                    <a:pt x="28" y="17"/>
                    <a:pt x="2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8" y="18"/>
                    <a:pt x="15" y="18"/>
                  </a:cubicBezTo>
                  <a:cubicBezTo>
                    <a:pt x="13" y="18"/>
                    <a:pt x="11" y="17"/>
                    <a:pt x="10" y="16"/>
                  </a:cubicBezTo>
                  <a:cubicBezTo>
                    <a:pt x="9" y="15"/>
                    <a:pt x="9" y="14"/>
                    <a:pt x="9" y="13"/>
                  </a:cubicBezTo>
                  <a:lnTo>
                    <a:pt x="29" y="1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3" name="Freeform 23">
              <a:extLst>
                <a:ext uri="{FF2B5EF4-FFF2-40B4-BE49-F238E27FC236}">
                  <a16:creationId xmlns:a16="http://schemas.microsoft.com/office/drawing/2014/main" id="{E300D735-857C-9CC8-AF63-2045ED0BA3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19" y="6159"/>
              <a:ext cx="233" cy="260"/>
            </a:xfrm>
            <a:custGeom>
              <a:avLst/>
              <a:gdLst>
                <a:gd name="T0" fmla="*/ 8 w 20"/>
                <a:gd name="T1" fmla="*/ 1 h 22"/>
                <a:gd name="T2" fmla="*/ 8 w 20"/>
                <a:gd name="T3" fmla="*/ 5 h 22"/>
                <a:gd name="T4" fmla="*/ 17 w 20"/>
                <a:gd name="T5" fmla="*/ 0 h 22"/>
                <a:gd name="T6" fmla="*/ 20 w 20"/>
                <a:gd name="T7" fmla="*/ 0 h 22"/>
                <a:gd name="T8" fmla="*/ 20 w 20"/>
                <a:gd name="T9" fmla="*/ 8 h 22"/>
                <a:gd name="T10" fmla="*/ 17 w 20"/>
                <a:gd name="T11" fmla="*/ 8 h 22"/>
                <a:gd name="T12" fmla="*/ 9 w 20"/>
                <a:gd name="T13" fmla="*/ 14 h 22"/>
                <a:gd name="T14" fmla="*/ 9 w 20"/>
                <a:gd name="T15" fmla="*/ 22 h 22"/>
                <a:gd name="T16" fmla="*/ 0 w 20"/>
                <a:gd name="T17" fmla="*/ 22 h 22"/>
                <a:gd name="T18" fmla="*/ 0 w 20"/>
                <a:gd name="T19" fmla="*/ 1 h 22"/>
                <a:gd name="T20" fmla="*/ 8 w 20"/>
                <a:gd name="T2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2">
                  <a:moveTo>
                    <a:pt x="8" y="1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10" y="0"/>
                    <a:pt x="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4" y="8"/>
                    <a:pt x="9" y="8"/>
                    <a:pt x="9" y="1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4" name="Freeform 24">
              <a:extLst>
                <a:ext uri="{FF2B5EF4-FFF2-40B4-BE49-F238E27FC236}">
                  <a16:creationId xmlns:a16="http://schemas.microsoft.com/office/drawing/2014/main" id="{EB442272-8F86-C6C1-3B00-068EFE8DF26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427" y="6066"/>
              <a:ext cx="448" cy="368"/>
            </a:xfrm>
            <a:custGeom>
              <a:avLst/>
              <a:gdLst>
                <a:gd name="T0" fmla="*/ 20 w 38"/>
                <a:gd name="T1" fmla="*/ 24 h 31"/>
                <a:gd name="T2" fmla="*/ 13 w 38"/>
                <a:gd name="T3" fmla="*/ 25 h 31"/>
                <a:gd name="T4" fmla="*/ 9 w 38"/>
                <a:gd name="T5" fmla="*/ 22 h 31"/>
                <a:gd name="T6" fmla="*/ 13 w 38"/>
                <a:gd name="T7" fmla="*/ 18 h 31"/>
                <a:gd name="T8" fmla="*/ 20 w 38"/>
                <a:gd name="T9" fmla="*/ 24 h 31"/>
                <a:gd name="T10" fmla="*/ 31 w 38"/>
                <a:gd name="T11" fmla="*/ 24 h 31"/>
                <a:gd name="T12" fmla="*/ 37 w 38"/>
                <a:gd name="T13" fmla="*/ 16 h 31"/>
                <a:gd name="T14" fmla="*/ 28 w 38"/>
                <a:gd name="T15" fmla="*/ 16 h 31"/>
                <a:gd name="T16" fmla="*/ 26 w 38"/>
                <a:gd name="T17" fmla="*/ 19 h 31"/>
                <a:gd name="T18" fmla="*/ 22 w 38"/>
                <a:gd name="T19" fmla="*/ 16 h 31"/>
                <a:gd name="T20" fmla="*/ 28 w 38"/>
                <a:gd name="T21" fmla="*/ 8 h 31"/>
                <a:gd name="T22" fmla="*/ 16 w 38"/>
                <a:gd name="T23" fmla="*/ 0 h 31"/>
                <a:gd name="T24" fmla="*/ 5 w 38"/>
                <a:gd name="T25" fmla="*/ 8 h 31"/>
                <a:gd name="T26" fmla="*/ 8 w 38"/>
                <a:gd name="T27" fmla="*/ 14 h 31"/>
                <a:gd name="T28" fmla="*/ 0 w 38"/>
                <a:gd name="T29" fmla="*/ 22 h 31"/>
                <a:gd name="T30" fmla="*/ 12 w 38"/>
                <a:gd name="T31" fmla="*/ 31 h 31"/>
                <a:gd name="T32" fmla="*/ 25 w 38"/>
                <a:gd name="T33" fmla="*/ 28 h 31"/>
                <a:gd name="T34" fmla="*/ 27 w 38"/>
                <a:gd name="T35" fmla="*/ 30 h 31"/>
                <a:gd name="T36" fmla="*/ 38 w 38"/>
                <a:gd name="T37" fmla="*/ 30 h 31"/>
                <a:gd name="T38" fmla="*/ 31 w 38"/>
                <a:gd name="T39" fmla="*/ 24 h 31"/>
                <a:gd name="T40" fmla="*/ 16 w 38"/>
                <a:gd name="T41" fmla="*/ 11 h 31"/>
                <a:gd name="T42" fmla="*/ 13 w 38"/>
                <a:gd name="T43" fmla="*/ 8 h 31"/>
                <a:gd name="T44" fmla="*/ 17 w 38"/>
                <a:gd name="T45" fmla="*/ 5 h 31"/>
                <a:gd name="T46" fmla="*/ 20 w 38"/>
                <a:gd name="T47" fmla="*/ 8 h 31"/>
                <a:gd name="T48" fmla="*/ 16 w 38"/>
                <a:gd name="T4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1">
                  <a:moveTo>
                    <a:pt x="20" y="24"/>
                  </a:moveTo>
                  <a:cubicBezTo>
                    <a:pt x="18" y="25"/>
                    <a:pt x="14" y="25"/>
                    <a:pt x="13" y="25"/>
                  </a:cubicBezTo>
                  <a:cubicBezTo>
                    <a:pt x="10" y="25"/>
                    <a:pt x="9" y="23"/>
                    <a:pt x="9" y="22"/>
                  </a:cubicBezTo>
                  <a:cubicBezTo>
                    <a:pt x="9" y="21"/>
                    <a:pt x="11" y="19"/>
                    <a:pt x="13" y="18"/>
                  </a:cubicBezTo>
                  <a:lnTo>
                    <a:pt x="20" y="24"/>
                  </a:lnTo>
                  <a:close/>
                  <a:moveTo>
                    <a:pt x="31" y="24"/>
                  </a:moveTo>
                  <a:cubicBezTo>
                    <a:pt x="33" y="22"/>
                    <a:pt x="35" y="19"/>
                    <a:pt x="3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8"/>
                    <a:pt x="27" y="18"/>
                    <a:pt x="26" y="1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4" y="14"/>
                    <a:pt x="28" y="13"/>
                    <a:pt x="28" y="8"/>
                  </a:cubicBezTo>
                  <a:cubicBezTo>
                    <a:pt x="28" y="4"/>
                    <a:pt x="24" y="0"/>
                    <a:pt x="16" y="0"/>
                  </a:cubicBezTo>
                  <a:cubicBezTo>
                    <a:pt x="8" y="0"/>
                    <a:pt x="5" y="5"/>
                    <a:pt x="5" y="8"/>
                  </a:cubicBezTo>
                  <a:cubicBezTo>
                    <a:pt x="5" y="10"/>
                    <a:pt x="7" y="12"/>
                    <a:pt x="8" y="14"/>
                  </a:cubicBezTo>
                  <a:cubicBezTo>
                    <a:pt x="5" y="15"/>
                    <a:pt x="0" y="17"/>
                    <a:pt x="0" y="22"/>
                  </a:cubicBezTo>
                  <a:cubicBezTo>
                    <a:pt x="0" y="27"/>
                    <a:pt x="5" y="31"/>
                    <a:pt x="12" y="31"/>
                  </a:cubicBezTo>
                  <a:cubicBezTo>
                    <a:pt x="16" y="31"/>
                    <a:pt x="20" y="30"/>
                    <a:pt x="25" y="28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31" y="24"/>
                  </a:lnTo>
                  <a:close/>
                  <a:moveTo>
                    <a:pt x="16" y="11"/>
                  </a:moveTo>
                  <a:cubicBezTo>
                    <a:pt x="13" y="9"/>
                    <a:pt x="13" y="9"/>
                    <a:pt x="13" y="8"/>
                  </a:cubicBezTo>
                  <a:cubicBezTo>
                    <a:pt x="13" y="6"/>
                    <a:pt x="14" y="5"/>
                    <a:pt x="17" y="5"/>
                  </a:cubicBezTo>
                  <a:cubicBezTo>
                    <a:pt x="20" y="5"/>
                    <a:pt x="20" y="7"/>
                    <a:pt x="20" y="8"/>
                  </a:cubicBezTo>
                  <a:cubicBezTo>
                    <a:pt x="20" y="9"/>
                    <a:pt x="19" y="10"/>
                    <a:pt x="16" y="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5" name="Rectangle 25">
              <a:extLst>
                <a:ext uri="{FF2B5EF4-FFF2-40B4-BE49-F238E27FC236}">
                  <a16:creationId xmlns:a16="http://schemas.microsoft.com/office/drawing/2014/main" id="{EA30A58D-3E4A-C01F-17E7-51CE66881C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04" y="6078"/>
              <a:ext cx="122" cy="34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6" name="Freeform 26">
              <a:extLst>
                <a:ext uri="{FF2B5EF4-FFF2-40B4-BE49-F238E27FC236}">
                  <a16:creationId xmlns:a16="http://schemas.microsoft.com/office/drawing/2014/main" id="{9A10BC76-C3D7-DCEA-3420-ACFDD65294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07" y="6159"/>
              <a:ext cx="329" cy="260"/>
            </a:xfrm>
            <a:custGeom>
              <a:avLst/>
              <a:gdLst>
                <a:gd name="T0" fmla="*/ 9 w 28"/>
                <a:gd name="T1" fmla="*/ 1 h 22"/>
                <a:gd name="T2" fmla="*/ 9 w 28"/>
                <a:gd name="T3" fmla="*/ 4 h 22"/>
                <a:gd name="T4" fmla="*/ 18 w 28"/>
                <a:gd name="T5" fmla="*/ 0 h 22"/>
                <a:gd name="T6" fmla="*/ 26 w 28"/>
                <a:gd name="T7" fmla="*/ 4 h 22"/>
                <a:gd name="T8" fmla="*/ 28 w 28"/>
                <a:gd name="T9" fmla="*/ 9 h 22"/>
                <a:gd name="T10" fmla="*/ 28 w 28"/>
                <a:gd name="T11" fmla="*/ 22 h 22"/>
                <a:gd name="T12" fmla="*/ 19 w 28"/>
                <a:gd name="T13" fmla="*/ 22 h 22"/>
                <a:gd name="T14" fmla="*/ 19 w 28"/>
                <a:gd name="T15" fmla="*/ 10 h 22"/>
                <a:gd name="T16" fmla="*/ 14 w 28"/>
                <a:gd name="T17" fmla="*/ 6 h 22"/>
                <a:gd name="T18" fmla="*/ 9 w 28"/>
                <a:gd name="T19" fmla="*/ 11 h 22"/>
                <a:gd name="T20" fmla="*/ 9 w 28"/>
                <a:gd name="T21" fmla="*/ 22 h 22"/>
                <a:gd name="T22" fmla="*/ 0 w 28"/>
                <a:gd name="T23" fmla="*/ 22 h 22"/>
                <a:gd name="T24" fmla="*/ 0 w 28"/>
                <a:gd name="T25" fmla="*/ 1 h 22"/>
                <a:gd name="T26" fmla="*/ 9 w 28"/>
                <a:gd name="T2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2">
                  <a:moveTo>
                    <a:pt x="9" y="1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2" y="0"/>
                    <a:pt x="18" y="0"/>
                  </a:cubicBezTo>
                  <a:cubicBezTo>
                    <a:pt x="20" y="0"/>
                    <a:pt x="24" y="1"/>
                    <a:pt x="26" y="4"/>
                  </a:cubicBezTo>
                  <a:cubicBezTo>
                    <a:pt x="27" y="5"/>
                    <a:pt x="28" y="7"/>
                    <a:pt x="28" y="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7"/>
                    <a:pt x="16" y="6"/>
                    <a:pt x="14" y="6"/>
                  </a:cubicBezTo>
                  <a:cubicBezTo>
                    <a:pt x="12" y="6"/>
                    <a:pt x="9" y="7"/>
                    <a:pt x="9" y="1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7" name="Freeform 27">
              <a:extLst>
                <a:ext uri="{FF2B5EF4-FFF2-40B4-BE49-F238E27FC236}">
                  <a16:creationId xmlns:a16="http://schemas.microsoft.com/office/drawing/2014/main" id="{B1BEE572-AD1F-19B2-AE21-50CEEEEAFC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84" y="6099"/>
              <a:ext cx="224" cy="335"/>
            </a:xfrm>
            <a:custGeom>
              <a:avLst/>
              <a:gdLst>
                <a:gd name="T0" fmla="*/ 14 w 19"/>
                <a:gd name="T1" fmla="*/ 10 h 28"/>
                <a:gd name="T2" fmla="*/ 14 w 19"/>
                <a:gd name="T3" fmla="*/ 20 h 28"/>
                <a:gd name="T4" fmla="*/ 17 w 19"/>
                <a:gd name="T5" fmla="*/ 22 h 28"/>
                <a:gd name="T6" fmla="*/ 19 w 19"/>
                <a:gd name="T7" fmla="*/ 22 h 28"/>
                <a:gd name="T8" fmla="*/ 19 w 19"/>
                <a:gd name="T9" fmla="*/ 28 h 28"/>
                <a:gd name="T10" fmla="*/ 12 w 19"/>
                <a:gd name="T11" fmla="*/ 28 h 28"/>
                <a:gd name="T12" fmla="*/ 4 w 19"/>
                <a:gd name="T13" fmla="*/ 22 h 28"/>
                <a:gd name="T14" fmla="*/ 4 w 19"/>
                <a:gd name="T15" fmla="*/ 10 h 28"/>
                <a:gd name="T16" fmla="*/ 0 w 19"/>
                <a:gd name="T17" fmla="*/ 10 h 28"/>
                <a:gd name="T18" fmla="*/ 0 w 19"/>
                <a:gd name="T19" fmla="*/ 6 h 28"/>
                <a:gd name="T20" fmla="*/ 4 w 19"/>
                <a:gd name="T21" fmla="*/ 6 h 28"/>
                <a:gd name="T22" fmla="*/ 4 w 19"/>
                <a:gd name="T23" fmla="*/ 0 h 28"/>
                <a:gd name="T24" fmla="*/ 14 w 19"/>
                <a:gd name="T25" fmla="*/ 0 h 28"/>
                <a:gd name="T26" fmla="*/ 14 w 19"/>
                <a:gd name="T27" fmla="*/ 6 h 28"/>
                <a:gd name="T28" fmla="*/ 19 w 19"/>
                <a:gd name="T29" fmla="*/ 6 h 28"/>
                <a:gd name="T30" fmla="*/ 19 w 19"/>
                <a:gd name="T31" fmla="*/ 10 h 28"/>
                <a:gd name="T32" fmla="*/ 14 w 19"/>
                <a:gd name="T3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8">
                  <a:moveTo>
                    <a:pt x="14" y="1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22"/>
                    <a:pt x="15" y="22"/>
                    <a:pt x="17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3" y="28"/>
                    <a:pt x="12" y="28"/>
                  </a:cubicBezTo>
                  <a:cubicBezTo>
                    <a:pt x="6" y="28"/>
                    <a:pt x="4" y="25"/>
                    <a:pt x="4" y="2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10"/>
                    <a:pt x="19" y="10"/>
                    <a:pt x="19" y="10"/>
                  </a:cubicBezTo>
                  <a:lnTo>
                    <a:pt x="14" y="1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8" name="Freeform 28">
              <a:extLst>
                <a:ext uri="{FF2B5EF4-FFF2-40B4-BE49-F238E27FC236}">
                  <a16:creationId xmlns:a16="http://schemas.microsoft.com/office/drawing/2014/main" id="{133C0795-F01E-73E8-5950-7C29D43770C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847" y="6159"/>
              <a:ext cx="353" cy="275"/>
            </a:xfrm>
            <a:custGeom>
              <a:avLst/>
              <a:gdLst>
                <a:gd name="T0" fmla="*/ 10 w 30"/>
                <a:gd name="T1" fmla="*/ 9 h 23"/>
                <a:gd name="T2" fmla="*/ 11 w 30"/>
                <a:gd name="T3" fmla="*/ 7 h 23"/>
                <a:gd name="T4" fmla="*/ 15 w 30"/>
                <a:gd name="T5" fmla="*/ 5 h 23"/>
                <a:gd name="T6" fmla="*/ 19 w 30"/>
                <a:gd name="T7" fmla="*/ 7 h 23"/>
                <a:gd name="T8" fmla="*/ 20 w 30"/>
                <a:gd name="T9" fmla="*/ 9 h 23"/>
                <a:gd name="T10" fmla="*/ 10 w 30"/>
                <a:gd name="T11" fmla="*/ 9 h 23"/>
                <a:gd name="T12" fmla="*/ 30 w 30"/>
                <a:gd name="T13" fmla="*/ 13 h 23"/>
                <a:gd name="T14" fmla="*/ 27 w 30"/>
                <a:gd name="T15" fmla="*/ 5 h 23"/>
                <a:gd name="T16" fmla="*/ 15 w 30"/>
                <a:gd name="T17" fmla="*/ 0 h 23"/>
                <a:gd name="T18" fmla="*/ 0 w 30"/>
                <a:gd name="T19" fmla="*/ 12 h 23"/>
                <a:gd name="T20" fmla="*/ 15 w 30"/>
                <a:gd name="T21" fmla="*/ 23 h 23"/>
                <a:gd name="T22" fmla="*/ 26 w 30"/>
                <a:gd name="T23" fmla="*/ 19 h 23"/>
                <a:gd name="T24" fmla="*/ 29 w 30"/>
                <a:gd name="T25" fmla="*/ 16 h 23"/>
                <a:gd name="T26" fmla="*/ 20 w 30"/>
                <a:gd name="T27" fmla="*/ 16 h 23"/>
                <a:gd name="T28" fmla="*/ 15 w 30"/>
                <a:gd name="T29" fmla="*/ 18 h 23"/>
                <a:gd name="T30" fmla="*/ 11 w 30"/>
                <a:gd name="T31" fmla="*/ 16 h 23"/>
                <a:gd name="T32" fmla="*/ 10 w 30"/>
                <a:gd name="T33" fmla="*/ 13 h 23"/>
                <a:gd name="T34" fmla="*/ 30 w 30"/>
                <a:gd name="T3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3">
                  <a:moveTo>
                    <a:pt x="10" y="9"/>
                  </a:move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4" y="5"/>
                    <a:pt x="15" y="5"/>
                  </a:cubicBezTo>
                  <a:cubicBezTo>
                    <a:pt x="17" y="5"/>
                    <a:pt x="18" y="6"/>
                    <a:pt x="19" y="7"/>
                  </a:cubicBezTo>
                  <a:cubicBezTo>
                    <a:pt x="20" y="7"/>
                    <a:pt x="20" y="8"/>
                    <a:pt x="20" y="9"/>
                  </a:cubicBezTo>
                  <a:lnTo>
                    <a:pt x="10" y="9"/>
                  </a:lnTo>
                  <a:close/>
                  <a:moveTo>
                    <a:pt x="30" y="13"/>
                  </a:moveTo>
                  <a:cubicBezTo>
                    <a:pt x="29" y="11"/>
                    <a:pt x="29" y="8"/>
                    <a:pt x="27" y="5"/>
                  </a:cubicBezTo>
                  <a:cubicBezTo>
                    <a:pt x="24" y="1"/>
                    <a:pt x="18" y="0"/>
                    <a:pt x="15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7" y="23"/>
                    <a:pt x="15" y="23"/>
                  </a:cubicBezTo>
                  <a:cubicBezTo>
                    <a:pt x="21" y="23"/>
                    <a:pt x="24" y="21"/>
                    <a:pt x="26" y="19"/>
                  </a:cubicBezTo>
                  <a:cubicBezTo>
                    <a:pt x="28" y="18"/>
                    <a:pt x="28" y="17"/>
                    <a:pt x="29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7"/>
                    <a:pt x="18" y="18"/>
                    <a:pt x="15" y="18"/>
                  </a:cubicBezTo>
                  <a:cubicBezTo>
                    <a:pt x="13" y="18"/>
                    <a:pt x="12" y="17"/>
                    <a:pt x="11" y="16"/>
                  </a:cubicBezTo>
                  <a:cubicBezTo>
                    <a:pt x="10" y="15"/>
                    <a:pt x="10" y="14"/>
                    <a:pt x="10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0" name="Freeform 29">
              <a:extLst>
                <a:ext uri="{FF2B5EF4-FFF2-40B4-BE49-F238E27FC236}">
                  <a16:creationId xmlns:a16="http://schemas.microsoft.com/office/drawing/2014/main" id="{19676464-4E0C-58EE-4744-F2ED573082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60" y="6159"/>
              <a:ext cx="239" cy="260"/>
            </a:xfrm>
            <a:custGeom>
              <a:avLst/>
              <a:gdLst>
                <a:gd name="T0" fmla="*/ 8 w 20"/>
                <a:gd name="T1" fmla="*/ 1 h 22"/>
                <a:gd name="T2" fmla="*/ 8 w 20"/>
                <a:gd name="T3" fmla="*/ 5 h 22"/>
                <a:gd name="T4" fmla="*/ 17 w 20"/>
                <a:gd name="T5" fmla="*/ 0 h 22"/>
                <a:gd name="T6" fmla="*/ 20 w 20"/>
                <a:gd name="T7" fmla="*/ 0 h 22"/>
                <a:gd name="T8" fmla="*/ 20 w 20"/>
                <a:gd name="T9" fmla="*/ 8 h 22"/>
                <a:gd name="T10" fmla="*/ 17 w 20"/>
                <a:gd name="T11" fmla="*/ 8 h 22"/>
                <a:gd name="T12" fmla="*/ 9 w 20"/>
                <a:gd name="T13" fmla="*/ 14 h 22"/>
                <a:gd name="T14" fmla="*/ 9 w 20"/>
                <a:gd name="T15" fmla="*/ 22 h 22"/>
                <a:gd name="T16" fmla="*/ 0 w 20"/>
                <a:gd name="T17" fmla="*/ 22 h 22"/>
                <a:gd name="T18" fmla="*/ 0 w 20"/>
                <a:gd name="T19" fmla="*/ 1 h 22"/>
                <a:gd name="T20" fmla="*/ 8 w 20"/>
                <a:gd name="T2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2">
                  <a:moveTo>
                    <a:pt x="8" y="1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10" y="0"/>
                    <a:pt x="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4" y="8"/>
                    <a:pt x="9" y="8"/>
                    <a:pt x="9" y="1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1" name="Freeform 30">
              <a:extLst>
                <a:ext uri="{FF2B5EF4-FFF2-40B4-BE49-F238E27FC236}">
                  <a16:creationId xmlns:a16="http://schemas.microsoft.com/office/drawing/2014/main" id="{E0F5488D-B648-4B18-EE2C-4A93334BE4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44" y="6159"/>
              <a:ext cx="332" cy="260"/>
            </a:xfrm>
            <a:custGeom>
              <a:avLst/>
              <a:gdLst>
                <a:gd name="T0" fmla="*/ 9 w 28"/>
                <a:gd name="T1" fmla="*/ 1 h 22"/>
                <a:gd name="T2" fmla="*/ 9 w 28"/>
                <a:gd name="T3" fmla="*/ 4 h 22"/>
                <a:gd name="T4" fmla="*/ 18 w 28"/>
                <a:gd name="T5" fmla="*/ 0 h 22"/>
                <a:gd name="T6" fmla="*/ 26 w 28"/>
                <a:gd name="T7" fmla="*/ 4 h 22"/>
                <a:gd name="T8" fmla="*/ 28 w 28"/>
                <a:gd name="T9" fmla="*/ 9 h 22"/>
                <a:gd name="T10" fmla="*/ 28 w 28"/>
                <a:gd name="T11" fmla="*/ 22 h 22"/>
                <a:gd name="T12" fmla="*/ 19 w 28"/>
                <a:gd name="T13" fmla="*/ 22 h 22"/>
                <a:gd name="T14" fmla="*/ 19 w 28"/>
                <a:gd name="T15" fmla="*/ 10 h 22"/>
                <a:gd name="T16" fmla="*/ 14 w 28"/>
                <a:gd name="T17" fmla="*/ 6 h 22"/>
                <a:gd name="T18" fmla="*/ 9 w 28"/>
                <a:gd name="T19" fmla="*/ 11 h 22"/>
                <a:gd name="T20" fmla="*/ 9 w 28"/>
                <a:gd name="T21" fmla="*/ 22 h 22"/>
                <a:gd name="T22" fmla="*/ 0 w 28"/>
                <a:gd name="T23" fmla="*/ 22 h 22"/>
                <a:gd name="T24" fmla="*/ 0 w 28"/>
                <a:gd name="T25" fmla="*/ 1 h 22"/>
                <a:gd name="T26" fmla="*/ 9 w 28"/>
                <a:gd name="T2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2">
                  <a:moveTo>
                    <a:pt x="9" y="1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3" y="0"/>
                    <a:pt x="18" y="0"/>
                  </a:cubicBezTo>
                  <a:cubicBezTo>
                    <a:pt x="20" y="0"/>
                    <a:pt x="24" y="1"/>
                    <a:pt x="26" y="4"/>
                  </a:cubicBezTo>
                  <a:cubicBezTo>
                    <a:pt x="27" y="5"/>
                    <a:pt x="28" y="7"/>
                    <a:pt x="28" y="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7"/>
                    <a:pt x="16" y="6"/>
                    <a:pt x="14" y="6"/>
                  </a:cubicBezTo>
                  <a:cubicBezTo>
                    <a:pt x="12" y="6"/>
                    <a:pt x="9" y="7"/>
                    <a:pt x="9" y="1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2" name="Freeform 31">
              <a:extLst>
                <a:ext uri="{FF2B5EF4-FFF2-40B4-BE49-F238E27FC236}">
                  <a16:creationId xmlns:a16="http://schemas.microsoft.com/office/drawing/2014/main" id="{6156AEB8-D65C-B9D5-0023-1EF58202523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921" y="6159"/>
              <a:ext cx="346" cy="275"/>
            </a:xfrm>
            <a:custGeom>
              <a:avLst/>
              <a:gdLst>
                <a:gd name="T0" fmla="*/ 20 w 29"/>
                <a:gd name="T1" fmla="*/ 9 h 23"/>
                <a:gd name="T2" fmla="*/ 19 w 29"/>
                <a:gd name="T3" fmla="*/ 7 h 23"/>
                <a:gd name="T4" fmla="*/ 15 w 29"/>
                <a:gd name="T5" fmla="*/ 5 h 23"/>
                <a:gd name="T6" fmla="*/ 11 w 29"/>
                <a:gd name="T7" fmla="*/ 7 h 23"/>
                <a:gd name="T8" fmla="*/ 9 w 29"/>
                <a:gd name="T9" fmla="*/ 9 h 23"/>
                <a:gd name="T10" fmla="*/ 20 w 29"/>
                <a:gd name="T11" fmla="*/ 9 h 23"/>
                <a:gd name="T12" fmla="*/ 9 w 29"/>
                <a:gd name="T13" fmla="*/ 13 h 23"/>
                <a:gd name="T14" fmla="*/ 10 w 29"/>
                <a:gd name="T15" fmla="*/ 16 h 23"/>
                <a:gd name="T16" fmla="*/ 15 w 29"/>
                <a:gd name="T17" fmla="*/ 18 h 23"/>
                <a:gd name="T18" fmla="*/ 20 w 29"/>
                <a:gd name="T19" fmla="*/ 16 h 23"/>
                <a:gd name="T20" fmla="*/ 29 w 29"/>
                <a:gd name="T21" fmla="*/ 16 h 23"/>
                <a:gd name="T22" fmla="*/ 26 w 29"/>
                <a:gd name="T23" fmla="*/ 19 h 23"/>
                <a:gd name="T24" fmla="*/ 15 w 29"/>
                <a:gd name="T25" fmla="*/ 23 h 23"/>
                <a:gd name="T26" fmla="*/ 0 w 29"/>
                <a:gd name="T27" fmla="*/ 12 h 23"/>
                <a:gd name="T28" fmla="*/ 15 w 29"/>
                <a:gd name="T29" fmla="*/ 0 h 23"/>
                <a:gd name="T30" fmla="*/ 27 w 29"/>
                <a:gd name="T31" fmla="*/ 5 h 23"/>
                <a:gd name="T32" fmla="*/ 29 w 29"/>
                <a:gd name="T33" fmla="*/ 13 h 23"/>
                <a:gd name="T34" fmla="*/ 9 w 29"/>
                <a:gd name="T35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3">
                  <a:moveTo>
                    <a:pt x="20" y="9"/>
                  </a:moveTo>
                  <a:cubicBezTo>
                    <a:pt x="20" y="8"/>
                    <a:pt x="20" y="7"/>
                    <a:pt x="19" y="7"/>
                  </a:cubicBezTo>
                  <a:cubicBezTo>
                    <a:pt x="18" y="6"/>
                    <a:pt x="16" y="5"/>
                    <a:pt x="15" y="5"/>
                  </a:cubicBezTo>
                  <a:cubicBezTo>
                    <a:pt x="13" y="5"/>
                    <a:pt x="12" y="6"/>
                    <a:pt x="11" y="7"/>
                  </a:cubicBezTo>
                  <a:cubicBezTo>
                    <a:pt x="10" y="7"/>
                    <a:pt x="10" y="8"/>
                    <a:pt x="9" y="9"/>
                  </a:cubicBezTo>
                  <a:lnTo>
                    <a:pt x="20" y="9"/>
                  </a:lnTo>
                  <a:close/>
                  <a:moveTo>
                    <a:pt x="9" y="13"/>
                  </a:moveTo>
                  <a:cubicBezTo>
                    <a:pt x="9" y="14"/>
                    <a:pt x="9" y="15"/>
                    <a:pt x="10" y="16"/>
                  </a:cubicBezTo>
                  <a:cubicBezTo>
                    <a:pt x="12" y="17"/>
                    <a:pt x="13" y="18"/>
                    <a:pt x="15" y="18"/>
                  </a:cubicBezTo>
                  <a:cubicBezTo>
                    <a:pt x="18" y="18"/>
                    <a:pt x="19" y="17"/>
                    <a:pt x="2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8" y="18"/>
                    <a:pt x="26" y="19"/>
                  </a:cubicBezTo>
                  <a:cubicBezTo>
                    <a:pt x="24" y="21"/>
                    <a:pt x="21" y="23"/>
                    <a:pt x="15" y="23"/>
                  </a:cubicBezTo>
                  <a:cubicBezTo>
                    <a:pt x="7" y="23"/>
                    <a:pt x="0" y="19"/>
                    <a:pt x="0" y="12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18" y="0"/>
                    <a:pt x="23" y="1"/>
                    <a:pt x="27" y="5"/>
                  </a:cubicBezTo>
                  <a:cubicBezTo>
                    <a:pt x="29" y="8"/>
                    <a:pt x="29" y="11"/>
                    <a:pt x="29" y="13"/>
                  </a:cubicBezTo>
                  <a:lnTo>
                    <a:pt x="9" y="1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3" name="Freeform 32">
              <a:extLst>
                <a:ext uri="{FF2B5EF4-FFF2-40B4-BE49-F238E27FC236}">
                  <a16:creationId xmlns:a16="http://schemas.microsoft.com/office/drawing/2014/main" id="{19775C6A-0BC1-2FF8-625B-13C868BED9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09" y="6099"/>
              <a:ext cx="231" cy="335"/>
            </a:xfrm>
            <a:custGeom>
              <a:avLst/>
              <a:gdLst>
                <a:gd name="T0" fmla="*/ 14 w 19"/>
                <a:gd name="T1" fmla="*/ 10 h 28"/>
                <a:gd name="T2" fmla="*/ 14 w 19"/>
                <a:gd name="T3" fmla="*/ 20 h 28"/>
                <a:gd name="T4" fmla="*/ 17 w 19"/>
                <a:gd name="T5" fmla="*/ 22 h 28"/>
                <a:gd name="T6" fmla="*/ 19 w 19"/>
                <a:gd name="T7" fmla="*/ 22 h 28"/>
                <a:gd name="T8" fmla="*/ 19 w 19"/>
                <a:gd name="T9" fmla="*/ 28 h 28"/>
                <a:gd name="T10" fmla="*/ 12 w 19"/>
                <a:gd name="T11" fmla="*/ 28 h 28"/>
                <a:gd name="T12" fmla="*/ 4 w 19"/>
                <a:gd name="T13" fmla="*/ 22 h 28"/>
                <a:gd name="T14" fmla="*/ 4 w 19"/>
                <a:gd name="T15" fmla="*/ 10 h 28"/>
                <a:gd name="T16" fmla="*/ 0 w 19"/>
                <a:gd name="T17" fmla="*/ 10 h 28"/>
                <a:gd name="T18" fmla="*/ 0 w 19"/>
                <a:gd name="T19" fmla="*/ 6 h 28"/>
                <a:gd name="T20" fmla="*/ 4 w 19"/>
                <a:gd name="T21" fmla="*/ 6 h 28"/>
                <a:gd name="T22" fmla="*/ 4 w 19"/>
                <a:gd name="T23" fmla="*/ 0 h 28"/>
                <a:gd name="T24" fmla="*/ 14 w 19"/>
                <a:gd name="T25" fmla="*/ 0 h 28"/>
                <a:gd name="T26" fmla="*/ 14 w 19"/>
                <a:gd name="T27" fmla="*/ 6 h 28"/>
                <a:gd name="T28" fmla="*/ 19 w 19"/>
                <a:gd name="T29" fmla="*/ 6 h 28"/>
                <a:gd name="T30" fmla="*/ 19 w 19"/>
                <a:gd name="T31" fmla="*/ 10 h 28"/>
                <a:gd name="T32" fmla="*/ 14 w 19"/>
                <a:gd name="T3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8">
                  <a:moveTo>
                    <a:pt x="14" y="1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22"/>
                    <a:pt x="15" y="22"/>
                    <a:pt x="17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3" y="28"/>
                    <a:pt x="12" y="28"/>
                  </a:cubicBezTo>
                  <a:cubicBezTo>
                    <a:pt x="6" y="28"/>
                    <a:pt x="4" y="25"/>
                    <a:pt x="4" y="2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10"/>
                    <a:pt x="19" y="10"/>
                    <a:pt x="19" y="10"/>
                  </a:cubicBezTo>
                  <a:lnTo>
                    <a:pt x="14" y="1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4" name="Freeform 33">
              <a:extLst>
                <a:ext uri="{FF2B5EF4-FFF2-40B4-BE49-F238E27FC236}">
                  <a16:creationId xmlns:a16="http://schemas.microsoft.com/office/drawing/2014/main" id="{1CDD6D59-DC22-89E0-A5AC-BB09CD34BE4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997" y="6078"/>
              <a:ext cx="428" cy="341"/>
            </a:xfrm>
            <a:custGeom>
              <a:avLst/>
              <a:gdLst>
                <a:gd name="T0" fmla="*/ 134 w 346"/>
                <a:gd name="T1" fmla="*/ 192 h 279"/>
                <a:gd name="T2" fmla="*/ 173 w 346"/>
                <a:gd name="T3" fmla="*/ 77 h 279"/>
                <a:gd name="T4" fmla="*/ 211 w 346"/>
                <a:gd name="T5" fmla="*/ 192 h 279"/>
                <a:gd name="T6" fmla="*/ 134 w 346"/>
                <a:gd name="T7" fmla="*/ 192 h 279"/>
                <a:gd name="T8" fmla="*/ 231 w 346"/>
                <a:gd name="T9" fmla="*/ 241 h 279"/>
                <a:gd name="T10" fmla="*/ 250 w 346"/>
                <a:gd name="T11" fmla="*/ 279 h 279"/>
                <a:gd name="T12" fmla="*/ 346 w 346"/>
                <a:gd name="T13" fmla="*/ 279 h 279"/>
                <a:gd name="T14" fmla="*/ 221 w 346"/>
                <a:gd name="T15" fmla="*/ 0 h 279"/>
                <a:gd name="T16" fmla="*/ 125 w 346"/>
                <a:gd name="T17" fmla="*/ 0 h 279"/>
                <a:gd name="T18" fmla="*/ 0 w 346"/>
                <a:gd name="T19" fmla="*/ 279 h 279"/>
                <a:gd name="T20" fmla="*/ 96 w 346"/>
                <a:gd name="T21" fmla="*/ 279 h 279"/>
                <a:gd name="T22" fmla="*/ 115 w 346"/>
                <a:gd name="T23" fmla="*/ 241 h 279"/>
                <a:gd name="T24" fmla="*/ 231 w 346"/>
                <a:gd name="T25" fmla="*/ 24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279">
                  <a:moveTo>
                    <a:pt x="134" y="192"/>
                  </a:moveTo>
                  <a:lnTo>
                    <a:pt x="173" y="77"/>
                  </a:lnTo>
                  <a:lnTo>
                    <a:pt x="211" y="192"/>
                  </a:lnTo>
                  <a:lnTo>
                    <a:pt x="134" y="192"/>
                  </a:lnTo>
                  <a:close/>
                  <a:moveTo>
                    <a:pt x="231" y="241"/>
                  </a:moveTo>
                  <a:lnTo>
                    <a:pt x="250" y="279"/>
                  </a:lnTo>
                  <a:lnTo>
                    <a:pt x="346" y="279"/>
                  </a:lnTo>
                  <a:lnTo>
                    <a:pt x="221" y="0"/>
                  </a:lnTo>
                  <a:lnTo>
                    <a:pt x="125" y="0"/>
                  </a:lnTo>
                  <a:lnTo>
                    <a:pt x="0" y="279"/>
                  </a:lnTo>
                  <a:lnTo>
                    <a:pt x="96" y="279"/>
                  </a:lnTo>
                  <a:lnTo>
                    <a:pt x="115" y="241"/>
                  </a:lnTo>
                  <a:lnTo>
                    <a:pt x="231" y="24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5" name="Freeform 34">
              <a:extLst>
                <a:ext uri="{FF2B5EF4-FFF2-40B4-BE49-F238E27FC236}">
                  <a16:creationId xmlns:a16="http://schemas.microsoft.com/office/drawing/2014/main" id="{BD27DCAC-3F37-994C-D59E-7D81F049AC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73" y="6174"/>
              <a:ext cx="331" cy="260"/>
            </a:xfrm>
            <a:custGeom>
              <a:avLst/>
              <a:gdLst>
                <a:gd name="T0" fmla="*/ 19 w 28"/>
                <a:gd name="T1" fmla="*/ 21 h 22"/>
                <a:gd name="T2" fmla="*/ 19 w 28"/>
                <a:gd name="T3" fmla="*/ 19 h 22"/>
                <a:gd name="T4" fmla="*/ 10 w 28"/>
                <a:gd name="T5" fmla="*/ 22 h 22"/>
                <a:gd name="T6" fmla="*/ 2 w 28"/>
                <a:gd name="T7" fmla="*/ 19 h 22"/>
                <a:gd name="T8" fmla="*/ 0 w 28"/>
                <a:gd name="T9" fmla="*/ 14 h 22"/>
                <a:gd name="T10" fmla="*/ 0 w 28"/>
                <a:gd name="T11" fmla="*/ 0 h 22"/>
                <a:gd name="T12" fmla="*/ 9 w 28"/>
                <a:gd name="T13" fmla="*/ 0 h 22"/>
                <a:gd name="T14" fmla="*/ 9 w 28"/>
                <a:gd name="T15" fmla="*/ 12 h 22"/>
                <a:gd name="T16" fmla="*/ 14 w 28"/>
                <a:gd name="T17" fmla="*/ 16 h 22"/>
                <a:gd name="T18" fmla="*/ 19 w 28"/>
                <a:gd name="T19" fmla="*/ 12 h 22"/>
                <a:gd name="T20" fmla="*/ 19 w 28"/>
                <a:gd name="T21" fmla="*/ 0 h 22"/>
                <a:gd name="T22" fmla="*/ 28 w 28"/>
                <a:gd name="T23" fmla="*/ 0 h 22"/>
                <a:gd name="T24" fmla="*/ 28 w 28"/>
                <a:gd name="T25" fmla="*/ 21 h 22"/>
                <a:gd name="T26" fmla="*/ 19 w 28"/>
                <a:gd name="T2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2">
                  <a:moveTo>
                    <a:pt x="19" y="21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8" y="20"/>
                    <a:pt x="15" y="22"/>
                    <a:pt x="10" y="22"/>
                  </a:cubicBezTo>
                  <a:cubicBezTo>
                    <a:pt x="8" y="22"/>
                    <a:pt x="4" y="22"/>
                    <a:pt x="2" y="19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5"/>
                    <a:pt x="12" y="16"/>
                    <a:pt x="14" y="16"/>
                  </a:cubicBezTo>
                  <a:cubicBezTo>
                    <a:pt x="16" y="16"/>
                    <a:pt x="19" y="15"/>
                    <a:pt x="19" y="1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1"/>
                    <a:pt x="28" y="21"/>
                    <a:pt x="28" y="21"/>
                  </a:cubicBezTo>
                  <a:lnTo>
                    <a:pt x="19" y="2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6" name="Freeform 35">
              <a:extLst>
                <a:ext uri="{FF2B5EF4-FFF2-40B4-BE49-F238E27FC236}">
                  <a16:creationId xmlns:a16="http://schemas.microsoft.com/office/drawing/2014/main" id="{D49176B7-323F-1B53-49FC-50CADA67980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852" y="6078"/>
              <a:ext cx="341" cy="356"/>
            </a:xfrm>
            <a:custGeom>
              <a:avLst/>
              <a:gdLst>
                <a:gd name="T0" fmla="*/ 15 w 29"/>
                <a:gd name="T1" fmla="*/ 13 h 30"/>
                <a:gd name="T2" fmla="*/ 20 w 29"/>
                <a:gd name="T3" fmla="*/ 19 h 30"/>
                <a:gd name="T4" fmla="*/ 15 w 29"/>
                <a:gd name="T5" fmla="*/ 24 h 30"/>
                <a:gd name="T6" fmla="*/ 10 w 29"/>
                <a:gd name="T7" fmla="*/ 19 h 30"/>
                <a:gd name="T8" fmla="*/ 11 w 29"/>
                <a:gd name="T9" fmla="*/ 15 h 30"/>
                <a:gd name="T10" fmla="*/ 15 w 29"/>
                <a:gd name="T11" fmla="*/ 13 h 30"/>
                <a:gd name="T12" fmla="*/ 20 w 29"/>
                <a:gd name="T13" fmla="*/ 10 h 30"/>
                <a:gd name="T14" fmla="*/ 18 w 29"/>
                <a:gd name="T15" fmla="*/ 9 h 30"/>
                <a:gd name="T16" fmla="*/ 12 w 29"/>
                <a:gd name="T17" fmla="*/ 7 h 30"/>
                <a:gd name="T18" fmla="*/ 0 w 29"/>
                <a:gd name="T19" fmla="*/ 19 h 30"/>
                <a:gd name="T20" fmla="*/ 12 w 29"/>
                <a:gd name="T21" fmla="*/ 30 h 30"/>
                <a:gd name="T22" fmla="*/ 16 w 29"/>
                <a:gd name="T23" fmla="*/ 29 h 30"/>
                <a:gd name="T24" fmla="*/ 21 w 29"/>
                <a:gd name="T25" fmla="*/ 26 h 30"/>
                <a:gd name="T26" fmla="*/ 21 w 29"/>
                <a:gd name="T27" fmla="*/ 29 h 30"/>
                <a:gd name="T28" fmla="*/ 29 w 29"/>
                <a:gd name="T29" fmla="*/ 29 h 30"/>
                <a:gd name="T30" fmla="*/ 29 w 29"/>
                <a:gd name="T31" fmla="*/ 0 h 30"/>
                <a:gd name="T32" fmla="*/ 20 w 29"/>
                <a:gd name="T33" fmla="*/ 0 h 30"/>
                <a:gd name="T34" fmla="*/ 20 w 29"/>
                <a:gd name="T35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0">
                  <a:moveTo>
                    <a:pt x="15" y="13"/>
                  </a:moveTo>
                  <a:cubicBezTo>
                    <a:pt x="19" y="13"/>
                    <a:pt x="20" y="17"/>
                    <a:pt x="20" y="19"/>
                  </a:cubicBezTo>
                  <a:cubicBezTo>
                    <a:pt x="20" y="21"/>
                    <a:pt x="18" y="24"/>
                    <a:pt x="15" y="24"/>
                  </a:cubicBezTo>
                  <a:cubicBezTo>
                    <a:pt x="12" y="24"/>
                    <a:pt x="10" y="22"/>
                    <a:pt x="10" y="19"/>
                  </a:cubicBezTo>
                  <a:cubicBezTo>
                    <a:pt x="10" y="17"/>
                    <a:pt x="10" y="16"/>
                    <a:pt x="11" y="15"/>
                  </a:cubicBezTo>
                  <a:cubicBezTo>
                    <a:pt x="12" y="14"/>
                    <a:pt x="12" y="13"/>
                    <a:pt x="15" y="13"/>
                  </a:cubicBezTo>
                  <a:close/>
                  <a:moveTo>
                    <a:pt x="20" y="10"/>
                  </a:moveTo>
                  <a:cubicBezTo>
                    <a:pt x="19" y="10"/>
                    <a:pt x="19" y="9"/>
                    <a:pt x="18" y="9"/>
                  </a:cubicBezTo>
                  <a:cubicBezTo>
                    <a:pt x="16" y="8"/>
                    <a:pt x="14" y="7"/>
                    <a:pt x="12" y="7"/>
                  </a:cubicBezTo>
                  <a:cubicBezTo>
                    <a:pt x="3" y="7"/>
                    <a:pt x="0" y="13"/>
                    <a:pt x="0" y="19"/>
                  </a:cubicBezTo>
                  <a:cubicBezTo>
                    <a:pt x="0" y="24"/>
                    <a:pt x="3" y="30"/>
                    <a:pt x="12" y="30"/>
                  </a:cubicBezTo>
                  <a:cubicBezTo>
                    <a:pt x="14" y="30"/>
                    <a:pt x="15" y="30"/>
                    <a:pt x="16" y="29"/>
                  </a:cubicBezTo>
                  <a:cubicBezTo>
                    <a:pt x="19" y="29"/>
                    <a:pt x="20" y="27"/>
                    <a:pt x="21" y="26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7" name="Freeform 36">
              <a:extLst>
                <a:ext uri="{FF2B5EF4-FFF2-40B4-BE49-F238E27FC236}">
                  <a16:creationId xmlns:a16="http://schemas.microsoft.com/office/drawing/2014/main" id="{C6D729D0-98B9-86FC-2F2D-3D4976A6ABE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2268" y="6078"/>
              <a:ext cx="105" cy="341"/>
            </a:xfrm>
            <a:custGeom>
              <a:avLst/>
              <a:gdLst>
                <a:gd name="T0" fmla="*/ 87 w 87"/>
                <a:gd name="T1" fmla="*/ 279 h 279"/>
                <a:gd name="T2" fmla="*/ 0 w 87"/>
                <a:gd name="T3" fmla="*/ 279 h 279"/>
                <a:gd name="T4" fmla="*/ 0 w 87"/>
                <a:gd name="T5" fmla="*/ 77 h 279"/>
                <a:gd name="T6" fmla="*/ 87 w 87"/>
                <a:gd name="T7" fmla="*/ 77 h 279"/>
                <a:gd name="T8" fmla="*/ 87 w 87"/>
                <a:gd name="T9" fmla="*/ 279 h 279"/>
                <a:gd name="T10" fmla="*/ 87 w 87"/>
                <a:gd name="T11" fmla="*/ 58 h 279"/>
                <a:gd name="T12" fmla="*/ 0 w 87"/>
                <a:gd name="T13" fmla="*/ 58 h 279"/>
                <a:gd name="T14" fmla="*/ 0 w 87"/>
                <a:gd name="T15" fmla="*/ 0 h 279"/>
                <a:gd name="T16" fmla="*/ 87 w 87"/>
                <a:gd name="T17" fmla="*/ 0 h 279"/>
                <a:gd name="T18" fmla="*/ 87 w 87"/>
                <a:gd name="T19" fmla="*/ 5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279">
                  <a:moveTo>
                    <a:pt x="87" y="279"/>
                  </a:moveTo>
                  <a:lnTo>
                    <a:pt x="0" y="279"/>
                  </a:lnTo>
                  <a:lnTo>
                    <a:pt x="0" y="77"/>
                  </a:lnTo>
                  <a:lnTo>
                    <a:pt x="87" y="77"/>
                  </a:lnTo>
                  <a:lnTo>
                    <a:pt x="87" y="279"/>
                  </a:lnTo>
                  <a:close/>
                  <a:moveTo>
                    <a:pt x="87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8" name="Freeform 37">
              <a:extLst>
                <a:ext uri="{FF2B5EF4-FFF2-40B4-BE49-F238E27FC236}">
                  <a16:creationId xmlns:a16="http://schemas.microsoft.com/office/drawing/2014/main" id="{24A77807-3751-9664-1E2F-FA0416B41CC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2444" y="6159"/>
              <a:ext cx="341" cy="275"/>
            </a:xfrm>
            <a:custGeom>
              <a:avLst/>
              <a:gdLst>
                <a:gd name="T0" fmla="*/ 20 w 29"/>
                <a:gd name="T1" fmla="*/ 12 h 23"/>
                <a:gd name="T2" fmla="*/ 14 w 29"/>
                <a:gd name="T3" fmla="*/ 18 h 23"/>
                <a:gd name="T4" fmla="*/ 9 w 29"/>
                <a:gd name="T5" fmla="*/ 12 h 23"/>
                <a:gd name="T6" fmla="*/ 14 w 29"/>
                <a:gd name="T7" fmla="*/ 6 h 23"/>
                <a:gd name="T8" fmla="*/ 20 w 29"/>
                <a:gd name="T9" fmla="*/ 12 h 23"/>
                <a:gd name="T10" fmla="*/ 0 w 29"/>
                <a:gd name="T11" fmla="*/ 12 h 23"/>
                <a:gd name="T12" fmla="*/ 14 w 29"/>
                <a:gd name="T13" fmla="*/ 23 h 23"/>
                <a:gd name="T14" fmla="*/ 29 w 29"/>
                <a:gd name="T15" fmla="*/ 12 h 23"/>
                <a:gd name="T16" fmla="*/ 14 w 29"/>
                <a:gd name="T17" fmla="*/ 0 h 23"/>
                <a:gd name="T18" fmla="*/ 0 w 29"/>
                <a:gd name="T1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20" y="12"/>
                  </a:moveTo>
                  <a:cubicBezTo>
                    <a:pt x="20" y="13"/>
                    <a:pt x="19" y="18"/>
                    <a:pt x="14" y="18"/>
                  </a:cubicBezTo>
                  <a:cubicBezTo>
                    <a:pt x="9" y="18"/>
                    <a:pt x="9" y="13"/>
                    <a:pt x="9" y="12"/>
                  </a:cubicBezTo>
                  <a:cubicBezTo>
                    <a:pt x="9" y="9"/>
                    <a:pt x="10" y="6"/>
                    <a:pt x="14" y="6"/>
                  </a:cubicBezTo>
                  <a:cubicBezTo>
                    <a:pt x="19" y="6"/>
                    <a:pt x="20" y="10"/>
                    <a:pt x="20" y="12"/>
                  </a:cubicBezTo>
                  <a:close/>
                  <a:moveTo>
                    <a:pt x="0" y="12"/>
                  </a:moveTo>
                  <a:cubicBezTo>
                    <a:pt x="0" y="20"/>
                    <a:pt x="7" y="23"/>
                    <a:pt x="14" y="23"/>
                  </a:cubicBezTo>
                  <a:cubicBezTo>
                    <a:pt x="22" y="23"/>
                    <a:pt x="29" y="20"/>
                    <a:pt x="29" y="12"/>
                  </a:cubicBezTo>
                  <a:cubicBezTo>
                    <a:pt x="29" y="4"/>
                    <a:pt x="22" y="0"/>
                    <a:pt x="14" y="0"/>
                  </a:cubicBezTo>
                  <a:cubicBezTo>
                    <a:pt x="7" y="0"/>
                    <a:pt x="0" y="4"/>
                    <a:pt x="0" y="12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9" name="Freeform 38">
              <a:extLst>
                <a:ext uri="{FF2B5EF4-FFF2-40B4-BE49-F238E27FC236}">
                  <a16:creationId xmlns:a16="http://schemas.microsoft.com/office/drawing/2014/main" id="{C4BBFD8E-2CB7-1AD9-4087-B3F6BAB9637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2881" y="6066"/>
              <a:ext cx="449" cy="368"/>
            </a:xfrm>
            <a:custGeom>
              <a:avLst/>
              <a:gdLst>
                <a:gd name="T0" fmla="*/ 20 w 38"/>
                <a:gd name="T1" fmla="*/ 24 h 31"/>
                <a:gd name="T2" fmla="*/ 13 w 38"/>
                <a:gd name="T3" fmla="*/ 25 h 31"/>
                <a:gd name="T4" fmla="*/ 9 w 38"/>
                <a:gd name="T5" fmla="*/ 22 h 31"/>
                <a:gd name="T6" fmla="*/ 13 w 38"/>
                <a:gd name="T7" fmla="*/ 18 h 31"/>
                <a:gd name="T8" fmla="*/ 20 w 38"/>
                <a:gd name="T9" fmla="*/ 24 h 31"/>
                <a:gd name="T10" fmla="*/ 31 w 38"/>
                <a:gd name="T11" fmla="*/ 24 h 31"/>
                <a:gd name="T12" fmla="*/ 37 w 38"/>
                <a:gd name="T13" fmla="*/ 16 h 31"/>
                <a:gd name="T14" fmla="*/ 28 w 38"/>
                <a:gd name="T15" fmla="*/ 16 h 31"/>
                <a:gd name="T16" fmla="*/ 26 w 38"/>
                <a:gd name="T17" fmla="*/ 19 h 31"/>
                <a:gd name="T18" fmla="*/ 21 w 38"/>
                <a:gd name="T19" fmla="*/ 16 h 31"/>
                <a:gd name="T20" fmla="*/ 28 w 38"/>
                <a:gd name="T21" fmla="*/ 8 h 31"/>
                <a:gd name="T22" fmla="*/ 16 w 38"/>
                <a:gd name="T23" fmla="*/ 0 h 31"/>
                <a:gd name="T24" fmla="*/ 5 w 38"/>
                <a:gd name="T25" fmla="*/ 8 h 31"/>
                <a:gd name="T26" fmla="*/ 8 w 38"/>
                <a:gd name="T27" fmla="*/ 14 h 31"/>
                <a:gd name="T28" fmla="*/ 0 w 38"/>
                <a:gd name="T29" fmla="*/ 22 h 31"/>
                <a:gd name="T30" fmla="*/ 12 w 38"/>
                <a:gd name="T31" fmla="*/ 31 h 31"/>
                <a:gd name="T32" fmla="*/ 25 w 38"/>
                <a:gd name="T33" fmla="*/ 28 h 31"/>
                <a:gd name="T34" fmla="*/ 27 w 38"/>
                <a:gd name="T35" fmla="*/ 30 h 31"/>
                <a:gd name="T36" fmla="*/ 38 w 38"/>
                <a:gd name="T37" fmla="*/ 30 h 31"/>
                <a:gd name="T38" fmla="*/ 31 w 38"/>
                <a:gd name="T39" fmla="*/ 24 h 31"/>
                <a:gd name="T40" fmla="*/ 16 w 38"/>
                <a:gd name="T41" fmla="*/ 11 h 31"/>
                <a:gd name="T42" fmla="*/ 13 w 38"/>
                <a:gd name="T43" fmla="*/ 8 h 31"/>
                <a:gd name="T44" fmla="*/ 16 w 38"/>
                <a:gd name="T45" fmla="*/ 5 h 31"/>
                <a:gd name="T46" fmla="*/ 20 w 38"/>
                <a:gd name="T47" fmla="*/ 8 h 31"/>
                <a:gd name="T48" fmla="*/ 16 w 38"/>
                <a:gd name="T4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1">
                  <a:moveTo>
                    <a:pt x="20" y="24"/>
                  </a:moveTo>
                  <a:cubicBezTo>
                    <a:pt x="17" y="25"/>
                    <a:pt x="14" y="25"/>
                    <a:pt x="13" y="25"/>
                  </a:cubicBezTo>
                  <a:cubicBezTo>
                    <a:pt x="10" y="25"/>
                    <a:pt x="9" y="23"/>
                    <a:pt x="9" y="22"/>
                  </a:cubicBezTo>
                  <a:cubicBezTo>
                    <a:pt x="9" y="21"/>
                    <a:pt x="11" y="19"/>
                    <a:pt x="13" y="18"/>
                  </a:cubicBezTo>
                  <a:lnTo>
                    <a:pt x="20" y="24"/>
                  </a:lnTo>
                  <a:close/>
                  <a:moveTo>
                    <a:pt x="31" y="24"/>
                  </a:moveTo>
                  <a:cubicBezTo>
                    <a:pt x="33" y="22"/>
                    <a:pt x="35" y="19"/>
                    <a:pt x="3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8"/>
                    <a:pt x="27" y="18"/>
                    <a:pt x="26" y="19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4" y="14"/>
                    <a:pt x="28" y="13"/>
                    <a:pt x="28" y="8"/>
                  </a:cubicBezTo>
                  <a:cubicBezTo>
                    <a:pt x="28" y="4"/>
                    <a:pt x="24" y="0"/>
                    <a:pt x="16" y="0"/>
                  </a:cubicBezTo>
                  <a:cubicBezTo>
                    <a:pt x="8" y="0"/>
                    <a:pt x="5" y="5"/>
                    <a:pt x="5" y="8"/>
                  </a:cubicBezTo>
                  <a:cubicBezTo>
                    <a:pt x="5" y="10"/>
                    <a:pt x="7" y="12"/>
                    <a:pt x="8" y="14"/>
                  </a:cubicBezTo>
                  <a:cubicBezTo>
                    <a:pt x="5" y="15"/>
                    <a:pt x="0" y="17"/>
                    <a:pt x="0" y="22"/>
                  </a:cubicBezTo>
                  <a:cubicBezTo>
                    <a:pt x="0" y="27"/>
                    <a:pt x="5" y="31"/>
                    <a:pt x="12" y="31"/>
                  </a:cubicBezTo>
                  <a:cubicBezTo>
                    <a:pt x="16" y="31"/>
                    <a:pt x="20" y="30"/>
                    <a:pt x="25" y="28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31" y="24"/>
                  </a:lnTo>
                  <a:close/>
                  <a:moveTo>
                    <a:pt x="16" y="11"/>
                  </a:moveTo>
                  <a:cubicBezTo>
                    <a:pt x="13" y="9"/>
                    <a:pt x="13" y="9"/>
                    <a:pt x="13" y="8"/>
                  </a:cubicBezTo>
                  <a:cubicBezTo>
                    <a:pt x="13" y="6"/>
                    <a:pt x="14" y="5"/>
                    <a:pt x="16" y="5"/>
                  </a:cubicBezTo>
                  <a:cubicBezTo>
                    <a:pt x="20" y="5"/>
                    <a:pt x="20" y="7"/>
                    <a:pt x="20" y="8"/>
                  </a:cubicBezTo>
                  <a:cubicBezTo>
                    <a:pt x="20" y="9"/>
                    <a:pt x="19" y="10"/>
                    <a:pt x="16" y="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0" name="Freeform 39">
              <a:extLst>
                <a:ext uri="{FF2B5EF4-FFF2-40B4-BE49-F238E27FC236}">
                  <a16:creationId xmlns:a16="http://schemas.microsoft.com/office/drawing/2014/main" id="{A3CCB09D-FC09-EAB9-721B-FDA3B2440D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365" y="6078"/>
              <a:ext cx="428" cy="341"/>
            </a:xfrm>
            <a:custGeom>
              <a:avLst/>
              <a:gdLst>
                <a:gd name="T0" fmla="*/ 173 w 346"/>
                <a:gd name="T1" fmla="*/ 192 h 279"/>
                <a:gd name="T2" fmla="*/ 240 w 346"/>
                <a:gd name="T3" fmla="*/ 0 h 279"/>
                <a:gd name="T4" fmla="*/ 346 w 346"/>
                <a:gd name="T5" fmla="*/ 0 h 279"/>
                <a:gd name="T6" fmla="*/ 231 w 346"/>
                <a:gd name="T7" fmla="*/ 279 h 279"/>
                <a:gd name="T8" fmla="*/ 125 w 346"/>
                <a:gd name="T9" fmla="*/ 279 h 279"/>
                <a:gd name="T10" fmla="*/ 0 w 346"/>
                <a:gd name="T11" fmla="*/ 0 h 279"/>
                <a:gd name="T12" fmla="*/ 106 w 346"/>
                <a:gd name="T13" fmla="*/ 0 h 279"/>
                <a:gd name="T14" fmla="*/ 173 w 346"/>
                <a:gd name="T15" fmla="*/ 19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6" h="279">
                  <a:moveTo>
                    <a:pt x="173" y="192"/>
                  </a:moveTo>
                  <a:lnTo>
                    <a:pt x="240" y="0"/>
                  </a:lnTo>
                  <a:lnTo>
                    <a:pt x="346" y="0"/>
                  </a:lnTo>
                  <a:lnTo>
                    <a:pt x="231" y="279"/>
                  </a:lnTo>
                  <a:lnTo>
                    <a:pt x="125" y="279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73" y="19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1" name="Freeform 40">
              <a:extLst>
                <a:ext uri="{FF2B5EF4-FFF2-40B4-BE49-F238E27FC236}">
                  <a16:creationId xmlns:a16="http://schemas.microsoft.com/office/drawing/2014/main" id="{B353AB76-238E-107C-7D49-BC94D0D38E1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3853" y="6078"/>
              <a:ext cx="107" cy="341"/>
            </a:xfrm>
            <a:custGeom>
              <a:avLst/>
              <a:gdLst>
                <a:gd name="T0" fmla="*/ 87 w 87"/>
                <a:gd name="T1" fmla="*/ 0 h 279"/>
                <a:gd name="T2" fmla="*/ 0 w 87"/>
                <a:gd name="T3" fmla="*/ 0 h 279"/>
                <a:gd name="T4" fmla="*/ 0 w 87"/>
                <a:gd name="T5" fmla="*/ 58 h 279"/>
                <a:gd name="T6" fmla="*/ 87 w 87"/>
                <a:gd name="T7" fmla="*/ 58 h 279"/>
                <a:gd name="T8" fmla="*/ 87 w 87"/>
                <a:gd name="T9" fmla="*/ 0 h 279"/>
                <a:gd name="T10" fmla="*/ 87 w 87"/>
                <a:gd name="T11" fmla="*/ 77 h 279"/>
                <a:gd name="T12" fmla="*/ 0 w 87"/>
                <a:gd name="T13" fmla="*/ 77 h 279"/>
                <a:gd name="T14" fmla="*/ 0 w 87"/>
                <a:gd name="T15" fmla="*/ 279 h 279"/>
                <a:gd name="T16" fmla="*/ 87 w 87"/>
                <a:gd name="T17" fmla="*/ 279 h 279"/>
                <a:gd name="T18" fmla="*/ 87 w 87"/>
                <a:gd name="T19" fmla="*/ 7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279">
                  <a:moveTo>
                    <a:pt x="87" y="0"/>
                  </a:moveTo>
                  <a:lnTo>
                    <a:pt x="0" y="0"/>
                  </a:lnTo>
                  <a:lnTo>
                    <a:pt x="0" y="58"/>
                  </a:lnTo>
                  <a:lnTo>
                    <a:pt x="87" y="58"/>
                  </a:lnTo>
                  <a:lnTo>
                    <a:pt x="87" y="0"/>
                  </a:lnTo>
                  <a:close/>
                  <a:moveTo>
                    <a:pt x="87" y="77"/>
                  </a:moveTo>
                  <a:lnTo>
                    <a:pt x="0" y="77"/>
                  </a:lnTo>
                  <a:lnTo>
                    <a:pt x="0" y="279"/>
                  </a:lnTo>
                  <a:lnTo>
                    <a:pt x="87" y="279"/>
                  </a:lnTo>
                  <a:lnTo>
                    <a:pt x="87" y="7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2" name="Freeform 41">
              <a:extLst>
                <a:ext uri="{FF2B5EF4-FFF2-40B4-BE49-F238E27FC236}">
                  <a16:creationId xmlns:a16="http://schemas.microsoft.com/office/drawing/2014/main" id="{448DA50A-7E7D-38AB-2CEE-BFFB2A1B06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029" y="6159"/>
              <a:ext cx="305" cy="275"/>
            </a:xfrm>
            <a:custGeom>
              <a:avLst/>
              <a:gdLst>
                <a:gd name="T0" fmla="*/ 16 w 26"/>
                <a:gd name="T1" fmla="*/ 7 h 23"/>
                <a:gd name="T2" fmla="*/ 13 w 26"/>
                <a:gd name="T3" fmla="*/ 5 h 23"/>
                <a:gd name="T4" fmla="*/ 10 w 26"/>
                <a:gd name="T5" fmla="*/ 7 h 23"/>
                <a:gd name="T6" fmla="*/ 13 w 26"/>
                <a:gd name="T7" fmla="*/ 8 h 23"/>
                <a:gd name="T8" fmla="*/ 26 w 26"/>
                <a:gd name="T9" fmla="*/ 16 h 23"/>
                <a:gd name="T10" fmla="*/ 22 w 26"/>
                <a:gd name="T11" fmla="*/ 21 h 23"/>
                <a:gd name="T12" fmla="*/ 13 w 26"/>
                <a:gd name="T13" fmla="*/ 23 h 23"/>
                <a:gd name="T14" fmla="*/ 3 w 26"/>
                <a:gd name="T15" fmla="*/ 20 h 23"/>
                <a:gd name="T16" fmla="*/ 0 w 26"/>
                <a:gd name="T17" fmla="*/ 16 h 23"/>
                <a:gd name="T18" fmla="*/ 9 w 26"/>
                <a:gd name="T19" fmla="*/ 16 h 23"/>
                <a:gd name="T20" fmla="*/ 10 w 26"/>
                <a:gd name="T21" fmla="*/ 17 h 23"/>
                <a:gd name="T22" fmla="*/ 14 w 26"/>
                <a:gd name="T23" fmla="*/ 18 h 23"/>
                <a:gd name="T24" fmla="*/ 17 w 26"/>
                <a:gd name="T25" fmla="*/ 17 h 23"/>
                <a:gd name="T26" fmla="*/ 14 w 26"/>
                <a:gd name="T27" fmla="*/ 15 h 23"/>
                <a:gd name="T28" fmla="*/ 1 w 26"/>
                <a:gd name="T29" fmla="*/ 7 h 23"/>
                <a:gd name="T30" fmla="*/ 13 w 26"/>
                <a:gd name="T31" fmla="*/ 0 h 23"/>
                <a:gd name="T32" fmla="*/ 22 w 26"/>
                <a:gd name="T33" fmla="*/ 2 h 23"/>
                <a:gd name="T34" fmla="*/ 26 w 26"/>
                <a:gd name="T35" fmla="*/ 7 h 23"/>
                <a:gd name="T36" fmla="*/ 16 w 26"/>
                <a:gd name="T3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3">
                  <a:moveTo>
                    <a:pt x="16" y="7"/>
                  </a:moveTo>
                  <a:cubicBezTo>
                    <a:pt x="16" y="6"/>
                    <a:pt x="16" y="5"/>
                    <a:pt x="13" y="5"/>
                  </a:cubicBezTo>
                  <a:cubicBezTo>
                    <a:pt x="12" y="5"/>
                    <a:pt x="10" y="5"/>
                    <a:pt x="10" y="7"/>
                  </a:cubicBezTo>
                  <a:cubicBezTo>
                    <a:pt x="10" y="8"/>
                    <a:pt x="11" y="8"/>
                    <a:pt x="13" y="8"/>
                  </a:cubicBezTo>
                  <a:cubicBezTo>
                    <a:pt x="22" y="10"/>
                    <a:pt x="26" y="11"/>
                    <a:pt x="26" y="16"/>
                  </a:cubicBezTo>
                  <a:cubicBezTo>
                    <a:pt x="26" y="18"/>
                    <a:pt x="25" y="20"/>
                    <a:pt x="22" y="21"/>
                  </a:cubicBezTo>
                  <a:cubicBezTo>
                    <a:pt x="20" y="22"/>
                    <a:pt x="16" y="23"/>
                    <a:pt x="13" y="23"/>
                  </a:cubicBezTo>
                  <a:cubicBezTo>
                    <a:pt x="12" y="23"/>
                    <a:pt x="6" y="23"/>
                    <a:pt x="3" y="20"/>
                  </a:cubicBezTo>
                  <a:cubicBezTo>
                    <a:pt x="1" y="19"/>
                    <a:pt x="0" y="17"/>
                    <a:pt x="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11" y="18"/>
                    <a:pt x="12" y="18"/>
                    <a:pt x="14" y="18"/>
                  </a:cubicBezTo>
                  <a:cubicBezTo>
                    <a:pt x="15" y="18"/>
                    <a:pt x="17" y="18"/>
                    <a:pt x="17" y="17"/>
                  </a:cubicBezTo>
                  <a:cubicBezTo>
                    <a:pt x="17" y="15"/>
                    <a:pt x="16" y="15"/>
                    <a:pt x="14" y="15"/>
                  </a:cubicBezTo>
                  <a:cubicBezTo>
                    <a:pt x="5" y="13"/>
                    <a:pt x="1" y="12"/>
                    <a:pt x="1" y="7"/>
                  </a:cubicBezTo>
                  <a:cubicBezTo>
                    <a:pt x="1" y="1"/>
                    <a:pt x="9" y="0"/>
                    <a:pt x="13" y="0"/>
                  </a:cubicBezTo>
                  <a:cubicBezTo>
                    <a:pt x="16" y="0"/>
                    <a:pt x="20" y="1"/>
                    <a:pt x="22" y="2"/>
                  </a:cubicBezTo>
                  <a:cubicBezTo>
                    <a:pt x="25" y="4"/>
                    <a:pt x="25" y="6"/>
                    <a:pt x="26" y="7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3" name="Freeform 42">
              <a:extLst>
                <a:ext uri="{FF2B5EF4-FFF2-40B4-BE49-F238E27FC236}">
                  <a16:creationId xmlns:a16="http://schemas.microsoft.com/office/drawing/2014/main" id="{32C0BA7F-4524-3138-2453-5CCE9C51A0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397" y="6174"/>
              <a:ext cx="332" cy="260"/>
            </a:xfrm>
            <a:custGeom>
              <a:avLst/>
              <a:gdLst>
                <a:gd name="T0" fmla="*/ 19 w 28"/>
                <a:gd name="T1" fmla="*/ 21 h 22"/>
                <a:gd name="T2" fmla="*/ 19 w 28"/>
                <a:gd name="T3" fmla="*/ 19 h 22"/>
                <a:gd name="T4" fmla="*/ 10 w 28"/>
                <a:gd name="T5" fmla="*/ 22 h 22"/>
                <a:gd name="T6" fmla="*/ 2 w 28"/>
                <a:gd name="T7" fmla="*/ 19 h 22"/>
                <a:gd name="T8" fmla="*/ 0 w 28"/>
                <a:gd name="T9" fmla="*/ 14 h 22"/>
                <a:gd name="T10" fmla="*/ 0 w 28"/>
                <a:gd name="T11" fmla="*/ 0 h 22"/>
                <a:gd name="T12" fmla="*/ 9 w 28"/>
                <a:gd name="T13" fmla="*/ 0 h 22"/>
                <a:gd name="T14" fmla="*/ 9 w 28"/>
                <a:gd name="T15" fmla="*/ 12 h 22"/>
                <a:gd name="T16" fmla="*/ 14 w 28"/>
                <a:gd name="T17" fmla="*/ 16 h 22"/>
                <a:gd name="T18" fmla="*/ 19 w 28"/>
                <a:gd name="T19" fmla="*/ 12 h 22"/>
                <a:gd name="T20" fmla="*/ 19 w 28"/>
                <a:gd name="T21" fmla="*/ 0 h 22"/>
                <a:gd name="T22" fmla="*/ 28 w 28"/>
                <a:gd name="T23" fmla="*/ 0 h 22"/>
                <a:gd name="T24" fmla="*/ 28 w 28"/>
                <a:gd name="T25" fmla="*/ 21 h 22"/>
                <a:gd name="T26" fmla="*/ 19 w 28"/>
                <a:gd name="T2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2">
                  <a:moveTo>
                    <a:pt x="19" y="21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8" y="20"/>
                    <a:pt x="15" y="22"/>
                    <a:pt x="10" y="22"/>
                  </a:cubicBezTo>
                  <a:cubicBezTo>
                    <a:pt x="8" y="22"/>
                    <a:pt x="4" y="22"/>
                    <a:pt x="2" y="19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5"/>
                    <a:pt x="12" y="16"/>
                    <a:pt x="14" y="16"/>
                  </a:cubicBezTo>
                  <a:cubicBezTo>
                    <a:pt x="16" y="16"/>
                    <a:pt x="19" y="15"/>
                    <a:pt x="19" y="1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1"/>
                    <a:pt x="28" y="21"/>
                    <a:pt x="28" y="21"/>
                  </a:cubicBezTo>
                  <a:lnTo>
                    <a:pt x="19" y="2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4" name="Freeform 43">
              <a:extLst>
                <a:ext uri="{FF2B5EF4-FFF2-40B4-BE49-F238E27FC236}">
                  <a16:creationId xmlns:a16="http://schemas.microsoft.com/office/drawing/2014/main" id="{F1C30D38-E931-452E-16F8-15E4A44F7F0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4777" y="6159"/>
              <a:ext cx="353" cy="275"/>
            </a:xfrm>
            <a:custGeom>
              <a:avLst/>
              <a:gdLst>
                <a:gd name="T0" fmla="*/ 21 w 30"/>
                <a:gd name="T1" fmla="*/ 22 h 23"/>
                <a:gd name="T2" fmla="*/ 20 w 30"/>
                <a:gd name="T3" fmla="*/ 20 h 23"/>
                <a:gd name="T4" fmla="*/ 10 w 30"/>
                <a:gd name="T5" fmla="*/ 23 h 23"/>
                <a:gd name="T6" fmla="*/ 0 w 30"/>
                <a:gd name="T7" fmla="*/ 16 h 23"/>
                <a:gd name="T8" fmla="*/ 16 w 30"/>
                <a:gd name="T9" fmla="*/ 9 h 23"/>
                <a:gd name="T10" fmla="*/ 20 w 30"/>
                <a:gd name="T11" fmla="*/ 7 h 23"/>
                <a:gd name="T12" fmla="*/ 16 w 30"/>
                <a:gd name="T13" fmla="*/ 5 h 23"/>
                <a:gd name="T14" fmla="*/ 11 w 30"/>
                <a:gd name="T15" fmla="*/ 8 h 23"/>
                <a:gd name="T16" fmla="*/ 2 w 30"/>
                <a:gd name="T17" fmla="*/ 8 h 23"/>
                <a:gd name="T18" fmla="*/ 16 w 30"/>
                <a:gd name="T19" fmla="*/ 0 h 23"/>
                <a:gd name="T20" fmla="*/ 29 w 30"/>
                <a:gd name="T21" fmla="*/ 7 h 23"/>
                <a:gd name="T22" fmla="*/ 29 w 30"/>
                <a:gd name="T23" fmla="*/ 20 h 23"/>
                <a:gd name="T24" fmla="*/ 30 w 30"/>
                <a:gd name="T25" fmla="*/ 22 h 23"/>
                <a:gd name="T26" fmla="*/ 30 w 30"/>
                <a:gd name="T27" fmla="*/ 22 h 23"/>
                <a:gd name="T28" fmla="*/ 21 w 30"/>
                <a:gd name="T29" fmla="*/ 22 h 23"/>
                <a:gd name="T30" fmla="*/ 20 w 30"/>
                <a:gd name="T31" fmla="*/ 13 h 23"/>
                <a:gd name="T32" fmla="*/ 15 w 30"/>
                <a:gd name="T33" fmla="*/ 14 h 23"/>
                <a:gd name="T34" fmla="*/ 10 w 30"/>
                <a:gd name="T35" fmla="*/ 16 h 23"/>
                <a:gd name="T36" fmla="*/ 13 w 30"/>
                <a:gd name="T37" fmla="*/ 18 h 23"/>
                <a:gd name="T38" fmla="*/ 20 w 30"/>
                <a:gd name="T39" fmla="*/ 14 h 23"/>
                <a:gd name="T40" fmla="*/ 20 w 30"/>
                <a:gd name="T4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23">
                  <a:moveTo>
                    <a:pt x="21" y="22"/>
                  </a:moveTo>
                  <a:cubicBezTo>
                    <a:pt x="20" y="21"/>
                    <a:pt x="20" y="21"/>
                    <a:pt x="20" y="20"/>
                  </a:cubicBezTo>
                  <a:cubicBezTo>
                    <a:pt x="18" y="21"/>
                    <a:pt x="16" y="23"/>
                    <a:pt x="10" y="23"/>
                  </a:cubicBezTo>
                  <a:cubicBezTo>
                    <a:pt x="6" y="23"/>
                    <a:pt x="0" y="22"/>
                    <a:pt x="0" y="16"/>
                  </a:cubicBezTo>
                  <a:cubicBezTo>
                    <a:pt x="0" y="11"/>
                    <a:pt x="6" y="10"/>
                    <a:pt x="16" y="9"/>
                  </a:cubicBezTo>
                  <a:cubicBezTo>
                    <a:pt x="18" y="9"/>
                    <a:pt x="20" y="9"/>
                    <a:pt x="20" y="7"/>
                  </a:cubicBezTo>
                  <a:cubicBezTo>
                    <a:pt x="20" y="5"/>
                    <a:pt x="17" y="5"/>
                    <a:pt x="16" y="5"/>
                  </a:cubicBezTo>
                  <a:cubicBezTo>
                    <a:pt x="11" y="5"/>
                    <a:pt x="10" y="6"/>
                    <a:pt x="1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5"/>
                    <a:pt x="3" y="0"/>
                    <a:pt x="16" y="0"/>
                  </a:cubicBezTo>
                  <a:cubicBezTo>
                    <a:pt x="22" y="0"/>
                    <a:pt x="29" y="2"/>
                    <a:pt x="29" y="7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1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lnTo>
                    <a:pt x="21" y="22"/>
                  </a:lnTo>
                  <a:close/>
                  <a:moveTo>
                    <a:pt x="20" y="13"/>
                  </a:moveTo>
                  <a:cubicBezTo>
                    <a:pt x="18" y="13"/>
                    <a:pt x="18" y="13"/>
                    <a:pt x="15" y="14"/>
                  </a:cubicBezTo>
                  <a:cubicBezTo>
                    <a:pt x="12" y="14"/>
                    <a:pt x="10" y="15"/>
                    <a:pt x="10" y="16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16" y="18"/>
                    <a:pt x="20" y="17"/>
                    <a:pt x="20" y="14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5" name="Rectangle 44">
              <a:extLst>
                <a:ext uri="{FF2B5EF4-FFF2-40B4-BE49-F238E27FC236}">
                  <a16:creationId xmlns:a16="http://schemas.microsoft.com/office/drawing/2014/main" id="{B81E8626-FC9A-DFCB-5020-D9D59F5098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187" y="6078"/>
              <a:ext cx="107" cy="34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6" name="Freeform 45">
              <a:extLst>
                <a:ext uri="{FF2B5EF4-FFF2-40B4-BE49-F238E27FC236}">
                  <a16:creationId xmlns:a16="http://schemas.microsoft.com/office/drawing/2014/main" id="{D4194A27-ABFA-0EFD-3736-A5470F90A7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78" y="3856"/>
              <a:ext cx="2025" cy="1938"/>
            </a:xfrm>
            <a:custGeom>
              <a:avLst/>
              <a:gdLst>
                <a:gd name="T0" fmla="*/ 171 w 171"/>
                <a:gd name="T1" fmla="*/ 0 h 164"/>
                <a:gd name="T2" fmla="*/ 152 w 171"/>
                <a:gd name="T3" fmla="*/ 0 h 164"/>
                <a:gd name="T4" fmla="*/ 1 w 171"/>
                <a:gd name="T5" fmla="*/ 0 h 164"/>
                <a:gd name="T6" fmla="*/ 1 w 171"/>
                <a:gd name="T7" fmla="*/ 38 h 164"/>
                <a:gd name="T8" fmla="*/ 131 w 171"/>
                <a:gd name="T9" fmla="*/ 38 h 164"/>
                <a:gd name="T10" fmla="*/ 88 w 171"/>
                <a:gd name="T11" fmla="*/ 80 h 164"/>
                <a:gd name="T12" fmla="*/ 90 w 171"/>
                <a:gd name="T13" fmla="*/ 50 h 164"/>
                <a:gd name="T14" fmla="*/ 50 w 171"/>
                <a:gd name="T15" fmla="*/ 50 h 164"/>
                <a:gd name="T16" fmla="*/ 31 w 171"/>
                <a:gd name="T17" fmla="*/ 112 h 164"/>
                <a:gd name="T18" fmla="*/ 0 w 171"/>
                <a:gd name="T19" fmla="*/ 124 h 164"/>
                <a:gd name="T20" fmla="*/ 0 w 171"/>
                <a:gd name="T21" fmla="*/ 164 h 164"/>
                <a:gd name="T22" fmla="*/ 60 w 171"/>
                <a:gd name="T23" fmla="*/ 140 h 164"/>
                <a:gd name="T24" fmla="*/ 76 w 171"/>
                <a:gd name="T25" fmla="*/ 117 h 164"/>
                <a:gd name="T26" fmla="*/ 76 w 171"/>
                <a:gd name="T27" fmla="*/ 119 h 164"/>
                <a:gd name="T28" fmla="*/ 142 w 171"/>
                <a:gd name="T29" fmla="*/ 93 h 164"/>
                <a:gd name="T30" fmla="*/ 171 w 171"/>
                <a:gd name="T31" fmla="*/ 18 h 164"/>
                <a:gd name="T32" fmla="*/ 171 w 171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164">
                  <a:moveTo>
                    <a:pt x="171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99" y="38"/>
                    <a:pt x="131" y="38"/>
                  </a:cubicBezTo>
                  <a:cubicBezTo>
                    <a:pt x="127" y="54"/>
                    <a:pt x="116" y="75"/>
                    <a:pt x="88" y="80"/>
                  </a:cubicBezTo>
                  <a:cubicBezTo>
                    <a:pt x="90" y="63"/>
                    <a:pt x="90" y="51"/>
                    <a:pt x="9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61"/>
                    <a:pt x="47" y="95"/>
                    <a:pt x="31" y="112"/>
                  </a:cubicBezTo>
                  <a:cubicBezTo>
                    <a:pt x="23" y="120"/>
                    <a:pt x="13" y="124"/>
                    <a:pt x="0" y="12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4" y="164"/>
                    <a:pt x="45" y="156"/>
                    <a:pt x="60" y="140"/>
                  </a:cubicBezTo>
                  <a:cubicBezTo>
                    <a:pt x="67" y="133"/>
                    <a:pt x="72" y="125"/>
                    <a:pt x="76" y="117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103" y="119"/>
                    <a:pt x="125" y="110"/>
                    <a:pt x="142" y="93"/>
                  </a:cubicBezTo>
                  <a:cubicBezTo>
                    <a:pt x="171" y="64"/>
                    <a:pt x="171" y="20"/>
                    <a:pt x="171" y="18"/>
                  </a:cubicBezTo>
                  <a:lnTo>
                    <a:pt x="17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7" name="Freeform 46">
              <a:extLst>
                <a:ext uri="{FF2B5EF4-FFF2-40B4-BE49-F238E27FC236}">
                  <a16:creationId xmlns:a16="http://schemas.microsoft.com/office/drawing/2014/main" id="{3CA3E4DB-8D0F-47EB-F0FF-486EDA67BF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3" y="3916"/>
              <a:ext cx="1977" cy="1866"/>
            </a:xfrm>
            <a:custGeom>
              <a:avLst/>
              <a:gdLst>
                <a:gd name="T0" fmla="*/ 153 w 167"/>
                <a:gd name="T1" fmla="*/ 38 h 158"/>
                <a:gd name="T2" fmla="*/ 124 w 167"/>
                <a:gd name="T3" fmla="*/ 8 h 158"/>
                <a:gd name="T4" fmla="*/ 125 w 167"/>
                <a:gd name="T5" fmla="*/ 0 h 158"/>
                <a:gd name="T6" fmla="*/ 0 w 167"/>
                <a:gd name="T7" fmla="*/ 0 h 158"/>
                <a:gd name="T8" fmla="*/ 0 w 167"/>
                <a:gd name="T9" fmla="*/ 38 h 158"/>
                <a:gd name="T10" fmla="*/ 129 w 167"/>
                <a:gd name="T11" fmla="*/ 38 h 158"/>
                <a:gd name="T12" fmla="*/ 109 w 167"/>
                <a:gd name="T13" fmla="*/ 86 h 158"/>
                <a:gd name="T14" fmla="*/ 17 w 167"/>
                <a:gd name="T15" fmla="*/ 120 h 158"/>
                <a:gd name="T16" fmla="*/ 17 w 167"/>
                <a:gd name="T17" fmla="*/ 158 h 158"/>
                <a:gd name="T18" fmla="*/ 138 w 167"/>
                <a:gd name="T19" fmla="*/ 110 h 158"/>
                <a:gd name="T20" fmla="*/ 167 w 167"/>
                <a:gd name="T21" fmla="*/ 34 h 158"/>
                <a:gd name="T22" fmla="*/ 153 w 167"/>
                <a:gd name="T23" fmla="*/ 3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58">
                  <a:moveTo>
                    <a:pt x="153" y="38"/>
                  </a:moveTo>
                  <a:cubicBezTo>
                    <a:pt x="137" y="38"/>
                    <a:pt x="124" y="24"/>
                    <a:pt x="124" y="8"/>
                  </a:cubicBezTo>
                  <a:cubicBezTo>
                    <a:pt x="124" y="5"/>
                    <a:pt x="124" y="3"/>
                    <a:pt x="1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99" y="38"/>
                    <a:pt x="129" y="38"/>
                  </a:cubicBezTo>
                  <a:cubicBezTo>
                    <a:pt x="127" y="51"/>
                    <a:pt x="122" y="70"/>
                    <a:pt x="109" y="86"/>
                  </a:cubicBezTo>
                  <a:cubicBezTo>
                    <a:pt x="91" y="108"/>
                    <a:pt x="59" y="120"/>
                    <a:pt x="17" y="120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70" y="158"/>
                    <a:pt x="113" y="141"/>
                    <a:pt x="138" y="110"/>
                  </a:cubicBezTo>
                  <a:cubicBezTo>
                    <a:pt x="160" y="84"/>
                    <a:pt x="166" y="53"/>
                    <a:pt x="167" y="34"/>
                  </a:cubicBezTo>
                  <a:cubicBezTo>
                    <a:pt x="163" y="36"/>
                    <a:pt x="158" y="38"/>
                    <a:pt x="153" y="3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8" name="Freeform 47">
              <a:extLst>
                <a:ext uri="{FF2B5EF4-FFF2-40B4-BE49-F238E27FC236}">
                  <a16:creationId xmlns:a16="http://schemas.microsoft.com/office/drawing/2014/main" id="{4DE2BD2F-3ECC-024B-4499-68447BA56E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216" y="3692"/>
              <a:ext cx="631" cy="613"/>
            </a:xfrm>
            <a:custGeom>
              <a:avLst/>
              <a:gdLst>
                <a:gd name="T0" fmla="*/ 27 w 53"/>
                <a:gd name="T1" fmla="*/ 0 h 52"/>
                <a:gd name="T2" fmla="*/ 0 w 53"/>
                <a:gd name="T3" fmla="*/ 26 h 52"/>
                <a:gd name="T4" fmla="*/ 27 w 53"/>
                <a:gd name="T5" fmla="*/ 52 h 52"/>
                <a:gd name="T6" fmla="*/ 53 w 53"/>
                <a:gd name="T7" fmla="*/ 26 h 52"/>
                <a:gd name="T8" fmla="*/ 27 w 53"/>
                <a:gd name="T9" fmla="*/ 0 h 52"/>
                <a:gd name="T10" fmla="*/ 27 w 53"/>
                <a:gd name="T11" fmla="*/ 41 h 52"/>
                <a:gd name="T12" fmla="*/ 11 w 53"/>
                <a:gd name="T13" fmla="*/ 26 h 52"/>
                <a:gd name="T14" fmla="*/ 27 w 53"/>
                <a:gd name="T15" fmla="*/ 10 h 52"/>
                <a:gd name="T16" fmla="*/ 42 w 53"/>
                <a:gd name="T17" fmla="*/ 26 h 52"/>
                <a:gd name="T18" fmla="*/ 27 w 53"/>
                <a:gd name="T19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0"/>
                    <a:pt x="12" y="52"/>
                    <a:pt x="27" y="52"/>
                  </a:cubicBezTo>
                  <a:cubicBezTo>
                    <a:pt x="41" y="52"/>
                    <a:pt x="53" y="40"/>
                    <a:pt x="53" y="26"/>
                  </a:cubicBezTo>
                  <a:cubicBezTo>
                    <a:pt x="53" y="11"/>
                    <a:pt x="41" y="0"/>
                    <a:pt x="27" y="0"/>
                  </a:cubicBezTo>
                  <a:close/>
                  <a:moveTo>
                    <a:pt x="27" y="41"/>
                  </a:moveTo>
                  <a:cubicBezTo>
                    <a:pt x="18" y="41"/>
                    <a:pt x="11" y="34"/>
                    <a:pt x="11" y="26"/>
                  </a:cubicBezTo>
                  <a:cubicBezTo>
                    <a:pt x="11" y="17"/>
                    <a:pt x="18" y="10"/>
                    <a:pt x="27" y="10"/>
                  </a:cubicBezTo>
                  <a:cubicBezTo>
                    <a:pt x="35" y="10"/>
                    <a:pt x="42" y="17"/>
                    <a:pt x="42" y="26"/>
                  </a:cubicBezTo>
                  <a:cubicBezTo>
                    <a:pt x="42" y="34"/>
                    <a:pt x="35" y="41"/>
                    <a:pt x="27" y="4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9" name="Freeform 48">
              <a:extLst>
                <a:ext uri="{FF2B5EF4-FFF2-40B4-BE49-F238E27FC236}">
                  <a16:creationId xmlns:a16="http://schemas.microsoft.com/office/drawing/2014/main" id="{E0A54B9C-D3E7-9493-D0D4-C48371A146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21" y="3868"/>
              <a:ext cx="2052" cy="1947"/>
            </a:xfrm>
            <a:custGeom>
              <a:avLst/>
              <a:gdLst>
                <a:gd name="T0" fmla="*/ 134 w 173"/>
                <a:gd name="T1" fmla="*/ 0 h 165"/>
                <a:gd name="T2" fmla="*/ 75 w 173"/>
                <a:gd name="T3" fmla="*/ 25 h 165"/>
                <a:gd name="T4" fmla="*/ 34 w 173"/>
                <a:gd name="T5" fmla="*/ 44 h 165"/>
                <a:gd name="T6" fmla="*/ 0 w 173"/>
                <a:gd name="T7" fmla="*/ 44 h 165"/>
                <a:gd name="T8" fmla="*/ 0 w 173"/>
                <a:gd name="T9" fmla="*/ 84 h 165"/>
                <a:gd name="T10" fmla="*/ 39 w 173"/>
                <a:gd name="T11" fmla="*/ 84 h 165"/>
                <a:gd name="T12" fmla="*/ 72 w 173"/>
                <a:gd name="T13" fmla="*/ 73 h 165"/>
                <a:gd name="T14" fmla="*/ 72 w 173"/>
                <a:gd name="T15" fmla="*/ 165 h 165"/>
                <a:gd name="T16" fmla="*/ 112 w 173"/>
                <a:gd name="T17" fmla="*/ 165 h 165"/>
                <a:gd name="T18" fmla="*/ 112 w 173"/>
                <a:gd name="T19" fmla="*/ 51 h 165"/>
                <a:gd name="T20" fmla="*/ 140 w 173"/>
                <a:gd name="T21" fmla="*/ 40 h 165"/>
                <a:gd name="T22" fmla="*/ 173 w 173"/>
                <a:gd name="T23" fmla="*/ 40 h 165"/>
                <a:gd name="T24" fmla="*/ 173 w 173"/>
                <a:gd name="T25" fmla="*/ 0 h 165"/>
                <a:gd name="T26" fmla="*/ 134 w 173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165">
                  <a:moveTo>
                    <a:pt x="134" y="0"/>
                  </a:moveTo>
                  <a:cubicBezTo>
                    <a:pt x="123" y="0"/>
                    <a:pt x="109" y="7"/>
                    <a:pt x="75" y="25"/>
                  </a:cubicBezTo>
                  <a:cubicBezTo>
                    <a:pt x="62" y="32"/>
                    <a:pt x="42" y="44"/>
                    <a:pt x="34" y="44"/>
                  </a:cubicBezTo>
                  <a:cubicBezTo>
                    <a:pt x="26" y="44"/>
                    <a:pt x="0" y="44"/>
                    <a:pt x="0" y="4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7" y="84"/>
                    <a:pt x="55" y="81"/>
                    <a:pt x="72" y="73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22" y="46"/>
                    <a:pt x="133" y="40"/>
                    <a:pt x="140" y="40"/>
                  </a:cubicBezTo>
                  <a:cubicBezTo>
                    <a:pt x="147" y="40"/>
                    <a:pt x="173" y="40"/>
                    <a:pt x="173" y="40"/>
                  </a:cubicBezTo>
                  <a:cubicBezTo>
                    <a:pt x="173" y="0"/>
                    <a:pt x="173" y="0"/>
                    <a:pt x="173" y="0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0" name="Freeform 49">
              <a:extLst>
                <a:ext uri="{FF2B5EF4-FFF2-40B4-BE49-F238E27FC236}">
                  <a16:creationId xmlns:a16="http://schemas.microsoft.com/office/drawing/2014/main" id="{9E30AD74-941A-9BEA-A9B0-AF19E9F2E9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593" y="3809"/>
              <a:ext cx="1573" cy="2006"/>
            </a:xfrm>
            <a:custGeom>
              <a:avLst/>
              <a:gdLst>
                <a:gd name="T0" fmla="*/ 394 w 1278"/>
                <a:gd name="T1" fmla="*/ 0 h 1635"/>
                <a:gd name="T2" fmla="*/ 0 w 1278"/>
                <a:gd name="T3" fmla="*/ 0 h 1635"/>
                <a:gd name="T4" fmla="*/ 0 w 1278"/>
                <a:gd name="T5" fmla="*/ 1635 h 1635"/>
                <a:gd name="T6" fmla="*/ 394 w 1278"/>
                <a:gd name="T7" fmla="*/ 1635 h 1635"/>
                <a:gd name="T8" fmla="*/ 394 w 1278"/>
                <a:gd name="T9" fmla="*/ 865 h 1635"/>
                <a:gd name="T10" fmla="*/ 1278 w 1278"/>
                <a:gd name="T11" fmla="*/ 981 h 1635"/>
                <a:gd name="T12" fmla="*/ 1278 w 1278"/>
                <a:gd name="T13" fmla="*/ 596 h 1635"/>
                <a:gd name="T14" fmla="*/ 394 w 1278"/>
                <a:gd name="T15" fmla="*/ 481 h 1635"/>
                <a:gd name="T16" fmla="*/ 394 w 1278"/>
                <a:gd name="T17" fmla="*/ 0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8" h="1635">
                  <a:moveTo>
                    <a:pt x="394" y="0"/>
                  </a:moveTo>
                  <a:lnTo>
                    <a:pt x="0" y="0"/>
                  </a:lnTo>
                  <a:lnTo>
                    <a:pt x="0" y="1635"/>
                  </a:lnTo>
                  <a:lnTo>
                    <a:pt x="394" y="1635"/>
                  </a:lnTo>
                  <a:lnTo>
                    <a:pt x="394" y="865"/>
                  </a:lnTo>
                  <a:lnTo>
                    <a:pt x="1278" y="981"/>
                  </a:lnTo>
                  <a:lnTo>
                    <a:pt x="1278" y="596"/>
                  </a:lnTo>
                  <a:lnTo>
                    <a:pt x="394" y="481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1" name="Rectangle 50">
              <a:extLst>
                <a:ext uri="{FF2B5EF4-FFF2-40B4-BE49-F238E27FC236}">
                  <a16:creationId xmlns:a16="http://schemas.microsoft.com/office/drawing/2014/main" id="{526CACD6-0C64-A1EF-6F0B-F3310E99A1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526" y="3773"/>
              <a:ext cx="379" cy="3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2" name="Rectangle 51">
              <a:extLst>
                <a:ext uri="{FF2B5EF4-FFF2-40B4-BE49-F238E27FC236}">
                  <a16:creationId xmlns:a16="http://schemas.microsoft.com/office/drawing/2014/main" id="{D8388A2D-BE07-534C-0FAD-480E338CF9F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974" y="3773"/>
              <a:ext cx="368" cy="3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3" name="Rectangle 52">
              <a:extLst>
                <a:ext uri="{FF2B5EF4-FFF2-40B4-BE49-F238E27FC236}">
                  <a16:creationId xmlns:a16="http://schemas.microsoft.com/office/drawing/2014/main" id="{7BA103D0-B871-1EAF-ADD8-232B2D7FF3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07" y="3833"/>
              <a:ext cx="1761" cy="45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4" name="Freeform 53">
              <a:extLst>
                <a:ext uri="{FF2B5EF4-FFF2-40B4-BE49-F238E27FC236}">
                  <a16:creationId xmlns:a16="http://schemas.microsoft.com/office/drawing/2014/main" id="{71A20AB6-2513-E8CE-3B98-07562D9372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76" y="4481"/>
              <a:ext cx="2000" cy="1277"/>
            </a:xfrm>
            <a:custGeom>
              <a:avLst/>
              <a:gdLst>
                <a:gd name="T0" fmla="*/ 150 w 169"/>
                <a:gd name="T1" fmla="*/ 0 h 108"/>
                <a:gd name="T2" fmla="*/ 0 w 169"/>
                <a:gd name="T3" fmla="*/ 0 h 108"/>
                <a:gd name="T4" fmla="*/ 0 w 169"/>
                <a:gd name="T5" fmla="*/ 38 h 108"/>
                <a:gd name="T6" fmla="*/ 127 w 169"/>
                <a:gd name="T7" fmla="*/ 38 h 108"/>
                <a:gd name="T8" fmla="*/ 38 w 169"/>
                <a:gd name="T9" fmla="*/ 71 h 108"/>
                <a:gd name="T10" fmla="*/ 13 w 169"/>
                <a:gd name="T11" fmla="*/ 71 h 108"/>
                <a:gd name="T12" fmla="*/ 13 w 169"/>
                <a:gd name="T13" fmla="*/ 108 h 108"/>
                <a:gd name="T14" fmla="*/ 38 w 169"/>
                <a:gd name="T15" fmla="*/ 108 h 108"/>
                <a:gd name="T16" fmla="*/ 169 w 169"/>
                <a:gd name="T17" fmla="*/ 19 h 108"/>
                <a:gd name="T18" fmla="*/ 169 w 169"/>
                <a:gd name="T19" fmla="*/ 0 h 108"/>
                <a:gd name="T20" fmla="*/ 150 w 169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108">
                  <a:moveTo>
                    <a:pt x="15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93" y="38"/>
                    <a:pt x="127" y="38"/>
                  </a:cubicBezTo>
                  <a:cubicBezTo>
                    <a:pt x="116" y="60"/>
                    <a:pt x="87" y="71"/>
                    <a:pt x="38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121" y="108"/>
                    <a:pt x="169" y="76"/>
                    <a:pt x="169" y="19"/>
                  </a:cubicBezTo>
                  <a:cubicBezTo>
                    <a:pt x="169" y="0"/>
                    <a:pt x="169" y="0"/>
                    <a:pt x="169" y="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5" name="Freeform 54">
              <a:extLst>
                <a:ext uri="{FF2B5EF4-FFF2-40B4-BE49-F238E27FC236}">
                  <a16:creationId xmlns:a16="http://schemas.microsoft.com/office/drawing/2014/main" id="{944B1561-0DA3-53DA-D7BB-A008226AF8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9" y="3725"/>
              <a:ext cx="3020" cy="2673"/>
            </a:xfrm>
            <a:custGeom>
              <a:avLst/>
              <a:gdLst>
                <a:gd name="T0" fmla="*/ 255 w 255"/>
                <a:gd name="T1" fmla="*/ 183 h 226"/>
                <a:gd name="T2" fmla="*/ 213 w 255"/>
                <a:gd name="T3" fmla="*/ 226 h 226"/>
                <a:gd name="T4" fmla="*/ 43 w 255"/>
                <a:gd name="T5" fmla="*/ 226 h 226"/>
                <a:gd name="T6" fmla="*/ 0 w 255"/>
                <a:gd name="T7" fmla="*/ 183 h 226"/>
                <a:gd name="T8" fmla="*/ 0 w 255"/>
                <a:gd name="T9" fmla="*/ 43 h 226"/>
                <a:gd name="T10" fmla="*/ 43 w 255"/>
                <a:gd name="T11" fmla="*/ 0 h 226"/>
                <a:gd name="T12" fmla="*/ 213 w 255"/>
                <a:gd name="T13" fmla="*/ 0 h 226"/>
                <a:gd name="T14" fmla="*/ 255 w 255"/>
                <a:gd name="T15" fmla="*/ 43 h 226"/>
                <a:gd name="T16" fmla="*/ 255 w 255"/>
                <a:gd name="T17" fmla="*/ 18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26">
                  <a:moveTo>
                    <a:pt x="255" y="183"/>
                  </a:moveTo>
                  <a:cubicBezTo>
                    <a:pt x="255" y="207"/>
                    <a:pt x="236" y="226"/>
                    <a:pt x="213" y="226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19" y="226"/>
                    <a:pt x="0" y="207"/>
                    <a:pt x="0" y="18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6" y="0"/>
                    <a:pt x="255" y="20"/>
                    <a:pt x="255" y="43"/>
                  </a:cubicBezTo>
                  <a:lnTo>
                    <a:pt x="255" y="18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3495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6" name="Freeform 55">
              <a:extLst>
                <a:ext uri="{FF2B5EF4-FFF2-40B4-BE49-F238E27FC236}">
                  <a16:creationId xmlns:a16="http://schemas.microsoft.com/office/drawing/2014/main" id="{624670BF-14F3-063E-DC05-60B9325BD7F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449" y="4284"/>
              <a:ext cx="2108" cy="1639"/>
            </a:xfrm>
            <a:custGeom>
              <a:avLst/>
              <a:gdLst>
                <a:gd name="T0" fmla="*/ 856 w 1711"/>
                <a:gd name="T1" fmla="*/ 452 h 1336"/>
                <a:gd name="T2" fmla="*/ 1009 w 1711"/>
                <a:gd name="T3" fmla="*/ 798 h 1336"/>
                <a:gd name="T4" fmla="*/ 702 w 1711"/>
                <a:gd name="T5" fmla="*/ 798 h 1336"/>
                <a:gd name="T6" fmla="*/ 856 w 1711"/>
                <a:gd name="T7" fmla="*/ 452 h 1336"/>
                <a:gd name="T8" fmla="*/ 1240 w 1711"/>
                <a:gd name="T9" fmla="*/ 1336 h 1336"/>
                <a:gd name="T10" fmla="*/ 1711 w 1711"/>
                <a:gd name="T11" fmla="*/ 1336 h 1336"/>
                <a:gd name="T12" fmla="*/ 1077 w 1711"/>
                <a:gd name="T13" fmla="*/ 0 h 1336"/>
                <a:gd name="T14" fmla="*/ 634 w 1711"/>
                <a:gd name="T15" fmla="*/ 0 h 1336"/>
                <a:gd name="T16" fmla="*/ 0 w 1711"/>
                <a:gd name="T17" fmla="*/ 1336 h 1336"/>
                <a:gd name="T18" fmla="*/ 471 w 1711"/>
                <a:gd name="T19" fmla="*/ 1336 h 1336"/>
                <a:gd name="T20" fmla="*/ 596 w 1711"/>
                <a:gd name="T21" fmla="*/ 1105 h 1336"/>
                <a:gd name="T22" fmla="*/ 1105 w 1711"/>
                <a:gd name="T23" fmla="*/ 1105 h 1336"/>
                <a:gd name="T24" fmla="*/ 1240 w 1711"/>
                <a:gd name="T25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1" h="1336">
                  <a:moveTo>
                    <a:pt x="856" y="452"/>
                  </a:moveTo>
                  <a:lnTo>
                    <a:pt x="1009" y="798"/>
                  </a:lnTo>
                  <a:lnTo>
                    <a:pt x="702" y="798"/>
                  </a:lnTo>
                  <a:lnTo>
                    <a:pt x="856" y="452"/>
                  </a:lnTo>
                  <a:close/>
                  <a:moveTo>
                    <a:pt x="1240" y="1336"/>
                  </a:moveTo>
                  <a:lnTo>
                    <a:pt x="1711" y="1336"/>
                  </a:lnTo>
                  <a:lnTo>
                    <a:pt x="1077" y="0"/>
                  </a:lnTo>
                  <a:lnTo>
                    <a:pt x="634" y="0"/>
                  </a:lnTo>
                  <a:lnTo>
                    <a:pt x="0" y="1336"/>
                  </a:lnTo>
                  <a:lnTo>
                    <a:pt x="471" y="1336"/>
                  </a:lnTo>
                  <a:lnTo>
                    <a:pt x="596" y="1105"/>
                  </a:lnTo>
                  <a:lnTo>
                    <a:pt x="1105" y="1105"/>
                  </a:lnTo>
                  <a:lnTo>
                    <a:pt x="1240" y="1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7" name="Freeform 56">
              <a:extLst>
                <a:ext uri="{FF2B5EF4-FFF2-40B4-BE49-F238E27FC236}">
                  <a16:creationId xmlns:a16="http://schemas.microsoft.com/office/drawing/2014/main" id="{BCCB84C3-C5AD-E445-5827-9594604A7A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3" y="3821"/>
              <a:ext cx="1212" cy="968"/>
            </a:xfrm>
            <a:custGeom>
              <a:avLst/>
              <a:gdLst>
                <a:gd name="T0" fmla="*/ 0 w 980"/>
                <a:gd name="T1" fmla="*/ 308 h 789"/>
                <a:gd name="T2" fmla="*/ 375 w 980"/>
                <a:gd name="T3" fmla="*/ 308 h 789"/>
                <a:gd name="T4" fmla="*/ 490 w 980"/>
                <a:gd name="T5" fmla="*/ 0 h 789"/>
                <a:gd name="T6" fmla="*/ 605 w 980"/>
                <a:gd name="T7" fmla="*/ 308 h 789"/>
                <a:gd name="T8" fmla="*/ 980 w 980"/>
                <a:gd name="T9" fmla="*/ 308 h 789"/>
                <a:gd name="T10" fmla="*/ 673 w 980"/>
                <a:gd name="T11" fmla="*/ 491 h 789"/>
                <a:gd name="T12" fmla="*/ 788 w 980"/>
                <a:gd name="T13" fmla="*/ 789 h 789"/>
                <a:gd name="T14" fmla="*/ 490 w 980"/>
                <a:gd name="T15" fmla="*/ 606 h 789"/>
                <a:gd name="T16" fmla="*/ 192 w 980"/>
                <a:gd name="T17" fmla="*/ 789 h 789"/>
                <a:gd name="T18" fmla="*/ 307 w 980"/>
                <a:gd name="T19" fmla="*/ 491 h 789"/>
                <a:gd name="T20" fmla="*/ 0 w 980"/>
                <a:gd name="T21" fmla="*/ 30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0" h="789">
                  <a:moveTo>
                    <a:pt x="0" y="308"/>
                  </a:moveTo>
                  <a:lnTo>
                    <a:pt x="375" y="308"/>
                  </a:lnTo>
                  <a:lnTo>
                    <a:pt x="490" y="0"/>
                  </a:lnTo>
                  <a:lnTo>
                    <a:pt x="605" y="308"/>
                  </a:lnTo>
                  <a:lnTo>
                    <a:pt x="980" y="308"/>
                  </a:lnTo>
                  <a:lnTo>
                    <a:pt x="673" y="491"/>
                  </a:lnTo>
                  <a:lnTo>
                    <a:pt x="788" y="789"/>
                  </a:lnTo>
                  <a:lnTo>
                    <a:pt x="490" y="606"/>
                  </a:lnTo>
                  <a:lnTo>
                    <a:pt x="192" y="789"/>
                  </a:lnTo>
                  <a:lnTo>
                    <a:pt x="307" y="491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BC8F37FC-227A-479C-F36D-8F9356B14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0" y="516086"/>
            <a:ext cx="2644326" cy="161138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C05D311-F3E0-5FA6-7C97-85AA3DED3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12" y="5557487"/>
            <a:ext cx="3549472" cy="2669203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19FF068-0F00-76B8-13DC-4B2D82F49A73}"/>
              </a:ext>
            </a:extLst>
          </p:cNvPr>
          <p:cNvGrpSpPr/>
          <p:nvPr/>
        </p:nvGrpSpPr>
        <p:grpSpPr>
          <a:xfrm>
            <a:off x="6197376" y="5245235"/>
            <a:ext cx="1274762" cy="857520"/>
            <a:chOff x="6152762" y="4962663"/>
            <a:chExt cx="1274762" cy="857520"/>
          </a:xfrm>
        </p:grpSpPr>
        <p:pic>
          <p:nvPicPr>
            <p:cNvPr id="2121" name="Picture 73">
              <a:extLst>
                <a:ext uri="{FF2B5EF4-FFF2-40B4-BE49-F238E27FC236}">
                  <a16:creationId xmlns:a16="http://schemas.microsoft.com/office/drawing/2014/main" id="{6B37D9B5-71C0-FF85-D574-63CAD97C90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70"/>
            <a:stretch>
              <a:fillRect/>
            </a:stretch>
          </p:blipFill>
          <p:spPr bwMode="auto">
            <a:xfrm>
              <a:off x="6260590" y="5354303"/>
              <a:ext cx="1059107" cy="46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ED152EB5-E5C7-87B0-A571-9996C26042AF}"/>
                </a:ext>
              </a:extLst>
            </p:cNvPr>
            <p:cNvSpPr/>
            <p:nvPr/>
          </p:nvSpPr>
          <p:spPr>
            <a:xfrm>
              <a:off x="6152762" y="4962663"/>
              <a:ext cx="1274762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ja-JP" sz="2800" b="1" kern="600" cap="none" spc="-220" dirty="0">
                  <a:ln w="25400" cmpd="sng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HPC</a:t>
              </a:r>
              <a:endParaRPr lang="ja-JP" altLang="en-US" sz="2800" b="1" kern="600" cap="none" spc="-220" dirty="0">
                <a:ln w="254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</a:endParaRPr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0FB308F4-B8B5-A015-8140-54AB7BF2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70" y="4958068"/>
            <a:ext cx="418696" cy="54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EAF9BF3-1410-4AFC-8276-9BEBFCCAC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752" y="4958068"/>
            <a:ext cx="418696" cy="54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3679975-3074-8AAF-85BB-622101F8AB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48" y="4986843"/>
            <a:ext cx="496187" cy="497453"/>
          </a:xfrm>
          <a:prstGeom prst="rect">
            <a:avLst/>
          </a:prstGeom>
        </p:spPr>
      </p:pic>
      <p:grpSp>
        <p:nvGrpSpPr>
          <p:cNvPr id="20" name="Group 7">
            <a:extLst>
              <a:ext uri="{FF2B5EF4-FFF2-40B4-BE49-F238E27FC236}">
                <a16:creationId xmlns:a16="http://schemas.microsoft.com/office/drawing/2014/main" id="{2AEA90B5-52E7-6ACE-6229-DF05CADCB54E}"/>
              </a:ext>
            </a:extLst>
          </p:cNvPr>
          <p:cNvGrpSpPr>
            <a:grpSpLocks/>
          </p:cNvGrpSpPr>
          <p:nvPr/>
        </p:nvGrpSpPr>
        <p:grpSpPr bwMode="auto">
          <a:xfrm>
            <a:off x="3778322" y="8281187"/>
            <a:ext cx="2276121" cy="365741"/>
            <a:chOff x="6112" y="8994"/>
            <a:chExt cx="5026" cy="625"/>
          </a:xfrm>
        </p:grpSpPr>
        <p:sp>
          <p:nvSpPr>
            <p:cNvPr id="21" name="WordArt 8">
              <a:extLst>
                <a:ext uri="{FF2B5EF4-FFF2-40B4-BE49-F238E27FC236}">
                  <a16:creationId xmlns:a16="http://schemas.microsoft.com/office/drawing/2014/main" id="{4E40212F-C52A-C025-50B9-EC9C74C175B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112" y="8994"/>
              <a:ext cx="4478" cy="6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dirty="0">
                  <a:solidFill>
                    <a:srgbClr val="000066"/>
                  </a:solidFill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10,40</a:t>
              </a:r>
              <a:r>
                <a:rPr lang="en-US" altLang="ja-JP" sz="36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0,000</a:t>
              </a:r>
              <a:endParaRPr lang="ja-JP" altLang="en-US" sz="3600" kern="10" spc="0" dirty="0">
                <a:ln>
                  <a:noFill/>
                </a:ln>
                <a:solidFill>
                  <a:srgbClr val="000066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endParaRPr>
            </a:p>
          </p:txBody>
        </p:sp>
        <p:sp>
          <p:nvSpPr>
            <p:cNvPr id="22" name="WordArt 9">
              <a:extLst>
                <a:ext uri="{FF2B5EF4-FFF2-40B4-BE49-F238E27FC236}">
                  <a16:creationId xmlns:a16="http://schemas.microsoft.com/office/drawing/2014/main" id="{A1C18DEC-0C27-818E-E5F9-1AD61D3D1EB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671" y="9021"/>
              <a:ext cx="467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03200">
                  <a:solidFill>
                    <a:srgbClr val="00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36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税別</a:t>
              </a:r>
            </a:p>
          </p:txBody>
        </p:sp>
        <p:sp>
          <p:nvSpPr>
            <p:cNvPr id="23" name="WordArt 10">
              <a:extLst>
                <a:ext uri="{FF2B5EF4-FFF2-40B4-BE49-F238E27FC236}">
                  <a16:creationId xmlns:a16="http://schemas.microsoft.com/office/drawing/2014/main" id="{906D980B-3D37-81D8-7EB8-C4609F6BAC4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728" y="9238"/>
              <a:ext cx="364" cy="2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3600" kern="10" spc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円</a:t>
              </a: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1F6E5704-F57E-A018-981F-BE61045EB472}"/>
              </a:ext>
            </a:extLst>
          </p:cNvPr>
          <p:cNvGrpSpPr/>
          <p:nvPr/>
        </p:nvGrpSpPr>
        <p:grpSpPr>
          <a:xfrm>
            <a:off x="6255034" y="8269198"/>
            <a:ext cx="758859" cy="342882"/>
            <a:chOff x="6255034" y="8269198"/>
            <a:chExt cx="758859" cy="342882"/>
          </a:xfrm>
        </p:grpSpPr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2CF502E7-B396-9B06-109E-3CE16FD80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5034" y="8269198"/>
              <a:ext cx="758859" cy="342882"/>
            </a:xfrm>
            <a:prstGeom prst="rect">
              <a:avLst/>
            </a:prstGeom>
            <a:solidFill>
              <a:srgbClr val="DEE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WordArt 19">
              <a:extLst>
                <a:ext uri="{FF2B5EF4-FFF2-40B4-BE49-F238E27FC236}">
                  <a16:creationId xmlns:a16="http://schemas.microsoft.com/office/drawing/2014/main" id="{D22FE5BC-2331-7171-3E40-D5AA265426D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426164" y="8317186"/>
              <a:ext cx="425116" cy="18189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1800" kern="10" spc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3</a:t>
              </a:r>
              <a:r>
                <a:rPr lang="ja-JP" altLang="en-US" sz="1800" kern="10" spc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年間</a:t>
              </a:r>
            </a:p>
          </p:txBody>
        </p:sp>
        <p:sp>
          <p:nvSpPr>
            <p:cNvPr id="26" name="WordArt 20">
              <a:extLst>
                <a:ext uri="{FF2B5EF4-FFF2-40B4-BE49-F238E27FC236}">
                  <a16:creationId xmlns:a16="http://schemas.microsoft.com/office/drawing/2014/main" id="{4185C1A7-ECAD-0555-6313-BE453A97E67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371186" y="8511460"/>
              <a:ext cx="549786" cy="7275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800" kern="10" spc="0">
                  <a:ln>
                    <a:noFill/>
                  </a:ln>
                  <a:solidFill>
                    <a:srgbClr val="002060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センドバック保証</a:t>
              </a: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75C78FD5-CE2A-EE47-D6C2-A328065E1F7A}"/>
              </a:ext>
            </a:extLst>
          </p:cNvPr>
          <p:cNvGrpSpPr/>
          <p:nvPr/>
        </p:nvGrpSpPr>
        <p:grpSpPr>
          <a:xfrm>
            <a:off x="0" y="9886027"/>
            <a:ext cx="7559675" cy="805786"/>
            <a:chOff x="0" y="9886027"/>
            <a:chExt cx="7559675" cy="805786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39B29F76-0379-9128-E2C0-05F8BB89B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92" b="-1"/>
            <a:stretch/>
          </p:blipFill>
          <p:spPr>
            <a:xfrm>
              <a:off x="0" y="9886027"/>
              <a:ext cx="7559675" cy="805786"/>
            </a:xfrm>
            <a:prstGeom prst="rect">
              <a:avLst/>
            </a:prstGeom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D29830C0-08A6-EAE4-BD58-308B8712EC61}"/>
                </a:ext>
              </a:extLst>
            </p:cNvPr>
            <p:cNvSpPr txBox="1"/>
            <p:nvPr/>
          </p:nvSpPr>
          <p:spPr>
            <a:xfrm>
              <a:off x="602742" y="10132408"/>
              <a:ext cx="4780093" cy="276999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solidFill>
                    <a:schemeClr val="bg1"/>
                  </a:solidFill>
                  <a:ea typeface="游ゴシック" panose="020B0400000000000000" pitchFamily="50" charset="-128"/>
                  <a:cs typeface="Segoe UI" panose="020B0502040204020203" pitchFamily="34" charset="0"/>
                </a:rPr>
                <a:t>アプライド </a:t>
              </a:r>
              <a:r>
                <a:rPr lang="en-US" altLang="ja-JP" sz="1200" dirty="0">
                  <a:solidFill>
                    <a:schemeClr val="bg1"/>
                  </a:solidFill>
                  <a:ea typeface="游ゴシック" panose="020B0400000000000000" pitchFamily="50" charset="-128"/>
                  <a:cs typeface="Segoe UI" panose="020B0502040204020203" pitchFamily="34" charset="0"/>
                </a:rPr>
                <a:t>HPC</a:t>
              </a:r>
              <a:r>
                <a:rPr lang="ja-JP" altLang="en-US" sz="1200" dirty="0">
                  <a:solidFill>
                    <a:schemeClr val="bg1"/>
                  </a:solidFill>
                  <a:ea typeface="游ゴシック" panose="020B0400000000000000" pitchFamily="50" charset="-128"/>
                  <a:cs typeface="Segoe UI" panose="020B0502040204020203" pitchFamily="34" charset="0"/>
                </a:rPr>
                <a:t>＆</a:t>
              </a:r>
              <a:r>
                <a:rPr lang="en-US" altLang="ja-JP" sz="1200" dirty="0">
                  <a:solidFill>
                    <a:schemeClr val="bg1"/>
                  </a:solidFill>
                  <a:ea typeface="游ゴシック" panose="020B0400000000000000" pitchFamily="50" charset="-128"/>
                  <a:cs typeface="Segoe UI" panose="020B0502040204020203" pitchFamily="34" charset="0"/>
                </a:rPr>
                <a:t>BTO</a:t>
              </a:r>
              <a:r>
                <a:rPr lang="ja-JP" altLang="en-US" sz="1200" dirty="0">
                  <a:solidFill>
                    <a:schemeClr val="bg1"/>
                  </a:solidFill>
                  <a:ea typeface="游ゴシック" panose="020B0400000000000000" pitchFamily="50" charset="-128"/>
                  <a:cs typeface="Segoe UI" panose="020B0502040204020203" pitchFamily="34" charset="0"/>
                </a:rPr>
                <a:t>専用サイト      </a:t>
              </a:r>
              <a:r>
                <a:rPr lang="en-US" altLang="ja-JP" sz="1200" dirty="0">
                  <a:solidFill>
                    <a:schemeClr val="bg1"/>
                  </a:solidFill>
                  <a:ea typeface="游ゴシック" panose="020B0400000000000000" pitchFamily="50" charset="-128"/>
                  <a:cs typeface="Segoe UI" panose="020B0502040204020203" pitchFamily="34" charset="0"/>
                </a:rPr>
                <a:t>https://bto.applied.ne.jp/</a:t>
              </a:r>
            </a:p>
          </p:txBody>
        </p:sp>
        <p:grpSp>
          <p:nvGrpSpPr>
            <p:cNvPr id="30" name="Group 51">
              <a:extLst>
                <a:ext uri="{FF2B5EF4-FFF2-40B4-BE49-F238E27FC236}">
                  <a16:creationId xmlns:a16="http://schemas.microsoft.com/office/drawing/2014/main" id="{3BAF10B9-15BE-EBB0-169A-BE91B74C3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82835" y="10159219"/>
              <a:ext cx="1438834" cy="277813"/>
              <a:chOff x="7796" y="14900"/>
              <a:chExt cx="2810" cy="542"/>
            </a:xfrm>
          </p:grpSpPr>
          <p:sp>
            <p:nvSpPr>
              <p:cNvPr id="31" name="AutoShape 52">
                <a:extLst>
                  <a:ext uri="{FF2B5EF4-FFF2-40B4-BE49-F238E27FC236}">
                    <a16:creationId xmlns:a16="http://schemas.microsoft.com/office/drawing/2014/main" id="{DB3D86C5-C101-8A42-BFE0-BF89C1819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6" y="14900"/>
                <a:ext cx="2100" cy="35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AutoShape 53">
                <a:extLst>
                  <a:ext uri="{FF2B5EF4-FFF2-40B4-BE49-F238E27FC236}">
                    <a16:creationId xmlns:a16="http://schemas.microsoft.com/office/drawing/2014/main" id="{67727AE5-190A-DAC2-D505-334F6911C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7" y="14900"/>
                <a:ext cx="649" cy="352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WordArt 54">
                <a:extLst>
                  <a:ext uri="{FF2B5EF4-FFF2-40B4-BE49-F238E27FC236}">
                    <a16:creationId xmlns:a16="http://schemas.microsoft.com/office/drawing/2014/main" id="{598F04CF-F116-171F-CB63-D1A86EFF2A9F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081" y="14969"/>
                <a:ext cx="402" cy="47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3600" kern="10" spc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検索</a:t>
                </a:r>
              </a:p>
              <a:p>
                <a:pPr algn="l" rtl="0">
                  <a:buNone/>
                </a:pPr>
                <a:r>
                  <a:rPr lang="ja-JP" altLang="en-US" sz="3600" kern="10" spc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　</a:t>
                </a:r>
              </a:p>
            </p:txBody>
          </p:sp>
          <p:sp>
            <p:nvSpPr>
              <p:cNvPr id="34" name="WordArt 55">
                <a:extLst>
                  <a:ext uri="{FF2B5EF4-FFF2-40B4-BE49-F238E27FC236}">
                    <a16:creationId xmlns:a16="http://schemas.microsoft.com/office/drawing/2014/main" id="{654D2471-46B3-FE07-2943-EC5411EEC2D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995" y="14995"/>
                <a:ext cx="1340" cy="40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3600" kern="10" spc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アプライド </a:t>
                </a:r>
                <a:r>
                  <a:rPr lang="en-US" altLang="ja-JP" sz="3600" kern="10" spc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HPC</a:t>
                </a:r>
              </a:p>
              <a:p>
                <a:pPr algn="l" rtl="0">
                  <a:buNone/>
                </a:pPr>
                <a:r>
                  <a:rPr lang="ja-JP" altLang="en-US" sz="3600" kern="10" spc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　</a:t>
                </a:r>
              </a:p>
            </p:txBody>
          </p:sp>
          <p:sp>
            <p:nvSpPr>
              <p:cNvPr id="35" name="AutoShape 56">
                <a:extLst>
                  <a:ext uri="{FF2B5EF4-FFF2-40B4-BE49-F238E27FC236}">
                    <a16:creationId xmlns:a16="http://schemas.microsoft.com/office/drawing/2014/main" id="{E8A0AFF8-C3A1-82E7-B5C5-1C4CF23D4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29" y="14947"/>
                <a:ext cx="310" cy="263"/>
              </a:xfrm>
              <a:prstGeom prst="roundRect">
                <a:avLst>
                  <a:gd name="adj" fmla="val 16667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AutoShape 57">
                <a:extLst>
                  <a:ext uri="{FF2B5EF4-FFF2-40B4-BE49-F238E27FC236}">
                    <a16:creationId xmlns:a16="http://schemas.microsoft.com/office/drawing/2014/main" id="{318EC948-4EF5-4292-9350-592E905F3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9583" y="15020"/>
                <a:ext cx="200" cy="142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38" name="WordArt 59">
            <a:extLst>
              <a:ext uri="{FF2B5EF4-FFF2-40B4-BE49-F238E27FC236}">
                <a16:creationId xmlns:a16="http://schemas.microsoft.com/office/drawing/2014/main" id="{5390E982-CC85-DD3B-94A0-D331398128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7968" y="9681430"/>
            <a:ext cx="1752967" cy="895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アプライド株式会社 広域システム営業部</a:t>
            </a:r>
          </a:p>
        </p:txBody>
      </p:sp>
      <p:sp>
        <p:nvSpPr>
          <p:cNvPr id="39" name="WordArt 59">
            <a:extLst>
              <a:ext uri="{FF2B5EF4-FFF2-40B4-BE49-F238E27FC236}">
                <a16:creationId xmlns:a16="http://schemas.microsoft.com/office/drawing/2014/main" id="{37BD3BBE-E197-27AE-4A20-412BEA1732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7968" y="9497997"/>
            <a:ext cx="1512000" cy="895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製品仕様、技術的なお問い合わせ先</a:t>
            </a: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380A17E4-50CC-15D9-272F-044FB8BA26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58" y="2697839"/>
            <a:ext cx="4879108" cy="1632220"/>
          </a:xfrm>
          <a:prstGeom prst="rect">
            <a:avLst/>
          </a:prstGeom>
        </p:spPr>
      </p:pic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734AA914-1996-3920-9139-59089AD1C8FC}"/>
              </a:ext>
            </a:extLst>
          </p:cNvPr>
          <p:cNvGrpSpPr/>
          <p:nvPr/>
        </p:nvGrpSpPr>
        <p:grpSpPr>
          <a:xfrm>
            <a:off x="437834" y="2641061"/>
            <a:ext cx="1692827" cy="1714360"/>
            <a:chOff x="412434" y="2653761"/>
            <a:chExt cx="1692827" cy="1714360"/>
          </a:xfrm>
        </p:grpSpPr>
        <p:sp>
          <p:nvSpPr>
            <p:cNvPr id="118" name="正方形/長方形 11">
              <a:extLst>
                <a:ext uri="{FF2B5EF4-FFF2-40B4-BE49-F238E27FC236}">
                  <a16:creationId xmlns:a16="http://schemas.microsoft.com/office/drawing/2014/main" id="{BBE74A34-F4CC-60CA-09F7-CFB507054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4" y="2653761"/>
              <a:ext cx="1692827" cy="17143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D8C098F4-313D-A6CB-4D42-9FB5F1EDB9E0}"/>
                </a:ext>
              </a:extLst>
            </p:cNvPr>
            <p:cNvSpPr txBox="1"/>
            <p:nvPr/>
          </p:nvSpPr>
          <p:spPr>
            <a:xfrm>
              <a:off x="412434" y="3631853"/>
              <a:ext cx="169282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500" dirty="0">
                  <a:solidFill>
                    <a:schemeClr val="bg1"/>
                  </a:solidFill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インテル</a:t>
              </a:r>
              <a:r>
                <a:rPr lang="en-US" altLang="ja-JP" sz="500" dirty="0">
                  <a:solidFill>
                    <a:schemeClr val="bg1"/>
                  </a:solidFill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® X eon® 6 </a:t>
              </a:r>
              <a:r>
                <a:rPr lang="ja-JP" altLang="en-US" sz="500" dirty="0">
                  <a:solidFill>
                    <a:schemeClr val="bg1"/>
                  </a:solidFill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プロセッサーは、急速に進化する最新のデータセンターに求められるパフォーマンスと効率の要件を両立させるために欠かせない、強力なコンピューティング・プラットフォームを構築します。演算負荷の高い</a:t>
              </a:r>
              <a:r>
                <a:rPr lang="en-US" altLang="ja-JP" sz="500" dirty="0">
                  <a:solidFill>
                    <a:schemeClr val="bg1"/>
                  </a:solidFill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AI </a:t>
              </a:r>
              <a:r>
                <a:rPr lang="ja-JP" altLang="en-US" sz="500" dirty="0">
                  <a:solidFill>
                    <a:schemeClr val="bg1"/>
                  </a:solidFill>
                  <a:latin typeface="ヒラギノ角ゴ4" panose="020B0400000000000000" pitchFamily="50" charset="-128"/>
                  <a:ea typeface="ヒラギノ角ゴ4" panose="020B0400000000000000" pitchFamily="50" charset="-128"/>
                </a:rPr>
                <a:t>からスケーラブルなクラウドネイティブ・マイクロサービスまで、多様な運用要件に対応する汎用性を備えたプロセッサー・シリーズです。</a:t>
              </a:r>
            </a:p>
          </p:txBody>
        </p:sp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19EDEB8E-9A32-7CC8-3A88-E4A2CA1AF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83" y="2741871"/>
              <a:ext cx="856529" cy="858714"/>
            </a:xfrm>
            <a:prstGeom prst="rect">
              <a:avLst/>
            </a:prstGeom>
          </p:spPr>
        </p:pic>
      </p:grpSp>
      <p:pic>
        <p:nvPicPr>
          <p:cNvPr id="47" name="図 46">
            <a:extLst>
              <a:ext uri="{FF2B5EF4-FFF2-40B4-BE49-F238E27FC236}">
                <a16:creationId xmlns:a16="http://schemas.microsoft.com/office/drawing/2014/main" id="{224D25F5-BE94-0D28-9AFD-1A9CA376B0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30" y="8797879"/>
            <a:ext cx="4689793" cy="552198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10689EB-E3B0-7FC1-8446-6A7550D7A22F}"/>
              </a:ext>
            </a:extLst>
          </p:cNvPr>
          <p:cNvSpPr txBox="1"/>
          <p:nvPr/>
        </p:nvSpPr>
        <p:spPr>
          <a:xfrm>
            <a:off x="468676" y="8812167"/>
            <a:ext cx="20230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n-ea"/>
              </a:rPr>
              <a:t>HPC-</a:t>
            </a:r>
            <a:r>
              <a:rPr kumimoji="1" lang="en-US" altLang="ja-JP" sz="500" dirty="0" err="1">
                <a:latin typeface="+mn-ea"/>
              </a:rPr>
              <a:t>Grasta</a:t>
            </a:r>
            <a:r>
              <a:rPr kumimoji="1" lang="en-US" altLang="ja-JP" sz="500" dirty="0">
                <a:latin typeface="+mn-ea"/>
              </a:rPr>
              <a:t> </a:t>
            </a:r>
            <a:r>
              <a:rPr kumimoji="1" lang="ja-JP" altLang="en-US" sz="500" dirty="0">
                <a:latin typeface="+mn-ea"/>
              </a:rPr>
              <a:t>ハイパーサーバーは、</a:t>
            </a:r>
            <a:r>
              <a:rPr kumimoji="1" lang="en-US" altLang="ja-JP" sz="500" dirty="0">
                <a:latin typeface="+mn-ea"/>
              </a:rPr>
              <a:t>CPU</a:t>
            </a:r>
            <a:r>
              <a:rPr kumimoji="1" lang="ja-JP" altLang="en-US" sz="500" dirty="0">
                <a:latin typeface="+mn-ea"/>
              </a:rPr>
              <a:t>コア数とメモリ帯域幅が最も多く、高密度、高効率、高いメンテナンス性を持つプラットフォームです。金融サービス、生命物質科学、ロボティクスと製造業などの分野における高性能コンピューティング（</a:t>
            </a:r>
            <a:r>
              <a:rPr kumimoji="1" lang="en-US" altLang="ja-JP" sz="500" dirty="0">
                <a:latin typeface="+mn-ea"/>
              </a:rPr>
              <a:t>HPC</a:t>
            </a:r>
            <a:r>
              <a:rPr kumimoji="1" lang="ja-JP" altLang="en-US" sz="500" dirty="0">
                <a:latin typeface="+mn-ea"/>
              </a:rPr>
              <a:t>）や、自然言語処理、ビッグデータ分析、クラウドアプリケーションに最適です。</a:t>
            </a:r>
          </a:p>
        </p:txBody>
      </p:sp>
    </p:spTree>
    <p:extLst>
      <p:ext uri="{BB962C8B-B14F-4D97-AF65-F5344CB8AC3E}">
        <p14:creationId xmlns:p14="http://schemas.microsoft.com/office/powerpoint/2010/main" val="3364360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173</TotalTime>
  <Words>383</Words>
  <Application>Microsoft Office PowerPoint</Application>
  <PresentationFormat>ユーザー設定</PresentationFormat>
  <Paragraphs>45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ヒラギノ角ゴ4</vt:lpstr>
      <vt:lpstr>ヒラギノ角ゴ5</vt:lpstr>
      <vt:lpstr>ヒラギノ角ゴ6</vt:lpstr>
      <vt:lpstr>ヒラギノ角ゴ7</vt:lpstr>
      <vt:lpstr>ヒラギノ角ゴ8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圭祐 根尾</dc:creator>
  <cp:lastModifiedBy>soejima-pc</cp:lastModifiedBy>
  <cp:revision>6</cp:revision>
  <dcterms:created xsi:type="dcterms:W3CDTF">2024-10-19T04:24:36Z</dcterms:created>
  <dcterms:modified xsi:type="dcterms:W3CDTF">2024-12-25T07:33:15Z</dcterms:modified>
</cp:coreProperties>
</file>