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"/>
  </p:notesMasterIdLst>
  <p:sldIdLst>
    <p:sldId id="304" r:id="rId2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FF0066"/>
    <a:srgbClr val="2F528F"/>
    <a:srgbClr val="FFFFCC"/>
    <a:srgbClr val="F79709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>
      <p:cViewPr>
        <p:scale>
          <a:sx n="100" d="100"/>
          <a:sy n="100" d="100"/>
        </p:scale>
        <p:origin x="2472" y="65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69848" cy="6984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ヘッダー プレースホルダー 1">
            <a:extLst>
              <a:ext uri="{FF2B5EF4-FFF2-40B4-BE49-F238E27FC236}">
                <a16:creationId xmlns:a16="http://schemas.microsoft.com/office/drawing/2014/main" id="{D8D82528-7D63-4BAF-8AF8-782B4D3ECCB3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1" name="日付プレースホルダー 2">
            <a:extLst>
              <a:ext uri="{FF2B5EF4-FFF2-40B4-BE49-F238E27FC236}">
                <a16:creationId xmlns:a16="http://schemas.microsoft.com/office/drawing/2014/main" id="{9B6D9815-35E6-4DB9-A7BE-17A58024CB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47162779-5B6F-497B-AE3A-8242DDDD62AD}" type="datetime1">
              <a:rPr lang="ja-JP" altLang="en-US"/>
              <a:pPr>
                <a:defRPr/>
              </a:pPr>
              <a:t>2024/12/25</a:t>
            </a:fld>
            <a:endParaRPr lang="ja-JP" altLang="en-US" sz="1200"/>
          </a:p>
        </p:txBody>
      </p:sp>
      <p:sp>
        <p:nvSpPr>
          <p:cNvPr id="2052" name="スライド イメージ プレースホルダー 3">
            <a:extLst>
              <a:ext uri="{FF2B5EF4-FFF2-40B4-BE49-F238E27FC236}">
                <a16:creationId xmlns:a16="http://schemas.microsoft.com/office/drawing/2014/main" id="{40883335-0706-4DC6-901B-AB22CAC6D3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219325" y="1244600"/>
            <a:ext cx="236855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2053" name="ノート プレースホルダー 4">
            <a:extLst>
              <a:ext uri="{FF2B5EF4-FFF2-40B4-BE49-F238E27FC236}">
                <a16:creationId xmlns:a16="http://schemas.microsoft.com/office/drawing/2014/main" id="{1FE77A54-CCE7-4874-8AD6-851C8FB6E906}"/>
              </a:ext>
            </a:extLst>
          </p:cNvPr>
          <p:cNvSpPr>
            <a:spLocks noGrp="1" noRot="1" noChangeAspect="1" noChangeArrowheads="1"/>
          </p:cNvSpPr>
          <p:nvPr/>
        </p:nvSpPr>
        <p:spPr bwMode="auto">
          <a:xfrm>
            <a:off x="679450" y="4784725"/>
            <a:ext cx="5448300" cy="3910013"/>
          </a:xfrm>
          <a:prstGeom prst="rect">
            <a:avLst/>
          </a:prstGeom>
          <a:noFill/>
          <a:ln>
            <a:noFill/>
          </a:ln>
        </p:spPr>
        <p:txBody>
          <a:bodyPr lIns="91882" tIns="45942" rIns="91882" bIns="45942" anchor="ctr"/>
          <a:lstStyle>
            <a:lvl1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ja-JP" altLang="en-US"/>
              <a:t>マスター テキストの書式設定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54" name="フッター プレースホルダー 5">
            <a:extLst>
              <a:ext uri="{FF2B5EF4-FFF2-40B4-BE49-F238E27FC236}">
                <a16:creationId xmlns:a16="http://schemas.microsoft.com/office/drawing/2014/main" id="{010DDE3A-ABFA-4331-AA4F-0D09FCFECB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5" name="スライド番号プレースホルダー 6">
            <a:extLst>
              <a:ext uri="{FF2B5EF4-FFF2-40B4-BE49-F238E27FC236}">
                <a16:creationId xmlns:a16="http://schemas.microsoft.com/office/drawing/2014/main" id="{53B8E6DC-44FF-4389-B101-73ACA1605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2F1F6FB8-28E6-4502-BE1F-1CF4FBABE520}" type="slidenum">
              <a:rPr lang="ja-JP" altLang="en-US"/>
              <a:pPr>
                <a:defRPr/>
              </a:pPr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3394222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8A4743-C227-45F2-AD59-572FFED7C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DB5E53-7C49-4A4B-83E2-2409368CB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560F82-E327-46DC-92DB-F129BD8B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978E3-3F75-4A0D-94BD-8754002B412E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F581B5-B495-48A7-91A6-1106C25E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58421E-9078-4B31-B599-B2920269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A5961-23E2-4788-AB9A-AEEEFB25169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45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E0D265-8FBD-423A-BD20-7A2DD69E9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DA8ADB-E9A0-4FED-B53B-EFA5284AC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F73A39-810B-40B0-912E-D739C006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988144-94EE-4D30-9361-6000D8699E60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47225A-1CC1-4759-9C50-C799BA462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94AE7D-033F-41D9-A31C-7B51D1BD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F1629-3C7C-49C6-94AE-923B78457F34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61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4F7F3E1-668B-42A8-9A2E-C669561D00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AC603DC-68B2-470E-BCED-EC62DC9DA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C10BDA-6557-41C8-A195-69C8531B2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AA9BE7-304D-4DF5-9736-3527E2E07CC4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E489FF-B377-451C-938D-75C7C70FC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B79BEF-F239-4954-9C70-8444A6B3A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35774-BA25-4DF2-A866-669B5541F0E7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9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32F725-970E-4176-BFDF-0C9B8DFEB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46D56C-4344-430F-855A-4CD19F4BE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E12956-989C-449B-8295-798B6DC83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8075BB-3CD5-4CA7-A691-D3E6921D0F2F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0B7E4D-F6CD-4F1F-9E4A-F2A26C9F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C40690-1FEF-4931-A66C-1B05C7A7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09B32-316C-46C9-9F2A-AC03076C0D5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71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79E2E-9429-4F47-9A39-D5689DF6B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DED7EC-2515-4278-8C19-223B87F47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FDCF7E-B60F-4A6F-BB64-E90F4100C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7999A7-B118-4595-8F5D-3EA4785052C5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061C6D-998E-48F5-B865-37875C1AC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027686-0C15-4F42-AFC5-1CE6BC332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B8DF0-AD75-4419-B5AA-C8AC41C25206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46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33926B-B85C-4F15-BBE1-44283DC63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D7C62B-0718-4487-8AAF-0D8651785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BB787E-E352-4B77-9A53-3832C6294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DFED16-D266-478F-BFA1-FC64ABA7A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EE726-064D-4A7A-87F8-C255F47775DA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DADE5D-C340-4FF3-9ECE-6E180A08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9AB03-FA4B-48E4-9F3D-165E1F87B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7228F-84C8-4FAE-A2ED-02A4BA5DB43E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87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8EBBCF-1B51-4515-AD93-89FA55480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B44314-7B27-42C9-B10F-9F47E01E5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0B4E3A-CD98-4154-A22D-020C7F5FF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0E7D45-545B-4BD6-865C-439DD118C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6D6C13-F740-4853-AC05-42564F78EF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2CA1718-272B-43A8-BFBD-B03097D7E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861FEA-1BE4-4962-8DDE-A5D55E7527A9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53B3D7-3B10-4CF5-BAAA-8448489D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D22F0DD-858A-435A-8DB8-C477DE775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3B40-6466-4FC6-B59C-19E25D6395DD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67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A0886-8158-42B2-946E-9A48127A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91BE6AA-B460-40FF-B713-4CB810BEF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C3B54A-4984-489F-9AD9-FFA51C931E4D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E469E7A-5C5E-4787-81CC-49D87A649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269011B-1545-4B81-B2C3-E6C8B1815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1808FF-C502-478B-A7FB-5CF5249A89C9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98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3874E03-B2FC-403E-A413-F24DA8934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2FB7D-6622-44BB-8443-AAE9ABD04C2A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5048B8-E440-409A-BCBC-08E45C41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460A98-92BD-40D7-876B-EBE22AA3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9A675-E67B-4B29-86A3-5ACA98E69B3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4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9929E4-7367-4606-B0E6-E7ECD2A8D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5AD27A-0C5A-4D5B-9773-4DBFA2C22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0E6E4E-A9BC-4020-872D-FD235515D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F0CF65-1C06-4175-A95A-39E1D7797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FF1BBD-CBC7-4959-8351-5A736CE0938B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427E87-9DDF-45D4-A24A-61D454EC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AD2D48-458A-41E0-A774-F9A1AC09A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A148F-D910-440E-A062-BA2BA1E8A13C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51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1F02A-522C-4F10-9ECA-C862B8BDA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85545E-C674-48A4-AB3E-E568AF7F0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8236A3-8EE8-42C8-8231-E24DAE104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FD3C99-9817-4E8D-9096-2969237D0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92FBA-136A-4615-B42B-1BCBDE2F7E83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1DC4F5-8D8C-4581-8053-14F50BA8E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436E46-E99E-4E9C-A336-3775E7923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4DEFA-BC6D-47E7-A9BE-A61E139C1845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07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9A2430-BE73-409E-AADF-BB2007FB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43FC36-6E46-49AD-9507-7D1DD6762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91AFC8-7195-49D4-8806-AAD6F6CDC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CA1D40-5B34-4B97-9DA7-D2C4F69DF1E9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895FD-B341-4899-B457-936D0E7BD6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AAB7AD-ACA1-4206-856F-3A72875E5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078727-E0AB-4F16-9ECA-F98D7E72052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93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/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kumimoji="1"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NULL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2FB7D-6622-44BB-8443-AAE9ABD04C2A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3" name="日付プレースホルダー 1"/>
          <p:cNvSpPr txBox="1">
            <a:spLocks/>
          </p:cNvSpPr>
          <p:nvPr/>
        </p:nvSpPr>
        <p:spPr>
          <a:xfrm>
            <a:off x="377825" y="9909175"/>
            <a:ext cx="1763713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74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6AF2FB7D-6622-44BB-8443-AAE9ABD04C2A}" type="datetime1">
              <a:rPr lang="ja-JP" altLang="en-US" smtClean="0"/>
              <a:pPr>
                <a:defRPr/>
              </a:pPr>
              <a:t>2024/12/25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pic>
        <p:nvPicPr>
          <p:cNvPr id="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158" y="5264297"/>
            <a:ext cx="2741612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27"/>
          <p:cNvSpPr>
            <a:spLocks noChangeArrowheads="1" noChangeShapeType="1" noTextEdit="1"/>
          </p:cNvSpPr>
          <p:nvPr/>
        </p:nvSpPr>
        <p:spPr bwMode="auto">
          <a:xfrm>
            <a:off x="2840139" y="812150"/>
            <a:ext cx="3929063" cy="2635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800" spc="0" dirty="0">
                <a:ln>
                  <a:noFill/>
                </a:ln>
                <a:solidFill>
                  <a:srgbClr val="FFFFFF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アプライドオリジナル推奨モデル</a:t>
            </a:r>
          </a:p>
        </p:txBody>
      </p:sp>
      <p:sp>
        <p:nvSpPr>
          <p:cNvPr id="6" name="WordArt 28"/>
          <p:cNvSpPr>
            <a:spLocks noChangeArrowheads="1" noChangeShapeType="1" noTextEdit="1"/>
          </p:cNvSpPr>
          <p:nvPr/>
        </p:nvSpPr>
        <p:spPr bwMode="auto">
          <a:xfrm>
            <a:off x="2833789" y="1112188"/>
            <a:ext cx="3929063" cy="1031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会社に導入される</a:t>
            </a:r>
            <a:r>
              <a:rPr lang="en-US" altLang="ja-JP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NAS</a:t>
            </a:r>
            <a:r>
              <a:rPr lang="ja-JP" altLang="en-US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、ワンランク上の高機能・高耐久モデルをお勧めいたします</a:t>
            </a:r>
            <a:r>
              <a:rPr lang="en-US" altLang="ja-JP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!</a:t>
            </a:r>
            <a:endParaRPr lang="ja-JP" altLang="en-US" sz="900" kern="10" spc="0">
              <a:ln>
                <a:noFill/>
              </a:ln>
              <a:solidFill>
                <a:srgbClr val="FFFFFF"/>
              </a:solidFill>
              <a:effectLst/>
              <a:latin typeface="ヒラギノ角ゴ5" panose="020B0500000000000000" charset="-128"/>
              <a:ea typeface="ヒラギノ角ゴ5" panose="020B0500000000000000" charset="-128"/>
            </a:endParaRPr>
          </a:p>
        </p:txBody>
      </p:sp>
      <p:grpSp>
        <p:nvGrpSpPr>
          <p:cNvPr id="7" name="Group 29"/>
          <p:cNvGrpSpPr/>
          <p:nvPr/>
        </p:nvGrpSpPr>
        <p:grpSpPr bwMode="auto">
          <a:xfrm>
            <a:off x="477317" y="8326585"/>
            <a:ext cx="6541268" cy="631825"/>
            <a:chOff x="1792" y="10296"/>
            <a:chExt cx="5557" cy="537"/>
          </a:xfrm>
        </p:grpSpPr>
        <p:grpSp>
          <p:nvGrpSpPr>
            <p:cNvPr id="11" name="Group 34"/>
            <p:cNvGrpSpPr/>
            <p:nvPr/>
          </p:nvGrpSpPr>
          <p:grpSpPr bwMode="auto">
            <a:xfrm>
              <a:off x="4417" y="10296"/>
              <a:ext cx="2932" cy="537"/>
              <a:chOff x="9369" y="15051"/>
              <a:chExt cx="1828" cy="335"/>
            </a:xfrm>
          </p:grpSpPr>
          <p:sp>
            <p:nvSpPr>
              <p:cNvPr id="12" name="WordArt 35"/>
              <p:cNvSpPr>
                <a:spLocks noChangeArrowheads="1" noChangeShapeType="1" noTextEdit="1"/>
              </p:cNvSpPr>
              <p:nvPr/>
            </p:nvSpPr>
            <p:spPr bwMode="auto">
              <a:xfrm>
                <a:off x="9369" y="15051"/>
                <a:ext cx="1281" cy="33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28575">
                    <a:solidFill>
                      <a:srgbClr val="FFFFFF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altLang="ja-JP" sz="3600" kern="10" spc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93,800</a:t>
                </a:r>
                <a:endPara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3" name="WordArt 36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04" y="15191"/>
                <a:ext cx="493" cy="15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28575">
                    <a:solidFill>
                      <a:srgbClr val="FFFFFF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ja-JP" altLang="en-US" sz="3600" kern="10" spc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円</a:t>
                </a:r>
                <a:r>
                  <a:rPr lang="en-US" altLang="ja-JP" sz="3600" kern="10" spc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(</a:t>
                </a:r>
                <a:r>
                  <a:rPr lang="ja-JP" altLang="en-US" sz="3600" kern="10" spc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税別</a:t>
                </a:r>
                <a:r>
                  <a:rPr lang="en-US" altLang="ja-JP" sz="3600" kern="10" spc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)</a:t>
                </a:r>
                <a:endPara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9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1792" y="10355"/>
              <a:ext cx="2379" cy="409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57150">
                  <a:solidFill>
                    <a:srgbClr val="FFFFFF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アプライドオリジナル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NAS</a:t>
              </a:r>
            </a:p>
            <a:p>
              <a:pPr algn="l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NAS AS3302Tv2</a:t>
              </a:r>
              <a:r>
                <a: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（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2TB×2</a:t>
              </a:r>
              <a:r>
                <a: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）</a:t>
              </a:r>
            </a:p>
          </p:txBody>
        </p:sp>
      </p:grp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417020" y="5327797"/>
            <a:ext cx="3676650" cy="1824037"/>
          </a:xfrm>
          <a:prstGeom prst="rect">
            <a:avLst/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15" name="WordArt 39"/>
          <p:cNvSpPr>
            <a:spLocks noChangeArrowheads="1" noChangeShapeType="1" noTextEdit="1"/>
          </p:cNvSpPr>
          <p:nvPr/>
        </p:nvSpPr>
        <p:spPr bwMode="auto">
          <a:xfrm>
            <a:off x="417020" y="7796359"/>
            <a:ext cx="3536950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◆</a:t>
            </a:r>
            <a:r>
              <a:rPr lang="en-US" altLang="ja-JP" sz="900" kern="10" spc="0" dirty="0" err="1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Realtek</a:t>
            </a:r>
            <a:r>
              <a:rPr lang="en-US" altLang="ja-JP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 RTD1696  </a:t>
            </a: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クアッドコア </a:t>
            </a:r>
            <a:r>
              <a:rPr lang="en-US" altLang="ja-JP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1.7 GHz CPU </a:t>
            </a: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搭載</a:t>
            </a:r>
          </a:p>
          <a:p>
            <a:pPr algn="l" rtl="0">
              <a:buNone/>
            </a:pP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◆</a:t>
            </a:r>
            <a:r>
              <a:rPr lang="en-US" altLang="ja-JP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2GB DDR4 </a:t>
            </a: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採用 ◆</a:t>
            </a:r>
            <a:r>
              <a:rPr lang="en-US" altLang="ja-JP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2.5GbE </a:t>
            </a: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高転送速度 ◆保証</a:t>
            </a:r>
            <a:r>
              <a:rPr lang="en-US" altLang="ja-JP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3</a:t>
            </a:r>
            <a:r>
              <a:rPr lang="ja-JP" altLang="en-US" sz="9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年</a:t>
            </a:r>
          </a:p>
        </p:txBody>
      </p:sp>
      <p:grpSp>
        <p:nvGrpSpPr>
          <p:cNvPr id="16" name="Group 40"/>
          <p:cNvGrpSpPr/>
          <p:nvPr/>
        </p:nvGrpSpPr>
        <p:grpSpPr bwMode="auto">
          <a:xfrm>
            <a:off x="724995" y="6016772"/>
            <a:ext cx="1108075" cy="1022350"/>
            <a:chOff x="1367" y="6831"/>
            <a:chExt cx="1343" cy="1240"/>
          </a:xfrm>
        </p:grpSpPr>
        <p:grpSp>
          <p:nvGrpSpPr>
            <p:cNvPr id="17" name="グループ化 8"/>
            <p:cNvGrpSpPr/>
            <p:nvPr/>
          </p:nvGrpSpPr>
          <p:grpSpPr bwMode="auto">
            <a:xfrm>
              <a:off x="1367" y="6831"/>
              <a:ext cx="888" cy="1240"/>
              <a:chOff x="1028" y="308"/>
              <a:chExt cx="203" cy="282"/>
            </a:xfrm>
          </p:grpSpPr>
          <p:sp>
            <p:nvSpPr>
              <p:cNvPr id="21" name="Rectangle 35"/>
              <p:cNvSpPr>
                <a:spLocks noChangeArrowheads="1"/>
              </p:cNvSpPr>
              <p:nvPr/>
            </p:nvSpPr>
            <p:spPr bwMode="auto">
              <a:xfrm>
                <a:off x="1037" y="309"/>
                <a:ext cx="172" cy="263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ja-JP" altLang="en-US"/>
              </a:p>
            </p:txBody>
          </p:sp>
          <p:pic>
            <p:nvPicPr>
              <p:cNvPr id="22" name="Picture 36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715" r="20285" b="19429"/>
              <a:stretch>
                <a:fillRect/>
              </a:stretch>
            </p:blipFill>
            <p:spPr bwMode="auto">
              <a:xfrm>
                <a:off x="1028" y="308"/>
                <a:ext cx="203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1">
                    <a:solidFill>
                      <a:srgbClr val="FFFFFF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8" name="グループ化 8"/>
            <p:cNvGrpSpPr/>
            <p:nvPr/>
          </p:nvGrpSpPr>
          <p:grpSpPr bwMode="auto">
            <a:xfrm>
              <a:off x="1904" y="6945"/>
              <a:ext cx="806" cy="1126"/>
              <a:chOff x="1028" y="308"/>
              <a:chExt cx="203" cy="282"/>
            </a:xfrm>
          </p:grpSpPr>
          <p:sp>
            <p:nvSpPr>
              <p:cNvPr id="19" name="Rectangle 35"/>
              <p:cNvSpPr>
                <a:spLocks noChangeArrowheads="1"/>
              </p:cNvSpPr>
              <p:nvPr/>
            </p:nvSpPr>
            <p:spPr bwMode="auto">
              <a:xfrm>
                <a:off x="1037" y="309"/>
                <a:ext cx="172" cy="263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ja-JP" altLang="en-US"/>
              </a:p>
            </p:txBody>
          </p:sp>
          <p:pic>
            <p:nvPicPr>
              <p:cNvPr id="20" name="Picture 36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000000"/>
                  </a:clrFrom>
                  <a:clrTo>
                    <a:srgbClr val="000000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715" r="20285" b="19429"/>
              <a:stretch>
                <a:fillRect/>
              </a:stretch>
            </p:blipFill>
            <p:spPr bwMode="auto">
              <a:xfrm>
                <a:off x="1028" y="308"/>
                <a:ext cx="203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1">
                    <a:solidFill>
                      <a:srgbClr val="FFFFFF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3" name="WordArt 47"/>
          <p:cNvSpPr>
            <a:spLocks noChangeArrowheads="1" noChangeShapeType="1" noTextEdit="1"/>
          </p:cNvSpPr>
          <p:nvPr/>
        </p:nvSpPr>
        <p:spPr bwMode="auto">
          <a:xfrm>
            <a:off x="1947370" y="6072334"/>
            <a:ext cx="1920875" cy="8048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24</a:t>
            </a: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時間</a:t>
            </a:r>
            <a:r>
              <a:rPr lang="en-US" altLang="ja-JP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×7</a:t>
            </a: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日の常時稼働</a:t>
            </a:r>
          </a:p>
          <a:p>
            <a:pPr algn="l" rtl="0">
              <a:buNone/>
            </a:pPr>
            <a:r>
              <a:rPr lang="ja-JP" altLang="en-US" sz="1200" kern="10" spc="0" dirty="0" err="1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にも</a:t>
            </a: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耐えうる信頼性</a:t>
            </a:r>
            <a:r>
              <a:rPr lang="en-US" altLang="ja-JP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!</a:t>
            </a:r>
          </a:p>
          <a:p>
            <a:pPr algn="l" rtl="0">
              <a:buNone/>
            </a:pPr>
            <a:r>
              <a:rPr lang="en-US" altLang="ja-JP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NAS</a:t>
            </a: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や</a:t>
            </a:r>
            <a:r>
              <a:rPr lang="en-US" altLang="ja-JP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RAID</a:t>
            </a: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構成のサーバー</a:t>
            </a:r>
          </a:p>
          <a:p>
            <a:pPr algn="l" rtl="0">
              <a:buNone/>
            </a:pP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などに使用される</a:t>
            </a:r>
          </a:p>
          <a:p>
            <a:pPr algn="l" rtl="0">
              <a:buNone/>
            </a:pP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高品質＆高耐久</a:t>
            </a:r>
            <a:r>
              <a:rPr lang="en-US" altLang="ja-JP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HDD</a:t>
            </a:r>
            <a:r>
              <a:rPr lang="ja-JP" altLang="en-US" sz="1200" kern="10" spc="0" dirty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を採用。</a:t>
            </a:r>
          </a:p>
        </p:txBody>
      </p:sp>
      <p:sp>
        <p:nvSpPr>
          <p:cNvPr id="24" name="WordArt 48"/>
          <p:cNvSpPr>
            <a:spLocks noChangeArrowheads="1" noChangeShapeType="1" noTextEdit="1"/>
          </p:cNvSpPr>
          <p:nvPr/>
        </p:nvSpPr>
        <p:spPr bwMode="auto">
          <a:xfrm>
            <a:off x="747220" y="5519884"/>
            <a:ext cx="3084513" cy="4238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1000" kern="10" spc="0">
                <a:ln>
                  <a:noFill/>
                </a:ln>
                <a:solidFill>
                  <a:srgbClr val="00006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NAS </a:t>
            </a:r>
            <a:r>
              <a:rPr lang="ja-JP" altLang="en-US" sz="1000" kern="10" spc="0">
                <a:ln>
                  <a:noFill/>
                </a:ln>
                <a:solidFill>
                  <a:srgbClr val="00006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システムに最適な高耐久</a:t>
            </a:r>
          </a:p>
          <a:p>
            <a:pPr algn="l" rtl="0">
              <a:buNone/>
            </a:pPr>
            <a:r>
              <a:rPr lang="en-US" altLang="ja-JP" sz="1000" kern="10" spc="0">
                <a:ln>
                  <a:noFill/>
                </a:ln>
                <a:solidFill>
                  <a:srgbClr val="00006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Western Digital</a:t>
            </a:r>
            <a:r>
              <a:rPr lang="ja-JP" altLang="en-US" sz="1000" kern="10" spc="0">
                <a:ln>
                  <a:noFill/>
                </a:ln>
                <a:solidFill>
                  <a:srgbClr val="00006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製</a:t>
            </a:r>
            <a:r>
              <a:rPr lang="en-US" altLang="ja-JP" sz="1000" kern="10" spc="0">
                <a:ln>
                  <a:noFill/>
                </a:ln>
                <a:solidFill>
                  <a:srgbClr val="00006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HDD</a:t>
            </a:r>
            <a:r>
              <a:rPr lang="ja-JP" altLang="en-US" sz="1000" kern="10" spc="0">
                <a:ln>
                  <a:noFill/>
                </a:ln>
                <a:solidFill>
                  <a:srgbClr val="00006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を標準採用</a:t>
            </a:r>
          </a:p>
        </p:txBody>
      </p:sp>
      <p:sp>
        <p:nvSpPr>
          <p:cNvPr id="25" name="Rectangle 49"/>
          <p:cNvSpPr>
            <a:spLocks noChangeArrowheads="1"/>
          </p:cNvSpPr>
          <p:nvPr/>
        </p:nvSpPr>
        <p:spPr bwMode="auto">
          <a:xfrm>
            <a:off x="415433" y="7299472"/>
            <a:ext cx="3676650" cy="412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26" name="WordArt 50"/>
          <p:cNvSpPr>
            <a:spLocks noChangeArrowheads="1" noChangeShapeType="1" noTextEdit="1"/>
          </p:cNvSpPr>
          <p:nvPr/>
        </p:nvSpPr>
        <p:spPr bwMode="auto">
          <a:xfrm>
            <a:off x="1271095" y="7388372"/>
            <a:ext cx="1963738" cy="2333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ja-JP" altLang="en-US" sz="36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搭載</a:t>
            </a:r>
            <a:r>
              <a:rPr lang="en-US" altLang="ja-JP" sz="36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HDD 2TB×2</a:t>
            </a:r>
            <a:endParaRPr lang="ja-JP" altLang="en-US" sz="3600" kern="10" spc="0">
              <a:ln>
                <a:noFill/>
              </a:ln>
              <a:solidFill>
                <a:srgbClr val="FFFFFF"/>
              </a:solidFill>
              <a:effectLst/>
              <a:latin typeface="ヒラギノ角ゴ5" panose="020B0500000000000000" charset="-128"/>
              <a:ea typeface="ヒラギノ角ゴ5" panose="020B0500000000000000" charset="-128"/>
            </a:endParaRPr>
          </a:p>
        </p:txBody>
      </p:sp>
      <p:sp>
        <p:nvSpPr>
          <p:cNvPr id="27" name="WordArt 62"/>
          <p:cNvSpPr>
            <a:spLocks noChangeArrowheads="1" noChangeShapeType="1" noTextEdit="1"/>
          </p:cNvSpPr>
          <p:nvPr/>
        </p:nvSpPr>
        <p:spPr bwMode="auto">
          <a:xfrm>
            <a:off x="439245" y="5076972"/>
            <a:ext cx="6645275" cy="1365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お仕事の大切なデータ、安心して保存するためにアプライドは</a:t>
            </a:r>
            <a:r>
              <a:rPr lang="en-US" altLang="ja-JP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NAS</a:t>
            </a:r>
            <a:r>
              <a:rPr lang="ja-JP" altLang="en-US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に使う</a:t>
            </a:r>
            <a:r>
              <a:rPr lang="en-US" altLang="ja-JP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HDD</a:t>
            </a:r>
            <a:r>
              <a:rPr lang="ja-JP" altLang="en-US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の品質にこだわっています。</a:t>
            </a:r>
          </a:p>
        </p:txBody>
      </p:sp>
      <p:cxnSp>
        <p:nvCxnSpPr>
          <p:cNvPr id="28" name="AutoShape 65"/>
          <p:cNvCxnSpPr>
            <a:cxnSpLocks noChangeShapeType="1"/>
          </p:cNvCxnSpPr>
          <p:nvPr/>
        </p:nvCxnSpPr>
        <p:spPr bwMode="auto">
          <a:xfrm>
            <a:off x="415433" y="9614047"/>
            <a:ext cx="676433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9" name="WordArt 81"/>
          <p:cNvSpPr>
            <a:spLocks noChangeArrowheads="1" noChangeShapeType="1" noTextEdit="1"/>
          </p:cNvSpPr>
          <p:nvPr/>
        </p:nvSpPr>
        <p:spPr bwMode="auto">
          <a:xfrm>
            <a:off x="1509284" y="9198122"/>
            <a:ext cx="735012" cy="195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altLang="ja-JP" sz="3600" kern="10" spc="0" dirty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129,800</a:t>
            </a:r>
            <a:endParaRPr lang="ja-JP" altLang="en-US" sz="3600" kern="10" spc="0" dirty="0">
              <a:ln>
                <a:noFill/>
              </a:ln>
              <a:solidFill>
                <a:srgbClr val="33339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WordArt 82"/>
          <p:cNvSpPr>
            <a:spLocks noChangeArrowheads="1" noChangeShapeType="1" noTextEdit="1"/>
          </p:cNvSpPr>
          <p:nvPr/>
        </p:nvSpPr>
        <p:spPr bwMode="auto">
          <a:xfrm>
            <a:off x="2312495" y="9271147"/>
            <a:ext cx="260350" cy="904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ja-JP" altLang="en-US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en-US" altLang="ja-JP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税別</a:t>
            </a:r>
            <a:r>
              <a:rPr lang="en-US" altLang="ja-JP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3600" kern="10" spc="0">
              <a:ln>
                <a:noFill/>
              </a:ln>
              <a:solidFill>
                <a:srgbClr val="33339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Rectangle 83"/>
          <p:cNvSpPr>
            <a:spLocks noChangeArrowheads="1"/>
          </p:cNvSpPr>
          <p:nvPr/>
        </p:nvSpPr>
        <p:spPr bwMode="auto">
          <a:xfrm>
            <a:off x="531320" y="9188597"/>
            <a:ext cx="954088" cy="198437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32" name="WordArt 84"/>
          <p:cNvSpPr>
            <a:spLocks noChangeArrowheads="1" noChangeShapeType="1" noTextEdit="1"/>
          </p:cNvSpPr>
          <p:nvPr/>
        </p:nvSpPr>
        <p:spPr bwMode="auto">
          <a:xfrm>
            <a:off x="734520" y="9245747"/>
            <a:ext cx="549275" cy="841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altLang="ja-JP" sz="3600" kern="10" spc="0" dirty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RED 4TB×2</a:t>
            </a:r>
            <a:endParaRPr lang="ja-JP" altLang="en-US" sz="3600" kern="10" spc="0" dirty="0">
              <a:ln>
                <a:noFill/>
              </a:ln>
              <a:solidFill>
                <a:srgbClr val="FFFFFF"/>
              </a:solidFill>
              <a:effectLst/>
              <a:latin typeface="ヒラギノ角ゴ5" panose="020B0500000000000000" charset="-128"/>
              <a:ea typeface="ヒラギノ角ゴ5" panose="020B0500000000000000" charset="-128"/>
            </a:endParaRPr>
          </a:p>
        </p:txBody>
      </p:sp>
      <p:sp>
        <p:nvSpPr>
          <p:cNvPr id="33" name="WordArt 85"/>
          <p:cNvSpPr>
            <a:spLocks noChangeArrowheads="1" noChangeShapeType="1" noTextEdit="1"/>
          </p:cNvSpPr>
          <p:nvPr/>
        </p:nvSpPr>
        <p:spPr bwMode="auto">
          <a:xfrm>
            <a:off x="3725370" y="9199709"/>
            <a:ext cx="733425" cy="195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altLang="ja-JP" sz="3600" kern="10" spc="0" dirty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152,800</a:t>
            </a:r>
            <a:endParaRPr lang="ja-JP" altLang="en-US" sz="3600" kern="10" spc="0" dirty="0">
              <a:ln>
                <a:noFill/>
              </a:ln>
              <a:solidFill>
                <a:srgbClr val="33339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WordArt 86"/>
          <p:cNvSpPr>
            <a:spLocks noChangeArrowheads="1" noChangeShapeType="1" noTextEdit="1"/>
          </p:cNvSpPr>
          <p:nvPr/>
        </p:nvSpPr>
        <p:spPr bwMode="auto">
          <a:xfrm>
            <a:off x="4484195" y="9272734"/>
            <a:ext cx="260350" cy="904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ja-JP" altLang="en-US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en-US" altLang="ja-JP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税別</a:t>
            </a:r>
            <a:r>
              <a:rPr lang="en-US" altLang="ja-JP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3600" kern="10" spc="0">
              <a:ln>
                <a:noFill/>
              </a:ln>
              <a:solidFill>
                <a:srgbClr val="33339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Rectangle 87"/>
          <p:cNvSpPr>
            <a:spLocks noChangeArrowheads="1"/>
          </p:cNvSpPr>
          <p:nvPr/>
        </p:nvSpPr>
        <p:spPr bwMode="auto">
          <a:xfrm>
            <a:off x="2701433" y="9190184"/>
            <a:ext cx="958850" cy="198438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36" name="WordArt 88"/>
          <p:cNvSpPr>
            <a:spLocks noChangeArrowheads="1" noChangeShapeType="1" noTextEdit="1"/>
          </p:cNvSpPr>
          <p:nvPr/>
        </p:nvSpPr>
        <p:spPr bwMode="auto">
          <a:xfrm>
            <a:off x="2906220" y="9247334"/>
            <a:ext cx="549275" cy="84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altLang="ja-JP" sz="36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RED 6TB×2</a:t>
            </a:r>
            <a:endParaRPr lang="ja-JP" altLang="en-US" sz="3600" kern="10" spc="0">
              <a:ln>
                <a:noFill/>
              </a:ln>
              <a:solidFill>
                <a:srgbClr val="FFFFFF"/>
              </a:solidFill>
              <a:effectLst/>
              <a:latin typeface="ヒラギノ角ゴ5" panose="020B0500000000000000" charset="-128"/>
              <a:ea typeface="ヒラギノ角ゴ5" panose="020B0500000000000000" charset="-128"/>
            </a:endParaRPr>
          </a:p>
        </p:txBody>
      </p:sp>
      <p:sp>
        <p:nvSpPr>
          <p:cNvPr id="37" name="WordArt 89"/>
          <p:cNvSpPr>
            <a:spLocks noChangeArrowheads="1" noChangeShapeType="1" noTextEdit="1"/>
          </p:cNvSpPr>
          <p:nvPr/>
        </p:nvSpPr>
        <p:spPr bwMode="auto">
          <a:xfrm>
            <a:off x="5938345" y="9201297"/>
            <a:ext cx="735013" cy="1952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altLang="ja-JP" sz="3600" kern="10" spc="0" dirty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182,800</a:t>
            </a:r>
            <a:endParaRPr lang="ja-JP" altLang="en-US" sz="3600" kern="10" spc="0" dirty="0">
              <a:ln>
                <a:noFill/>
              </a:ln>
              <a:solidFill>
                <a:srgbClr val="33339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WordArt 90"/>
          <p:cNvSpPr>
            <a:spLocks noChangeArrowheads="1" noChangeShapeType="1" noTextEdit="1"/>
          </p:cNvSpPr>
          <p:nvPr/>
        </p:nvSpPr>
        <p:spPr bwMode="auto">
          <a:xfrm>
            <a:off x="6700345" y="9272734"/>
            <a:ext cx="258763" cy="904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ja-JP" altLang="en-US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en-US" altLang="ja-JP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税別</a:t>
            </a:r>
            <a:r>
              <a:rPr lang="en-US" altLang="ja-JP" sz="3600" kern="10" spc="0">
                <a:ln>
                  <a:noFill/>
                </a:ln>
                <a:solidFill>
                  <a:srgbClr val="333399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ja-JP" altLang="en-US" sz="3600" kern="10" spc="0">
              <a:ln>
                <a:noFill/>
              </a:ln>
              <a:solidFill>
                <a:srgbClr val="333399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Rectangle 91"/>
          <p:cNvSpPr>
            <a:spLocks noChangeArrowheads="1"/>
          </p:cNvSpPr>
          <p:nvPr/>
        </p:nvSpPr>
        <p:spPr bwMode="auto">
          <a:xfrm>
            <a:off x="4915995" y="9191772"/>
            <a:ext cx="958850" cy="19685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40" name="WordArt 92"/>
          <p:cNvSpPr>
            <a:spLocks noChangeArrowheads="1" noChangeShapeType="1" noTextEdit="1"/>
          </p:cNvSpPr>
          <p:nvPr/>
        </p:nvSpPr>
        <p:spPr bwMode="auto">
          <a:xfrm>
            <a:off x="5120783" y="9248922"/>
            <a:ext cx="549275" cy="8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FFFF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altLang="ja-JP" sz="36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RED 8TB×2</a:t>
            </a:r>
            <a:endParaRPr lang="ja-JP" altLang="en-US" sz="3600" kern="10" spc="0">
              <a:ln>
                <a:noFill/>
              </a:ln>
              <a:solidFill>
                <a:srgbClr val="FFFFFF"/>
              </a:solidFill>
              <a:effectLst/>
              <a:latin typeface="ヒラギノ角ゴ5" panose="020B0500000000000000" charset="-128"/>
              <a:ea typeface="ヒラギノ角ゴ5" panose="020B0500000000000000" charset="-128"/>
            </a:endParaRPr>
          </a:p>
        </p:txBody>
      </p:sp>
      <p:grpSp>
        <p:nvGrpSpPr>
          <p:cNvPr id="41" name="Group 66"/>
          <p:cNvGrpSpPr/>
          <p:nvPr/>
        </p:nvGrpSpPr>
        <p:grpSpPr bwMode="auto">
          <a:xfrm>
            <a:off x="503237" y="9835494"/>
            <a:ext cx="6711950" cy="447675"/>
            <a:chOff x="241" y="15248"/>
            <a:chExt cx="11058" cy="737"/>
          </a:xfrm>
        </p:grpSpPr>
        <p:sp>
          <p:nvSpPr>
            <p:cNvPr id="42" name="AutoShape 1853"/>
            <p:cNvSpPr>
              <a:spLocks noChangeArrowheads="1" noChangeShapeType="1" noTextEdit="1"/>
            </p:cNvSpPr>
            <p:nvPr/>
          </p:nvSpPr>
          <p:spPr bwMode="auto">
            <a:xfrm>
              <a:off x="3071" y="15341"/>
              <a:ext cx="3692" cy="25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5" panose="020B0500000000000000" charset="-128"/>
                  <a:ea typeface="ヒラギノ角ゴ5" panose="020B0500000000000000" charset="-128"/>
                </a:rPr>
                <a:t>NAS</a:t>
              </a:r>
              <a:r>
                <a:rPr lang="ja-JP" altLang="en-US" sz="360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5" panose="020B0500000000000000" charset="-128"/>
                  <a:ea typeface="ヒラギノ角ゴ5" panose="020B0500000000000000" charset="-128"/>
                </a:rPr>
                <a:t>の詳細は</a:t>
              </a:r>
              <a:r>
                <a:rPr lang="en-US" altLang="ja-JP" sz="360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5" panose="020B0500000000000000" charset="-128"/>
                  <a:ea typeface="ヒラギノ角ゴ5" panose="020B0500000000000000" charset="-128"/>
                </a:rPr>
                <a:t>WEB</a:t>
              </a:r>
              <a:r>
                <a:rPr lang="ja-JP" altLang="en-US" sz="360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5" panose="020B0500000000000000" charset="-128"/>
                  <a:ea typeface="ヒラギノ角ゴ5" panose="020B0500000000000000" charset="-128"/>
                </a:rPr>
                <a:t>サイトより</a:t>
              </a:r>
            </a:p>
          </p:txBody>
        </p:sp>
        <p:sp>
          <p:nvSpPr>
            <p:cNvPr id="43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3071" y="15662"/>
              <a:ext cx="3692" cy="24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charset="-128"/>
                  <a:ea typeface="ヒラギノ角ゴ5" panose="020B0500000000000000" charset="-128"/>
                </a:rPr>
                <a:t>https://shop.applied-net.co.jp/nas</a:t>
              </a:r>
              <a:endParaRPr lang="ja-JP" altLang="en-US" sz="3600" kern="10" spc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endParaRPr>
            </a:p>
          </p:txBody>
        </p:sp>
        <p:sp>
          <p:nvSpPr>
            <p:cNvPr id="44" name="AutoShape 69"/>
            <p:cNvSpPr>
              <a:spLocks noChangeArrowheads="1"/>
            </p:cNvSpPr>
            <p:nvPr/>
          </p:nvSpPr>
          <p:spPr bwMode="auto">
            <a:xfrm>
              <a:off x="6949" y="15375"/>
              <a:ext cx="3468" cy="487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404040"/>
              </a:solidFill>
              <a:round/>
            </a:ln>
          </p:spPr>
          <p:txBody>
            <a:bodyPr vert="horz" wrap="square" lIns="74295" tIns="8890" rIns="74295" bIns="8890" numCol="1" anchor="t" anchorCtr="0" compatLnSpc="1"/>
            <a:lstStyle/>
            <a:p>
              <a:endParaRPr lang="ja-JP" altLang="en-US"/>
            </a:p>
          </p:txBody>
        </p:sp>
        <p:sp>
          <p:nvSpPr>
            <p:cNvPr id="45" name="AutoShape 1853"/>
            <p:cNvSpPr>
              <a:spLocks noChangeArrowheads="1" noChangeShapeType="1" noTextEdit="1"/>
            </p:cNvSpPr>
            <p:nvPr/>
          </p:nvSpPr>
          <p:spPr bwMode="auto">
            <a:xfrm>
              <a:off x="7684" y="15520"/>
              <a:ext cx="1735" cy="22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ja-JP" altLang="en-US" sz="360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アプライド </a:t>
              </a:r>
              <a:r>
                <a:rPr lang="en-US" altLang="ja-JP" sz="360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NAS</a:t>
              </a:r>
              <a:endParaRPr lang="ja-JP" altLang="en-US" sz="3600" spc="0">
                <a:ln>
                  <a:noFill/>
                </a:ln>
                <a:solidFill>
                  <a:srgbClr val="272727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pic>
          <p:nvPicPr>
            <p:cNvPr id="46" name="Picture 7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77" t="10135" r="74142" b="56683"/>
            <a:stretch>
              <a:fillRect/>
            </a:stretch>
          </p:blipFill>
          <p:spPr bwMode="auto">
            <a:xfrm>
              <a:off x="7218" y="15461"/>
              <a:ext cx="363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7" name="Group 72"/>
            <p:cNvGrpSpPr/>
            <p:nvPr/>
          </p:nvGrpSpPr>
          <p:grpSpPr bwMode="auto">
            <a:xfrm>
              <a:off x="9541" y="15487"/>
              <a:ext cx="590" cy="272"/>
              <a:chOff x="11591" y="9540"/>
              <a:chExt cx="1219" cy="562"/>
            </a:xfrm>
          </p:grpSpPr>
          <p:sp>
            <p:nvSpPr>
              <p:cNvPr id="54" name="AutoShape 73"/>
              <p:cNvSpPr>
                <a:spLocks noChangeArrowheads="1"/>
              </p:cNvSpPr>
              <p:nvPr/>
            </p:nvSpPr>
            <p:spPr bwMode="auto">
              <a:xfrm>
                <a:off x="11591" y="9540"/>
                <a:ext cx="1219" cy="562"/>
              </a:xfrm>
              <a:prstGeom prst="roundRect">
                <a:avLst>
                  <a:gd name="adj" fmla="val 23060"/>
                </a:avLst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74295" tIns="8890" rIns="74295" bIns="8890" numCol="1" anchor="t" anchorCtr="0" compatLnSpc="1"/>
              <a:lstStyle/>
              <a:p>
                <a:endParaRPr lang="ja-JP" altLang="en-US"/>
              </a:p>
            </p:txBody>
          </p:sp>
          <p:sp>
            <p:nvSpPr>
              <p:cNvPr id="55" name="AutoShape 1853"/>
              <p:cNvSpPr>
                <a:spLocks noChangeArrowheads="1" noChangeShapeType="1" noTextEdit="1"/>
              </p:cNvSpPr>
              <p:nvPr/>
            </p:nvSpPr>
            <p:spPr bwMode="auto">
              <a:xfrm>
                <a:off x="11833" y="9639"/>
                <a:ext cx="735" cy="36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ja-JP" altLang="en-US" sz="3600" spc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ヒラギノ角ゴ6" panose="020B0600000000000000" pitchFamily="50" charset="-128"/>
                    <a:ea typeface="ヒラギノ角ゴ6" panose="020B0600000000000000" pitchFamily="50" charset="-128"/>
                  </a:rPr>
                  <a:t>検索</a:t>
                </a:r>
              </a:p>
            </p:txBody>
          </p:sp>
        </p:grpSp>
        <p:grpSp>
          <p:nvGrpSpPr>
            <p:cNvPr id="48" name="Group 75"/>
            <p:cNvGrpSpPr/>
            <p:nvPr/>
          </p:nvGrpSpPr>
          <p:grpSpPr bwMode="auto">
            <a:xfrm>
              <a:off x="241" y="15311"/>
              <a:ext cx="2618" cy="596"/>
              <a:chOff x="1779" y="5935"/>
              <a:chExt cx="4289" cy="976"/>
            </a:xfrm>
          </p:grpSpPr>
          <p:pic>
            <p:nvPicPr>
              <p:cNvPr id="50" name="Picture 76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78754" b="2498"/>
              <a:stretch>
                <a:fillRect/>
              </a:stretch>
            </p:blipFill>
            <p:spPr bwMode="auto">
              <a:xfrm>
                <a:off x="1779" y="5935"/>
                <a:ext cx="1047" cy="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51" name="Group 77"/>
              <p:cNvGrpSpPr/>
              <p:nvPr/>
            </p:nvGrpSpPr>
            <p:grpSpPr bwMode="auto">
              <a:xfrm>
                <a:off x="2941" y="5984"/>
                <a:ext cx="3127" cy="902"/>
                <a:chOff x="2882" y="5945"/>
                <a:chExt cx="3348" cy="966"/>
              </a:xfrm>
            </p:grpSpPr>
            <p:pic>
              <p:nvPicPr>
                <p:cNvPr id="52" name="Picture 78"/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3112" b="18481"/>
                <a:stretch>
                  <a:fillRect/>
                </a:stretch>
              </p:blipFill>
              <p:spPr bwMode="auto">
                <a:xfrm>
                  <a:off x="2882" y="6190"/>
                  <a:ext cx="3348" cy="7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3" name="WordArt 79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999" y="5945"/>
                  <a:ext cx="2662" cy="205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en-US" altLang="ja-JP" sz="900" kern="10" spc="0">
                      <a:ln>
                        <a:noFill/>
                      </a:ln>
                      <a:solidFill>
                        <a:srgbClr val="000080"/>
                      </a:solidFill>
                      <a:effectLst/>
                      <a:latin typeface="ヒラギノ角ゴ5" panose="020B0500000000000000" charset="-128"/>
                      <a:ea typeface="ヒラギノ角ゴ5" panose="020B0500000000000000" charset="-128"/>
                    </a:rPr>
                    <a:t>『AI</a:t>
                  </a:r>
                  <a:r>
                    <a:rPr lang="ja-JP" altLang="en-US" sz="900" kern="10" spc="0">
                      <a:ln>
                        <a:noFill/>
                      </a:ln>
                      <a:solidFill>
                        <a:srgbClr val="000080"/>
                      </a:solidFill>
                      <a:effectLst/>
                      <a:latin typeface="ヒラギノ角ゴ5" panose="020B0500000000000000" charset="-128"/>
                      <a:ea typeface="ヒラギノ角ゴ5" panose="020B0500000000000000" charset="-128"/>
                    </a:rPr>
                    <a:t>の日常化に挑戦する会社</a:t>
                  </a:r>
                  <a:r>
                    <a:rPr lang="en-US" altLang="ja-JP" sz="900" kern="10" spc="0">
                      <a:ln>
                        <a:noFill/>
                      </a:ln>
                      <a:solidFill>
                        <a:srgbClr val="000080"/>
                      </a:solidFill>
                      <a:effectLst/>
                      <a:latin typeface="ヒラギノ角ゴ5" panose="020B0500000000000000" charset="-128"/>
                      <a:ea typeface="ヒラギノ角ゴ5" panose="020B0500000000000000" charset="-128"/>
                    </a:rPr>
                    <a:t>』</a:t>
                  </a:r>
                  <a:endParaRPr lang="ja-JP" altLang="en-US" sz="900" kern="10" spc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charset="-128"/>
                    <a:ea typeface="ヒラギノ角ゴ5" panose="020B0500000000000000" charset="-128"/>
                  </a:endParaRPr>
                </a:p>
              </p:txBody>
            </p:sp>
          </p:grpSp>
        </p:grpSp>
        <p:pic>
          <p:nvPicPr>
            <p:cNvPr id="49" name="Picture 80"/>
            <p:cNvPicPr>
              <a:picLocks noChangeAspect="1" noChangeArrowheads="1"/>
            </p:cNvPicPr>
            <p:nvPr/>
          </p:nvPicPr>
          <p:blipFill>
            <a:blip r:embed="rId7" r:link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2" y="15248"/>
              <a:ext cx="737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6" name="Rectangle 2"/>
          <p:cNvSpPr>
            <a:spLocks noChangeArrowheads="1"/>
          </p:cNvSpPr>
          <p:nvPr/>
        </p:nvSpPr>
        <p:spPr bwMode="auto">
          <a:xfrm>
            <a:off x="249730" y="255814"/>
            <a:ext cx="6870700" cy="1546225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356093" y="438376"/>
            <a:ext cx="3348037" cy="322263"/>
          </a:xfrm>
          <a:prstGeom prst="rect">
            <a:avLst/>
          </a:prstGeom>
          <a:solidFill>
            <a:srgbClr val="23181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58" name="WordArt 4"/>
          <p:cNvSpPr>
            <a:spLocks noChangeArrowheads="1" noChangeShapeType="1" noTextEdit="1"/>
          </p:cNvSpPr>
          <p:nvPr/>
        </p:nvSpPr>
        <p:spPr bwMode="auto">
          <a:xfrm>
            <a:off x="519605" y="532039"/>
            <a:ext cx="3019425" cy="1349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7" panose="020B0700000000000000" pitchFamily="50" charset="-128"/>
                <a:ea typeface="ヒラギノ角ゴ7" panose="020B0700000000000000" pitchFamily="50" charset="-128"/>
              </a:rPr>
              <a:t>作業効率を上げられる、企業用</a:t>
            </a:r>
            <a:r>
              <a:rPr lang="en-US" altLang="ja-JP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7" panose="020B0700000000000000" pitchFamily="50" charset="-128"/>
                <a:ea typeface="ヒラギノ角ゴ7" panose="020B0700000000000000" pitchFamily="50" charset="-128"/>
              </a:rPr>
              <a:t>NAS</a:t>
            </a:r>
            <a:r>
              <a:rPr lang="ja-JP" altLang="en-US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7" panose="020B0700000000000000" pitchFamily="50" charset="-128"/>
                <a:ea typeface="ヒラギノ角ゴ7" panose="020B0700000000000000" pitchFamily="50" charset="-128"/>
              </a:rPr>
              <a:t>の上位モデル</a:t>
            </a: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3775568" y="438376"/>
            <a:ext cx="1166812" cy="355600"/>
          </a:xfrm>
          <a:prstGeom prst="rect">
            <a:avLst/>
          </a:prstGeom>
          <a:solidFill>
            <a:srgbClr val="D8D8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356093" y="876526"/>
            <a:ext cx="1165225" cy="355600"/>
          </a:xfrm>
          <a:prstGeom prst="rect">
            <a:avLst/>
          </a:prstGeom>
          <a:solidFill>
            <a:srgbClr val="D8D8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61" name="Rectangle 7"/>
          <p:cNvSpPr>
            <a:spLocks noChangeArrowheads="1"/>
          </p:cNvSpPr>
          <p:nvPr/>
        </p:nvSpPr>
        <p:spPr bwMode="auto">
          <a:xfrm>
            <a:off x="356093" y="1300389"/>
            <a:ext cx="1165225" cy="355600"/>
          </a:xfrm>
          <a:prstGeom prst="rect">
            <a:avLst/>
          </a:prstGeom>
          <a:solidFill>
            <a:srgbClr val="D8D8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auto">
          <a:xfrm>
            <a:off x="3775568" y="876526"/>
            <a:ext cx="1166812" cy="355600"/>
          </a:xfrm>
          <a:prstGeom prst="rect">
            <a:avLst/>
          </a:prstGeom>
          <a:solidFill>
            <a:srgbClr val="D8D8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3775568" y="1300389"/>
            <a:ext cx="1166812" cy="355600"/>
          </a:xfrm>
          <a:prstGeom prst="rect">
            <a:avLst/>
          </a:prstGeom>
          <a:solidFill>
            <a:srgbClr val="D8D8D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sp>
        <p:nvSpPr>
          <p:cNvPr id="64" name="WordArt 10"/>
          <p:cNvSpPr>
            <a:spLocks noChangeArrowheads="1" noChangeShapeType="1" noTextEdit="1"/>
          </p:cNvSpPr>
          <p:nvPr/>
        </p:nvSpPr>
        <p:spPr bwMode="auto">
          <a:xfrm>
            <a:off x="3799380" y="554264"/>
            <a:ext cx="1092200" cy="1222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9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大容量＆高耐久</a:t>
            </a:r>
            <a:r>
              <a:rPr lang="en-US" altLang="ja-JP" sz="9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HDD</a:t>
            </a:r>
            <a:endParaRPr lang="ja-JP" altLang="en-US" sz="900" kern="10" spc="0">
              <a:ln>
                <a:noFill/>
              </a:ln>
              <a:solidFill>
                <a:srgbClr val="231816"/>
              </a:solidFill>
              <a:effectLst/>
              <a:latin typeface="ヒラギノ角ゴ6" panose="020B0600000000000000" pitchFamily="50" charset="-128"/>
              <a:ea typeface="ヒラギノ角ゴ6" panose="020B0600000000000000" pitchFamily="50" charset="-128"/>
            </a:endParaRPr>
          </a:p>
        </p:txBody>
      </p:sp>
      <p:sp>
        <p:nvSpPr>
          <p:cNvPr id="65" name="WordArt 11"/>
          <p:cNvSpPr>
            <a:spLocks noChangeArrowheads="1" noChangeShapeType="1" noTextEdit="1"/>
          </p:cNvSpPr>
          <p:nvPr/>
        </p:nvSpPr>
        <p:spPr bwMode="auto">
          <a:xfrm>
            <a:off x="4990005" y="508226"/>
            <a:ext cx="2027238" cy="236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HDD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を拡張できる数、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HDD1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個あたりの</a:t>
            </a:r>
          </a:p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容量、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HDD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の耐久性によって決まる。</a:t>
            </a:r>
          </a:p>
        </p:txBody>
      </p:sp>
      <p:sp>
        <p:nvSpPr>
          <p:cNvPr id="66" name="WordArt 12"/>
          <p:cNvSpPr>
            <a:spLocks noChangeArrowheads="1" noChangeShapeType="1" noTextEdit="1"/>
          </p:cNvSpPr>
          <p:nvPr/>
        </p:nvSpPr>
        <p:spPr bwMode="auto">
          <a:xfrm>
            <a:off x="500555" y="987651"/>
            <a:ext cx="863600" cy="1333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9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NVMe SSD</a:t>
            </a:r>
            <a:endParaRPr lang="ja-JP" altLang="en-US" sz="900" kern="10" spc="0">
              <a:ln>
                <a:noFill/>
              </a:ln>
              <a:solidFill>
                <a:srgbClr val="231816"/>
              </a:solidFill>
              <a:effectLst/>
              <a:latin typeface="ヒラギノ角ゴ6" panose="020B0600000000000000" pitchFamily="50" charset="-128"/>
              <a:ea typeface="ヒラギノ角ゴ6" panose="020B0600000000000000" pitchFamily="50" charset="-128"/>
            </a:endParaRPr>
          </a:p>
        </p:txBody>
      </p:sp>
      <p:sp>
        <p:nvSpPr>
          <p:cNvPr id="67" name="WordArt 13"/>
          <p:cNvSpPr>
            <a:spLocks noChangeArrowheads="1" noChangeShapeType="1" noTextEdit="1"/>
          </p:cNvSpPr>
          <p:nvPr/>
        </p:nvSpPr>
        <p:spPr bwMode="auto">
          <a:xfrm>
            <a:off x="1637205" y="940026"/>
            <a:ext cx="1863725" cy="236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SSD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を搭載すると体感速度は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4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倍</a:t>
            </a:r>
          </a:p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以上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! 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価格以上の生産性が見込める。</a:t>
            </a:r>
          </a:p>
        </p:txBody>
      </p:sp>
      <p:sp>
        <p:nvSpPr>
          <p:cNvPr id="68" name="WordArt 14"/>
          <p:cNvSpPr>
            <a:spLocks noChangeArrowheads="1" noChangeShapeType="1" noTextEdit="1"/>
          </p:cNvSpPr>
          <p:nvPr/>
        </p:nvSpPr>
        <p:spPr bwMode="auto">
          <a:xfrm>
            <a:off x="3910505" y="995589"/>
            <a:ext cx="893763" cy="1333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9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10GbE LAN</a:t>
            </a:r>
            <a:endParaRPr lang="ja-JP" altLang="en-US" sz="900" kern="10" spc="0">
              <a:ln>
                <a:noFill/>
              </a:ln>
              <a:solidFill>
                <a:srgbClr val="231816"/>
              </a:solidFill>
              <a:effectLst/>
              <a:latin typeface="ヒラギノ角ゴ6" panose="020B0600000000000000" pitchFamily="50" charset="-128"/>
              <a:ea typeface="ヒラギノ角ゴ6" panose="020B0600000000000000" pitchFamily="50" charset="-128"/>
            </a:endParaRPr>
          </a:p>
        </p:txBody>
      </p:sp>
      <p:sp>
        <p:nvSpPr>
          <p:cNvPr id="69" name="WordArt 15"/>
          <p:cNvSpPr>
            <a:spLocks noChangeArrowheads="1" noChangeShapeType="1" noTextEdit="1"/>
          </p:cNvSpPr>
          <p:nvPr/>
        </p:nvSpPr>
        <p:spPr bwMode="auto">
          <a:xfrm>
            <a:off x="4990005" y="963839"/>
            <a:ext cx="2027238" cy="19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ネット速度も重要！仮に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1GbE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・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Wi-Fi 5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環境から</a:t>
            </a:r>
          </a:p>
          <a:p>
            <a:pPr algn="l" rtl="0">
              <a:buNone/>
            </a:pP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10GbE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＆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Wi-Fi 6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へ移行した場合、最大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40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％高速化！</a:t>
            </a:r>
          </a:p>
        </p:txBody>
      </p:sp>
      <p:sp>
        <p:nvSpPr>
          <p:cNvPr id="70" name="WordArt 16"/>
          <p:cNvSpPr>
            <a:spLocks noChangeArrowheads="1" noChangeShapeType="1" noTextEdit="1"/>
          </p:cNvSpPr>
          <p:nvPr/>
        </p:nvSpPr>
        <p:spPr bwMode="auto">
          <a:xfrm>
            <a:off x="581518" y="1367064"/>
            <a:ext cx="733425" cy="22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高性能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CPU</a:t>
            </a:r>
          </a:p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＆大容量メモリ</a:t>
            </a:r>
          </a:p>
        </p:txBody>
      </p:sp>
      <p:sp>
        <p:nvSpPr>
          <p:cNvPr id="71" name="WordArt 17"/>
          <p:cNvSpPr>
            <a:spLocks noChangeArrowheads="1" noChangeShapeType="1" noTextEdit="1"/>
          </p:cNvSpPr>
          <p:nvPr/>
        </p:nvSpPr>
        <p:spPr bwMode="auto">
          <a:xfrm>
            <a:off x="1637205" y="1359126"/>
            <a:ext cx="1979613" cy="236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アクセスする人の数が多いほど、</a:t>
            </a:r>
          </a:p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実は</a:t>
            </a:r>
            <a:r>
              <a:rPr lang="en-US" altLang="ja-JP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NAS</a:t>
            </a: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にも強力な性能が必要になる。</a:t>
            </a:r>
          </a:p>
        </p:txBody>
      </p:sp>
      <p:sp>
        <p:nvSpPr>
          <p:cNvPr id="72" name="WordArt 18"/>
          <p:cNvSpPr>
            <a:spLocks noChangeArrowheads="1" noChangeShapeType="1" noTextEdit="1"/>
          </p:cNvSpPr>
          <p:nvPr/>
        </p:nvSpPr>
        <p:spPr bwMode="auto">
          <a:xfrm>
            <a:off x="5013818" y="1386114"/>
            <a:ext cx="2027237" cy="2000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壊れた時のスペア電源を搭載している上位モ</a:t>
            </a:r>
          </a:p>
          <a:p>
            <a:pPr algn="l" rtl="0">
              <a:buNone/>
            </a:pPr>
            <a:r>
              <a:rPr lang="ja-JP" altLang="en-US" sz="8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デルは、電源故障時も仕事を止めることはない。</a:t>
            </a:r>
          </a:p>
        </p:txBody>
      </p:sp>
      <p:sp>
        <p:nvSpPr>
          <p:cNvPr id="73" name="WordArt 19"/>
          <p:cNvSpPr>
            <a:spLocks noChangeArrowheads="1" noChangeShapeType="1" noTextEdit="1"/>
          </p:cNvSpPr>
          <p:nvPr/>
        </p:nvSpPr>
        <p:spPr bwMode="auto">
          <a:xfrm>
            <a:off x="3969243" y="1400401"/>
            <a:ext cx="715962" cy="1349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900" kern="10" spc="0">
                <a:ln>
                  <a:noFill/>
                </a:ln>
                <a:solidFill>
                  <a:srgbClr val="231816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冗長化電源</a:t>
            </a:r>
          </a:p>
        </p:txBody>
      </p:sp>
      <p:sp>
        <p:nvSpPr>
          <p:cNvPr id="74" name="Rectangle 21"/>
          <p:cNvSpPr>
            <a:spLocks noChangeArrowheads="1"/>
          </p:cNvSpPr>
          <p:nvPr/>
        </p:nvSpPr>
        <p:spPr bwMode="auto">
          <a:xfrm>
            <a:off x="227505" y="2032226"/>
            <a:ext cx="6938963" cy="11652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/>
          <a:lstStyle/>
          <a:p>
            <a:endParaRPr lang="ja-JP" altLang="en-US"/>
          </a:p>
        </p:txBody>
      </p:sp>
      <p:grpSp>
        <p:nvGrpSpPr>
          <p:cNvPr id="75" name="Group 22"/>
          <p:cNvGrpSpPr/>
          <p:nvPr/>
        </p:nvGrpSpPr>
        <p:grpSpPr bwMode="auto">
          <a:xfrm>
            <a:off x="687880" y="2348139"/>
            <a:ext cx="2003425" cy="604837"/>
            <a:chOff x="1686" y="3338"/>
            <a:chExt cx="7573" cy="2290"/>
          </a:xfrm>
        </p:grpSpPr>
        <p:grpSp>
          <p:nvGrpSpPr>
            <p:cNvPr id="76" name="Group 23"/>
            <p:cNvGrpSpPr/>
            <p:nvPr/>
          </p:nvGrpSpPr>
          <p:grpSpPr bwMode="auto">
            <a:xfrm>
              <a:off x="4256" y="3374"/>
              <a:ext cx="5003" cy="2242"/>
              <a:chOff x="1238" y="3312"/>
              <a:chExt cx="5374" cy="2408"/>
            </a:xfrm>
          </p:grpSpPr>
          <p:sp>
            <p:nvSpPr>
              <p:cNvPr id="78" name="WordArt 2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38" y="3312"/>
                <a:ext cx="5374" cy="18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57150">
                    <a:solidFill>
                      <a:srgbClr val="FFFFFF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altLang="ja-JP" sz="3600" kern="10" spc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ヒラギノ角ゴ7" panose="020B0700000000000000" pitchFamily="50" charset="-128"/>
                    <a:ea typeface="ヒラギノ角ゴ7" panose="020B0700000000000000" pitchFamily="50" charset="-128"/>
                  </a:rPr>
                  <a:t>NAS</a:t>
                </a:r>
                <a:endParaRPr lang="ja-JP" altLang="en-US" sz="3600" kern="10" spc="0">
                  <a:ln>
                    <a:noFill/>
                  </a:ln>
                  <a:solidFill>
                    <a:srgbClr val="FFFFFF"/>
                  </a:solidFill>
                  <a:effectLst/>
                  <a:latin typeface="ヒラギノ角ゴ7" panose="020B0700000000000000" pitchFamily="50" charset="-128"/>
                  <a:ea typeface="ヒラギノ角ゴ7" panose="020B0700000000000000" pitchFamily="50" charset="-128"/>
                </a:endParaRPr>
              </a:p>
            </p:txBody>
          </p:sp>
          <p:sp>
            <p:nvSpPr>
              <p:cNvPr id="79" name="WordArt 2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91" y="5329"/>
                <a:ext cx="5247" cy="39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57150">
                    <a:solidFill>
                      <a:srgbClr val="FFFFFF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altLang="ja-JP" sz="900" kern="10" spc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ヒラギノ角ゴ7" panose="020B0700000000000000" pitchFamily="50" charset="-128"/>
                    <a:ea typeface="ヒラギノ角ゴ7" panose="020B0700000000000000" pitchFamily="50" charset="-128"/>
                  </a:rPr>
                  <a:t>Network Attached Storage</a:t>
                </a:r>
                <a:endParaRPr lang="ja-JP" altLang="en-US" sz="900" kern="10" spc="0">
                  <a:ln>
                    <a:noFill/>
                  </a:ln>
                  <a:solidFill>
                    <a:srgbClr val="FFFFFF"/>
                  </a:solidFill>
                  <a:effectLst/>
                  <a:latin typeface="ヒラギノ角ゴ7" panose="020B0700000000000000" pitchFamily="50" charset="-128"/>
                  <a:ea typeface="ヒラギノ角ゴ7" panose="020B0700000000000000" pitchFamily="50" charset="-128"/>
                </a:endParaRPr>
              </a:p>
            </p:txBody>
          </p:sp>
        </p:grpSp>
        <p:pic>
          <p:nvPicPr>
            <p:cNvPr id="77" name="Picture 2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6" y="3338"/>
              <a:ext cx="2290" cy="2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0" name="WordArt 27"/>
          <p:cNvSpPr>
            <a:spLocks noChangeArrowheads="1" noChangeShapeType="1" noTextEdit="1"/>
          </p:cNvSpPr>
          <p:nvPr/>
        </p:nvSpPr>
        <p:spPr bwMode="auto">
          <a:xfrm>
            <a:off x="2850055" y="2527526"/>
            <a:ext cx="3929063" cy="2635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800" spc="0">
                <a:ln>
                  <a:noFill/>
                </a:ln>
                <a:solidFill>
                  <a:srgbClr val="FFFFFF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rPr>
              <a:t>アプライドオリジナル推奨モデル</a:t>
            </a:r>
          </a:p>
        </p:txBody>
      </p:sp>
      <p:sp>
        <p:nvSpPr>
          <p:cNvPr id="81" name="WordArt 28"/>
          <p:cNvSpPr>
            <a:spLocks noChangeArrowheads="1" noChangeShapeType="1" noTextEdit="1"/>
          </p:cNvSpPr>
          <p:nvPr/>
        </p:nvSpPr>
        <p:spPr bwMode="auto">
          <a:xfrm>
            <a:off x="2843705" y="2827564"/>
            <a:ext cx="3929063" cy="1031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0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会社に導入される</a:t>
            </a:r>
            <a:r>
              <a:rPr lang="en-US" altLang="ja-JP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NAS</a:t>
            </a:r>
            <a:r>
              <a:rPr lang="ja-JP" altLang="en-US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、ワンランク上の高機能・高耐久モデルをお勧めいたします</a:t>
            </a:r>
            <a:r>
              <a:rPr lang="en-US" altLang="ja-JP" sz="900" kern="10" spc="0">
                <a:ln>
                  <a:noFill/>
                </a:ln>
                <a:solidFill>
                  <a:srgbClr val="FFFFFF"/>
                </a:solidFill>
                <a:effectLst/>
                <a:latin typeface="ヒラギノ角ゴ5" panose="020B0500000000000000" charset="-128"/>
                <a:ea typeface="ヒラギノ角ゴ5" panose="020B0500000000000000" charset="-128"/>
              </a:rPr>
              <a:t>!</a:t>
            </a:r>
            <a:endParaRPr lang="ja-JP" altLang="en-US" sz="900" kern="10" spc="0">
              <a:ln>
                <a:noFill/>
              </a:ln>
              <a:solidFill>
                <a:srgbClr val="FFFFFF"/>
              </a:solidFill>
              <a:effectLst/>
              <a:latin typeface="ヒラギノ角ゴ5" panose="020B0500000000000000" charset="-128"/>
              <a:ea typeface="ヒラギノ角ゴ5" panose="020B0500000000000000" charset="-128"/>
            </a:endParaRPr>
          </a:p>
        </p:txBody>
      </p:sp>
      <p:sp>
        <p:nvSpPr>
          <p:cNvPr id="82" name="WordArt 51"/>
          <p:cNvSpPr>
            <a:spLocks noChangeArrowheads="1" noChangeShapeType="1" noTextEdit="1"/>
          </p:cNvSpPr>
          <p:nvPr/>
        </p:nvSpPr>
        <p:spPr bwMode="auto">
          <a:xfrm>
            <a:off x="379905" y="3367314"/>
            <a:ext cx="6451600" cy="4476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3600" kern="10" spc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これから</a:t>
            </a:r>
            <a:r>
              <a:rPr lang="en-US" altLang="ja-JP" sz="3600" kern="10" spc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NAS</a:t>
            </a:r>
            <a:r>
              <a:rPr lang="ja-JP" altLang="en-US" sz="3600" kern="10" spc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を導入される企業様に、安心・快適にご利用頂ける、</a:t>
            </a:r>
          </a:p>
          <a:p>
            <a:pPr algn="l" rtl="0">
              <a:buNone/>
            </a:pPr>
            <a:r>
              <a:rPr lang="ja-JP" altLang="en-US" sz="3600" kern="10" spc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多数の機能を搭載したアプライドオリジナル</a:t>
            </a:r>
            <a:r>
              <a:rPr lang="en-US" altLang="ja-JP" sz="3600" kern="10" spc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NAS</a:t>
            </a:r>
            <a:r>
              <a:rPr lang="ja-JP" altLang="en-US" sz="3600" kern="10" spc="0">
                <a:ln>
                  <a:noFill/>
                </a:ln>
                <a:solidFill>
                  <a:srgbClr val="272727"/>
                </a:solidFill>
                <a:effectLst/>
                <a:latin typeface="ヒラギノ角ゴ4" panose="020B0400000000000000" charset="-128"/>
                <a:ea typeface="ヒラギノ角ゴ4" panose="020B0400000000000000" charset="-128"/>
              </a:rPr>
              <a:t>システム。</a:t>
            </a:r>
          </a:p>
        </p:txBody>
      </p:sp>
      <p:grpSp>
        <p:nvGrpSpPr>
          <p:cNvPr id="83" name="Group 52"/>
          <p:cNvGrpSpPr/>
          <p:nvPr/>
        </p:nvGrpSpPr>
        <p:grpSpPr bwMode="auto">
          <a:xfrm>
            <a:off x="379905" y="3926114"/>
            <a:ext cx="6689725" cy="887412"/>
            <a:chOff x="746" y="7912"/>
            <a:chExt cx="6776" cy="899"/>
          </a:xfrm>
        </p:grpSpPr>
        <p:grpSp>
          <p:nvGrpSpPr>
            <p:cNvPr id="84" name="Group 53"/>
            <p:cNvGrpSpPr/>
            <p:nvPr/>
          </p:nvGrpSpPr>
          <p:grpSpPr bwMode="auto">
            <a:xfrm>
              <a:off x="746" y="7912"/>
              <a:ext cx="6776" cy="899"/>
              <a:chOff x="1020" y="12319"/>
              <a:chExt cx="5789" cy="878"/>
            </a:xfrm>
          </p:grpSpPr>
          <p:sp>
            <p:nvSpPr>
              <p:cNvPr id="89" name="Rectangle 54"/>
              <p:cNvSpPr>
                <a:spLocks noChangeArrowheads="1"/>
              </p:cNvSpPr>
              <p:nvPr/>
            </p:nvSpPr>
            <p:spPr bwMode="auto">
              <a:xfrm>
                <a:off x="1020" y="12319"/>
                <a:ext cx="2833" cy="3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404040"/>
                </a:solidFill>
                <a:miter lim="800000"/>
              </a:ln>
            </p:spPr>
            <p:txBody>
              <a:bodyPr vert="horz" wrap="square" lIns="74295" tIns="8890" rIns="74295" bIns="8890" numCol="1" anchor="t" anchorCtr="0" compatLnSpc="1"/>
              <a:lstStyle/>
              <a:p>
                <a:endParaRPr lang="ja-JP" altLang="en-US"/>
              </a:p>
            </p:txBody>
          </p:sp>
          <p:sp>
            <p:nvSpPr>
              <p:cNvPr id="90" name="Rectangle 55"/>
              <p:cNvSpPr>
                <a:spLocks noChangeArrowheads="1"/>
              </p:cNvSpPr>
              <p:nvPr/>
            </p:nvSpPr>
            <p:spPr bwMode="auto">
              <a:xfrm>
                <a:off x="3976" y="12319"/>
                <a:ext cx="2833" cy="3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404040"/>
                </a:solidFill>
                <a:miter lim="800000"/>
              </a:ln>
            </p:spPr>
            <p:txBody>
              <a:bodyPr vert="horz" wrap="square" lIns="74295" tIns="8890" rIns="74295" bIns="8890" numCol="1" anchor="t" anchorCtr="0" compatLnSpc="1"/>
              <a:lstStyle/>
              <a:p>
                <a:endParaRPr lang="ja-JP" altLang="en-US"/>
              </a:p>
            </p:txBody>
          </p:sp>
          <p:sp>
            <p:nvSpPr>
              <p:cNvPr id="91" name="Rectangle 56"/>
              <p:cNvSpPr>
                <a:spLocks noChangeArrowheads="1"/>
              </p:cNvSpPr>
              <p:nvPr/>
            </p:nvSpPr>
            <p:spPr bwMode="auto">
              <a:xfrm>
                <a:off x="1020" y="12804"/>
                <a:ext cx="2833" cy="3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404040"/>
                </a:solidFill>
                <a:miter lim="800000"/>
              </a:ln>
            </p:spPr>
            <p:txBody>
              <a:bodyPr vert="horz" wrap="square" lIns="74295" tIns="8890" rIns="74295" bIns="8890" numCol="1" anchor="t" anchorCtr="0" compatLnSpc="1"/>
              <a:lstStyle/>
              <a:p>
                <a:endParaRPr lang="ja-JP" altLang="en-US"/>
              </a:p>
            </p:txBody>
          </p:sp>
          <p:sp>
            <p:nvSpPr>
              <p:cNvPr id="92" name="Rectangle 57"/>
              <p:cNvSpPr>
                <a:spLocks noChangeArrowheads="1"/>
              </p:cNvSpPr>
              <p:nvPr/>
            </p:nvSpPr>
            <p:spPr bwMode="auto">
              <a:xfrm>
                <a:off x="3976" y="12804"/>
                <a:ext cx="2833" cy="3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404040"/>
                </a:solidFill>
                <a:miter lim="800000"/>
              </a:ln>
            </p:spPr>
            <p:txBody>
              <a:bodyPr vert="horz" wrap="square" lIns="74295" tIns="8890" rIns="74295" bIns="8890" numCol="1" anchor="t" anchorCtr="0" compatLnSpc="1"/>
              <a:lstStyle/>
              <a:p>
                <a:endParaRPr lang="ja-JP" altLang="en-US"/>
              </a:p>
            </p:txBody>
          </p:sp>
        </p:grpSp>
        <p:sp>
          <p:nvSpPr>
            <p:cNvPr id="85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005" y="8041"/>
              <a:ext cx="2812" cy="17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NAS</a:t>
              </a:r>
              <a:r>
                <a:rPr lang="ja-JP" altLang="en-US" sz="3600" kern="1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を簡単に設定できるサポート機能</a:t>
              </a:r>
            </a:p>
          </p:txBody>
        </p:sp>
        <p:sp>
          <p:nvSpPr>
            <p:cNvPr id="86" name="WordArt 59"/>
            <p:cNvSpPr>
              <a:spLocks noChangeArrowheads="1" noChangeShapeType="1" noTextEdit="1"/>
            </p:cNvSpPr>
            <p:nvPr/>
          </p:nvSpPr>
          <p:spPr bwMode="auto">
            <a:xfrm>
              <a:off x="4544" y="8041"/>
              <a:ext cx="2504" cy="17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VPN </a:t>
              </a:r>
              <a:r>
                <a:rPr lang="ja-JP" altLang="en-US" sz="3600" kern="1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接続による安全なアクセス</a:t>
              </a:r>
            </a:p>
          </p:txBody>
        </p:sp>
        <p:sp>
          <p:nvSpPr>
            <p:cNvPr id="87" name="WordArt 60"/>
            <p:cNvSpPr>
              <a:spLocks noChangeArrowheads="1" noChangeShapeType="1" noTextEdit="1"/>
            </p:cNvSpPr>
            <p:nvPr/>
          </p:nvSpPr>
          <p:spPr bwMode="auto">
            <a:xfrm>
              <a:off x="1001" y="8518"/>
              <a:ext cx="2795" cy="17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3600" kern="1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リモートアクセス管理が柔軟にできる</a:t>
              </a:r>
            </a:p>
          </p:txBody>
        </p:sp>
        <p:sp>
          <p:nvSpPr>
            <p:cNvPr id="88" name="WordArt 61"/>
            <p:cNvSpPr>
              <a:spLocks noChangeArrowheads="1" noChangeShapeType="1" noTextEdit="1"/>
            </p:cNvSpPr>
            <p:nvPr/>
          </p:nvSpPr>
          <p:spPr bwMode="auto">
            <a:xfrm>
              <a:off x="4741" y="8526"/>
              <a:ext cx="2187" cy="17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3600" kern="10" spc="0">
                  <a:ln>
                    <a:noFill/>
                  </a:ln>
                  <a:solidFill>
                    <a:srgbClr val="272727"/>
                  </a:solidFill>
                  <a:effectLst/>
                  <a:latin typeface="ヒラギノ角ゴ4" panose="020B0400000000000000" charset="-128"/>
                  <a:ea typeface="ヒラギノ角ゴ4" panose="020B0400000000000000" charset="-128"/>
                </a:rPr>
                <a:t>ハイブリッドクラウド構築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9931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10998</TotalTime>
  <Pages>0</Pages>
  <Words>394</Words>
  <Characters>0</Characters>
  <Application>Microsoft Office PowerPoint</Application>
  <DocSecurity>0</DocSecurity>
  <PresentationFormat>ユーザー設定</PresentationFormat>
  <Lines>0</Lines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ヒラギノ角ゴ4</vt:lpstr>
      <vt:lpstr>ヒラギノ角ゴ5</vt:lpstr>
      <vt:lpstr>ヒラギノ角ゴ6</vt:lpstr>
      <vt:lpstr>ヒラギノ角ゴ7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Hayashi</dc:creator>
  <cp:lastModifiedBy>soejima-pc</cp:lastModifiedBy>
  <cp:revision>1583</cp:revision>
  <dcterms:created xsi:type="dcterms:W3CDTF">2015-08-26T04:11:00Z</dcterms:created>
  <dcterms:modified xsi:type="dcterms:W3CDTF">2024-12-25T06:59:18Z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1041-9.1.0.4256</vt:lpwstr>
  </property>
</Properties>
</file>