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
  </p:notesMasterIdLst>
  <p:sldIdLst>
    <p:sldId id="300"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EE0"/>
    <a:srgbClr val="E7EBEC"/>
    <a:srgbClr val="081930"/>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varScale="1">
        <p:scale>
          <a:sx n="41" d="100"/>
          <a:sy n="41" d="100"/>
        </p:scale>
        <p:origin x="2538" y="71"/>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2024/12/27</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2024/12/27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2024/12/27</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2024/12/27</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2024/12/27</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2024/12/27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2024/12/27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gif"/><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gif"/><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png"/><Relationship Id="rId5" Type="http://schemas.openxmlformats.org/officeDocument/2006/relationships/image" Target="https://qr.quel.jp/tmp/a522df6578971b176d6ea4d0392a1581a9d568cd.png" TargetMode="External"/><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E2DD9504-5B9C-C0B2-B63F-622B82EB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2" y="3648759"/>
            <a:ext cx="3441328" cy="3735791"/>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a:extLst>
              <a:ext uri="{FF2B5EF4-FFF2-40B4-BE49-F238E27FC236}">
                <a16:creationId xmlns:a16="http://schemas.microsoft.com/office/drawing/2014/main" id="{BC6148DB-315F-4808-A6DD-E7E87C2715DA}"/>
              </a:ext>
            </a:extLst>
          </p:cNvPr>
          <p:cNvPicPr>
            <a:picLocks noChangeAspect="1"/>
          </p:cNvPicPr>
          <p:nvPr/>
        </p:nvPicPr>
        <p:blipFill rotWithShape="1">
          <a:blip r:embed="rId3">
            <a:extLst>
              <a:ext uri="{28A0092B-C50C-407E-A947-70E740481C1C}">
                <a14:useLocalDpi xmlns:a14="http://schemas.microsoft.com/office/drawing/2010/main" val="0"/>
              </a:ext>
            </a:extLst>
          </a:blip>
          <a:srcRect b="10735"/>
          <a:stretch/>
        </p:blipFill>
        <p:spPr>
          <a:xfrm>
            <a:off x="0" y="-12792"/>
            <a:ext cx="7559675" cy="2429331"/>
          </a:xfrm>
          <a:prstGeom prst="rect">
            <a:avLst/>
          </a:prstGeom>
        </p:spPr>
      </p:pic>
      <p:sp>
        <p:nvSpPr>
          <p:cNvPr id="64" name="正方形/長方形 63">
            <a:extLst>
              <a:ext uri="{FF2B5EF4-FFF2-40B4-BE49-F238E27FC236}">
                <a16:creationId xmlns:a16="http://schemas.microsoft.com/office/drawing/2014/main" id="{99F9ED1D-3502-4863-A018-B446E01C3F9B}"/>
              </a:ext>
            </a:extLst>
          </p:cNvPr>
          <p:cNvSpPr/>
          <p:nvPr/>
        </p:nvSpPr>
        <p:spPr>
          <a:xfrm>
            <a:off x="406355" y="2570096"/>
            <a:ext cx="6754327" cy="1889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8" y="7754330"/>
            <a:ext cx="3557992"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2831982" y="7119237"/>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SV-XS5220+SMS3Q2TU2SDGP</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/RTX6000Ada</a:t>
            </a: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997413" y="7153211"/>
            <a:ext cx="2756248" cy="646331"/>
          </a:xfrm>
          <a:prstGeom prst="rect">
            <a:avLst/>
          </a:prstGeom>
          <a:noFill/>
          <a:ln>
            <a:noFill/>
          </a:ln>
        </p:spPr>
        <p:txBody>
          <a:bodyPr wrap="square" rtlCol="0">
            <a:spAutoFit/>
          </a:bodyPr>
          <a:lstStyle/>
          <a:p>
            <a:pPr algn="r"/>
            <a:r>
              <a:rPr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rPr>
              <a:t>3,698,000</a:t>
            </a:r>
            <a:endParaRPr kumimoji="1"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endParaRP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648148" y="7322507"/>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8595" y="7747938"/>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589273" y="7239813"/>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3" name="テキスト ボックス 92">
            <a:extLst>
              <a:ext uri="{FF2B5EF4-FFF2-40B4-BE49-F238E27FC236}">
                <a16:creationId xmlns:a16="http://schemas.microsoft.com/office/drawing/2014/main" id="{35CF2116-A9AE-4271-A88C-2B77AFDEB245}"/>
              </a:ext>
            </a:extLst>
          </p:cNvPr>
          <p:cNvSpPr txBox="1"/>
          <p:nvPr/>
        </p:nvSpPr>
        <p:spPr>
          <a:xfrm>
            <a:off x="406355" y="1747345"/>
            <a:ext cx="3308767" cy="253916"/>
          </a:xfrm>
          <a:prstGeom prst="rect">
            <a:avLst/>
          </a:prstGeom>
          <a:noFill/>
          <a:ln>
            <a:noFill/>
          </a:ln>
        </p:spPr>
        <p:txBody>
          <a:bodyPr wrap="square" rtlCol="0">
            <a:spAutoFit/>
          </a:bodyPr>
          <a:lstStyle/>
          <a:p>
            <a:pPr algn="ct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28</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×2</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搭載しているため、高速計算が可能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9" name="正方形/長方形 68">
            <a:extLst>
              <a:ext uri="{FF2B5EF4-FFF2-40B4-BE49-F238E27FC236}">
                <a16:creationId xmlns:a16="http://schemas.microsoft.com/office/drawing/2014/main" id="{1B59002B-C789-40A8-85D3-22B8F16D5DCF}"/>
              </a:ext>
            </a:extLst>
          </p:cNvPr>
          <p:cNvSpPr/>
          <p:nvPr/>
        </p:nvSpPr>
        <p:spPr>
          <a:xfrm>
            <a:off x="489255" y="2672424"/>
            <a:ext cx="3430278"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53DCA97-F687-4DC2-B6EC-9D3550931871}"/>
              </a:ext>
            </a:extLst>
          </p:cNvPr>
          <p:cNvSpPr txBox="1"/>
          <p:nvPr/>
        </p:nvSpPr>
        <p:spPr>
          <a:xfrm>
            <a:off x="467873" y="2718655"/>
            <a:ext cx="3595987" cy="461665"/>
          </a:xfrm>
          <a:prstGeom prst="rect">
            <a:avLst/>
          </a:prstGeom>
          <a:noFill/>
          <a:ln>
            <a:noFill/>
          </a:ln>
        </p:spPr>
        <p:txBody>
          <a:bodyPr wrap="square" rtlCol="0">
            <a:spAutoFit/>
          </a:bodyPr>
          <a:lstStyle/>
          <a:p>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COMSOL</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は各種研究で使用される汎用シミュレーションソフトウェアです。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1" name="テキスト ボックス 70">
            <a:extLst>
              <a:ext uri="{FF2B5EF4-FFF2-40B4-BE49-F238E27FC236}">
                <a16:creationId xmlns:a16="http://schemas.microsoft.com/office/drawing/2014/main" id="{EDCBB245-0528-4BBD-96BC-E07A8E7BE407}"/>
              </a:ext>
            </a:extLst>
          </p:cNvPr>
          <p:cNvSpPr txBox="1"/>
          <p:nvPr/>
        </p:nvSpPr>
        <p:spPr>
          <a:xfrm>
            <a:off x="507452" y="3238905"/>
            <a:ext cx="3395488" cy="1200329"/>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このソフトウェアは</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完全なマルチフィジックスカップリングとシングルフィジックスカップリングのモデリング機能</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シミュレーションデータの管理</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そしてシミュレーションアプリケーションを構築するためのユーザーフレンドリーなツールを提供します。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88482569-F212-418C-966D-86C43F87D8BC}"/>
              </a:ext>
            </a:extLst>
          </p:cNvPr>
          <p:cNvSpPr txBox="1"/>
          <p:nvPr/>
        </p:nvSpPr>
        <p:spPr>
          <a:xfrm>
            <a:off x="3381141" y="4535286"/>
            <a:ext cx="3988792" cy="276999"/>
          </a:xfrm>
          <a:prstGeom prst="rect">
            <a:avLst/>
          </a:prstGeom>
          <a:noFill/>
          <a:ln>
            <a:noFill/>
          </a:ln>
        </p:spPr>
        <p:txBody>
          <a:bodyPr wrap="square" rtlCol="0">
            <a:spAutoFit/>
          </a:bodyPr>
          <a:lstStyle/>
          <a:p>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計算に有利な</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28</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搭載した</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3" name="テキスト ボックス 102">
            <a:extLst>
              <a:ext uri="{FF2B5EF4-FFF2-40B4-BE49-F238E27FC236}">
                <a16:creationId xmlns:a16="http://schemas.microsoft.com/office/drawing/2014/main" id="{232FBD44-66FC-469D-A881-B00355ED3B89}"/>
              </a:ext>
            </a:extLst>
          </p:cNvPr>
          <p:cNvSpPr txBox="1"/>
          <p:nvPr/>
        </p:nvSpPr>
        <p:spPr>
          <a:xfrm>
            <a:off x="282346" y="561014"/>
            <a:ext cx="3781253"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数値解析手法が必要なシュミレーションを行う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8" name="テキスト ボックス 77">
            <a:extLst>
              <a:ext uri="{FF2B5EF4-FFF2-40B4-BE49-F238E27FC236}">
                <a16:creationId xmlns:a16="http://schemas.microsoft.com/office/drawing/2014/main" id="{54A78A08-9991-4E38-B3FC-0816B0D00307}"/>
              </a:ext>
            </a:extLst>
          </p:cNvPr>
          <p:cNvSpPr txBox="1"/>
          <p:nvPr/>
        </p:nvSpPr>
        <p:spPr>
          <a:xfrm>
            <a:off x="3442964" y="5753947"/>
            <a:ext cx="4038817" cy="14773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インテル</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Xeon® Gold 5520+</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(2.20GHz/28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/56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256GB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1.92TB SATA</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6000 Ada 48GB-GDDR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DisplayPort 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for Workstations</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2000W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認証）冗長化電源（１</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１）</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1000 Watts (100V AC input)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1800W (200V AC input)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cxnSp>
        <p:nvCxnSpPr>
          <p:cNvPr id="49" name="直線コネクタ 48">
            <a:extLst>
              <a:ext uri="{FF2B5EF4-FFF2-40B4-BE49-F238E27FC236}">
                <a16:creationId xmlns:a16="http://schemas.microsoft.com/office/drawing/2014/main" id="{6F7B40B9-4509-4B23-9F76-77AF0E98394C}"/>
              </a:ext>
            </a:extLst>
          </p:cNvPr>
          <p:cNvCxnSpPr/>
          <p:nvPr/>
        </p:nvCxnSpPr>
        <p:spPr>
          <a:xfrm>
            <a:off x="3541688" y="7224561"/>
            <a:ext cx="35210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3">
            <a:extLst>
              <a:ext uri="{FF2B5EF4-FFF2-40B4-BE49-F238E27FC236}">
                <a16:creationId xmlns:a16="http://schemas.microsoft.com/office/drawing/2014/main" id="{CE186448-D9E8-4EBD-91F8-5E84B2216978}"/>
              </a:ext>
            </a:extLst>
          </p:cNvPr>
          <p:cNvSpPr>
            <a:spLocks noChangeArrowheads="1"/>
          </p:cNvSpPr>
          <p:nvPr/>
        </p:nvSpPr>
        <p:spPr bwMode="auto">
          <a:xfrm>
            <a:off x="401638" y="8297836"/>
            <a:ext cx="6727825" cy="1114654"/>
          </a:xfrm>
          <a:prstGeom prst="rect">
            <a:avLst/>
          </a:prstGeom>
          <a:solidFill>
            <a:srgbClr val="00206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56" name="テキスト ボックス 55">
            <a:extLst>
              <a:ext uri="{FF2B5EF4-FFF2-40B4-BE49-F238E27FC236}">
                <a16:creationId xmlns:a16="http://schemas.microsoft.com/office/drawing/2014/main" id="{CDAD57D2-1DD3-D20C-3165-E8BBD1EF07EF}"/>
              </a:ext>
            </a:extLst>
          </p:cNvPr>
          <p:cNvSpPr txBox="1"/>
          <p:nvPr/>
        </p:nvSpPr>
        <p:spPr>
          <a:xfrm>
            <a:off x="1455547" y="8393731"/>
            <a:ext cx="5468482" cy="307777"/>
          </a:xfrm>
          <a:prstGeom prst="rect">
            <a:avLst/>
          </a:prstGeom>
          <a:noFill/>
          <a:ln>
            <a:noFill/>
          </a:ln>
        </p:spPr>
        <p:txBody>
          <a:bodyPr wrap="square" rtlCol="0">
            <a:spAutoFit/>
          </a:bodyPr>
          <a:lstStyle/>
          <a:p>
            <a:pPr algn="ct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計算速度が圧倒的！</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28</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を２基搭載（合計</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56</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0" name="テキスト ボックス 59">
            <a:extLst>
              <a:ext uri="{FF2B5EF4-FFF2-40B4-BE49-F238E27FC236}">
                <a16:creationId xmlns:a16="http://schemas.microsoft.com/office/drawing/2014/main" id="{56B15218-9953-A4CD-9D52-F703C785F601}"/>
              </a:ext>
            </a:extLst>
          </p:cNvPr>
          <p:cNvSpPr txBox="1"/>
          <p:nvPr/>
        </p:nvSpPr>
        <p:spPr>
          <a:xfrm>
            <a:off x="1543648" y="8733618"/>
            <a:ext cx="5337727" cy="577081"/>
          </a:xfrm>
          <a:prstGeom prst="rect">
            <a:avLst/>
          </a:prstGeom>
          <a:noFill/>
          <a:ln>
            <a:noFill/>
          </a:ln>
        </p:spPr>
        <p:txBody>
          <a:bodyPr wrap="square" rtlCol="0">
            <a:spAutoFit/>
          </a:bodyPr>
          <a:lstStyle/>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有限要素法（</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FEM</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）の解析には、</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のコア数が多い方が良いと言えます。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FEM</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は、構造力学における数値解析の代表的な手法で、複雑な形状の構造物や物体を小さな要素に分割して、方程式を用いて計算して近似解を求める手法です。</a:t>
            </a:r>
            <a:endPar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81" name="Group 30">
            <a:extLst>
              <a:ext uri="{FF2B5EF4-FFF2-40B4-BE49-F238E27FC236}">
                <a16:creationId xmlns:a16="http://schemas.microsoft.com/office/drawing/2014/main" id="{3BB83C53-2670-47BC-8275-3457C0DCC9FD}"/>
              </a:ext>
            </a:extLst>
          </p:cNvPr>
          <p:cNvGrpSpPr>
            <a:grpSpLocks/>
          </p:cNvGrpSpPr>
          <p:nvPr/>
        </p:nvGrpSpPr>
        <p:grpSpPr bwMode="auto">
          <a:xfrm>
            <a:off x="5586259" y="4956872"/>
            <a:ext cx="798954" cy="619285"/>
            <a:chOff x="1701" y="1985"/>
            <a:chExt cx="6820" cy="5296"/>
          </a:xfrm>
        </p:grpSpPr>
        <p:sp>
          <p:nvSpPr>
            <p:cNvPr id="82" name="グラフィックス 13">
              <a:extLst>
                <a:ext uri="{FF2B5EF4-FFF2-40B4-BE49-F238E27FC236}">
                  <a16:creationId xmlns:a16="http://schemas.microsoft.com/office/drawing/2014/main" id="{6EC17C80-15B2-4A7D-8CDE-CFCE120A4461}"/>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3" name="グラフィックス 13">
              <a:extLst>
                <a:ext uri="{FF2B5EF4-FFF2-40B4-BE49-F238E27FC236}">
                  <a16:creationId xmlns:a16="http://schemas.microsoft.com/office/drawing/2014/main" id="{FAB06C9B-84FB-4BCE-B53D-26CA4B04FE07}"/>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2" name="図 51">
            <a:extLst>
              <a:ext uri="{FF2B5EF4-FFF2-40B4-BE49-F238E27FC236}">
                <a16:creationId xmlns:a16="http://schemas.microsoft.com/office/drawing/2014/main" id="{F3953166-6BBF-852E-F5DB-C61052331D4B}"/>
              </a:ext>
            </a:extLst>
          </p:cNvPr>
          <p:cNvPicPr>
            <a:picLocks noChangeAspect="1"/>
          </p:cNvPicPr>
          <p:nvPr/>
        </p:nvPicPr>
        <p:blipFill>
          <a:blip r:embed="rId7"/>
          <a:stretch>
            <a:fillRect/>
          </a:stretch>
        </p:blipFill>
        <p:spPr>
          <a:xfrm>
            <a:off x="4329156" y="4965842"/>
            <a:ext cx="641355" cy="644553"/>
          </a:xfrm>
          <a:prstGeom prst="rect">
            <a:avLst/>
          </a:prstGeom>
        </p:spPr>
      </p:pic>
      <p:pic>
        <p:nvPicPr>
          <p:cNvPr id="53" name="図 52">
            <a:extLst>
              <a:ext uri="{FF2B5EF4-FFF2-40B4-BE49-F238E27FC236}">
                <a16:creationId xmlns:a16="http://schemas.microsoft.com/office/drawing/2014/main" id="{2BA491E1-53ED-DF70-420E-3DDE00CE0524}"/>
              </a:ext>
            </a:extLst>
          </p:cNvPr>
          <p:cNvPicPr>
            <a:picLocks noChangeAspect="1"/>
          </p:cNvPicPr>
          <p:nvPr/>
        </p:nvPicPr>
        <p:blipFill>
          <a:blip r:embed="rId8"/>
          <a:stretch>
            <a:fillRect/>
          </a:stretch>
        </p:blipFill>
        <p:spPr>
          <a:xfrm>
            <a:off x="3582262" y="4960377"/>
            <a:ext cx="660616" cy="650018"/>
          </a:xfrm>
          <a:prstGeom prst="rect">
            <a:avLst/>
          </a:prstGeom>
        </p:spPr>
      </p:pic>
      <p:pic>
        <p:nvPicPr>
          <p:cNvPr id="68" name="図 67">
            <a:extLst>
              <a:ext uri="{FF2B5EF4-FFF2-40B4-BE49-F238E27FC236}">
                <a16:creationId xmlns:a16="http://schemas.microsoft.com/office/drawing/2014/main" id="{D29B4E20-D855-DDB7-0344-9FBF27C5195F}"/>
              </a:ext>
            </a:extLst>
          </p:cNvPr>
          <p:cNvPicPr>
            <a:picLocks noChangeAspect="1"/>
          </p:cNvPicPr>
          <p:nvPr/>
        </p:nvPicPr>
        <p:blipFill>
          <a:blip r:embed="rId9"/>
          <a:stretch>
            <a:fillRect/>
          </a:stretch>
        </p:blipFill>
        <p:spPr>
          <a:xfrm>
            <a:off x="583801" y="8460766"/>
            <a:ext cx="777684" cy="788794"/>
          </a:xfrm>
          <a:prstGeom prst="rect">
            <a:avLst/>
          </a:prstGeom>
        </p:spPr>
      </p:pic>
      <p:grpSp>
        <p:nvGrpSpPr>
          <p:cNvPr id="79" name="グループ化 78">
            <a:extLst>
              <a:ext uri="{FF2B5EF4-FFF2-40B4-BE49-F238E27FC236}">
                <a16:creationId xmlns:a16="http://schemas.microsoft.com/office/drawing/2014/main" id="{47A741C2-36F4-B439-16D8-9337D8C095F2}"/>
              </a:ext>
            </a:extLst>
          </p:cNvPr>
          <p:cNvGrpSpPr/>
          <p:nvPr/>
        </p:nvGrpSpPr>
        <p:grpSpPr>
          <a:xfrm>
            <a:off x="4242877" y="2682897"/>
            <a:ext cx="2681151" cy="1674599"/>
            <a:chOff x="4242878" y="2682897"/>
            <a:chExt cx="2669576" cy="2044807"/>
          </a:xfrm>
        </p:grpSpPr>
        <p:grpSp>
          <p:nvGrpSpPr>
            <p:cNvPr id="51" name="グループ化 50">
              <a:extLst>
                <a:ext uri="{FF2B5EF4-FFF2-40B4-BE49-F238E27FC236}">
                  <a16:creationId xmlns:a16="http://schemas.microsoft.com/office/drawing/2014/main" id="{DA775BF0-618E-E5E7-D584-AC798E40F3FE}"/>
                </a:ext>
              </a:extLst>
            </p:cNvPr>
            <p:cNvGrpSpPr/>
            <p:nvPr/>
          </p:nvGrpSpPr>
          <p:grpSpPr>
            <a:xfrm>
              <a:off x="4242878" y="2682897"/>
              <a:ext cx="2644142" cy="910727"/>
              <a:chOff x="4109519" y="2905016"/>
              <a:chExt cx="3372589" cy="1270258"/>
            </a:xfrm>
          </p:grpSpPr>
          <p:pic>
            <p:nvPicPr>
              <p:cNvPr id="43" name="図 42">
                <a:extLst>
                  <a:ext uri="{FF2B5EF4-FFF2-40B4-BE49-F238E27FC236}">
                    <a16:creationId xmlns:a16="http://schemas.microsoft.com/office/drawing/2014/main" id="{7ACB2E11-AD72-E00A-C0F9-A23856D1159F}"/>
                  </a:ext>
                </a:extLst>
              </p:cNvPr>
              <p:cNvPicPr>
                <a:picLocks noChangeAspect="1"/>
              </p:cNvPicPr>
              <p:nvPr/>
            </p:nvPicPr>
            <p:blipFill>
              <a:blip r:embed="rId10"/>
              <a:stretch>
                <a:fillRect/>
              </a:stretch>
            </p:blipFill>
            <p:spPr>
              <a:xfrm>
                <a:off x="4109519" y="2916876"/>
                <a:ext cx="1066949" cy="1247949"/>
              </a:xfrm>
              <a:prstGeom prst="rect">
                <a:avLst/>
              </a:prstGeom>
            </p:spPr>
          </p:pic>
          <p:pic>
            <p:nvPicPr>
              <p:cNvPr id="46" name="図 45">
                <a:extLst>
                  <a:ext uri="{FF2B5EF4-FFF2-40B4-BE49-F238E27FC236}">
                    <a16:creationId xmlns:a16="http://schemas.microsoft.com/office/drawing/2014/main" id="{8030BA6C-1134-E25D-726C-F97F2EB61EBC}"/>
                  </a:ext>
                </a:extLst>
              </p:cNvPr>
              <p:cNvPicPr>
                <a:picLocks noChangeAspect="1"/>
              </p:cNvPicPr>
              <p:nvPr/>
            </p:nvPicPr>
            <p:blipFill>
              <a:blip r:embed="rId11"/>
              <a:stretch>
                <a:fillRect/>
              </a:stretch>
            </p:blipFill>
            <p:spPr>
              <a:xfrm>
                <a:off x="5279953" y="2927325"/>
                <a:ext cx="1038370" cy="1247949"/>
              </a:xfrm>
              <a:prstGeom prst="rect">
                <a:avLst/>
              </a:prstGeom>
            </p:spPr>
          </p:pic>
          <p:pic>
            <p:nvPicPr>
              <p:cNvPr id="50" name="図 49">
                <a:extLst>
                  <a:ext uri="{FF2B5EF4-FFF2-40B4-BE49-F238E27FC236}">
                    <a16:creationId xmlns:a16="http://schemas.microsoft.com/office/drawing/2014/main" id="{A9AA588F-9C8B-6FA4-83E5-B1C8927A03AD}"/>
                  </a:ext>
                </a:extLst>
              </p:cNvPr>
              <p:cNvPicPr>
                <a:picLocks noChangeAspect="1"/>
              </p:cNvPicPr>
              <p:nvPr/>
            </p:nvPicPr>
            <p:blipFill>
              <a:blip r:embed="rId12"/>
              <a:stretch>
                <a:fillRect/>
              </a:stretch>
            </p:blipFill>
            <p:spPr>
              <a:xfrm>
                <a:off x="6434212" y="2905016"/>
                <a:ext cx="1047896" cy="1257475"/>
              </a:xfrm>
              <a:prstGeom prst="rect">
                <a:avLst/>
              </a:prstGeom>
            </p:spPr>
          </p:pic>
        </p:grpSp>
        <p:grpSp>
          <p:nvGrpSpPr>
            <p:cNvPr id="77" name="グループ化 76">
              <a:extLst>
                <a:ext uri="{FF2B5EF4-FFF2-40B4-BE49-F238E27FC236}">
                  <a16:creationId xmlns:a16="http://schemas.microsoft.com/office/drawing/2014/main" id="{1786A143-485F-48EB-B1C7-9CB853CD82C6}"/>
                </a:ext>
              </a:extLst>
            </p:cNvPr>
            <p:cNvGrpSpPr/>
            <p:nvPr/>
          </p:nvGrpSpPr>
          <p:grpSpPr>
            <a:xfrm>
              <a:off x="4264914" y="3685686"/>
              <a:ext cx="2647540" cy="1042018"/>
              <a:chOff x="4276489" y="3697260"/>
              <a:chExt cx="3257742" cy="1238423"/>
            </a:xfrm>
          </p:grpSpPr>
          <p:pic>
            <p:nvPicPr>
              <p:cNvPr id="67" name="図 66">
                <a:extLst>
                  <a:ext uri="{FF2B5EF4-FFF2-40B4-BE49-F238E27FC236}">
                    <a16:creationId xmlns:a16="http://schemas.microsoft.com/office/drawing/2014/main" id="{620FA1F0-CC0E-EA34-0CCA-DB0BE226F0DD}"/>
                  </a:ext>
                </a:extLst>
              </p:cNvPr>
              <p:cNvPicPr>
                <a:picLocks noChangeAspect="1"/>
              </p:cNvPicPr>
              <p:nvPr/>
            </p:nvPicPr>
            <p:blipFill>
              <a:blip r:embed="rId13"/>
              <a:stretch>
                <a:fillRect/>
              </a:stretch>
            </p:blipFill>
            <p:spPr>
              <a:xfrm>
                <a:off x="4276489" y="3702705"/>
                <a:ext cx="1019317" cy="1200318"/>
              </a:xfrm>
              <a:prstGeom prst="rect">
                <a:avLst/>
              </a:prstGeom>
            </p:spPr>
          </p:pic>
          <p:pic>
            <p:nvPicPr>
              <p:cNvPr id="73" name="図 72">
                <a:extLst>
                  <a:ext uri="{FF2B5EF4-FFF2-40B4-BE49-F238E27FC236}">
                    <a16:creationId xmlns:a16="http://schemas.microsoft.com/office/drawing/2014/main" id="{0F441292-4BC2-796B-7E1A-04DC49F59D61}"/>
                  </a:ext>
                </a:extLst>
              </p:cNvPr>
              <p:cNvPicPr>
                <a:picLocks noChangeAspect="1"/>
              </p:cNvPicPr>
              <p:nvPr/>
            </p:nvPicPr>
            <p:blipFill>
              <a:blip r:embed="rId14"/>
              <a:stretch>
                <a:fillRect/>
              </a:stretch>
            </p:blipFill>
            <p:spPr>
              <a:xfrm>
                <a:off x="5384981" y="3697260"/>
                <a:ext cx="1028844" cy="1238423"/>
              </a:xfrm>
              <a:prstGeom prst="rect">
                <a:avLst/>
              </a:prstGeom>
            </p:spPr>
          </p:pic>
          <p:pic>
            <p:nvPicPr>
              <p:cNvPr id="75" name="図 74">
                <a:extLst>
                  <a:ext uri="{FF2B5EF4-FFF2-40B4-BE49-F238E27FC236}">
                    <a16:creationId xmlns:a16="http://schemas.microsoft.com/office/drawing/2014/main" id="{06CBE19E-AACD-16E9-2E84-1EC98BD6D5C5}"/>
                  </a:ext>
                </a:extLst>
              </p:cNvPr>
              <p:cNvPicPr>
                <a:picLocks noChangeAspect="1"/>
              </p:cNvPicPr>
              <p:nvPr/>
            </p:nvPicPr>
            <p:blipFill>
              <a:blip r:embed="rId15"/>
              <a:stretch>
                <a:fillRect/>
              </a:stretch>
            </p:blipFill>
            <p:spPr>
              <a:xfrm>
                <a:off x="6505387" y="3700449"/>
                <a:ext cx="1028844" cy="1209844"/>
              </a:xfrm>
              <a:prstGeom prst="rect">
                <a:avLst/>
              </a:prstGeom>
            </p:spPr>
          </p:pic>
        </p:grpSp>
      </p:grpSp>
      <p:pic>
        <p:nvPicPr>
          <p:cNvPr id="37" name="図 36">
            <a:extLst>
              <a:ext uri="{FF2B5EF4-FFF2-40B4-BE49-F238E27FC236}">
                <a16:creationId xmlns:a16="http://schemas.microsoft.com/office/drawing/2014/main" id="{617022D2-D5EA-4037-BE4C-E9F449B8C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582" y="-124090"/>
            <a:ext cx="2896319" cy="3144148"/>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2EA2E182-39B8-10CB-08D5-94372C398F6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96991" y="101046"/>
            <a:ext cx="2164914" cy="2005427"/>
          </a:xfrm>
          <a:prstGeom prst="rect">
            <a:avLst/>
          </a:prstGeom>
        </p:spPr>
      </p:pic>
      <p:sp>
        <p:nvSpPr>
          <p:cNvPr id="40" name="テキスト ボックス 39">
            <a:extLst>
              <a:ext uri="{FF2B5EF4-FFF2-40B4-BE49-F238E27FC236}">
                <a16:creationId xmlns:a16="http://schemas.microsoft.com/office/drawing/2014/main" id="{011997F2-1DE1-4460-ACAE-CEDAEEC5F22E}"/>
              </a:ext>
            </a:extLst>
          </p:cNvPr>
          <p:cNvSpPr txBox="1"/>
          <p:nvPr/>
        </p:nvSpPr>
        <p:spPr>
          <a:xfrm>
            <a:off x="74219" y="896058"/>
            <a:ext cx="3915162" cy="830997"/>
          </a:xfrm>
          <a:prstGeom prst="rect">
            <a:avLst/>
          </a:prstGeom>
          <a:noFill/>
          <a:ln>
            <a:noFill/>
          </a:ln>
        </p:spPr>
        <p:txBody>
          <a:bodyPr wrap="square" rtlCol="0">
            <a:spAutoFit/>
          </a:bodyPr>
          <a:lstStyle/>
          <a:p>
            <a:pPr algn="ctr"/>
            <a:r>
              <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COMSOL</a:t>
            </a:r>
            <a:r>
              <a:rPr kumimoji="1" lang="ja-JP" altLang="en-US"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用</a:t>
            </a:r>
            <a:endPar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r>
              <a:rPr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48" name="図 47">
            <a:extLst>
              <a:ext uri="{FF2B5EF4-FFF2-40B4-BE49-F238E27FC236}">
                <a16:creationId xmlns:a16="http://schemas.microsoft.com/office/drawing/2014/main" id="{FE8EF6C1-AD2D-4022-9704-4CC66668387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7483" y="5942777"/>
            <a:ext cx="2431690" cy="2576996"/>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descr="80PLUS PLATINUM">
            <a:extLst>
              <a:ext uri="{FF2B5EF4-FFF2-40B4-BE49-F238E27FC236}">
                <a16:creationId xmlns:a16="http://schemas.microsoft.com/office/drawing/2014/main" id="{C131EDA8-9464-4052-A3BE-5D8CA8D275A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026338" y="4958035"/>
            <a:ext cx="467183" cy="65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図 98">
            <a:extLst>
              <a:ext uri="{FF2B5EF4-FFF2-40B4-BE49-F238E27FC236}">
                <a16:creationId xmlns:a16="http://schemas.microsoft.com/office/drawing/2014/main" id="{24A1A65D-0B85-49F7-8AA9-6D11ED6763AC}"/>
              </a:ext>
            </a:extLst>
          </p:cNvPr>
          <p:cNvPicPr>
            <a:picLocks noChangeAspect="1"/>
          </p:cNvPicPr>
          <p:nvPr/>
        </p:nvPicPr>
        <p:blipFill rotWithShape="1">
          <a:blip r:embed="rId2">
            <a:extLst>
              <a:ext uri="{28A0092B-C50C-407E-A947-70E740481C1C}">
                <a14:useLocalDpi xmlns:a14="http://schemas.microsoft.com/office/drawing/2010/main" val="0"/>
              </a:ext>
            </a:extLst>
          </a:blip>
          <a:srcRect b="21006"/>
          <a:stretch/>
        </p:blipFill>
        <p:spPr>
          <a:xfrm>
            <a:off x="0" y="-12792"/>
            <a:ext cx="7559675" cy="2149801"/>
          </a:xfrm>
          <a:prstGeom prst="rect">
            <a:avLst/>
          </a:prstGeom>
        </p:spPr>
      </p:pic>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10041741"/>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257020"/>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0220187"/>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290677"/>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41683" y="9998558"/>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10061427"/>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49673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349673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8">
            <a:extLst>
              <a:ext uri="{FF2B5EF4-FFF2-40B4-BE49-F238E27FC236}">
                <a16:creationId xmlns:a16="http://schemas.microsoft.com/office/drawing/2014/main" id="{9B92694E-D735-4EFA-8719-7452CCC05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404759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
            <a:extLst>
              <a:ext uri="{FF2B5EF4-FFF2-40B4-BE49-F238E27FC236}">
                <a16:creationId xmlns:a16="http://schemas.microsoft.com/office/drawing/2014/main" id="{0824D9D5-DAD8-4679-9DA6-B29F06B8C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505569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618549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608389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971565"/>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2,998,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p:nvPr/>
        </p:nvCxnSpPr>
        <p:spPr>
          <a:xfrm>
            <a:off x="3543453" y="5963656"/>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70030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670030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図 8">
            <a:extLst>
              <a:ext uri="{FF2B5EF4-FFF2-40B4-BE49-F238E27FC236}">
                <a16:creationId xmlns:a16="http://schemas.microsoft.com/office/drawing/2014/main" id="{43782F1F-272D-4C4E-8ECE-5980B93B2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725116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8">
            <a:extLst>
              <a:ext uri="{FF2B5EF4-FFF2-40B4-BE49-F238E27FC236}">
                <a16:creationId xmlns:a16="http://schemas.microsoft.com/office/drawing/2014/main" id="{1E3FAA07-0DDF-4A71-97AA-A520311D7B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825926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938906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928746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税別</a:t>
            </a: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776567" y="6860059"/>
            <a:ext cx="5936885" cy="461665"/>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32</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搭載で構成されたコストパフォーマンスの良いモデル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9175135"/>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2,398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p:nvPr/>
        </p:nvCxnSpPr>
        <p:spPr>
          <a:xfrm>
            <a:off x="3570293" y="9096129"/>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30211" y="3633665"/>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搭載で、その他、人気のスペックで構成されたバランスの取れたモデル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2199153"/>
            <a:ext cx="6727825" cy="1186811"/>
          </a:xfrm>
          <a:prstGeom prst="rect">
            <a:avLst/>
          </a:prstGeom>
          <a:solidFill>
            <a:srgbClr val="DDDEE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88" name="テキスト ボックス 87">
            <a:extLst>
              <a:ext uri="{FF2B5EF4-FFF2-40B4-BE49-F238E27FC236}">
                <a16:creationId xmlns:a16="http://schemas.microsoft.com/office/drawing/2014/main" id="{95E11B80-4101-4354-A277-153EC51E11FD}"/>
              </a:ext>
            </a:extLst>
          </p:cNvPr>
          <p:cNvSpPr txBox="1"/>
          <p:nvPr/>
        </p:nvSpPr>
        <p:spPr>
          <a:xfrm>
            <a:off x="74219" y="811214"/>
            <a:ext cx="3915162" cy="830997"/>
          </a:xfrm>
          <a:prstGeom prst="rect">
            <a:avLst/>
          </a:prstGeom>
          <a:noFill/>
          <a:ln>
            <a:noFill/>
          </a:ln>
        </p:spPr>
        <p:txBody>
          <a:bodyPr wrap="square" rtlCol="0">
            <a:spAutoFit/>
          </a:bodyPr>
          <a:lstStyle/>
          <a:p>
            <a:pPr algn="ctr"/>
            <a:r>
              <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COMSOL</a:t>
            </a:r>
            <a:r>
              <a:rPr kumimoji="1" lang="ja-JP" altLang="en-US"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用</a:t>
            </a:r>
            <a:endPar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r>
              <a:rPr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96ABEB8E-C036-4043-846C-A904CDD317F4}"/>
              </a:ext>
            </a:extLst>
          </p:cNvPr>
          <p:cNvSpPr txBox="1"/>
          <p:nvPr/>
        </p:nvSpPr>
        <p:spPr>
          <a:xfrm>
            <a:off x="406355" y="1662501"/>
            <a:ext cx="3308767" cy="253916"/>
          </a:xfrm>
          <a:prstGeom prst="rect">
            <a:avLst/>
          </a:prstGeom>
          <a:noFill/>
          <a:ln>
            <a:noFill/>
          </a:ln>
        </p:spPr>
        <p:txBody>
          <a:bodyPr wrap="square" rtlCol="0">
            <a:spAutoFit/>
          </a:bodyPr>
          <a:lstStyle/>
          <a:p>
            <a:pPr algn="ct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28</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×2</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搭載しているため、高速計算が可能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93" name="テキスト ボックス 92">
            <a:extLst>
              <a:ext uri="{FF2B5EF4-FFF2-40B4-BE49-F238E27FC236}">
                <a16:creationId xmlns:a16="http://schemas.microsoft.com/office/drawing/2014/main" id="{0AF9FE02-A118-4F43-8980-33F01FFCDCD9}"/>
              </a:ext>
            </a:extLst>
          </p:cNvPr>
          <p:cNvSpPr txBox="1"/>
          <p:nvPr/>
        </p:nvSpPr>
        <p:spPr>
          <a:xfrm>
            <a:off x="282346" y="415327"/>
            <a:ext cx="3624491"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数値解析手法が必要なシュミレーションを行う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0" name="正方形/長方形 99">
            <a:extLst>
              <a:ext uri="{FF2B5EF4-FFF2-40B4-BE49-F238E27FC236}">
                <a16:creationId xmlns:a16="http://schemas.microsoft.com/office/drawing/2014/main" id="{EAAB91F5-2B93-4F9D-8B43-BE8CC42527AF}"/>
              </a:ext>
            </a:extLst>
          </p:cNvPr>
          <p:cNvSpPr/>
          <p:nvPr/>
        </p:nvSpPr>
        <p:spPr>
          <a:xfrm>
            <a:off x="489255" y="2258146"/>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467873" y="2291565"/>
            <a:ext cx="5052860" cy="461665"/>
          </a:xfrm>
          <a:prstGeom prst="rect">
            <a:avLst/>
          </a:prstGeom>
          <a:noFill/>
          <a:ln>
            <a:noFill/>
          </a:ln>
        </p:spPr>
        <p:txBody>
          <a:bodyPr wrap="square" rtlCol="0">
            <a:spAutoFit/>
          </a:bodyPr>
          <a:lstStyle/>
          <a:p>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COMSOL</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は各種研究で使用される汎用シミュレーションソフトウェアです。その際に頼りになるのは</a:t>
            </a:r>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のコア数です！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2" name="テキスト ボックス 101">
            <a:extLst>
              <a:ext uri="{FF2B5EF4-FFF2-40B4-BE49-F238E27FC236}">
                <a16:creationId xmlns:a16="http://schemas.microsoft.com/office/drawing/2014/main" id="{CF0B9354-DE27-4924-9E13-02EDD080A752}"/>
              </a:ext>
            </a:extLst>
          </p:cNvPr>
          <p:cNvSpPr txBox="1"/>
          <p:nvPr/>
        </p:nvSpPr>
        <p:spPr>
          <a:xfrm>
            <a:off x="489256" y="2849490"/>
            <a:ext cx="5106629" cy="461665"/>
          </a:xfrm>
          <a:prstGeom prst="rect">
            <a:avLst/>
          </a:prstGeom>
          <a:noFill/>
          <a:ln>
            <a:noFill/>
          </a:ln>
        </p:spPr>
        <p:txBody>
          <a:bodyPr wrap="square" rtlCol="0">
            <a:spAutoFit/>
          </a:bodyPr>
          <a:lstStyle/>
          <a:p>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COMSOL</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」は、有限要素法（</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FEM</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）ベースの汎用物理シミュレーションソフトウェアで、 流体、構造、電磁場、伝熱、音響、光学、化学など、あらゆる物理現象の組み合わせに柔軟に対応できる マルチフィジックス解析（必要に応じて強連成解析も可能）を得意としています。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4" name="テキスト ボックス 73">
            <a:extLst>
              <a:ext uri="{FF2B5EF4-FFF2-40B4-BE49-F238E27FC236}">
                <a16:creationId xmlns:a16="http://schemas.microsoft.com/office/drawing/2014/main" id="{696C537B-72AC-0D0E-C0BA-6477203A72EE}"/>
              </a:ext>
            </a:extLst>
          </p:cNvPr>
          <p:cNvSpPr txBox="1"/>
          <p:nvPr/>
        </p:nvSpPr>
        <p:spPr>
          <a:xfrm>
            <a:off x="3152066" y="5835600"/>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WST-RTP7985WXAS3Q2TTNVM</a:t>
            </a:r>
          </a:p>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5" name="テキスト ボックス 74">
            <a:extLst>
              <a:ext uri="{FF2B5EF4-FFF2-40B4-BE49-F238E27FC236}">
                <a16:creationId xmlns:a16="http://schemas.microsoft.com/office/drawing/2014/main" id="{31A53A25-32DC-780F-0DE6-F8EAF6AC8CEB}"/>
              </a:ext>
            </a:extLst>
          </p:cNvPr>
          <p:cNvSpPr txBox="1"/>
          <p:nvPr/>
        </p:nvSpPr>
        <p:spPr>
          <a:xfrm>
            <a:off x="3185197" y="9007769"/>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APPLIEDWST-RTP7975WXAS3Q2TTNVM</a:t>
            </a:r>
          </a:p>
        </p:txBody>
      </p:sp>
      <p:grpSp>
        <p:nvGrpSpPr>
          <p:cNvPr id="58" name="Group 30">
            <a:extLst>
              <a:ext uri="{FF2B5EF4-FFF2-40B4-BE49-F238E27FC236}">
                <a16:creationId xmlns:a16="http://schemas.microsoft.com/office/drawing/2014/main" id="{5897533F-D981-0FC5-0BFF-DCF79B5C6086}"/>
              </a:ext>
            </a:extLst>
          </p:cNvPr>
          <p:cNvGrpSpPr>
            <a:grpSpLocks/>
          </p:cNvGrpSpPr>
          <p:nvPr/>
        </p:nvGrpSpPr>
        <p:grpSpPr bwMode="auto">
          <a:xfrm>
            <a:off x="5256376" y="4099057"/>
            <a:ext cx="682909" cy="541304"/>
            <a:chOff x="1701" y="1985"/>
            <a:chExt cx="6820" cy="5296"/>
          </a:xfrm>
        </p:grpSpPr>
        <p:sp>
          <p:nvSpPr>
            <p:cNvPr id="79" name="グラフィックス 13">
              <a:extLst>
                <a:ext uri="{FF2B5EF4-FFF2-40B4-BE49-F238E27FC236}">
                  <a16:creationId xmlns:a16="http://schemas.microsoft.com/office/drawing/2014/main" id="{283D427A-58C4-5559-1A25-A31A6B7E16FC}"/>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グラフィックス 13">
              <a:extLst>
                <a:ext uri="{FF2B5EF4-FFF2-40B4-BE49-F238E27FC236}">
                  <a16:creationId xmlns:a16="http://schemas.microsoft.com/office/drawing/2014/main" id="{9B783827-5EFE-B0E0-760F-D5C1D064630E}"/>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9" name="図 58">
            <a:extLst>
              <a:ext uri="{FF2B5EF4-FFF2-40B4-BE49-F238E27FC236}">
                <a16:creationId xmlns:a16="http://schemas.microsoft.com/office/drawing/2014/main" id="{52B2D0CC-2D77-D18E-F076-72DA2D1ED256}"/>
              </a:ext>
            </a:extLst>
          </p:cNvPr>
          <p:cNvPicPr>
            <a:picLocks noChangeAspect="1"/>
          </p:cNvPicPr>
          <p:nvPr/>
        </p:nvPicPr>
        <p:blipFill>
          <a:blip r:embed="rId9"/>
          <a:stretch>
            <a:fillRect/>
          </a:stretch>
        </p:blipFill>
        <p:spPr>
          <a:xfrm>
            <a:off x="4181863" y="4106897"/>
            <a:ext cx="548200" cy="563391"/>
          </a:xfrm>
          <a:prstGeom prst="rect">
            <a:avLst/>
          </a:prstGeom>
        </p:spPr>
      </p:pic>
      <p:grpSp>
        <p:nvGrpSpPr>
          <p:cNvPr id="82" name="Group 30">
            <a:extLst>
              <a:ext uri="{FF2B5EF4-FFF2-40B4-BE49-F238E27FC236}">
                <a16:creationId xmlns:a16="http://schemas.microsoft.com/office/drawing/2014/main" id="{0C77C7BA-F19C-CF48-0733-4177673F1D82}"/>
              </a:ext>
            </a:extLst>
          </p:cNvPr>
          <p:cNvGrpSpPr>
            <a:grpSpLocks/>
          </p:cNvGrpSpPr>
          <p:nvPr/>
        </p:nvGrpSpPr>
        <p:grpSpPr bwMode="auto">
          <a:xfrm>
            <a:off x="5133589" y="7298942"/>
            <a:ext cx="615530" cy="461540"/>
            <a:chOff x="1701" y="1985"/>
            <a:chExt cx="6820" cy="5296"/>
          </a:xfrm>
        </p:grpSpPr>
        <p:sp>
          <p:nvSpPr>
            <p:cNvPr id="98" name="グラフィックス 13">
              <a:extLst>
                <a:ext uri="{FF2B5EF4-FFF2-40B4-BE49-F238E27FC236}">
                  <a16:creationId xmlns:a16="http://schemas.microsoft.com/office/drawing/2014/main" id="{3D3ADB8F-CC22-F907-38A5-4F5A78A093CD}"/>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3" name="グラフィックス 13">
              <a:extLst>
                <a:ext uri="{FF2B5EF4-FFF2-40B4-BE49-F238E27FC236}">
                  <a16:creationId xmlns:a16="http://schemas.microsoft.com/office/drawing/2014/main" id="{E0A9475A-427A-2309-0315-912E79FE3EC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83" name="図 82">
            <a:extLst>
              <a:ext uri="{FF2B5EF4-FFF2-40B4-BE49-F238E27FC236}">
                <a16:creationId xmlns:a16="http://schemas.microsoft.com/office/drawing/2014/main" id="{2EB8A1B6-CC15-FA37-4E43-3FBC8033C6CF}"/>
              </a:ext>
            </a:extLst>
          </p:cNvPr>
          <p:cNvPicPr>
            <a:picLocks noChangeAspect="1"/>
          </p:cNvPicPr>
          <p:nvPr/>
        </p:nvPicPr>
        <p:blipFill>
          <a:blip r:embed="rId9"/>
          <a:stretch>
            <a:fillRect/>
          </a:stretch>
        </p:blipFill>
        <p:spPr>
          <a:xfrm>
            <a:off x="4165092" y="7305628"/>
            <a:ext cx="494113" cy="480371"/>
          </a:xfrm>
          <a:prstGeom prst="rect">
            <a:avLst/>
          </a:prstGeom>
        </p:spPr>
      </p:pic>
      <p:pic>
        <p:nvPicPr>
          <p:cNvPr id="42" name="図 41">
            <a:extLst>
              <a:ext uri="{FF2B5EF4-FFF2-40B4-BE49-F238E27FC236}">
                <a16:creationId xmlns:a16="http://schemas.microsoft.com/office/drawing/2014/main" id="{38F51297-ABFA-4655-7661-10CA2B72500A}"/>
              </a:ext>
            </a:extLst>
          </p:cNvPr>
          <p:cNvPicPr>
            <a:picLocks noChangeAspect="1"/>
          </p:cNvPicPr>
          <p:nvPr/>
        </p:nvPicPr>
        <p:blipFill>
          <a:blip r:embed="rId10"/>
          <a:stretch>
            <a:fillRect/>
          </a:stretch>
        </p:blipFill>
        <p:spPr>
          <a:xfrm>
            <a:off x="5755488" y="2311387"/>
            <a:ext cx="1131248" cy="998939"/>
          </a:xfrm>
          <a:prstGeom prst="rect">
            <a:avLst/>
          </a:prstGeom>
        </p:spPr>
      </p:pic>
      <p:pic>
        <p:nvPicPr>
          <p:cNvPr id="38" name="図 37">
            <a:extLst>
              <a:ext uri="{FF2B5EF4-FFF2-40B4-BE49-F238E27FC236}">
                <a16:creationId xmlns:a16="http://schemas.microsoft.com/office/drawing/2014/main" id="{452913CF-A8A4-2E14-6732-D58FAD9D93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1582" y="-124090"/>
            <a:ext cx="2896319" cy="3144148"/>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6D11C502-98EB-28C3-4B88-9B9154618E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4549" y="38358"/>
            <a:ext cx="2164914" cy="2005427"/>
          </a:xfrm>
          <a:prstGeom prst="rect">
            <a:avLst/>
          </a:prstGeom>
        </p:spPr>
      </p:pic>
      <p:sp>
        <p:nvSpPr>
          <p:cNvPr id="44" name="テキスト ボックス 43">
            <a:extLst>
              <a:ext uri="{FF2B5EF4-FFF2-40B4-BE49-F238E27FC236}">
                <a16:creationId xmlns:a16="http://schemas.microsoft.com/office/drawing/2014/main" id="{7A0A2027-3117-F7B6-5315-21D23100F73A}"/>
              </a:ext>
            </a:extLst>
          </p:cNvPr>
          <p:cNvSpPr txBox="1"/>
          <p:nvPr/>
        </p:nvSpPr>
        <p:spPr>
          <a:xfrm>
            <a:off x="3358305" y="4682769"/>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PRO 7985WX</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(3.2-5.1GHz/64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256GB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2000 Ada 16GB-GDDR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-DP</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変換ケーブル付属</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sp>
        <p:nvSpPr>
          <p:cNvPr id="45" name="テキスト ボックス 44">
            <a:extLst>
              <a:ext uri="{FF2B5EF4-FFF2-40B4-BE49-F238E27FC236}">
                <a16:creationId xmlns:a16="http://schemas.microsoft.com/office/drawing/2014/main" id="{5406B19C-804B-6013-D4CB-E39337B7C23D}"/>
              </a:ext>
            </a:extLst>
          </p:cNvPr>
          <p:cNvSpPr txBox="1"/>
          <p:nvPr/>
        </p:nvSpPr>
        <p:spPr>
          <a:xfrm>
            <a:off x="3322689" y="7810011"/>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PRO 7975WX</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(4.0-5.3GHz/32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256GB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2000 Ada 16GB-GDDR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-DP</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変換ケーブル付属</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46" name="図 45" descr="80PLUS PLATINUM">
            <a:extLst>
              <a:ext uri="{FF2B5EF4-FFF2-40B4-BE49-F238E27FC236}">
                <a16:creationId xmlns:a16="http://schemas.microsoft.com/office/drawing/2014/main" id="{5B3A4A44-3A82-2890-3171-6D459AB7028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1183" y="4135956"/>
            <a:ext cx="381567" cy="530895"/>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descr="80PLUS PLATINUM">
            <a:extLst>
              <a:ext uri="{FF2B5EF4-FFF2-40B4-BE49-F238E27FC236}">
                <a16:creationId xmlns:a16="http://schemas.microsoft.com/office/drawing/2014/main" id="{A07632CB-ADB4-EBC3-BC93-67BB10E43AB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710762" y="7289330"/>
            <a:ext cx="380103" cy="52885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E3F60B52-8052-003A-514D-7E526983DA73}"/>
              </a:ext>
            </a:extLst>
          </p:cNvPr>
          <p:cNvPicPr>
            <a:picLocks noChangeAspect="1"/>
          </p:cNvPicPr>
          <p:nvPr/>
        </p:nvPicPr>
        <p:blipFill>
          <a:blip r:embed="rId14"/>
          <a:stretch>
            <a:fillRect/>
          </a:stretch>
        </p:blipFill>
        <p:spPr>
          <a:xfrm>
            <a:off x="1017824" y="4184538"/>
            <a:ext cx="1729013" cy="2185107"/>
          </a:xfrm>
          <a:prstGeom prst="rect">
            <a:avLst/>
          </a:prstGeom>
        </p:spPr>
      </p:pic>
      <p:grpSp>
        <p:nvGrpSpPr>
          <p:cNvPr id="48" name="グループ化 47">
            <a:extLst>
              <a:ext uri="{FF2B5EF4-FFF2-40B4-BE49-F238E27FC236}">
                <a16:creationId xmlns:a16="http://schemas.microsoft.com/office/drawing/2014/main" id="{CCD5D070-2ED4-4AD4-A041-226968374B68}"/>
              </a:ext>
            </a:extLst>
          </p:cNvPr>
          <p:cNvGrpSpPr/>
          <p:nvPr/>
        </p:nvGrpSpPr>
        <p:grpSpPr>
          <a:xfrm>
            <a:off x="507714" y="5914179"/>
            <a:ext cx="1129763" cy="334675"/>
            <a:chOff x="3663256" y="1927456"/>
            <a:chExt cx="4929337" cy="1460240"/>
          </a:xfrm>
          <a:solidFill>
            <a:schemeClr val="bg1">
              <a:alpha val="86000"/>
            </a:schemeClr>
          </a:solidFill>
          <a:effectLst>
            <a:glow rad="63500">
              <a:schemeClr val="tx1">
                <a:alpha val="40000"/>
              </a:schemeClr>
            </a:glow>
          </a:effectLst>
        </p:grpSpPr>
        <p:sp>
          <p:nvSpPr>
            <p:cNvPr id="49" name="テキスト ボックス 48">
              <a:extLst>
                <a:ext uri="{FF2B5EF4-FFF2-40B4-BE49-F238E27FC236}">
                  <a16:creationId xmlns:a16="http://schemas.microsoft.com/office/drawing/2014/main" id="{B3E18EC9-7AA4-40CA-9CA6-7C72BF0D249B}"/>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53" name="テキスト ボックス 52">
              <a:extLst>
                <a:ext uri="{FF2B5EF4-FFF2-40B4-BE49-F238E27FC236}">
                  <a16:creationId xmlns:a16="http://schemas.microsoft.com/office/drawing/2014/main" id="{191D9E20-D726-47DF-8690-1093A0A294E6}"/>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pic>
        <p:nvPicPr>
          <p:cNvPr id="61" name="図 60">
            <a:extLst>
              <a:ext uri="{FF2B5EF4-FFF2-40B4-BE49-F238E27FC236}">
                <a16:creationId xmlns:a16="http://schemas.microsoft.com/office/drawing/2014/main" id="{B225132E-30AD-FA81-62B8-596AC2EE9A81}"/>
              </a:ext>
            </a:extLst>
          </p:cNvPr>
          <p:cNvPicPr>
            <a:picLocks noChangeAspect="1"/>
          </p:cNvPicPr>
          <p:nvPr/>
        </p:nvPicPr>
        <p:blipFill>
          <a:blip r:embed="rId15"/>
          <a:stretch>
            <a:fillRect/>
          </a:stretch>
        </p:blipFill>
        <p:spPr>
          <a:xfrm>
            <a:off x="3456026" y="4114520"/>
            <a:ext cx="611829" cy="550864"/>
          </a:xfrm>
          <a:prstGeom prst="rect">
            <a:avLst/>
          </a:prstGeom>
        </p:spPr>
      </p:pic>
      <p:pic>
        <p:nvPicPr>
          <p:cNvPr id="37" name="図 36">
            <a:extLst>
              <a:ext uri="{FF2B5EF4-FFF2-40B4-BE49-F238E27FC236}">
                <a16:creationId xmlns:a16="http://schemas.microsoft.com/office/drawing/2014/main" id="{1BECE42E-DEA8-37A3-E2F5-B87E8E4AC354}"/>
              </a:ext>
            </a:extLst>
          </p:cNvPr>
          <p:cNvPicPr>
            <a:picLocks noChangeAspect="1"/>
          </p:cNvPicPr>
          <p:nvPr/>
        </p:nvPicPr>
        <p:blipFill>
          <a:blip r:embed="rId14"/>
          <a:stretch>
            <a:fillRect/>
          </a:stretch>
        </p:blipFill>
        <p:spPr>
          <a:xfrm>
            <a:off x="981536" y="7409771"/>
            <a:ext cx="1729013" cy="2185107"/>
          </a:xfrm>
          <a:prstGeom prst="rect">
            <a:avLst/>
          </a:prstGeom>
        </p:spPr>
      </p:pic>
      <p:grpSp>
        <p:nvGrpSpPr>
          <p:cNvPr id="41" name="グループ化 40">
            <a:extLst>
              <a:ext uri="{FF2B5EF4-FFF2-40B4-BE49-F238E27FC236}">
                <a16:creationId xmlns:a16="http://schemas.microsoft.com/office/drawing/2014/main" id="{4786238F-260C-48CB-B5C1-C312B98962F0}"/>
              </a:ext>
            </a:extLst>
          </p:cNvPr>
          <p:cNvGrpSpPr/>
          <p:nvPr/>
        </p:nvGrpSpPr>
        <p:grpSpPr>
          <a:xfrm>
            <a:off x="507714" y="9166953"/>
            <a:ext cx="1129763" cy="334675"/>
            <a:chOff x="3663256" y="1927456"/>
            <a:chExt cx="4929337" cy="1460240"/>
          </a:xfrm>
          <a:solidFill>
            <a:schemeClr val="bg1">
              <a:alpha val="86000"/>
            </a:schemeClr>
          </a:solidFill>
          <a:effectLst>
            <a:glow rad="63500">
              <a:schemeClr val="tx1">
                <a:alpha val="40000"/>
              </a:schemeClr>
            </a:glow>
          </a:effectLst>
        </p:grpSpPr>
        <p:sp>
          <p:nvSpPr>
            <p:cNvPr id="50" name="テキスト ボックス 49">
              <a:extLst>
                <a:ext uri="{FF2B5EF4-FFF2-40B4-BE49-F238E27FC236}">
                  <a16:creationId xmlns:a16="http://schemas.microsoft.com/office/drawing/2014/main" id="{89FF9F55-F5BF-4361-9CB1-E08B8B000BD7}"/>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51" name="テキスト ボックス 50">
              <a:extLst>
                <a:ext uri="{FF2B5EF4-FFF2-40B4-BE49-F238E27FC236}">
                  <a16:creationId xmlns:a16="http://schemas.microsoft.com/office/drawing/2014/main" id="{B4772D97-1D95-446D-AF8B-31BF65FC97AA}"/>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pic>
        <p:nvPicPr>
          <p:cNvPr id="52" name="図 51">
            <a:extLst>
              <a:ext uri="{FF2B5EF4-FFF2-40B4-BE49-F238E27FC236}">
                <a16:creationId xmlns:a16="http://schemas.microsoft.com/office/drawing/2014/main" id="{D6C59F2F-692A-E0D0-20B4-D746C99CADBF}"/>
              </a:ext>
            </a:extLst>
          </p:cNvPr>
          <p:cNvPicPr>
            <a:picLocks noChangeAspect="1"/>
          </p:cNvPicPr>
          <p:nvPr/>
        </p:nvPicPr>
        <p:blipFill>
          <a:blip r:embed="rId15"/>
          <a:stretch>
            <a:fillRect/>
          </a:stretch>
        </p:blipFill>
        <p:spPr>
          <a:xfrm>
            <a:off x="3526323" y="7301117"/>
            <a:ext cx="555178" cy="499858"/>
          </a:xfrm>
          <a:prstGeom prst="rect">
            <a:avLst/>
          </a:prstGeom>
        </p:spPr>
      </p:pic>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4653</TotalTime>
  <Pages>0</Pages>
  <Words>659</Words>
  <Characters>0</Characters>
  <Application>Microsoft Office PowerPoint</Application>
  <DocSecurity>0</DocSecurity>
  <PresentationFormat>ユーザー設定</PresentationFormat>
  <Lines>0</Lines>
  <Paragraphs>93</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Yu Gothic UI</vt:lpstr>
      <vt:lpstr>ヒラギノ角ゴ5</vt:lpstr>
      <vt:lpstr>ヒラギノ角ゴ7</vt:lpstr>
      <vt:lpstr>メイリオ</vt:lpstr>
      <vt:lpstr>游ゴシック</vt:lpstr>
      <vt:lpstr>游ゴシック Light</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1471</cp:revision>
  <dcterms:created xsi:type="dcterms:W3CDTF">2015-08-26T04:11:00Z</dcterms:created>
  <dcterms:modified xsi:type="dcterms:W3CDTF">2024-12-27T07:33:02Z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