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9" r:id="rId2"/>
    <p:sldId id="300"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5" d="100"/>
          <a:sy n="65" d="100"/>
        </p:scale>
        <p:origin x="3222" y="82"/>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2025/1/30</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2025/1/30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2025/1/30</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2025/1/30</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2025/1/30</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2025/1/30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2025/1/30</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2025/1/30</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https://bto.applied.ne.jp/img/conts/oem_mainvisual.jpg" TargetMode="External"/><Relationship Id="rId18" Type="http://schemas.openxmlformats.org/officeDocument/2006/relationships/image" Target="../media/image25.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https://bto.applied.ne.jp/img/solution2/hpc-feature_step03.png" TargetMode="External"/><Relationship Id="rId2" Type="http://schemas.openxmlformats.org/officeDocument/2006/relationships/image" Target="../media/image12.png"/><Relationship Id="rId16" Type="http://schemas.openxmlformats.org/officeDocument/2006/relationships/image" Target="../media/image24.pn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http://recruit.applied-g.jp/2020/wp-content/uploads/2019/09/IMG_5784_R.jpg" TargetMode="External"/><Relationship Id="rId10" Type="http://schemas.openxmlformats.org/officeDocument/2006/relationships/image" Target="../media/image20.png"/><Relationship Id="rId19" Type="http://schemas.openxmlformats.org/officeDocument/2006/relationships/image" Target="https://bto.applied.ne.jp/img/solution2/hpc-feature_step04.png" TargetMode="External"/><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四角形: 角を丸くする 144">
            <a:extLst>
              <a:ext uri="{FF2B5EF4-FFF2-40B4-BE49-F238E27FC236}">
                <a16:creationId xmlns:a16="http://schemas.microsoft.com/office/drawing/2014/main" id="{18729C52-8B82-475F-BBE4-C82BD2D321E4}"/>
              </a:ext>
            </a:extLst>
          </p:cNvPr>
          <p:cNvSpPr/>
          <p:nvPr/>
        </p:nvSpPr>
        <p:spPr>
          <a:xfrm>
            <a:off x="217589" y="7887898"/>
            <a:ext cx="7132542" cy="1169418"/>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直角三角形 160">
            <a:extLst>
              <a:ext uri="{FF2B5EF4-FFF2-40B4-BE49-F238E27FC236}">
                <a16:creationId xmlns:a16="http://schemas.microsoft.com/office/drawing/2014/main" id="{AA4EEEF4-3E96-480E-8981-FB12D1468520}"/>
              </a:ext>
            </a:extLst>
          </p:cNvPr>
          <p:cNvSpPr/>
          <p:nvPr/>
        </p:nvSpPr>
        <p:spPr>
          <a:xfrm rot="5400000">
            <a:off x="287801" y="7965039"/>
            <a:ext cx="581723" cy="581723"/>
          </a:xfrm>
          <a:prstGeom prst="rtTriangl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0" name="グループ化 69">
            <a:extLst>
              <a:ext uri="{FF2B5EF4-FFF2-40B4-BE49-F238E27FC236}">
                <a16:creationId xmlns:a16="http://schemas.microsoft.com/office/drawing/2014/main" id="{08D5F2B3-E28D-4F43-9D9F-903BE7FAADEF}"/>
              </a:ext>
            </a:extLst>
          </p:cNvPr>
          <p:cNvGrpSpPr/>
          <p:nvPr/>
        </p:nvGrpSpPr>
        <p:grpSpPr>
          <a:xfrm>
            <a:off x="397393" y="3201647"/>
            <a:ext cx="4215662" cy="3780548"/>
            <a:chOff x="140349" y="3044199"/>
            <a:chExt cx="4215662" cy="3780548"/>
          </a:xfrm>
          <a:solidFill>
            <a:schemeClr val="bg1"/>
          </a:solidFill>
        </p:grpSpPr>
        <p:sp>
          <p:nvSpPr>
            <p:cNvPr id="69" name="六角形 68">
              <a:extLst>
                <a:ext uri="{FF2B5EF4-FFF2-40B4-BE49-F238E27FC236}">
                  <a16:creationId xmlns:a16="http://schemas.microsoft.com/office/drawing/2014/main" id="{CB5B56C3-77E0-4BDB-A36B-E161FAB33FBC}"/>
                </a:ext>
              </a:extLst>
            </p:cNvPr>
            <p:cNvSpPr/>
            <p:nvPr/>
          </p:nvSpPr>
          <p:spPr>
            <a:xfrm>
              <a:off x="140349" y="4673820"/>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六角形 126">
              <a:extLst>
                <a:ext uri="{FF2B5EF4-FFF2-40B4-BE49-F238E27FC236}">
                  <a16:creationId xmlns:a16="http://schemas.microsoft.com/office/drawing/2014/main" id="{4067B5E1-5297-4771-8BD6-34C87A5A779B}"/>
                </a:ext>
              </a:extLst>
            </p:cNvPr>
            <p:cNvSpPr/>
            <p:nvPr/>
          </p:nvSpPr>
          <p:spPr>
            <a:xfrm>
              <a:off x="1127359" y="4156292"/>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六角形 127">
              <a:extLst>
                <a:ext uri="{FF2B5EF4-FFF2-40B4-BE49-F238E27FC236}">
                  <a16:creationId xmlns:a16="http://schemas.microsoft.com/office/drawing/2014/main" id="{93E8348A-024F-41F5-A1C0-9C0B9FDBB981}"/>
                </a:ext>
              </a:extLst>
            </p:cNvPr>
            <p:cNvSpPr/>
            <p:nvPr/>
          </p:nvSpPr>
          <p:spPr>
            <a:xfrm>
              <a:off x="1127359" y="5240939"/>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六角形 131">
              <a:extLst>
                <a:ext uri="{FF2B5EF4-FFF2-40B4-BE49-F238E27FC236}">
                  <a16:creationId xmlns:a16="http://schemas.microsoft.com/office/drawing/2014/main" id="{1248D511-F728-4C02-82A2-7A98BABFC30E}"/>
                </a:ext>
              </a:extLst>
            </p:cNvPr>
            <p:cNvSpPr/>
            <p:nvPr/>
          </p:nvSpPr>
          <p:spPr>
            <a:xfrm>
              <a:off x="2141184" y="4673820"/>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六角形 132">
              <a:extLst>
                <a:ext uri="{FF2B5EF4-FFF2-40B4-BE49-F238E27FC236}">
                  <a16:creationId xmlns:a16="http://schemas.microsoft.com/office/drawing/2014/main" id="{EB046B12-2019-45F7-8DE7-3EA39F538169}"/>
                </a:ext>
              </a:extLst>
            </p:cNvPr>
            <p:cNvSpPr/>
            <p:nvPr/>
          </p:nvSpPr>
          <p:spPr>
            <a:xfrm>
              <a:off x="3128194" y="4156292"/>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六角形 133">
              <a:extLst>
                <a:ext uri="{FF2B5EF4-FFF2-40B4-BE49-F238E27FC236}">
                  <a16:creationId xmlns:a16="http://schemas.microsoft.com/office/drawing/2014/main" id="{0634AD75-F031-4DF2-82CA-6DEDA74B744E}"/>
                </a:ext>
              </a:extLst>
            </p:cNvPr>
            <p:cNvSpPr/>
            <p:nvPr/>
          </p:nvSpPr>
          <p:spPr>
            <a:xfrm>
              <a:off x="3128194" y="5240939"/>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六角形 135">
              <a:extLst>
                <a:ext uri="{FF2B5EF4-FFF2-40B4-BE49-F238E27FC236}">
                  <a16:creationId xmlns:a16="http://schemas.microsoft.com/office/drawing/2014/main" id="{5684BD7D-5266-48BB-9EC6-650F7F00857F}"/>
                </a:ext>
              </a:extLst>
            </p:cNvPr>
            <p:cNvSpPr/>
            <p:nvPr/>
          </p:nvSpPr>
          <p:spPr>
            <a:xfrm>
              <a:off x="2141184" y="3582266"/>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六角形 137">
              <a:extLst>
                <a:ext uri="{FF2B5EF4-FFF2-40B4-BE49-F238E27FC236}">
                  <a16:creationId xmlns:a16="http://schemas.microsoft.com/office/drawing/2014/main" id="{14F6B8A1-EF6F-4DAC-9803-216954B61C49}"/>
                </a:ext>
              </a:extLst>
            </p:cNvPr>
            <p:cNvSpPr/>
            <p:nvPr/>
          </p:nvSpPr>
          <p:spPr>
            <a:xfrm>
              <a:off x="140349" y="3594407"/>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六角形 138">
              <a:extLst>
                <a:ext uri="{FF2B5EF4-FFF2-40B4-BE49-F238E27FC236}">
                  <a16:creationId xmlns:a16="http://schemas.microsoft.com/office/drawing/2014/main" id="{618D38EF-34EE-460D-A39E-BED9B2FB2CCA}"/>
                </a:ext>
              </a:extLst>
            </p:cNvPr>
            <p:cNvSpPr/>
            <p:nvPr/>
          </p:nvSpPr>
          <p:spPr>
            <a:xfrm>
              <a:off x="2141184" y="5754143"/>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六角形 139">
              <a:extLst>
                <a:ext uri="{FF2B5EF4-FFF2-40B4-BE49-F238E27FC236}">
                  <a16:creationId xmlns:a16="http://schemas.microsoft.com/office/drawing/2014/main" id="{4E4B4C4D-9ED0-48BF-9363-512D97189DFD}"/>
                </a:ext>
              </a:extLst>
            </p:cNvPr>
            <p:cNvSpPr/>
            <p:nvPr/>
          </p:nvSpPr>
          <p:spPr>
            <a:xfrm>
              <a:off x="140349" y="5766284"/>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六角形 140">
              <a:extLst>
                <a:ext uri="{FF2B5EF4-FFF2-40B4-BE49-F238E27FC236}">
                  <a16:creationId xmlns:a16="http://schemas.microsoft.com/office/drawing/2014/main" id="{539C725F-FF08-4033-9D27-4A519A6916D8}"/>
                </a:ext>
              </a:extLst>
            </p:cNvPr>
            <p:cNvSpPr/>
            <p:nvPr/>
          </p:nvSpPr>
          <p:spPr>
            <a:xfrm>
              <a:off x="1127359" y="3083355"/>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六角形 141">
              <a:extLst>
                <a:ext uri="{FF2B5EF4-FFF2-40B4-BE49-F238E27FC236}">
                  <a16:creationId xmlns:a16="http://schemas.microsoft.com/office/drawing/2014/main" id="{1226B8F9-47FF-4CD9-9B78-44BE0C17AC87}"/>
                </a:ext>
              </a:extLst>
            </p:cNvPr>
            <p:cNvSpPr/>
            <p:nvPr/>
          </p:nvSpPr>
          <p:spPr>
            <a:xfrm>
              <a:off x="3128194" y="3044199"/>
              <a:ext cx="1227817" cy="1058463"/>
            </a:xfrm>
            <a:prstGeom prst="hexagon">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2F4BB44A-2D91-47A2-B9B6-493780E67B23}"/>
              </a:ext>
            </a:extLst>
          </p:cNvPr>
          <p:cNvSpPr/>
          <p:nvPr/>
        </p:nvSpPr>
        <p:spPr>
          <a:xfrm>
            <a:off x="3752269" y="2948857"/>
            <a:ext cx="2123007" cy="631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BB390DF-90DD-4C6A-BD00-78F9970E0B22}"/>
              </a:ext>
            </a:extLst>
          </p:cNvPr>
          <p:cNvSpPr/>
          <p:nvPr/>
        </p:nvSpPr>
        <p:spPr>
          <a:xfrm>
            <a:off x="-3175" y="6442"/>
            <a:ext cx="7562850" cy="245248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D0C5111-46CA-4687-ADF3-CD7251DA0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7252" y="-3773"/>
            <a:ext cx="2592423" cy="2468176"/>
          </a:xfrm>
          <a:prstGeom prst="rect">
            <a:avLst/>
          </a:prstGeom>
        </p:spPr>
      </p:pic>
      <p:grpSp>
        <p:nvGrpSpPr>
          <p:cNvPr id="2" name="グループ化 1">
            <a:extLst>
              <a:ext uri="{FF2B5EF4-FFF2-40B4-BE49-F238E27FC236}">
                <a16:creationId xmlns:a16="http://schemas.microsoft.com/office/drawing/2014/main" id="{7D2D63A1-F4DE-4248-959E-7BA9A3F1CD0F}"/>
              </a:ext>
            </a:extLst>
          </p:cNvPr>
          <p:cNvGrpSpPr/>
          <p:nvPr/>
        </p:nvGrpSpPr>
        <p:grpSpPr>
          <a:xfrm>
            <a:off x="3762164" y="-2241"/>
            <a:ext cx="2384748" cy="2463882"/>
            <a:chOff x="3762164" y="-2241"/>
            <a:chExt cx="2384748" cy="2463882"/>
          </a:xfrm>
        </p:grpSpPr>
        <p:sp>
          <p:nvSpPr>
            <p:cNvPr id="60" name="平行四辺形 59">
              <a:extLst>
                <a:ext uri="{FF2B5EF4-FFF2-40B4-BE49-F238E27FC236}">
                  <a16:creationId xmlns:a16="http://schemas.microsoft.com/office/drawing/2014/main" id="{198AD764-4C19-4A9D-A987-526E5138881E}"/>
                </a:ext>
              </a:extLst>
            </p:cNvPr>
            <p:cNvSpPr/>
            <p:nvPr/>
          </p:nvSpPr>
          <p:spPr>
            <a:xfrm>
              <a:off x="3762164" y="-2241"/>
              <a:ext cx="2379111" cy="2463882"/>
            </a:xfrm>
            <a:prstGeom prst="parallelogram">
              <a:avLst>
                <a:gd name="adj" fmla="val 49922"/>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平行四辺形 60">
              <a:extLst>
                <a:ext uri="{FF2B5EF4-FFF2-40B4-BE49-F238E27FC236}">
                  <a16:creationId xmlns:a16="http://schemas.microsoft.com/office/drawing/2014/main" id="{988A5A3C-7AB5-4157-B87B-825334ED5943}"/>
                </a:ext>
              </a:extLst>
            </p:cNvPr>
            <p:cNvSpPr/>
            <p:nvPr/>
          </p:nvSpPr>
          <p:spPr>
            <a:xfrm flipH="1">
              <a:off x="3767801" y="-2241"/>
              <a:ext cx="2379111" cy="2463882"/>
            </a:xfrm>
            <a:prstGeom prst="parallelogram">
              <a:avLst>
                <a:gd name="adj" fmla="val 49922"/>
              </a:avLst>
            </a:prstGeom>
            <a:gradFill>
              <a:gsLst>
                <a:gs pos="0">
                  <a:schemeClr val="accent6">
                    <a:lumMod val="20000"/>
                    <a:lumOff val="80000"/>
                  </a:schemeClr>
                </a:gs>
                <a:gs pos="67000">
                  <a:schemeClr val="accent6">
                    <a:lumMod val="75000"/>
                    <a:alpha val="85000"/>
                  </a:schemeClr>
                </a:gs>
                <a:gs pos="34000">
                  <a:schemeClr val="accent6">
                    <a:alpha val="70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EE0153E8-45F2-4280-9116-DB107D4DC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451" y="3905380"/>
            <a:ext cx="4183728" cy="2452482"/>
          </a:xfrm>
          <a:prstGeom prst="rect">
            <a:avLst/>
          </a:prstGeom>
        </p:spPr>
      </p:pic>
      <p:pic>
        <p:nvPicPr>
          <p:cNvPr id="72" name="Picture 89">
            <a:extLst>
              <a:ext uri="{FF2B5EF4-FFF2-40B4-BE49-F238E27FC236}">
                <a16:creationId xmlns:a16="http://schemas.microsoft.com/office/drawing/2014/main" id="{44031E8A-439E-4F68-A7D6-4232CA5A99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6611" y="1651070"/>
            <a:ext cx="1614041" cy="40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テキスト ボックス 73">
            <a:extLst>
              <a:ext uri="{FF2B5EF4-FFF2-40B4-BE49-F238E27FC236}">
                <a16:creationId xmlns:a16="http://schemas.microsoft.com/office/drawing/2014/main" id="{AE3E2097-1ADD-4695-8F57-01E731BE8339}"/>
              </a:ext>
            </a:extLst>
          </p:cNvPr>
          <p:cNvSpPr txBox="1"/>
          <p:nvPr/>
        </p:nvSpPr>
        <p:spPr>
          <a:xfrm>
            <a:off x="377318" y="685581"/>
            <a:ext cx="3491443" cy="523220"/>
          </a:xfrm>
          <a:prstGeom prst="rect">
            <a:avLst/>
          </a:prstGeom>
          <a:noFill/>
          <a:ln>
            <a:noFill/>
          </a:ln>
          <a:effectLst>
            <a:glow rad="101600">
              <a:schemeClr val="tx1">
                <a:alpha val="60000"/>
              </a:schemeClr>
            </a:glow>
          </a:effectLst>
        </p:spPr>
        <p:txBody>
          <a:bodyPr wrap="square" rtlCol="0">
            <a:spAutoFit/>
          </a:bodyPr>
          <a:lstStyle/>
          <a:p>
            <a:pPr algn="ctr"/>
            <a:r>
              <a:rPr lang="en-US" altLang="ja-JP" sz="2800" b="1" dirty="0">
                <a:solidFill>
                  <a:schemeClr val="accent6">
                    <a:lumMod val="50000"/>
                  </a:schemeClr>
                </a:solidFill>
                <a:ea typeface="游ゴシック" panose="020B0400000000000000" pitchFamily="50" charset="-128"/>
                <a:cs typeface="Segoe UI" panose="020B0502040204020203" pitchFamily="34" charset="0"/>
              </a:rPr>
              <a:t>PCI</a:t>
            </a:r>
            <a:r>
              <a:rPr lang="ja-JP" altLang="en-US" sz="2800" b="1" dirty="0">
                <a:solidFill>
                  <a:schemeClr val="accent6">
                    <a:lumMod val="50000"/>
                  </a:schemeClr>
                </a:solidFill>
                <a:ea typeface="游ゴシック" panose="020B0400000000000000" pitchFamily="50" charset="-128"/>
                <a:cs typeface="Segoe UI" panose="020B0502040204020203" pitchFamily="34" charset="0"/>
              </a:rPr>
              <a:t>バス・</a:t>
            </a:r>
            <a:r>
              <a:rPr lang="en-US" altLang="ja-JP" sz="2800" b="1" dirty="0">
                <a:solidFill>
                  <a:schemeClr val="accent6">
                    <a:lumMod val="50000"/>
                  </a:schemeClr>
                </a:solidFill>
                <a:ea typeface="游ゴシック" panose="020B0400000000000000" pitchFamily="50" charset="-128"/>
                <a:cs typeface="Segoe UI" panose="020B0502040204020203" pitchFamily="34" charset="0"/>
              </a:rPr>
              <a:t>RS232C</a:t>
            </a:r>
            <a:endParaRPr lang="en-US" altLang="ja-JP" sz="2800" b="1" dirty="0">
              <a:solidFill>
                <a:schemeClr val="accent6">
                  <a:lumMod val="50000"/>
                </a:schemeClr>
              </a:solidFill>
              <a:effectLst/>
              <a:ea typeface="游ゴシック" panose="020B0400000000000000" pitchFamily="50" charset="-128"/>
              <a:cs typeface="Segoe UI" panose="020B0502040204020203" pitchFamily="34" charset="0"/>
            </a:endParaRPr>
          </a:p>
        </p:txBody>
      </p:sp>
      <p:sp>
        <p:nvSpPr>
          <p:cNvPr id="76" name="テキスト ボックス 75">
            <a:extLst>
              <a:ext uri="{FF2B5EF4-FFF2-40B4-BE49-F238E27FC236}">
                <a16:creationId xmlns:a16="http://schemas.microsoft.com/office/drawing/2014/main" id="{45760C63-8C63-4F08-9CE8-0D23D87F10FA}"/>
              </a:ext>
            </a:extLst>
          </p:cNvPr>
          <p:cNvSpPr txBox="1"/>
          <p:nvPr/>
        </p:nvSpPr>
        <p:spPr>
          <a:xfrm>
            <a:off x="465047" y="392765"/>
            <a:ext cx="3355142" cy="338554"/>
          </a:xfrm>
          <a:prstGeom prst="rect">
            <a:avLst/>
          </a:prstGeom>
          <a:noFill/>
          <a:ln>
            <a:noFill/>
          </a:ln>
          <a:effectLst>
            <a:glow rad="101600">
              <a:schemeClr val="tx1">
                <a:alpha val="60000"/>
              </a:schemeClr>
            </a:glow>
          </a:effectLst>
        </p:spPr>
        <p:txBody>
          <a:bodyPr wrap="square" rtlCol="0">
            <a:spAutoFit/>
          </a:bodyPr>
          <a:lstStyle/>
          <a:p>
            <a:pPr algn="ctr"/>
            <a:r>
              <a:rPr lang="ja-JP" altLang="en-US" sz="1600" b="1" dirty="0">
                <a:solidFill>
                  <a:sysClr val="windowText" lastClr="000000"/>
                </a:solidFill>
                <a:ea typeface="游ゴシック" panose="020B0400000000000000" pitchFamily="50" charset="-128"/>
                <a:cs typeface="Segoe UI" panose="020B0502040204020203" pitchFamily="34" charset="0"/>
              </a:rPr>
              <a:t>旧世代の業務用機器に接続できる</a:t>
            </a:r>
            <a:r>
              <a:rPr lang="en-US" altLang="ja-JP" sz="1600" b="1" dirty="0">
                <a:solidFill>
                  <a:sysClr val="windowText" lastClr="000000"/>
                </a:solidFill>
                <a:ea typeface="游ゴシック" panose="020B0400000000000000" pitchFamily="50" charset="-128"/>
                <a:cs typeface="Segoe UI" panose="020B0502040204020203" pitchFamily="34" charset="0"/>
              </a:rPr>
              <a:t>!</a:t>
            </a:r>
            <a:endParaRPr lang="en-US" altLang="ja-JP" sz="1600" b="1" dirty="0">
              <a:solidFill>
                <a:sysClr val="windowText" lastClr="000000"/>
              </a:solidFill>
              <a:effectLst/>
              <a:ea typeface="游ゴシック" panose="020B0400000000000000" pitchFamily="50" charset="-128"/>
              <a:cs typeface="Segoe UI" panose="020B0502040204020203" pitchFamily="34" charset="0"/>
            </a:endParaRPr>
          </a:p>
        </p:txBody>
      </p:sp>
      <p:sp>
        <p:nvSpPr>
          <p:cNvPr id="77" name="テキスト ボックス 76">
            <a:extLst>
              <a:ext uri="{FF2B5EF4-FFF2-40B4-BE49-F238E27FC236}">
                <a16:creationId xmlns:a16="http://schemas.microsoft.com/office/drawing/2014/main" id="{5AB2D43D-3D9C-4A1C-9861-7EAB3F89AD80}"/>
              </a:ext>
            </a:extLst>
          </p:cNvPr>
          <p:cNvSpPr txBox="1"/>
          <p:nvPr/>
        </p:nvSpPr>
        <p:spPr>
          <a:xfrm>
            <a:off x="1021087" y="1175747"/>
            <a:ext cx="3325660" cy="369332"/>
          </a:xfrm>
          <a:prstGeom prst="rect">
            <a:avLst/>
          </a:prstGeom>
          <a:noFill/>
          <a:ln>
            <a:noFill/>
          </a:ln>
          <a:effectLst>
            <a:glow rad="101600">
              <a:schemeClr val="tx1">
                <a:alpha val="60000"/>
              </a:schemeClr>
            </a:glow>
          </a:effectLst>
        </p:spPr>
        <p:txBody>
          <a:bodyPr wrap="square" rtlCol="0">
            <a:spAutoFit/>
          </a:bodyPr>
          <a:lstStyle/>
          <a:p>
            <a:pPr algn="ctr"/>
            <a:r>
              <a:rPr lang="ja-JP" altLang="en-US" b="1" dirty="0">
                <a:solidFill>
                  <a:sysClr val="windowText" lastClr="000000"/>
                </a:solidFill>
                <a:ea typeface="游ゴシック" panose="020B0400000000000000" pitchFamily="50" charset="-128"/>
                <a:cs typeface="Segoe UI" panose="020B0502040204020203" pitchFamily="34" charset="0"/>
              </a:rPr>
              <a:t>搭載のビジネス</a:t>
            </a:r>
            <a:r>
              <a:rPr lang="en-US" altLang="ja-JP" b="1" dirty="0">
                <a:solidFill>
                  <a:sysClr val="windowText" lastClr="000000"/>
                </a:solidFill>
                <a:ea typeface="游ゴシック" panose="020B0400000000000000" pitchFamily="50" charset="-128"/>
                <a:cs typeface="Segoe UI" panose="020B0502040204020203" pitchFamily="34" charset="0"/>
              </a:rPr>
              <a:t>PC</a:t>
            </a:r>
            <a:endParaRPr lang="en-US" altLang="ja-JP" b="1" dirty="0">
              <a:solidFill>
                <a:sysClr val="windowText" lastClr="000000"/>
              </a:solidFill>
              <a:effectLst/>
              <a:ea typeface="游ゴシック" panose="020B0400000000000000" pitchFamily="50" charset="-128"/>
              <a:cs typeface="Segoe UI" panose="020B0502040204020203" pitchFamily="34" charset="0"/>
            </a:endParaRPr>
          </a:p>
        </p:txBody>
      </p:sp>
      <p:cxnSp>
        <p:nvCxnSpPr>
          <p:cNvPr id="19" name="直線コネクタ 18">
            <a:extLst>
              <a:ext uri="{FF2B5EF4-FFF2-40B4-BE49-F238E27FC236}">
                <a16:creationId xmlns:a16="http://schemas.microsoft.com/office/drawing/2014/main" id="{30B72A5C-9EB0-48EB-876D-EC374780B632}"/>
              </a:ext>
            </a:extLst>
          </p:cNvPr>
          <p:cNvCxnSpPr/>
          <p:nvPr/>
        </p:nvCxnSpPr>
        <p:spPr>
          <a:xfrm>
            <a:off x="625685" y="1114498"/>
            <a:ext cx="305684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02F7E5F1-9DAD-42B0-8372-CCC0C4D8DACD}"/>
              </a:ext>
            </a:extLst>
          </p:cNvPr>
          <p:cNvSpPr txBox="1"/>
          <p:nvPr/>
        </p:nvSpPr>
        <p:spPr>
          <a:xfrm>
            <a:off x="1660287" y="2080871"/>
            <a:ext cx="2105692" cy="253916"/>
          </a:xfrm>
          <a:prstGeom prst="rect">
            <a:avLst/>
          </a:prstGeom>
          <a:noFill/>
          <a:ln>
            <a:noFill/>
          </a:ln>
          <a:effectLst>
            <a:glow rad="101600">
              <a:schemeClr val="tx1">
                <a:alpha val="60000"/>
              </a:schemeClr>
            </a:glow>
          </a:effectLst>
        </p:spPr>
        <p:txBody>
          <a:bodyPr wrap="square" rtlCol="0">
            <a:spAutoFit/>
          </a:bodyPr>
          <a:lstStyle/>
          <a:p>
            <a:pPr algn="ctr"/>
            <a:r>
              <a:rPr lang="ja-JP" altLang="en-US" sz="1050" b="1" dirty="0">
                <a:solidFill>
                  <a:sysClr val="windowText" lastClr="000000"/>
                </a:solidFill>
                <a:effectLst/>
                <a:ea typeface="游ゴシック" panose="020B0400000000000000" pitchFamily="50" charset="-128"/>
                <a:cs typeface="Segoe UI" panose="020B0502040204020203" pitchFamily="34" charset="0"/>
              </a:rPr>
              <a:t>特定業務でご利用の方にお勧め</a:t>
            </a:r>
            <a:endParaRPr lang="en-US" altLang="ja-JP" sz="1050" b="1" dirty="0">
              <a:solidFill>
                <a:sysClr val="windowText" lastClr="000000"/>
              </a:solidFill>
              <a:effectLst/>
              <a:ea typeface="游ゴシック" panose="020B0400000000000000" pitchFamily="50" charset="-128"/>
              <a:cs typeface="Segoe UI" panose="020B0502040204020203" pitchFamily="34" charset="0"/>
            </a:endParaRPr>
          </a:p>
        </p:txBody>
      </p:sp>
      <p:sp>
        <p:nvSpPr>
          <p:cNvPr id="20" name="正方形/長方形 19">
            <a:extLst>
              <a:ext uri="{FF2B5EF4-FFF2-40B4-BE49-F238E27FC236}">
                <a16:creationId xmlns:a16="http://schemas.microsoft.com/office/drawing/2014/main" id="{94B477AA-71B5-495E-893D-332325ED6158}"/>
              </a:ext>
            </a:extLst>
          </p:cNvPr>
          <p:cNvSpPr/>
          <p:nvPr/>
        </p:nvSpPr>
        <p:spPr>
          <a:xfrm>
            <a:off x="320796" y="3140314"/>
            <a:ext cx="2131929" cy="848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3270F597-F4B1-45ED-B120-93486E6CE282}"/>
              </a:ext>
            </a:extLst>
          </p:cNvPr>
          <p:cNvSpPr/>
          <p:nvPr/>
        </p:nvSpPr>
        <p:spPr>
          <a:xfrm>
            <a:off x="2701836" y="3140314"/>
            <a:ext cx="2131929" cy="848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FE014F66-B2D7-4C0A-8908-35CE105CF9F7}"/>
              </a:ext>
            </a:extLst>
          </p:cNvPr>
          <p:cNvSpPr/>
          <p:nvPr/>
        </p:nvSpPr>
        <p:spPr>
          <a:xfrm>
            <a:off x="5070281" y="3140314"/>
            <a:ext cx="2131929" cy="848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A3F94DE2-F19F-4FB5-A34C-7BDD585F9DF5}"/>
              </a:ext>
            </a:extLst>
          </p:cNvPr>
          <p:cNvSpPr/>
          <p:nvPr/>
        </p:nvSpPr>
        <p:spPr>
          <a:xfrm>
            <a:off x="5070281" y="4243816"/>
            <a:ext cx="2131929" cy="848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8FC7D039-56A2-4BF5-8E2C-45AEBE637B1C}"/>
              </a:ext>
            </a:extLst>
          </p:cNvPr>
          <p:cNvSpPr/>
          <p:nvPr/>
        </p:nvSpPr>
        <p:spPr>
          <a:xfrm>
            <a:off x="5070281" y="5347318"/>
            <a:ext cx="2131929" cy="8481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CABA28BC-05EA-4D70-AD9E-4BAFC6DCD382}"/>
              </a:ext>
            </a:extLst>
          </p:cNvPr>
          <p:cNvSpPr txBox="1"/>
          <p:nvPr/>
        </p:nvSpPr>
        <p:spPr>
          <a:xfrm>
            <a:off x="320796" y="2615214"/>
            <a:ext cx="6867744" cy="461665"/>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ea typeface="游ゴシック" panose="020B0400000000000000" pitchFamily="50" charset="-128"/>
                <a:cs typeface="Segoe UI" panose="020B0502040204020203" pitchFamily="34" charset="0"/>
              </a:rPr>
              <a:t>アプライドの</a:t>
            </a:r>
            <a:r>
              <a:rPr lang="en-US" altLang="ja-JP" sz="1200" b="1" dirty="0">
                <a:ea typeface="游ゴシック" panose="020B0400000000000000" pitchFamily="50" charset="-128"/>
                <a:cs typeface="Segoe UI" panose="020B0502040204020203" pitchFamily="34" charset="0"/>
              </a:rPr>
              <a:t>Fabrik PC®</a:t>
            </a:r>
            <a:r>
              <a:rPr lang="ja-JP" altLang="en-US" sz="1200" b="1" dirty="0">
                <a:ea typeface="游ゴシック" panose="020B0400000000000000" pitchFamily="50" charset="-128"/>
                <a:cs typeface="Segoe UI" panose="020B0502040204020203" pitchFamily="34" charset="0"/>
              </a:rPr>
              <a:t>は、</a:t>
            </a:r>
            <a:endParaRPr lang="en-US" altLang="ja-JP" sz="1200" b="1" dirty="0">
              <a:ea typeface="游ゴシック" panose="020B0400000000000000" pitchFamily="50" charset="-128"/>
              <a:cs typeface="Segoe UI" panose="020B0502040204020203" pitchFamily="34" charset="0"/>
            </a:endParaRPr>
          </a:p>
          <a:p>
            <a:pPr algn="ctr"/>
            <a:r>
              <a:rPr lang="ja-JP" altLang="en-US" sz="1200" b="1" dirty="0">
                <a:ea typeface="游ゴシック" panose="020B0400000000000000" pitchFamily="50" charset="-128"/>
                <a:cs typeface="Segoe UI" panose="020B0502040204020203" pitchFamily="34" charset="0"/>
              </a:rPr>
              <a:t>一般的なビジネス</a:t>
            </a:r>
            <a:r>
              <a:rPr lang="en-US" altLang="ja-JP" sz="1200" b="1" dirty="0">
                <a:ea typeface="游ゴシック" panose="020B0400000000000000" pitchFamily="50" charset="-128"/>
                <a:cs typeface="Segoe UI" panose="020B0502040204020203" pitchFamily="34" charset="0"/>
              </a:rPr>
              <a:t>PC</a:t>
            </a:r>
            <a:r>
              <a:rPr lang="ja-JP" altLang="en-US" sz="1200" b="1" dirty="0">
                <a:ea typeface="游ゴシック" panose="020B0400000000000000" pitchFamily="50" charset="-128"/>
                <a:cs typeface="Segoe UI" panose="020B0502040204020203" pitchFamily="34" charset="0"/>
              </a:rPr>
              <a:t>とは一線を画す、産業用グレードのマザーボードを採用</a:t>
            </a:r>
            <a:r>
              <a:rPr lang="en-US" altLang="ja-JP" sz="1200" b="1" dirty="0">
                <a:ea typeface="游ゴシック" panose="020B0400000000000000" pitchFamily="50" charset="-128"/>
                <a:cs typeface="Segoe UI" panose="020B0502040204020203" pitchFamily="34" charset="0"/>
              </a:rPr>
              <a:t>!</a:t>
            </a:r>
            <a:endParaRPr lang="en-US" altLang="ja-JP" sz="1200" b="1" dirty="0">
              <a:effectLst/>
              <a:ea typeface="游ゴシック" panose="020B0400000000000000" pitchFamily="50" charset="-128"/>
              <a:cs typeface="Segoe UI" panose="020B0502040204020203" pitchFamily="34" charset="0"/>
            </a:endParaRPr>
          </a:p>
        </p:txBody>
      </p:sp>
      <p:sp>
        <p:nvSpPr>
          <p:cNvPr id="90" name="テキスト ボックス 89">
            <a:extLst>
              <a:ext uri="{FF2B5EF4-FFF2-40B4-BE49-F238E27FC236}">
                <a16:creationId xmlns:a16="http://schemas.microsoft.com/office/drawing/2014/main" id="{EC60566A-77AE-461A-9E64-1988274FC6AB}"/>
              </a:ext>
            </a:extLst>
          </p:cNvPr>
          <p:cNvSpPr txBox="1"/>
          <p:nvPr/>
        </p:nvSpPr>
        <p:spPr>
          <a:xfrm>
            <a:off x="943973" y="3247150"/>
            <a:ext cx="1508752" cy="600164"/>
          </a:xfrm>
          <a:prstGeom prst="rect">
            <a:avLst/>
          </a:prstGeom>
          <a:noFill/>
          <a:ln>
            <a:noFill/>
          </a:ln>
          <a:effectLst>
            <a:glow rad="101600">
              <a:schemeClr val="tx1">
                <a:alpha val="60000"/>
              </a:schemeClr>
            </a:glow>
          </a:effectLst>
        </p:spPr>
        <p:txBody>
          <a:bodyPr wrap="square" rtlCol="0">
            <a:spAutoFit/>
          </a:bodyPr>
          <a:lstStyle/>
          <a:p>
            <a:r>
              <a:rPr lang="en-US" altLang="ja-JP" sz="1100" b="1" dirty="0">
                <a:ea typeface="游ゴシック" panose="020B0400000000000000" pitchFamily="50" charset="-128"/>
                <a:cs typeface="Segoe UI" panose="020B0502040204020203" pitchFamily="34" charset="0"/>
              </a:rPr>
              <a:t>RS-232C</a:t>
            </a:r>
            <a:r>
              <a:rPr lang="ja-JP" altLang="en-US" sz="1100" b="1" dirty="0">
                <a:ea typeface="游ゴシック" panose="020B0400000000000000" pitchFamily="50" charset="-128"/>
                <a:cs typeface="Segoe UI" panose="020B0502040204020203" pitchFamily="34" charset="0"/>
              </a:rPr>
              <a:t>を搭載</a:t>
            </a:r>
            <a:r>
              <a:rPr lang="en-US" altLang="ja-JP" sz="1100" b="1" dirty="0">
                <a:ea typeface="游ゴシック" panose="020B0400000000000000" pitchFamily="50" charset="-128"/>
                <a:cs typeface="Segoe UI" panose="020B0502040204020203" pitchFamily="34" charset="0"/>
              </a:rPr>
              <a:t>!</a:t>
            </a:r>
          </a:p>
          <a:p>
            <a:r>
              <a:rPr lang="ja-JP" altLang="en-US" sz="1100" b="1" dirty="0">
                <a:effectLst/>
                <a:ea typeface="游ゴシック" panose="020B0400000000000000" pitchFamily="50" charset="-128"/>
                <a:cs typeface="Segoe UI" panose="020B0502040204020203" pitchFamily="34" charset="0"/>
              </a:rPr>
              <a:t>研究・検査機器の</a:t>
            </a:r>
            <a:endParaRPr lang="en-US" altLang="ja-JP" sz="1100" b="1" dirty="0">
              <a:effectLst/>
              <a:ea typeface="游ゴシック" panose="020B0400000000000000" pitchFamily="50" charset="-128"/>
              <a:cs typeface="Segoe UI" panose="020B0502040204020203" pitchFamily="34" charset="0"/>
            </a:endParaRPr>
          </a:p>
          <a:p>
            <a:r>
              <a:rPr lang="ja-JP" altLang="en-US" sz="1100" b="1" dirty="0">
                <a:ea typeface="游ゴシック" panose="020B0400000000000000" pitchFamily="50" charset="-128"/>
                <a:cs typeface="Segoe UI" panose="020B0502040204020203" pitchFamily="34" charset="0"/>
              </a:rPr>
              <a:t>接続と仕様に最適</a:t>
            </a:r>
            <a:r>
              <a:rPr lang="en-US" altLang="ja-JP" sz="1100" b="1" dirty="0">
                <a:ea typeface="游ゴシック" panose="020B0400000000000000" pitchFamily="50" charset="-128"/>
                <a:cs typeface="Segoe UI" panose="020B0502040204020203" pitchFamily="34" charset="0"/>
              </a:rPr>
              <a:t>!</a:t>
            </a:r>
            <a:endParaRPr lang="en-US" altLang="ja-JP" sz="1100" b="1" dirty="0">
              <a:effectLst/>
              <a:ea typeface="游ゴシック" panose="020B0400000000000000" pitchFamily="50" charset="-128"/>
              <a:cs typeface="Segoe UI" panose="020B0502040204020203" pitchFamily="34" charset="0"/>
            </a:endParaRPr>
          </a:p>
        </p:txBody>
      </p:sp>
      <p:sp>
        <p:nvSpPr>
          <p:cNvPr id="68" name="正方形/長方形 67">
            <a:extLst>
              <a:ext uri="{FF2B5EF4-FFF2-40B4-BE49-F238E27FC236}">
                <a16:creationId xmlns:a16="http://schemas.microsoft.com/office/drawing/2014/main" id="{B2B97234-DC93-4A1D-A84B-1A296CA28D19}"/>
              </a:ext>
            </a:extLst>
          </p:cNvPr>
          <p:cNvSpPr/>
          <p:nvPr/>
        </p:nvSpPr>
        <p:spPr>
          <a:xfrm>
            <a:off x="477434" y="3345476"/>
            <a:ext cx="403958" cy="4039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42">
            <a:extLst>
              <a:ext uri="{FF2B5EF4-FFF2-40B4-BE49-F238E27FC236}">
                <a16:creationId xmlns:a16="http://schemas.microsoft.com/office/drawing/2014/main" id="{FA918449-7BAF-43F4-A91F-587F8D2CA5BF}"/>
              </a:ext>
            </a:extLst>
          </p:cNvPr>
          <p:cNvSpPr>
            <a:spLocks/>
          </p:cNvSpPr>
          <p:nvPr/>
        </p:nvSpPr>
        <p:spPr bwMode="auto">
          <a:xfrm>
            <a:off x="619921" y="3506264"/>
            <a:ext cx="95250" cy="174625"/>
          </a:xfrm>
          <a:custGeom>
            <a:avLst/>
            <a:gdLst>
              <a:gd name="T0" fmla="*/ 4464 w 285750"/>
              <a:gd name="T1" fmla="*/ 0 h 517029"/>
              <a:gd name="T2" fmla="*/ 100012 w 285750"/>
              <a:gd name="T3" fmla="*/ 0 h 517029"/>
              <a:gd name="T4" fmla="*/ 281285 w 285750"/>
              <a:gd name="T5" fmla="*/ 0 h 517029"/>
              <a:gd name="T6" fmla="*/ 285750 w 285750"/>
              <a:gd name="T7" fmla="*/ 0 h 517029"/>
              <a:gd name="T8" fmla="*/ 241101 w 285750"/>
              <a:gd name="T9" fmla="*/ 517029 h 517029"/>
              <a:gd name="T10" fmla="*/ 55364 w 285750"/>
              <a:gd name="T11" fmla="*/ 517029 h 517029"/>
              <a:gd name="T12" fmla="*/ 95385 w 285750"/>
              <a:gd name="T13" fmla="*/ 53578 h 517029"/>
              <a:gd name="T14" fmla="*/ 0 w 285750"/>
              <a:gd name="T15" fmla="*/ 53578 h 517029"/>
              <a:gd name="T16" fmla="*/ 4464 w 285750"/>
              <a:gd name="T17"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50" h="517029">
                <a:moveTo>
                  <a:pt x="4464" y="0"/>
                </a:moveTo>
                <a:lnTo>
                  <a:pt x="100012" y="0"/>
                </a:lnTo>
                <a:lnTo>
                  <a:pt x="281285" y="0"/>
                </a:lnTo>
                <a:lnTo>
                  <a:pt x="285750" y="0"/>
                </a:lnTo>
                <a:lnTo>
                  <a:pt x="241101" y="517029"/>
                </a:lnTo>
                <a:lnTo>
                  <a:pt x="55364" y="517029"/>
                </a:lnTo>
                <a:lnTo>
                  <a:pt x="95385" y="53578"/>
                </a:lnTo>
                <a:lnTo>
                  <a:pt x="0" y="53578"/>
                </a:lnTo>
                <a:lnTo>
                  <a:pt x="446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テキスト ボックス 104">
            <a:extLst>
              <a:ext uri="{FF2B5EF4-FFF2-40B4-BE49-F238E27FC236}">
                <a16:creationId xmlns:a16="http://schemas.microsoft.com/office/drawing/2014/main" id="{52DD138E-BD32-4ACF-9ECF-927455534118}"/>
              </a:ext>
            </a:extLst>
          </p:cNvPr>
          <p:cNvSpPr txBox="1"/>
          <p:nvPr/>
        </p:nvSpPr>
        <p:spPr>
          <a:xfrm>
            <a:off x="465567" y="3345476"/>
            <a:ext cx="403958" cy="184666"/>
          </a:xfrm>
          <a:prstGeom prst="rect">
            <a:avLst/>
          </a:prstGeom>
          <a:noFill/>
          <a:ln>
            <a:noFill/>
          </a:ln>
          <a:effectLst>
            <a:glow rad="101600">
              <a:schemeClr val="tx1">
                <a:alpha val="60000"/>
              </a:schemeClr>
            </a:glow>
          </a:effectLst>
        </p:spPr>
        <p:txBody>
          <a:bodyPr wrap="square" rtlCol="0">
            <a:spAutoFit/>
          </a:bodyPr>
          <a:lstStyle/>
          <a:p>
            <a:pPr algn="ctr"/>
            <a:r>
              <a:rPr lang="ja-JP" altLang="en-US" sz="600" b="1" dirty="0">
                <a:solidFill>
                  <a:schemeClr val="bg1"/>
                </a:solidFill>
                <a:ea typeface="游ゴシック" panose="020B0400000000000000" pitchFamily="50" charset="-128"/>
                <a:cs typeface="Segoe UI" panose="020B0502040204020203" pitchFamily="34" charset="0"/>
              </a:rPr>
              <a:t>特徴</a:t>
            </a:r>
            <a:endParaRPr lang="en-US" altLang="ja-JP" sz="600" b="1" dirty="0">
              <a:solidFill>
                <a:schemeClr val="bg1"/>
              </a:solidFill>
              <a:effectLst/>
              <a:ea typeface="游ゴシック" panose="020B0400000000000000" pitchFamily="50" charset="-128"/>
              <a:cs typeface="Segoe UI" panose="020B0502040204020203" pitchFamily="34" charset="0"/>
            </a:endParaRPr>
          </a:p>
        </p:txBody>
      </p:sp>
      <p:sp>
        <p:nvSpPr>
          <p:cNvPr id="106" name="正方形/長方形 105">
            <a:extLst>
              <a:ext uri="{FF2B5EF4-FFF2-40B4-BE49-F238E27FC236}">
                <a16:creationId xmlns:a16="http://schemas.microsoft.com/office/drawing/2014/main" id="{B9DF182B-D4B3-4373-9691-D9C65F6ED6E4}"/>
              </a:ext>
            </a:extLst>
          </p:cNvPr>
          <p:cNvSpPr/>
          <p:nvPr/>
        </p:nvSpPr>
        <p:spPr>
          <a:xfrm>
            <a:off x="2811103" y="3345476"/>
            <a:ext cx="403958" cy="4039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78E69C5D-A086-41D4-B53F-1E74F17A1DE9}"/>
              </a:ext>
            </a:extLst>
          </p:cNvPr>
          <p:cNvSpPr txBox="1"/>
          <p:nvPr/>
        </p:nvSpPr>
        <p:spPr>
          <a:xfrm>
            <a:off x="2799236" y="3345476"/>
            <a:ext cx="403958" cy="184666"/>
          </a:xfrm>
          <a:prstGeom prst="rect">
            <a:avLst/>
          </a:prstGeom>
          <a:noFill/>
          <a:ln>
            <a:noFill/>
          </a:ln>
          <a:effectLst>
            <a:glow rad="101600">
              <a:schemeClr val="tx1">
                <a:alpha val="60000"/>
              </a:schemeClr>
            </a:glow>
          </a:effectLst>
        </p:spPr>
        <p:txBody>
          <a:bodyPr wrap="square" rtlCol="0">
            <a:spAutoFit/>
          </a:bodyPr>
          <a:lstStyle/>
          <a:p>
            <a:pPr algn="ctr"/>
            <a:r>
              <a:rPr lang="ja-JP" altLang="en-US" sz="600" b="1" dirty="0">
                <a:solidFill>
                  <a:schemeClr val="bg1"/>
                </a:solidFill>
                <a:ea typeface="游ゴシック" panose="020B0400000000000000" pitchFamily="50" charset="-128"/>
                <a:cs typeface="Segoe UI" panose="020B0502040204020203" pitchFamily="34" charset="0"/>
              </a:rPr>
              <a:t>特徴</a:t>
            </a:r>
            <a:endParaRPr lang="en-US" altLang="ja-JP" sz="600" b="1" dirty="0">
              <a:solidFill>
                <a:schemeClr val="bg1"/>
              </a:solidFill>
              <a:effectLst/>
              <a:ea typeface="游ゴシック" panose="020B0400000000000000" pitchFamily="50" charset="-128"/>
              <a:cs typeface="Segoe UI" panose="020B0502040204020203" pitchFamily="34" charset="0"/>
            </a:endParaRPr>
          </a:p>
        </p:txBody>
      </p:sp>
      <p:sp>
        <p:nvSpPr>
          <p:cNvPr id="109" name="テキスト ボックス 43">
            <a:extLst>
              <a:ext uri="{FF2B5EF4-FFF2-40B4-BE49-F238E27FC236}">
                <a16:creationId xmlns:a16="http://schemas.microsoft.com/office/drawing/2014/main" id="{3769DE0C-A40A-4B28-8BC6-5016357E202F}"/>
              </a:ext>
            </a:extLst>
          </p:cNvPr>
          <p:cNvSpPr>
            <a:spLocks/>
          </p:cNvSpPr>
          <p:nvPr/>
        </p:nvSpPr>
        <p:spPr bwMode="auto">
          <a:xfrm>
            <a:off x="2910707" y="3512656"/>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25078 w 649188"/>
              <a:gd name="T9" fmla="*/ 266998 h 517029"/>
              <a:gd name="T10" fmla="*/ 439341 w 649188"/>
              <a:gd name="T11" fmla="*/ 266998 h 517029"/>
              <a:gd name="T12" fmla="*/ 207799 w 649188"/>
              <a:gd name="T13" fmla="*/ 266998 h 517029"/>
              <a:gd name="T14" fmla="*/ 190465 w 649188"/>
              <a:gd name="T15" fmla="*/ 463451 h 517029"/>
              <a:gd name="T16" fmla="*/ 607219 w 649188"/>
              <a:gd name="T17" fmla="*/ 463451 h 517029"/>
              <a:gd name="T18" fmla="*/ 602754 w 649188"/>
              <a:gd name="T19" fmla="*/ 517029 h 517029"/>
              <a:gd name="T20" fmla="*/ 185737 w 649188"/>
              <a:gd name="T21" fmla="*/ 517029 h 517029"/>
              <a:gd name="T22" fmla="*/ 0 w 649188"/>
              <a:gd name="T23" fmla="*/ 517029 h 517029"/>
              <a:gd name="T24" fmla="*/ 26789 w 649188"/>
              <a:gd name="T25" fmla="*/ 213420 h 517029"/>
              <a:gd name="T26" fmla="*/ 212526 w 649188"/>
              <a:gd name="T27" fmla="*/ 213420 h 517029"/>
              <a:gd name="T28" fmla="*/ 444179 w 649188"/>
              <a:gd name="T29" fmla="*/ 213420 h 517029"/>
              <a:gd name="T30" fmla="*/ 458613 w 649188"/>
              <a:gd name="T31" fmla="*/ 53578 h 517029"/>
              <a:gd name="T32" fmla="*/ 40183 w 649188"/>
              <a:gd name="T33" fmla="*/ 53578 h 517029"/>
              <a:gd name="T34" fmla="*/ 44648 w 649188"/>
              <a:gd name="T35"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188" h="517029">
                <a:moveTo>
                  <a:pt x="44648" y="0"/>
                </a:moveTo>
                <a:lnTo>
                  <a:pt x="463451" y="0"/>
                </a:lnTo>
                <a:lnTo>
                  <a:pt x="644723" y="0"/>
                </a:lnTo>
                <a:lnTo>
                  <a:pt x="649188" y="0"/>
                </a:lnTo>
                <a:lnTo>
                  <a:pt x="625078" y="266998"/>
                </a:lnTo>
                <a:lnTo>
                  <a:pt x="439341" y="266998"/>
                </a:lnTo>
                <a:lnTo>
                  <a:pt x="207799" y="266998"/>
                </a:lnTo>
                <a:lnTo>
                  <a:pt x="190465" y="463451"/>
                </a:lnTo>
                <a:lnTo>
                  <a:pt x="607219" y="463451"/>
                </a:lnTo>
                <a:lnTo>
                  <a:pt x="602754" y="517029"/>
                </a:lnTo>
                <a:lnTo>
                  <a:pt x="185737" y="517029"/>
                </a:lnTo>
                <a:lnTo>
                  <a:pt x="0" y="517029"/>
                </a:lnTo>
                <a:lnTo>
                  <a:pt x="26789" y="213420"/>
                </a:lnTo>
                <a:lnTo>
                  <a:pt x="212526" y="213420"/>
                </a:lnTo>
                <a:lnTo>
                  <a:pt x="444179" y="213420"/>
                </a:lnTo>
                <a:lnTo>
                  <a:pt x="458613"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テキスト ボックス 109">
            <a:extLst>
              <a:ext uri="{FF2B5EF4-FFF2-40B4-BE49-F238E27FC236}">
                <a16:creationId xmlns:a16="http://schemas.microsoft.com/office/drawing/2014/main" id="{01C34A5B-ABDC-4E4B-8986-25A5FCE91DC5}"/>
              </a:ext>
            </a:extLst>
          </p:cNvPr>
          <p:cNvSpPr txBox="1"/>
          <p:nvPr/>
        </p:nvSpPr>
        <p:spPr>
          <a:xfrm>
            <a:off x="3243280" y="3171964"/>
            <a:ext cx="1562265" cy="769441"/>
          </a:xfrm>
          <a:prstGeom prst="rect">
            <a:avLst/>
          </a:prstGeom>
          <a:noFill/>
          <a:ln>
            <a:noFill/>
          </a:ln>
          <a:effectLst>
            <a:glow rad="101600">
              <a:schemeClr val="tx1">
                <a:alpha val="60000"/>
              </a:schemeClr>
            </a:glow>
          </a:effectLst>
        </p:spPr>
        <p:txBody>
          <a:bodyPr wrap="square" rtlCol="0">
            <a:spAutoFit/>
          </a:bodyPr>
          <a:lstStyle/>
          <a:p>
            <a:r>
              <a:rPr lang="en-US" altLang="ja-JP" sz="1100" b="1" dirty="0">
                <a:ea typeface="游ゴシック" panose="020B0400000000000000" pitchFamily="50" charset="-128"/>
                <a:cs typeface="Segoe UI" panose="020B0502040204020203" pitchFamily="34" charset="0"/>
              </a:rPr>
              <a:t>PCI</a:t>
            </a:r>
            <a:r>
              <a:rPr lang="ja-JP" altLang="en-US" sz="1100" b="1" dirty="0">
                <a:ea typeface="游ゴシック" panose="020B0400000000000000" pitchFamily="50" charset="-128"/>
                <a:cs typeface="Segoe UI" panose="020B0502040204020203" pitchFamily="34" charset="0"/>
              </a:rPr>
              <a:t>スロット搭載</a:t>
            </a:r>
            <a:r>
              <a:rPr lang="en-US" altLang="ja-JP" sz="1100" b="1" dirty="0">
                <a:ea typeface="游ゴシック" panose="020B0400000000000000" pitchFamily="50" charset="-128"/>
                <a:cs typeface="Segoe UI" panose="020B0502040204020203" pitchFamily="34" charset="0"/>
              </a:rPr>
              <a:t>!</a:t>
            </a:r>
          </a:p>
          <a:p>
            <a:r>
              <a:rPr lang="ja-JP" altLang="en-US" sz="1100" b="1" dirty="0">
                <a:effectLst/>
                <a:ea typeface="游ゴシック" panose="020B0400000000000000" pitchFamily="50" charset="-128"/>
                <a:cs typeface="Segoe UI" panose="020B0502040204020203" pitchFamily="34" charset="0"/>
              </a:rPr>
              <a:t>最新のプロセッサ</a:t>
            </a:r>
            <a:endParaRPr lang="en-US" altLang="ja-JP" sz="1100" b="1" dirty="0">
              <a:effectLst/>
              <a:ea typeface="游ゴシック" panose="020B0400000000000000" pitchFamily="50" charset="-128"/>
              <a:cs typeface="Segoe UI" panose="020B0502040204020203" pitchFamily="34" charset="0"/>
            </a:endParaRPr>
          </a:p>
          <a:p>
            <a:r>
              <a:rPr lang="ja-JP" altLang="en-US" sz="1100" b="1" dirty="0">
                <a:effectLst/>
                <a:ea typeface="游ゴシック" panose="020B0400000000000000" pitchFamily="50" charset="-128"/>
                <a:cs typeface="Segoe UI" panose="020B0502040204020203" pitchFamily="34" charset="0"/>
              </a:rPr>
              <a:t>を搭載した</a:t>
            </a:r>
            <a:r>
              <a:rPr lang="en-US" altLang="ja-JP" sz="1100" b="1" dirty="0">
                <a:effectLst/>
                <a:ea typeface="游ゴシック" panose="020B0400000000000000" pitchFamily="50" charset="-128"/>
                <a:cs typeface="Segoe UI" panose="020B0502040204020203" pitchFamily="34" charset="0"/>
              </a:rPr>
              <a:t>FA</a:t>
            </a:r>
            <a:r>
              <a:rPr lang="ja-JP" altLang="en-US" sz="1100" b="1" dirty="0">
                <a:effectLst/>
                <a:ea typeface="游ゴシック" panose="020B0400000000000000" pitchFamily="50" charset="-128"/>
                <a:cs typeface="Segoe UI" panose="020B0502040204020203" pitchFamily="34" charset="0"/>
              </a:rPr>
              <a:t>用</a:t>
            </a:r>
            <a:r>
              <a:rPr lang="en-US" altLang="ja-JP" sz="1100" b="1" dirty="0">
                <a:effectLst/>
                <a:ea typeface="游ゴシック" panose="020B0400000000000000" pitchFamily="50" charset="-128"/>
                <a:cs typeface="Segoe UI" panose="020B0502040204020203" pitchFamily="34" charset="0"/>
              </a:rPr>
              <a:t>PC</a:t>
            </a:r>
            <a:r>
              <a:rPr lang="ja-JP" altLang="en-US" sz="1100" b="1" dirty="0">
                <a:effectLst/>
                <a:ea typeface="游ゴシック" panose="020B0400000000000000" pitchFamily="50" charset="-128"/>
                <a:cs typeface="Segoe UI" panose="020B0502040204020203" pitchFamily="34" charset="0"/>
              </a:rPr>
              <a:t>で</a:t>
            </a:r>
            <a:r>
              <a:rPr lang="ja-JP" altLang="en-US" sz="1100" b="1" dirty="0">
                <a:ea typeface="游ゴシック" panose="020B0400000000000000" pitchFamily="50" charset="-128"/>
                <a:cs typeface="Segoe UI" panose="020B0502040204020203" pitchFamily="34" charset="0"/>
              </a:rPr>
              <a:t>ご利用頂けます。</a:t>
            </a:r>
            <a:endParaRPr lang="en-US" altLang="ja-JP" sz="1100" b="1" dirty="0">
              <a:effectLst/>
              <a:ea typeface="游ゴシック" panose="020B0400000000000000" pitchFamily="50" charset="-128"/>
              <a:cs typeface="Segoe UI" panose="020B0502040204020203" pitchFamily="34" charset="0"/>
            </a:endParaRPr>
          </a:p>
        </p:txBody>
      </p:sp>
      <p:sp>
        <p:nvSpPr>
          <p:cNvPr id="111" name="正方形/長方形 110">
            <a:extLst>
              <a:ext uri="{FF2B5EF4-FFF2-40B4-BE49-F238E27FC236}">
                <a16:creationId xmlns:a16="http://schemas.microsoft.com/office/drawing/2014/main" id="{2E97A3E4-B595-499E-AAC5-33250A2879B9}"/>
              </a:ext>
            </a:extLst>
          </p:cNvPr>
          <p:cNvSpPr/>
          <p:nvPr/>
        </p:nvSpPr>
        <p:spPr>
          <a:xfrm>
            <a:off x="5156877" y="3345476"/>
            <a:ext cx="403958" cy="4039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6E4C7865-B777-4507-B515-C49127650F01}"/>
              </a:ext>
            </a:extLst>
          </p:cNvPr>
          <p:cNvSpPr txBox="1"/>
          <p:nvPr/>
        </p:nvSpPr>
        <p:spPr>
          <a:xfrm>
            <a:off x="5145010" y="3345476"/>
            <a:ext cx="403958" cy="184666"/>
          </a:xfrm>
          <a:prstGeom prst="rect">
            <a:avLst/>
          </a:prstGeom>
          <a:noFill/>
          <a:ln>
            <a:noFill/>
          </a:ln>
          <a:effectLst>
            <a:glow rad="101600">
              <a:schemeClr val="tx1">
                <a:alpha val="60000"/>
              </a:schemeClr>
            </a:glow>
          </a:effectLst>
        </p:spPr>
        <p:txBody>
          <a:bodyPr wrap="square" rtlCol="0">
            <a:spAutoFit/>
          </a:bodyPr>
          <a:lstStyle/>
          <a:p>
            <a:pPr algn="ctr"/>
            <a:r>
              <a:rPr lang="ja-JP" altLang="en-US" sz="600" b="1" dirty="0">
                <a:solidFill>
                  <a:schemeClr val="bg1"/>
                </a:solidFill>
                <a:ea typeface="游ゴシック" panose="020B0400000000000000" pitchFamily="50" charset="-128"/>
                <a:cs typeface="Segoe UI" panose="020B0502040204020203" pitchFamily="34" charset="0"/>
              </a:rPr>
              <a:t>特徴</a:t>
            </a:r>
            <a:endParaRPr lang="en-US" altLang="ja-JP" sz="600" b="1" dirty="0">
              <a:solidFill>
                <a:schemeClr val="bg1"/>
              </a:solidFill>
              <a:effectLst/>
              <a:ea typeface="游ゴシック" panose="020B0400000000000000" pitchFamily="50" charset="-128"/>
              <a:cs typeface="Segoe UI" panose="020B0502040204020203" pitchFamily="34" charset="0"/>
            </a:endParaRPr>
          </a:p>
        </p:txBody>
      </p:sp>
      <p:sp>
        <p:nvSpPr>
          <p:cNvPr id="114" name="テキスト ボックス 113">
            <a:extLst>
              <a:ext uri="{FF2B5EF4-FFF2-40B4-BE49-F238E27FC236}">
                <a16:creationId xmlns:a16="http://schemas.microsoft.com/office/drawing/2014/main" id="{8E140BB4-1C71-4E40-B05E-07EE39322353}"/>
              </a:ext>
            </a:extLst>
          </p:cNvPr>
          <p:cNvSpPr txBox="1"/>
          <p:nvPr/>
        </p:nvSpPr>
        <p:spPr>
          <a:xfrm>
            <a:off x="5589054" y="3171964"/>
            <a:ext cx="1562265" cy="769441"/>
          </a:xfrm>
          <a:prstGeom prst="rect">
            <a:avLst/>
          </a:prstGeom>
          <a:noFill/>
          <a:ln>
            <a:noFill/>
          </a:ln>
          <a:effectLst>
            <a:glow rad="101600">
              <a:schemeClr val="tx1">
                <a:alpha val="60000"/>
              </a:schemeClr>
            </a:glow>
          </a:effectLst>
        </p:spPr>
        <p:txBody>
          <a:bodyPr wrap="square" rtlCol="0">
            <a:spAutoFit/>
          </a:bodyPr>
          <a:lstStyle/>
          <a:p>
            <a:r>
              <a:rPr lang="en-US" altLang="ja-JP" sz="1100" b="1" dirty="0">
                <a:ea typeface="游ゴシック" panose="020B0400000000000000" pitchFamily="50" charset="-128"/>
                <a:cs typeface="Segoe UI" panose="020B0502040204020203" pitchFamily="34" charset="0"/>
              </a:rPr>
              <a:t>PCIe 3.0</a:t>
            </a:r>
            <a:r>
              <a:rPr lang="ja-JP" altLang="en-US" sz="1100" b="1" dirty="0">
                <a:ea typeface="游ゴシック" panose="020B0400000000000000" pitchFamily="50" charset="-128"/>
                <a:cs typeface="Segoe UI" panose="020B0502040204020203" pitchFamily="34" charset="0"/>
              </a:rPr>
              <a:t>スロット</a:t>
            </a:r>
            <a:endParaRPr lang="en-US" altLang="ja-JP" sz="1100" b="1" dirty="0">
              <a:ea typeface="游ゴシック" panose="020B0400000000000000" pitchFamily="50" charset="-128"/>
              <a:cs typeface="Segoe UI" panose="020B0502040204020203" pitchFamily="34" charset="0"/>
            </a:endParaRPr>
          </a:p>
          <a:p>
            <a:r>
              <a:rPr lang="ja-JP" altLang="en-US" sz="1100" b="1" dirty="0">
                <a:effectLst/>
                <a:ea typeface="游ゴシック" panose="020B0400000000000000" pitchFamily="50" charset="-128"/>
                <a:cs typeface="Segoe UI" panose="020B0502040204020203" pitchFamily="34" charset="0"/>
              </a:rPr>
              <a:t>搭載</a:t>
            </a:r>
            <a:r>
              <a:rPr lang="en-US" altLang="ja-JP" sz="1100" b="1" dirty="0">
                <a:effectLst/>
                <a:ea typeface="游ゴシック" panose="020B0400000000000000" pitchFamily="50" charset="-128"/>
                <a:cs typeface="Segoe UI" panose="020B0502040204020203" pitchFamily="34" charset="0"/>
              </a:rPr>
              <a:t>!</a:t>
            </a:r>
            <a:r>
              <a:rPr lang="ja-JP" altLang="en-US" sz="1100" b="1" dirty="0">
                <a:ea typeface="游ゴシック" panose="020B0400000000000000" pitchFamily="50" charset="-128"/>
                <a:cs typeface="Segoe UI" panose="020B0502040204020203" pitchFamily="34" charset="0"/>
              </a:rPr>
              <a:t>機能が豊富な</a:t>
            </a:r>
            <a:endParaRPr lang="en-US" altLang="ja-JP" sz="1100" b="1" dirty="0">
              <a:ea typeface="游ゴシック" panose="020B0400000000000000" pitchFamily="50" charset="-128"/>
              <a:cs typeface="Segoe UI" panose="020B0502040204020203" pitchFamily="34" charset="0"/>
            </a:endParaRPr>
          </a:p>
          <a:p>
            <a:r>
              <a:rPr lang="ja-JP" altLang="en-US" sz="1100" b="1" dirty="0">
                <a:effectLst/>
                <a:ea typeface="游ゴシック" panose="020B0400000000000000" pitchFamily="50" charset="-128"/>
                <a:cs typeface="Segoe UI" panose="020B0502040204020203" pitchFamily="34" charset="0"/>
              </a:rPr>
              <a:t>ビルドを作成する</a:t>
            </a:r>
            <a:endParaRPr lang="en-US" altLang="ja-JP" sz="1100" b="1" dirty="0">
              <a:effectLst/>
              <a:ea typeface="游ゴシック" panose="020B0400000000000000" pitchFamily="50" charset="-128"/>
              <a:cs typeface="Segoe UI" panose="020B0502040204020203" pitchFamily="34" charset="0"/>
            </a:endParaRPr>
          </a:p>
          <a:p>
            <a:r>
              <a:rPr lang="ja-JP" altLang="en-US" sz="1100" b="1" dirty="0">
                <a:ea typeface="游ゴシック" panose="020B0400000000000000" pitchFamily="50" charset="-128"/>
                <a:cs typeface="Segoe UI" panose="020B0502040204020203" pitchFamily="34" charset="0"/>
              </a:rPr>
              <a:t>ことができます。</a:t>
            </a:r>
            <a:endParaRPr lang="en-US" altLang="ja-JP" sz="1100" b="1" dirty="0">
              <a:effectLst/>
              <a:ea typeface="游ゴシック" panose="020B0400000000000000" pitchFamily="50" charset="-128"/>
              <a:cs typeface="Segoe UI" panose="020B0502040204020203" pitchFamily="34" charset="0"/>
            </a:endParaRPr>
          </a:p>
        </p:txBody>
      </p:sp>
      <p:sp>
        <p:nvSpPr>
          <p:cNvPr id="115" name="テキスト ボックス 44">
            <a:extLst>
              <a:ext uri="{FF2B5EF4-FFF2-40B4-BE49-F238E27FC236}">
                <a16:creationId xmlns:a16="http://schemas.microsoft.com/office/drawing/2014/main" id="{B6E0862C-4462-400B-9AA3-DFF9D2A520DC}"/>
              </a:ext>
            </a:extLst>
          </p:cNvPr>
          <p:cNvSpPr>
            <a:spLocks/>
          </p:cNvSpPr>
          <p:nvPr/>
        </p:nvSpPr>
        <p:spPr bwMode="auto">
          <a:xfrm>
            <a:off x="5255522" y="3512656"/>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03647 w 649188"/>
              <a:gd name="T9" fmla="*/ 517029 h 517029"/>
              <a:gd name="T10" fmla="*/ 592038 w 649188"/>
              <a:gd name="T11" fmla="*/ 517029 h 517029"/>
              <a:gd name="T12" fmla="*/ 417909 w 649188"/>
              <a:gd name="T13" fmla="*/ 517029 h 517029"/>
              <a:gd name="T14" fmla="*/ 0 w 649188"/>
              <a:gd name="T15" fmla="*/ 517029 h 517029"/>
              <a:gd name="T16" fmla="*/ 4465 w 649188"/>
              <a:gd name="T17" fmla="*/ 463451 h 517029"/>
              <a:gd name="T18" fmla="*/ 422629 w 649188"/>
              <a:gd name="T19" fmla="*/ 463451 h 517029"/>
              <a:gd name="T20" fmla="*/ 439932 w 649188"/>
              <a:gd name="T21" fmla="*/ 266998 h 517029"/>
              <a:gd name="T22" fmla="*/ 29468 w 649188"/>
              <a:gd name="T23" fmla="*/ 266998 h 517029"/>
              <a:gd name="T24" fmla="*/ 33933 w 649188"/>
              <a:gd name="T25" fmla="*/ 213420 h 517029"/>
              <a:gd name="T26" fmla="*/ 444652 w 649188"/>
              <a:gd name="T27" fmla="*/ 213420 h 517029"/>
              <a:gd name="T28" fmla="*/ 458731 w 649188"/>
              <a:gd name="T29" fmla="*/ 53578 h 517029"/>
              <a:gd name="T30" fmla="*/ 40183 w 649188"/>
              <a:gd name="T31" fmla="*/ 53578 h 517029"/>
              <a:gd name="T32" fmla="*/ 44648 w 649188"/>
              <a:gd name="T33"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188" h="517029">
                <a:moveTo>
                  <a:pt x="44648" y="0"/>
                </a:moveTo>
                <a:lnTo>
                  <a:pt x="463451" y="0"/>
                </a:lnTo>
                <a:lnTo>
                  <a:pt x="644723" y="0"/>
                </a:lnTo>
                <a:lnTo>
                  <a:pt x="649188" y="0"/>
                </a:lnTo>
                <a:lnTo>
                  <a:pt x="603647" y="517029"/>
                </a:lnTo>
                <a:lnTo>
                  <a:pt x="592038" y="517029"/>
                </a:lnTo>
                <a:lnTo>
                  <a:pt x="417909" y="517029"/>
                </a:lnTo>
                <a:lnTo>
                  <a:pt x="0" y="517029"/>
                </a:lnTo>
                <a:lnTo>
                  <a:pt x="4465" y="463451"/>
                </a:lnTo>
                <a:lnTo>
                  <a:pt x="422629" y="463451"/>
                </a:lnTo>
                <a:lnTo>
                  <a:pt x="439932" y="266998"/>
                </a:lnTo>
                <a:lnTo>
                  <a:pt x="29468" y="266998"/>
                </a:lnTo>
                <a:lnTo>
                  <a:pt x="33933" y="213420"/>
                </a:lnTo>
                <a:lnTo>
                  <a:pt x="444652" y="213420"/>
                </a:lnTo>
                <a:lnTo>
                  <a:pt x="458731"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正方形/長方形 115">
            <a:extLst>
              <a:ext uri="{FF2B5EF4-FFF2-40B4-BE49-F238E27FC236}">
                <a16:creationId xmlns:a16="http://schemas.microsoft.com/office/drawing/2014/main" id="{C8E990E3-2EA6-49A8-88B8-80BB7EDF659A}"/>
              </a:ext>
            </a:extLst>
          </p:cNvPr>
          <p:cNvSpPr/>
          <p:nvPr/>
        </p:nvSpPr>
        <p:spPr>
          <a:xfrm>
            <a:off x="5156877" y="4458940"/>
            <a:ext cx="403958" cy="4039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1D6642F6-A1C8-4F2B-830C-46F4F816D1D9}"/>
              </a:ext>
            </a:extLst>
          </p:cNvPr>
          <p:cNvSpPr txBox="1"/>
          <p:nvPr/>
        </p:nvSpPr>
        <p:spPr>
          <a:xfrm>
            <a:off x="5145010" y="4458940"/>
            <a:ext cx="403958" cy="184666"/>
          </a:xfrm>
          <a:prstGeom prst="rect">
            <a:avLst/>
          </a:prstGeom>
          <a:noFill/>
          <a:ln>
            <a:noFill/>
          </a:ln>
          <a:effectLst>
            <a:glow rad="101600">
              <a:schemeClr val="tx1">
                <a:alpha val="60000"/>
              </a:schemeClr>
            </a:glow>
          </a:effectLst>
        </p:spPr>
        <p:txBody>
          <a:bodyPr wrap="square" rtlCol="0">
            <a:spAutoFit/>
          </a:bodyPr>
          <a:lstStyle/>
          <a:p>
            <a:pPr algn="ctr"/>
            <a:r>
              <a:rPr lang="ja-JP" altLang="en-US" sz="600" b="1" dirty="0">
                <a:solidFill>
                  <a:schemeClr val="bg1"/>
                </a:solidFill>
                <a:ea typeface="游ゴシック" panose="020B0400000000000000" pitchFamily="50" charset="-128"/>
                <a:cs typeface="Segoe UI" panose="020B0502040204020203" pitchFamily="34" charset="0"/>
              </a:rPr>
              <a:t>特徴</a:t>
            </a:r>
            <a:endParaRPr lang="en-US" altLang="ja-JP" sz="600" b="1" dirty="0">
              <a:solidFill>
                <a:schemeClr val="bg1"/>
              </a:solidFill>
              <a:effectLst/>
              <a:ea typeface="游ゴシック" panose="020B0400000000000000" pitchFamily="50" charset="-128"/>
              <a:cs typeface="Segoe UI" panose="020B0502040204020203" pitchFamily="34" charset="0"/>
            </a:endParaRPr>
          </a:p>
        </p:txBody>
      </p:sp>
      <p:sp>
        <p:nvSpPr>
          <p:cNvPr id="118" name="テキスト ボックス 117">
            <a:extLst>
              <a:ext uri="{FF2B5EF4-FFF2-40B4-BE49-F238E27FC236}">
                <a16:creationId xmlns:a16="http://schemas.microsoft.com/office/drawing/2014/main" id="{EA8350F7-237F-4F5E-9A82-EA230241FECD}"/>
              </a:ext>
            </a:extLst>
          </p:cNvPr>
          <p:cNvSpPr txBox="1"/>
          <p:nvPr/>
        </p:nvSpPr>
        <p:spPr>
          <a:xfrm>
            <a:off x="5589054" y="4285428"/>
            <a:ext cx="1562265" cy="769441"/>
          </a:xfrm>
          <a:prstGeom prst="rect">
            <a:avLst/>
          </a:prstGeom>
          <a:noFill/>
          <a:ln>
            <a:noFill/>
          </a:ln>
          <a:effectLst>
            <a:glow rad="101600">
              <a:schemeClr val="tx1">
                <a:alpha val="60000"/>
              </a:schemeClr>
            </a:glow>
          </a:effectLst>
        </p:spPr>
        <p:txBody>
          <a:bodyPr wrap="square" rtlCol="0">
            <a:spAutoFit/>
          </a:bodyPr>
          <a:lstStyle/>
          <a:p>
            <a:r>
              <a:rPr lang="en-US" altLang="ja-JP" sz="1100" b="1" dirty="0">
                <a:ea typeface="游ゴシック" panose="020B0400000000000000" pitchFamily="50" charset="-128"/>
                <a:cs typeface="Segoe UI" panose="020B0502040204020203" pitchFamily="34" charset="0"/>
              </a:rPr>
              <a:t>24</a:t>
            </a:r>
            <a:r>
              <a:rPr lang="ja-JP" altLang="en-US" sz="1100" b="1" dirty="0">
                <a:ea typeface="游ゴシック" panose="020B0400000000000000" pitchFamily="50" charset="-128"/>
                <a:cs typeface="Segoe UI" panose="020B0502040204020203" pitchFamily="34" charset="0"/>
              </a:rPr>
              <a:t>時間</a:t>
            </a:r>
            <a:r>
              <a:rPr lang="en-US" altLang="ja-JP" sz="1100" b="1" dirty="0">
                <a:ea typeface="游ゴシック" panose="020B0400000000000000" pitchFamily="50" charset="-128"/>
                <a:cs typeface="Segoe UI" panose="020B0502040204020203" pitchFamily="34" charset="0"/>
              </a:rPr>
              <a:t>365</a:t>
            </a:r>
            <a:r>
              <a:rPr lang="ja-JP" altLang="en-US" sz="1100" b="1" dirty="0">
                <a:ea typeface="游ゴシック" panose="020B0400000000000000" pitchFamily="50" charset="-128"/>
                <a:cs typeface="Segoe UI" panose="020B0502040204020203" pitchFamily="34" charset="0"/>
              </a:rPr>
              <a:t>日の信頼性テストにて様々な場所の温度と湿度に対応した高い耐久性。</a:t>
            </a:r>
            <a:endParaRPr lang="en-US" altLang="ja-JP" sz="1100" b="1" dirty="0">
              <a:ea typeface="游ゴシック" panose="020B0400000000000000" pitchFamily="50" charset="-128"/>
              <a:cs typeface="Segoe UI" panose="020B0502040204020203" pitchFamily="34" charset="0"/>
            </a:endParaRPr>
          </a:p>
        </p:txBody>
      </p:sp>
      <p:sp>
        <p:nvSpPr>
          <p:cNvPr id="120" name="テキスト ボックス 45">
            <a:extLst>
              <a:ext uri="{FF2B5EF4-FFF2-40B4-BE49-F238E27FC236}">
                <a16:creationId xmlns:a16="http://schemas.microsoft.com/office/drawing/2014/main" id="{0B3181E0-BEC5-41D5-9C9E-F08788A8311C}"/>
              </a:ext>
            </a:extLst>
          </p:cNvPr>
          <p:cNvSpPr>
            <a:spLocks/>
          </p:cNvSpPr>
          <p:nvPr/>
        </p:nvSpPr>
        <p:spPr bwMode="auto">
          <a:xfrm>
            <a:off x="5243990" y="4619300"/>
            <a:ext cx="212725" cy="174625"/>
          </a:xfrm>
          <a:custGeom>
            <a:avLst/>
            <a:gdLst>
              <a:gd name="T0" fmla="*/ 449164 w 634901"/>
              <a:gd name="T1" fmla="*/ 0 h 517029"/>
              <a:gd name="T2" fmla="*/ 634901 w 634901"/>
              <a:gd name="T3" fmla="*/ 0 h 517029"/>
              <a:gd name="T4" fmla="*/ 590253 w 634901"/>
              <a:gd name="T5" fmla="*/ 517029 h 517029"/>
              <a:gd name="T6" fmla="*/ 404515 w 634901"/>
              <a:gd name="T7" fmla="*/ 517029 h 517029"/>
              <a:gd name="T8" fmla="*/ 415928 w 634901"/>
              <a:gd name="T9" fmla="*/ 384870 h 517029"/>
              <a:gd name="T10" fmla="*/ 185738 w 634901"/>
              <a:gd name="T11" fmla="*/ 384870 h 517029"/>
              <a:gd name="T12" fmla="*/ 0 w 634901"/>
              <a:gd name="T13" fmla="*/ 384870 h 517029"/>
              <a:gd name="T14" fmla="*/ 37505 w 634901"/>
              <a:gd name="T15" fmla="*/ 31254 h 517029"/>
              <a:gd name="T16" fmla="*/ 223243 w 634901"/>
              <a:gd name="T17" fmla="*/ 31254 h 517029"/>
              <a:gd name="T18" fmla="*/ 191420 w 634901"/>
              <a:gd name="T19" fmla="*/ 331292 h 517029"/>
              <a:gd name="T20" fmla="*/ 420554 w 634901"/>
              <a:gd name="T21" fmla="*/ 331292 h 517029"/>
              <a:gd name="T22" fmla="*/ 449164 w 634901"/>
              <a:gd name="T23"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4901" h="517029">
                <a:moveTo>
                  <a:pt x="449164" y="0"/>
                </a:moveTo>
                <a:lnTo>
                  <a:pt x="634901" y="0"/>
                </a:lnTo>
                <a:lnTo>
                  <a:pt x="590253" y="517029"/>
                </a:lnTo>
                <a:lnTo>
                  <a:pt x="404515" y="517029"/>
                </a:lnTo>
                <a:lnTo>
                  <a:pt x="415928" y="384870"/>
                </a:lnTo>
                <a:lnTo>
                  <a:pt x="185738" y="384870"/>
                </a:lnTo>
                <a:lnTo>
                  <a:pt x="0" y="384870"/>
                </a:lnTo>
                <a:lnTo>
                  <a:pt x="37505" y="31254"/>
                </a:lnTo>
                <a:lnTo>
                  <a:pt x="223243" y="31254"/>
                </a:lnTo>
                <a:lnTo>
                  <a:pt x="191420" y="331292"/>
                </a:lnTo>
                <a:lnTo>
                  <a:pt x="420554" y="331292"/>
                </a:lnTo>
                <a:lnTo>
                  <a:pt x="44916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正方形/長方形 120">
            <a:extLst>
              <a:ext uri="{FF2B5EF4-FFF2-40B4-BE49-F238E27FC236}">
                <a16:creationId xmlns:a16="http://schemas.microsoft.com/office/drawing/2014/main" id="{EFD8F711-CF74-4969-95BF-BA8D75858155}"/>
              </a:ext>
            </a:extLst>
          </p:cNvPr>
          <p:cNvSpPr/>
          <p:nvPr/>
        </p:nvSpPr>
        <p:spPr>
          <a:xfrm>
            <a:off x="5156877" y="5555344"/>
            <a:ext cx="403958" cy="4039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21310429-6E41-4758-99A1-CB137594A19A}"/>
              </a:ext>
            </a:extLst>
          </p:cNvPr>
          <p:cNvSpPr txBox="1"/>
          <p:nvPr/>
        </p:nvSpPr>
        <p:spPr>
          <a:xfrm>
            <a:off x="5145010" y="5555344"/>
            <a:ext cx="403958" cy="184666"/>
          </a:xfrm>
          <a:prstGeom prst="rect">
            <a:avLst/>
          </a:prstGeom>
          <a:noFill/>
          <a:ln>
            <a:noFill/>
          </a:ln>
          <a:effectLst>
            <a:glow rad="101600">
              <a:schemeClr val="tx1">
                <a:alpha val="60000"/>
              </a:schemeClr>
            </a:glow>
          </a:effectLst>
        </p:spPr>
        <p:txBody>
          <a:bodyPr wrap="square" rtlCol="0">
            <a:spAutoFit/>
          </a:bodyPr>
          <a:lstStyle/>
          <a:p>
            <a:pPr algn="ctr"/>
            <a:r>
              <a:rPr lang="ja-JP" altLang="en-US" sz="600" b="1" dirty="0">
                <a:solidFill>
                  <a:schemeClr val="bg1"/>
                </a:solidFill>
                <a:ea typeface="游ゴシック" panose="020B0400000000000000" pitchFamily="50" charset="-128"/>
                <a:cs typeface="Segoe UI" panose="020B0502040204020203" pitchFamily="34" charset="0"/>
              </a:rPr>
              <a:t>特徴</a:t>
            </a:r>
            <a:endParaRPr lang="en-US" altLang="ja-JP" sz="600" b="1" dirty="0">
              <a:solidFill>
                <a:schemeClr val="bg1"/>
              </a:solidFill>
              <a:effectLst/>
              <a:ea typeface="游ゴシック" panose="020B0400000000000000" pitchFamily="50" charset="-128"/>
              <a:cs typeface="Segoe UI" panose="020B0502040204020203" pitchFamily="34" charset="0"/>
            </a:endParaRPr>
          </a:p>
        </p:txBody>
      </p:sp>
      <p:sp>
        <p:nvSpPr>
          <p:cNvPr id="123" name="テキスト ボックス 122">
            <a:extLst>
              <a:ext uri="{FF2B5EF4-FFF2-40B4-BE49-F238E27FC236}">
                <a16:creationId xmlns:a16="http://schemas.microsoft.com/office/drawing/2014/main" id="{B1917239-38CE-46A1-90B0-B79EC60B9F93}"/>
              </a:ext>
            </a:extLst>
          </p:cNvPr>
          <p:cNvSpPr txBox="1"/>
          <p:nvPr/>
        </p:nvSpPr>
        <p:spPr>
          <a:xfrm>
            <a:off x="5589054" y="5381832"/>
            <a:ext cx="1562265" cy="769441"/>
          </a:xfrm>
          <a:prstGeom prst="rect">
            <a:avLst/>
          </a:prstGeom>
          <a:noFill/>
          <a:ln>
            <a:noFill/>
          </a:ln>
          <a:effectLst>
            <a:glow rad="101600">
              <a:schemeClr val="tx1">
                <a:alpha val="60000"/>
              </a:schemeClr>
            </a:glow>
          </a:effectLst>
        </p:spPr>
        <p:txBody>
          <a:bodyPr wrap="square" rtlCol="0">
            <a:spAutoFit/>
          </a:bodyPr>
          <a:lstStyle/>
          <a:p>
            <a:r>
              <a:rPr lang="ja-JP" altLang="en-US" sz="1100" b="1" dirty="0">
                <a:ea typeface="游ゴシック" panose="020B0400000000000000" pitchFamily="50" charset="-128"/>
                <a:cs typeface="Segoe UI" panose="020B0502040204020203" pitchFamily="34" charset="0"/>
              </a:rPr>
              <a:t>最新の</a:t>
            </a:r>
            <a:r>
              <a:rPr lang="en-US" altLang="ja-JP" sz="1100" b="1" dirty="0">
                <a:ea typeface="游ゴシック" panose="020B0400000000000000" pitchFamily="50" charset="-128"/>
                <a:cs typeface="Segoe UI" panose="020B0502040204020203" pitchFamily="34" charset="0"/>
              </a:rPr>
              <a:t>intel CPU</a:t>
            </a:r>
            <a:r>
              <a:rPr lang="ja-JP" altLang="en-US" sz="1100" b="1" dirty="0">
                <a:ea typeface="游ゴシック" panose="020B0400000000000000" pitchFamily="50" charset="-128"/>
                <a:cs typeface="Segoe UI" panose="020B0502040204020203" pitchFamily="34" charset="0"/>
              </a:rPr>
              <a:t>に対応しているため最新の</a:t>
            </a:r>
            <a:r>
              <a:rPr lang="en-US" altLang="ja-JP" sz="1100" b="1" dirty="0">
                <a:ea typeface="游ゴシック" panose="020B0400000000000000" pitchFamily="50" charset="-128"/>
                <a:cs typeface="Segoe UI" panose="020B0502040204020203" pitchFamily="34" charset="0"/>
              </a:rPr>
              <a:t>FA</a:t>
            </a:r>
            <a:r>
              <a:rPr lang="ja-JP" altLang="en-US" sz="1100" b="1" dirty="0">
                <a:ea typeface="游ゴシック" panose="020B0400000000000000" pitchFamily="50" charset="-128"/>
                <a:cs typeface="Segoe UI" panose="020B0502040204020203" pitchFamily="34" charset="0"/>
              </a:rPr>
              <a:t>機器をご利用頂けます。</a:t>
            </a:r>
            <a:endParaRPr lang="en-US" altLang="ja-JP" sz="1100" b="1" dirty="0">
              <a:ea typeface="游ゴシック" panose="020B0400000000000000" pitchFamily="50" charset="-128"/>
              <a:cs typeface="Segoe UI" panose="020B0502040204020203" pitchFamily="34" charset="0"/>
            </a:endParaRPr>
          </a:p>
        </p:txBody>
      </p:sp>
      <p:sp>
        <p:nvSpPr>
          <p:cNvPr id="125" name="テキスト ボックス 46">
            <a:extLst>
              <a:ext uri="{FF2B5EF4-FFF2-40B4-BE49-F238E27FC236}">
                <a16:creationId xmlns:a16="http://schemas.microsoft.com/office/drawing/2014/main" id="{B5C3DD63-6E73-422C-B8A6-3BE45B7F43A0}"/>
              </a:ext>
            </a:extLst>
          </p:cNvPr>
          <p:cNvSpPr>
            <a:spLocks/>
          </p:cNvSpPr>
          <p:nvPr/>
        </p:nvSpPr>
        <p:spPr bwMode="auto">
          <a:xfrm>
            <a:off x="5245690" y="5706236"/>
            <a:ext cx="217488" cy="174625"/>
          </a:xfrm>
          <a:custGeom>
            <a:avLst/>
            <a:gdLst>
              <a:gd name="T0" fmla="*/ 44648 w 643830"/>
              <a:gd name="T1" fmla="*/ 0 h 517029"/>
              <a:gd name="T2" fmla="*/ 230386 w 643830"/>
              <a:gd name="T3" fmla="*/ 0 h 517029"/>
              <a:gd name="T4" fmla="*/ 643830 w 643830"/>
              <a:gd name="T5" fmla="*/ 0 h 517029"/>
              <a:gd name="T6" fmla="*/ 639366 w 643830"/>
              <a:gd name="T7" fmla="*/ 53578 h 517029"/>
              <a:gd name="T8" fmla="*/ 225727 w 643830"/>
              <a:gd name="T9" fmla="*/ 53578 h 517029"/>
              <a:gd name="T10" fmla="*/ 211828 w 643830"/>
              <a:gd name="T11" fmla="*/ 213420 h 517029"/>
              <a:gd name="T12" fmla="*/ 444698 w 643830"/>
              <a:gd name="T13" fmla="*/ 213420 h 517029"/>
              <a:gd name="T14" fmla="*/ 617041 w 643830"/>
              <a:gd name="T15" fmla="*/ 213420 h 517029"/>
              <a:gd name="T16" fmla="*/ 630436 w 643830"/>
              <a:gd name="T17" fmla="*/ 213420 h 517029"/>
              <a:gd name="T18" fmla="*/ 603647 w 643830"/>
              <a:gd name="T19" fmla="*/ 517029 h 517029"/>
              <a:gd name="T20" fmla="*/ 417909 w 643830"/>
              <a:gd name="T21" fmla="*/ 517029 h 517029"/>
              <a:gd name="T22" fmla="*/ 0 w 643830"/>
              <a:gd name="T23" fmla="*/ 517029 h 517029"/>
              <a:gd name="T24" fmla="*/ 5358 w 643830"/>
              <a:gd name="T25" fmla="*/ 463451 h 517029"/>
              <a:gd name="T26" fmla="*/ 422637 w 643830"/>
              <a:gd name="T27" fmla="*/ 463451 h 517029"/>
              <a:gd name="T28" fmla="*/ 439971 w 643830"/>
              <a:gd name="T29" fmla="*/ 266998 h 517029"/>
              <a:gd name="T30" fmla="*/ 207169 w 643830"/>
              <a:gd name="T31" fmla="*/ 266998 h 517029"/>
              <a:gd name="T32" fmla="*/ 34826 w 643830"/>
              <a:gd name="T33" fmla="*/ 266998 h 517029"/>
              <a:gd name="T34" fmla="*/ 21431 w 643830"/>
              <a:gd name="T35" fmla="*/ 266998 h 517029"/>
              <a:gd name="T36" fmla="*/ 44648 w 643830"/>
              <a:gd name="T37"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3830" h="517029">
                <a:moveTo>
                  <a:pt x="44648" y="0"/>
                </a:moveTo>
                <a:lnTo>
                  <a:pt x="230386" y="0"/>
                </a:lnTo>
                <a:lnTo>
                  <a:pt x="643830" y="0"/>
                </a:lnTo>
                <a:lnTo>
                  <a:pt x="639366" y="53578"/>
                </a:lnTo>
                <a:lnTo>
                  <a:pt x="225727" y="53578"/>
                </a:lnTo>
                <a:lnTo>
                  <a:pt x="211828" y="213420"/>
                </a:lnTo>
                <a:lnTo>
                  <a:pt x="444698" y="213420"/>
                </a:lnTo>
                <a:lnTo>
                  <a:pt x="617041" y="213420"/>
                </a:lnTo>
                <a:lnTo>
                  <a:pt x="630436" y="213420"/>
                </a:lnTo>
                <a:lnTo>
                  <a:pt x="603647" y="517029"/>
                </a:lnTo>
                <a:lnTo>
                  <a:pt x="417909" y="517029"/>
                </a:lnTo>
                <a:lnTo>
                  <a:pt x="0" y="517029"/>
                </a:lnTo>
                <a:lnTo>
                  <a:pt x="5358" y="463451"/>
                </a:lnTo>
                <a:lnTo>
                  <a:pt x="422637" y="463451"/>
                </a:lnTo>
                <a:lnTo>
                  <a:pt x="439971" y="266998"/>
                </a:lnTo>
                <a:lnTo>
                  <a:pt x="207169" y="266998"/>
                </a:lnTo>
                <a:lnTo>
                  <a:pt x="34826" y="266998"/>
                </a:lnTo>
                <a:lnTo>
                  <a:pt x="21431" y="26699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テキスト ボックス 149">
            <a:extLst>
              <a:ext uri="{FF2B5EF4-FFF2-40B4-BE49-F238E27FC236}">
                <a16:creationId xmlns:a16="http://schemas.microsoft.com/office/drawing/2014/main" id="{0F918938-D6E6-480E-83A8-996275144397}"/>
              </a:ext>
            </a:extLst>
          </p:cNvPr>
          <p:cNvSpPr txBox="1"/>
          <p:nvPr/>
        </p:nvSpPr>
        <p:spPr>
          <a:xfrm>
            <a:off x="5332062" y="8741283"/>
            <a:ext cx="1923090"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特別価格 </a:t>
            </a:r>
            <a:r>
              <a:rPr lang="en-US" altLang="ja-JP" sz="1050" b="1" dirty="0">
                <a:solidFill>
                  <a:srgbClr val="FF0000"/>
                </a:solidFill>
                <a:ea typeface="游ゴシック" panose="020B0400000000000000" pitchFamily="50" charset="-128"/>
              </a:rPr>
              <a:t>292,000</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税込</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51" name="テキスト ボックス 150">
            <a:extLst>
              <a:ext uri="{FF2B5EF4-FFF2-40B4-BE49-F238E27FC236}">
                <a16:creationId xmlns:a16="http://schemas.microsoft.com/office/drawing/2014/main" id="{C3204BD0-2C91-4DF7-982C-6CE4B136DA9A}"/>
              </a:ext>
            </a:extLst>
          </p:cNvPr>
          <p:cNvSpPr txBox="1"/>
          <p:nvPr/>
        </p:nvSpPr>
        <p:spPr>
          <a:xfrm>
            <a:off x="5145011" y="8534658"/>
            <a:ext cx="2156652"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ea typeface="游ゴシック" panose="020B0400000000000000" pitchFamily="50" charset="-128"/>
              </a:rPr>
              <a:t>FabrikPC</a:t>
            </a:r>
            <a:r>
              <a:rPr lang="en-US" altLang="ja-JP" sz="800" b="1" dirty="0">
                <a:ea typeface="游ゴシック" panose="020B0400000000000000" pitchFamily="50" charset="-128"/>
              </a:rPr>
              <a:t> Type-PE052B-WOPS-U3-01</a:t>
            </a:r>
            <a:endParaRPr lang="en-US" altLang="ja-JP" sz="800" b="1" dirty="0">
              <a:effectLst/>
              <a:ea typeface="游ゴシック" panose="020B0400000000000000" pitchFamily="50" charset="-128"/>
              <a:cs typeface="Segoe UI" panose="020B0502040204020203" pitchFamily="34" charset="0"/>
            </a:endParaRPr>
          </a:p>
        </p:txBody>
      </p:sp>
      <p:sp>
        <p:nvSpPr>
          <p:cNvPr id="159" name="テキスト ボックス 158">
            <a:extLst>
              <a:ext uri="{FF2B5EF4-FFF2-40B4-BE49-F238E27FC236}">
                <a16:creationId xmlns:a16="http://schemas.microsoft.com/office/drawing/2014/main" id="{6D0FFCC1-3FC7-44BF-B7A3-A6B8A39B54CE}"/>
              </a:ext>
            </a:extLst>
          </p:cNvPr>
          <p:cNvSpPr txBox="1"/>
          <p:nvPr/>
        </p:nvSpPr>
        <p:spPr>
          <a:xfrm>
            <a:off x="1234090" y="7940162"/>
            <a:ext cx="4146926" cy="1061829"/>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Microsoft® Windows® 11 Pro 64bit</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CPU</a:t>
            </a:r>
            <a:r>
              <a:rPr lang="ja-JP" altLang="en-US" sz="1050" b="1" dirty="0">
                <a:ea typeface="游ゴシック" panose="020B0400000000000000" pitchFamily="50" charset="-128"/>
              </a:rPr>
              <a:t>：インテル</a:t>
            </a:r>
            <a:r>
              <a:rPr lang="en-US" altLang="ja-JP" sz="1050" b="1" dirty="0">
                <a:ea typeface="游ゴシック" panose="020B0400000000000000" pitchFamily="50" charset="-128"/>
              </a:rPr>
              <a:t>® Core™ </a:t>
            </a:r>
            <a:r>
              <a:rPr lang="en-US" altLang="ja-JP" sz="1050" b="1" dirty="0"/>
              <a:t>i7-12700 </a:t>
            </a:r>
            <a:r>
              <a:rPr lang="ja-JP" altLang="en-US" sz="1050" b="1" dirty="0">
                <a:ea typeface="游ゴシック" panose="020B0400000000000000" pitchFamily="50" charset="-128"/>
              </a:rPr>
              <a:t>プロセッサー</a:t>
            </a:r>
          </a:p>
          <a:p>
            <a:r>
              <a:rPr lang="ja-JP" altLang="en-US" sz="1050" b="1" dirty="0">
                <a:ea typeface="游ゴシック" panose="020B0400000000000000" pitchFamily="50" charset="-128"/>
              </a:rPr>
              <a:t>■ メモリ：</a:t>
            </a:r>
            <a:r>
              <a:rPr lang="en-US" altLang="ja-JP" sz="1050" b="1" dirty="0">
                <a:ea typeface="游ゴシック" panose="020B0400000000000000" pitchFamily="50" charset="-128"/>
              </a:rPr>
              <a:t>16GB</a:t>
            </a:r>
            <a:r>
              <a:rPr lang="ja-JP" altLang="en-US" sz="1050" b="1" dirty="0">
                <a:ea typeface="游ゴシック" panose="020B0400000000000000" pitchFamily="50" charset="-128"/>
              </a:rPr>
              <a:t>（</a:t>
            </a:r>
            <a:r>
              <a:rPr lang="en-US" altLang="ja-JP" sz="1050" b="1" dirty="0">
                <a:ea typeface="游ゴシック" panose="020B0400000000000000" pitchFamily="50" charset="-128"/>
              </a:rPr>
              <a:t>8GB x2</a:t>
            </a:r>
            <a:r>
              <a:rPr lang="ja-JP" altLang="en-US" sz="1050" b="1" dirty="0">
                <a:ea typeface="游ゴシック" panose="020B0400000000000000" pitchFamily="50" charset="-128"/>
              </a:rPr>
              <a:t>）</a:t>
            </a:r>
            <a:r>
              <a:rPr lang="en-US" altLang="ja-JP" sz="1050" b="1" dirty="0">
                <a:ea typeface="游ゴシック" panose="020B0400000000000000" pitchFamily="50" charset="-128"/>
              </a:rPr>
              <a:t>DDR4-3200</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SSD</a:t>
            </a:r>
            <a:r>
              <a:rPr lang="ja-JP" altLang="en-US" sz="1050" b="1" dirty="0">
                <a:ea typeface="游ゴシック" panose="020B0400000000000000" pitchFamily="50" charset="-128"/>
              </a:rPr>
              <a:t>：</a:t>
            </a:r>
            <a:r>
              <a:rPr lang="en-US" altLang="ja-JP" sz="1050" b="1" dirty="0">
                <a:ea typeface="游ゴシック" panose="020B0400000000000000" pitchFamily="50" charset="-128"/>
              </a:rPr>
              <a:t>1TB M.2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-SSD</a:t>
            </a:r>
            <a:r>
              <a:rPr lang="ja-JP" altLang="en-US" sz="1050" b="1" dirty="0">
                <a:solidFill>
                  <a:srgbClr val="FF0000"/>
                </a:solidFill>
                <a:ea typeface="游ゴシック" panose="020B0400000000000000" pitchFamily="50" charset="-128"/>
              </a:rPr>
              <a:t>（高耐久仕様）</a:t>
            </a:r>
          </a:p>
          <a:p>
            <a:r>
              <a:rPr lang="ja-JP" altLang="en-US" sz="1050" b="1" dirty="0">
                <a:ea typeface="游ゴシック" panose="020B0400000000000000" pitchFamily="50" charset="-128"/>
              </a:rPr>
              <a:t>■ 光学ドライブ：</a:t>
            </a:r>
            <a:r>
              <a:rPr lang="en-US" altLang="ja-JP" sz="1050" b="1" dirty="0">
                <a:ea typeface="游ゴシック" panose="020B0400000000000000" pitchFamily="50" charset="-128"/>
              </a:rPr>
              <a:t>DVD</a:t>
            </a:r>
            <a:r>
              <a:rPr lang="ja-JP" altLang="en-US" sz="1050" b="1" dirty="0">
                <a:ea typeface="游ゴシック" panose="020B0400000000000000" pitchFamily="50" charset="-128"/>
              </a:rPr>
              <a:t>スーパーマルチ</a:t>
            </a:r>
            <a:endParaRPr lang="en-US" altLang="ja-JP" sz="1050" b="1" dirty="0">
              <a:ea typeface="游ゴシック" panose="020B0400000000000000" pitchFamily="50" charset="-128"/>
            </a:endParaRPr>
          </a:p>
          <a:p>
            <a:r>
              <a:rPr lang="ja-JP" altLang="en-US" sz="1050" b="1" dirty="0">
                <a:effectLst/>
                <a:ea typeface="游ゴシック" panose="020B0400000000000000" pitchFamily="50" charset="-128"/>
                <a:cs typeface="Segoe UI" panose="020B0502040204020203" pitchFamily="34" charset="0"/>
              </a:rPr>
              <a:t>■ </a:t>
            </a:r>
            <a:r>
              <a:rPr lang="en-US" altLang="ja-JP" sz="1050" b="1" dirty="0">
                <a:effectLst/>
                <a:ea typeface="游ゴシック" panose="020B0400000000000000" pitchFamily="50" charset="-128"/>
                <a:cs typeface="Segoe UI" panose="020B0502040204020203" pitchFamily="34" charset="0"/>
              </a:rPr>
              <a:t>GPU</a:t>
            </a:r>
            <a:r>
              <a:rPr lang="ja-JP" altLang="en-US" sz="1050" b="1" dirty="0">
                <a:effectLst/>
                <a:ea typeface="游ゴシック" panose="020B0400000000000000" pitchFamily="50" charset="-128"/>
                <a:cs typeface="Segoe UI" panose="020B0502040204020203" pitchFamily="34" charset="0"/>
              </a:rPr>
              <a:t>：オンボード（増設可能）</a:t>
            </a:r>
            <a:endParaRPr lang="en-US" altLang="ja-JP" sz="1050" b="1" dirty="0">
              <a:effectLst/>
              <a:ea typeface="游ゴシック" panose="020B0400000000000000" pitchFamily="50" charset="-128"/>
              <a:cs typeface="Segoe UI" panose="020B0502040204020203" pitchFamily="34" charset="0"/>
            </a:endParaRPr>
          </a:p>
        </p:txBody>
      </p:sp>
      <p:pic>
        <p:nvPicPr>
          <p:cNvPr id="1031" name="Picture 7">
            <a:extLst>
              <a:ext uri="{FF2B5EF4-FFF2-40B4-BE49-F238E27FC236}">
                <a16:creationId xmlns:a16="http://schemas.microsoft.com/office/drawing/2014/main" id="{224CA3F9-3F25-4CE3-8F15-015BE1DD0F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2062" y="8030047"/>
            <a:ext cx="457684" cy="4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Group 8">
            <a:extLst>
              <a:ext uri="{FF2B5EF4-FFF2-40B4-BE49-F238E27FC236}">
                <a16:creationId xmlns:a16="http://schemas.microsoft.com/office/drawing/2014/main" id="{5F4D9EB2-9122-4A80-B7F3-8C6F8E6AB2F8}"/>
              </a:ext>
            </a:extLst>
          </p:cNvPr>
          <p:cNvGrpSpPr>
            <a:grpSpLocks/>
          </p:cNvGrpSpPr>
          <p:nvPr/>
        </p:nvGrpSpPr>
        <p:grpSpPr bwMode="auto">
          <a:xfrm>
            <a:off x="5829055" y="8031129"/>
            <a:ext cx="458948" cy="458948"/>
            <a:chOff x="1855" y="9885"/>
            <a:chExt cx="907" cy="907"/>
          </a:xfrm>
        </p:grpSpPr>
        <p:sp>
          <p:nvSpPr>
            <p:cNvPr id="73" name="Rectangle 9">
              <a:extLst>
                <a:ext uri="{FF2B5EF4-FFF2-40B4-BE49-F238E27FC236}">
                  <a16:creationId xmlns:a16="http://schemas.microsoft.com/office/drawing/2014/main" id="{4727DEF6-6A54-4526-B4B3-2746CB61A176}"/>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78" name="WordArt 10">
              <a:extLst>
                <a:ext uri="{FF2B5EF4-FFF2-40B4-BE49-F238E27FC236}">
                  <a16:creationId xmlns:a16="http://schemas.microsoft.com/office/drawing/2014/main" id="{73A1F9F9-680E-4F33-B23F-753CAB5723FA}"/>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panose="020B0500000000000000" pitchFamily="50" charset="-128"/>
                  <a:ea typeface="Yu Gothic UI" panose="020B0500000000000000" pitchFamily="50" charset="-128"/>
                </a:rPr>
                <a:t>Pro</a:t>
              </a:r>
              <a:endParaRPr lang="ja-JP" altLang="en-US" sz="900" b="1" kern="10" spc="0">
                <a:ln>
                  <a:noFill/>
                </a:ln>
                <a:solidFill>
                  <a:srgbClr val="FFFFFF"/>
                </a:solidFill>
                <a:effectLst/>
                <a:latin typeface="Yu Gothic UI" panose="020B0500000000000000" pitchFamily="50" charset="-128"/>
                <a:ea typeface="Yu Gothic UI" panose="020B0500000000000000" pitchFamily="50" charset="-128"/>
              </a:endParaRPr>
            </a:p>
          </p:txBody>
        </p:sp>
        <p:grpSp>
          <p:nvGrpSpPr>
            <p:cNvPr id="79" name="Group 11">
              <a:extLst>
                <a:ext uri="{FF2B5EF4-FFF2-40B4-BE49-F238E27FC236}">
                  <a16:creationId xmlns:a16="http://schemas.microsoft.com/office/drawing/2014/main" id="{DB837F59-94A7-4813-8559-AE745491516D}"/>
                </a:ext>
              </a:extLst>
            </p:cNvPr>
            <p:cNvGrpSpPr>
              <a:grpSpLocks/>
            </p:cNvGrpSpPr>
            <p:nvPr/>
          </p:nvGrpSpPr>
          <p:grpSpPr bwMode="auto">
            <a:xfrm>
              <a:off x="2126" y="9992"/>
              <a:ext cx="363" cy="367"/>
              <a:chOff x="8611" y="8722"/>
              <a:chExt cx="475" cy="480"/>
            </a:xfrm>
          </p:grpSpPr>
          <p:sp>
            <p:nvSpPr>
              <p:cNvPr id="94" name="Rectangle 12">
                <a:extLst>
                  <a:ext uri="{FF2B5EF4-FFF2-40B4-BE49-F238E27FC236}">
                    <a16:creationId xmlns:a16="http://schemas.microsoft.com/office/drawing/2014/main" id="{119855BD-601C-457A-9F72-E174AAE46A9D}"/>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95" name="Rectangle 13">
                <a:extLst>
                  <a:ext uri="{FF2B5EF4-FFF2-40B4-BE49-F238E27FC236}">
                    <a16:creationId xmlns:a16="http://schemas.microsoft.com/office/drawing/2014/main" id="{2607C5E1-6106-4881-8987-4A8ADD3CABFE}"/>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96" name="Rectangle 14">
                <a:extLst>
                  <a:ext uri="{FF2B5EF4-FFF2-40B4-BE49-F238E27FC236}">
                    <a16:creationId xmlns:a16="http://schemas.microsoft.com/office/drawing/2014/main" id="{4519FF32-0A4A-47DA-B9C4-DB5993041508}"/>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3" name="Rectangle 15">
                <a:extLst>
                  <a:ext uri="{FF2B5EF4-FFF2-40B4-BE49-F238E27FC236}">
                    <a16:creationId xmlns:a16="http://schemas.microsoft.com/office/drawing/2014/main" id="{035A9607-8235-4E1C-BE34-2F5FE78FC73A}"/>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81" name="Group 16">
              <a:extLst>
                <a:ext uri="{FF2B5EF4-FFF2-40B4-BE49-F238E27FC236}">
                  <a16:creationId xmlns:a16="http://schemas.microsoft.com/office/drawing/2014/main" id="{4609F9CB-4B74-4BD7-870E-8FA8F1B85D06}"/>
                </a:ext>
              </a:extLst>
            </p:cNvPr>
            <p:cNvGrpSpPr>
              <a:grpSpLocks/>
            </p:cNvGrpSpPr>
            <p:nvPr/>
          </p:nvGrpSpPr>
          <p:grpSpPr bwMode="auto">
            <a:xfrm>
              <a:off x="2581" y="10389"/>
              <a:ext cx="122" cy="159"/>
              <a:chOff x="5257" y="1253"/>
              <a:chExt cx="5458" cy="7140"/>
            </a:xfrm>
          </p:grpSpPr>
          <p:sp>
            <p:nvSpPr>
              <p:cNvPr id="92" name="WordArt 17">
                <a:extLst>
                  <a:ext uri="{FF2B5EF4-FFF2-40B4-BE49-F238E27FC236}">
                    <a16:creationId xmlns:a16="http://schemas.microsoft.com/office/drawing/2014/main" id="{9CCB80DB-89A1-490F-8D02-95C4ED5EB052}"/>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sp>
            <p:nvSpPr>
              <p:cNvPr id="93" name="WordArt 18">
                <a:extLst>
                  <a:ext uri="{FF2B5EF4-FFF2-40B4-BE49-F238E27FC236}">
                    <a16:creationId xmlns:a16="http://schemas.microsoft.com/office/drawing/2014/main" id="{5A7674B8-F956-47D9-A0E9-B1AC34924E96}"/>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89" name="WordArt 19">
              <a:extLst>
                <a:ext uri="{FF2B5EF4-FFF2-40B4-BE49-F238E27FC236}">
                  <a16:creationId xmlns:a16="http://schemas.microsoft.com/office/drawing/2014/main" id="{9B855DB8-87F6-47C9-A928-62FECB3780DF}"/>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Windows</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pic>
        <p:nvPicPr>
          <p:cNvPr id="209" name="Picture 3">
            <a:extLst>
              <a:ext uri="{FF2B5EF4-FFF2-40B4-BE49-F238E27FC236}">
                <a16:creationId xmlns:a16="http://schemas.microsoft.com/office/drawing/2014/main" id="{480F64D9-AA09-4E50-A432-E401ED4EA2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2581" y="8093942"/>
            <a:ext cx="584431" cy="81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四角形: 角を丸くする 209">
            <a:extLst>
              <a:ext uri="{FF2B5EF4-FFF2-40B4-BE49-F238E27FC236}">
                <a16:creationId xmlns:a16="http://schemas.microsoft.com/office/drawing/2014/main" id="{77A95FCF-2FEE-45A7-9D16-A81265CE73F8}"/>
              </a:ext>
            </a:extLst>
          </p:cNvPr>
          <p:cNvSpPr/>
          <p:nvPr/>
        </p:nvSpPr>
        <p:spPr>
          <a:xfrm>
            <a:off x="217589" y="9165428"/>
            <a:ext cx="7132542" cy="1169418"/>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直角三角形 210">
            <a:extLst>
              <a:ext uri="{FF2B5EF4-FFF2-40B4-BE49-F238E27FC236}">
                <a16:creationId xmlns:a16="http://schemas.microsoft.com/office/drawing/2014/main" id="{10AC8ECB-3EDB-4049-928F-E0FDE733962E}"/>
              </a:ext>
            </a:extLst>
          </p:cNvPr>
          <p:cNvSpPr/>
          <p:nvPr/>
        </p:nvSpPr>
        <p:spPr>
          <a:xfrm rot="5400000">
            <a:off x="287801" y="9242569"/>
            <a:ext cx="581723" cy="581723"/>
          </a:xfrm>
          <a:prstGeom prst="rtTriangl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テキスト ボックス 211">
            <a:extLst>
              <a:ext uri="{FF2B5EF4-FFF2-40B4-BE49-F238E27FC236}">
                <a16:creationId xmlns:a16="http://schemas.microsoft.com/office/drawing/2014/main" id="{6FF552E7-91CA-4113-B66A-F1FA65B313D1}"/>
              </a:ext>
            </a:extLst>
          </p:cNvPr>
          <p:cNvSpPr txBox="1"/>
          <p:nvPr/>
        </p:nvSpPr>
        <p:spPr>
          <a:xfrm>
            <a:off x="5439104" y="10018813"/>
            <a:ext cx="1816048"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特別価格 </a:t>
            </a:r>
            <a:r>
              <a:rPr lang="en-US" altLang="ja-JP" sz="1050" b="1" dirty="0">
                <a:solidFill>
                  <a:srgbClr val="FF0000"/>
                </a:solidFill>
                <a:ea typeface="游ゴシック" panose="020B0400000000000000" pitchFamily="50" charset="-128"/>
              </a:rPr>
              <a:t>380,000</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税込</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213" name="テキスト ボックス 212">
            <a:extLst>
              <a:ext uri="{FF2B5EF4-FFF2-40B4-BE49-F238E27FC236}">
                <a16:creationId xmlns:a16="http://schemas.microsoft.com/office/drawing/2014/main" id="{B278C93A-2737-4C11-B479-9766A26D8D26}"/>
              </a:ext>
            </a:extLst>
          </p:cNvPr>
          <p:cNvSpPr txBox="1"/>
          <p:nvPr/>
        </p:nvSpPr>
        <p:spPr>
          <a:xfrm>
            <a:off x="5145011" y="9812188"/>
            <a:ext cx="2156652"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err="1">
                <a:ea typeface="游ゴシック" panose="020B0400000000000000" pitchFamily="50" charset="-128"/>
              </a:rPr>
              <a:t>FabrikPC</a:t>
            </a:r>
            <a:r>
              <a:rPr lang="en-US" altLang="ja-JP" sz="800" b="1" dirty="0">
                <a:ea typeface="游ゴシック" panose="020B0400000000000000" pitchFamily="50" charset="-128"/>
              </a:rPr>
              <a:t> Type-PE052B-WOPS-U3-02</a:t>
            </a:r>
            <a:endParaRPr lang="en-US" altLang="ja-JP" sz="800" b="1" dirty="0">
              <a:effectLst/>
              <a:ea typeface="游ゴシック" panose="020B0400000000000000" pitchFamily="50" charset="-128"/>
              <a:cs typeface="Segoe UI" panose="020B0502040204020203" pitchFamily="34" charset="0"/>
            </a:endParaRPr>
          </a:p>
        </p:txBody>
      </p:sp>
      <p:sp>
        <p:nvSpPr>
          <p:cNvPr id="214" name="テキスト ボックス 213">
            <a:extLst>
              <a:ext uri="{FF2B5EF4-FFF2-40B4-BE49-F238E27FC236}">
                <a16:creationId xmlns:a16="http://schemas.microsoft.com/office/drawing/2014/main" id="{BE90FFA7-54F9-41B8-A1E1-0B14D03242C0}"/>
              </a:ext>
            </a:extLst>
          </p:cNvPr>
          <p:cNvSpPr txBox="1"/>
          <p:nvPr/>
        </p:nvSpPr>
        <p:spPr>
          <a:xfrm>
            <a:off x="1234090" y="9217692"/>
            <a:ext cx="4146926" cy="1061829"/>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 </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Microsoft® Windows® 11 Pro 64bit</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CPU</a:t>
            </a:r>
            <a:r>
              <a:rPr lang="ja-JP" altLang="en-US" sz="1050" b="1" dirty="0">
                <a:ea typeface="游ゴシック" panose="020B0400000000000000" pitchFamily="50" charset="-128"/>
              </a:rPr>
              <a:t>：インテル</a:t>
            </a:r>
            <a:r>
              <a:rPr lang="en-US" altLang="ja-JP" sz="1050" b="1" dirty="0">
                <a:ea typeface="游ゴシック" panose="020B0400000000000000" pitchFamily="50" charset="-128"/>
              </a:rPr>
              <a:t>® Core™ </a:t>
            </a:r>
            <a:r>
              <a:rPr lang="en-US" altLang="ja-JP" sz="1050" b="1" dirty="0"/>
              <a:t>i9-12900 </a:t>
            </a:r>
            <a:r>
              <a:rPr lang="ja-JP" altLang="en-US" sz="1050" b="1" dirty="0">
                <a:ea typeface="游ゴシック" panose="020B0400000000000000" pitchFamily="50" charset="-128"/>
              </a:rPr>
              <a:t>プロセッサー</a:t>
            </a:r>
          </a:p>
          <a:p>
            <a:r>
              <a:rPr lang="ja-JP" altLang="en-US" sz="1050" b="1" dirty="0">
                <a:ea typeface="游ゴシック" panose="020B0400000000000000" pitchFamily="50" charset="-128"/>
              </a:rPr>
              <a:t>■ メモリ：</a:t>
            </a:r>
            <a:r>
              <a:rPr lang="en-US" altLang="ja-JP" sz="1050" b="1" dirty="0">
                <a:ea typeface="游ゴシック" panose="020B0400000000000000" pitchFamily="50" charset="-128"/>
              </a:rPr>
              <a:t>32GB</a:t>
            </a:r>
            <a:r>
              <a:rPr lang="ja-JP" altLang="en-US" sz="1050" b="1" dirty="0">
                <a:ea typeface="游ゴシック" panose="020B0400000000000000" pitchFamily="50" charset="-128"/>
              </a:rPr>
              <a:t>（</a:t>
            </a:r>
            <a:r>
              <a:rPr lang="en-US" altLang="ja-JP" sz="1050" b="1" dirty="0">
                <a:ea typeface="游ゴシック" panose="020B0400000000000000" pitchFamily="50" charset="-128"/>
              </a:rPr>
              <a:t>16GB x2</a:t>
            </a:r>
            <a:r>
              <a:rPr lang="ja-JP" altLang="en-US" sz="1050" b="1" dirty="0">
                <a:ea typeface="游ゴシック" panose="020B0400000000000000" pitchFamily="50" charset="-128"/>
              </a:rPr>
              <a:t>）</a:t>
            </a:r>
            <a:r>
              <a:rPr lang="en-US" altLang="ja-JP" sz="1050" b="1" dirty="0">
                <a:ea typeface="游ゴシック" panose="020B0400000000000000" pitchFamily="50" charset="-128"/>
              </a:rPr>
              <a:t>DDR4-3200</a:t>
            </a:r>
          </a:p>
          <a:p>
            <a:r>
              <a:rPr lang="ja-JP" altLang="en-US" sz="1050" b="1" dirty="0">
                <a:ea typeface="游ゴシック" panose="020B0400000000000000" pitchFamily="50" charset="-128"/>
              </a:rPr>
              <a:t>■ </a:t>
            </a:r>
            <a:r>
              <a:rPr lang="en-US" altLang="ja-JP" sz="1050" b="1" dirty="0">
                <a:ea typeface="游ゴシック" panose="020B0400000000000000" pitchFamily="50" charset="-128"/>
              </a:rPr>
              <a:t>SSD</a:t>
            </a:r>
            <a:r>
              <a:rPr lang="ja-JP" altLang="en-US" sz="1050" b="1" dirty="0">
                <a:ea typeface="游ゴシック" panose="020B0400000000000000" pitchFamily="50" charset="-128"/>
              </a:rPr>
              <a:t>：</a:t>
            </a:r>
            <a:r>
              <a:rPr lang="en-US" altLang="ja-JP" sz="1050" b="1" dirty="0">
                <a:ea typeface="游ゴシック" panose="020B0400000000000000" pitchFamily="50" charset="-128"/>
              </a:rPr>
              <a:t>1TB M.2 </a:t>
            </a:r>
            <a:r>
              <a:rPr lang="en-US" altLang="ja-JP" sz="1050" b="1" dirty="0" err="1">
                <a:ea typeface="游ゴシック" panose="020B0400000000000000" pitchFamily="50" charset="-128"/>
              </a:rPr>
              <a:t>NVMe</a:t>
            </a:r>
            <a:r>
              <a:rPr lang="en-US" altLang="ja-JP" sz="1050" b="1" dirty="0">
                <a:ea typeface="游ゴシック" panose="020B0400000000000000" pitchFamily="50" charset="-128"/>
              </a:rPr>
              <a:t>-SSD</a:t>
            </a:r>
            <a:r>
              <a:rPr lang="ja-JP" altLang="en-US" sz="1050" b="1" dirty="0">
                <a:solidFill>
                  <a:srgbClr val="FF0000"/>
                </a:solidFill>
                <a:ea typeface="游ゴシック" panose="020B0400000000000000" pitchFamily="50" charset="-128"/>
              </a:rPr>
              <a:t>（高耐久仕様）</a:t>
            </a:r>
          </a:p>
          <a:p>
            <a:r>
              <a:rPr lang="ja-JP" altLang="en-US" sz="1050" b="1" dirty="0">
                <a:ea typeface="游ゴシック" panose="020B0400000000000000" pitchFamily="50" charset="-128"/>
              </a:rPr>
              <a:t>■ 光学ドライブ：</a:t>
            </a:r>
            <a:r>
              <a:rPr lang="en-US" altLang="ja-JP" sz="1050" b="1" dirty="0">
                <a:ea typeface="游ゴシック" panose="020B0400000000000000" pitchFamily="50" charset="-128"/>
              </a:rPr>
              <a:t>DVD</a:t>
            </a:r>
            <a:r>
              <a:rPr lang="ja-JP" altLang="en-US" sz="1050" b="1" dirty="0">
                <a:ea typeface="游ゴシック" panose="020B0400000000000000" pitchFamily="50" charset="-128"/>
              </a:rPr>
              <a:t>スーパーマルチ</a:t>
            </a:r>
            <a:endParaRPr lang="en-US" altLang="ja-JP" sz="1050" b="1" dirty="0">
              <a:ea typeface="游ゴシック" panose="020B0400000000000000" pitchFamily="50" charset="-128"/>
            </a:endParaRPr>
          </a:p>
          <a:p>
            <a:r>
              <a:rPr lang="ja-JP" altLang="en-US" sz="1050" b="1" dirty="0">
                <a:effectLst/>
                <a:ea typeface="游ゴシック" panose="020B0400000000000000" pitchFamily="50" charset="-128"/>
                <a:cs typeface="Segoe UI" panose="020B0502040204020203" pitchFamily="34" charset="0"/>
              </a:rPr>
              <a:t>■ </a:t>
            </a:r>
            <a:r>
              <a:rPr lang="en-US" altLang="ja-JP" sz="1050" b="1" dirty="0">
                <a:effectLst/>
                <a:ea typeface="游ゴシック" panose="020B0400000000000000" pitchFamily="50" charset="-128"/>
                <a:cs typeface="Segoe UI" panose="020B0502040204020203" pitchFamily="34" charset="0"/>
              </a:rPr>
              <a:t>GPU</a:t>
            </a:r>
            <a:r>
              <a:rPr lang="ja-JP" altLang="en-US" sz="1050" b="1" dirty="0">
                <a:effectLst/>
                <a:ea typeface="游ゴシック" panose="020B0400000000000000" pitchFamily="50" charset="-128"/>
                <a:cs typeface="Segoe UI" panose="020B0502040204020203" pitchFamily="34" charset="0"/>
              </a:rPr>
              <a:t>：オンボード（増設可能）</a:t>
            </a:r>
            <a:endParaRPr lang="en-US" altLang="ja-JP" sz="1050" b="1" dirty="0">
              <a:effectLst/>
              <a:ea typeface="游ゴシック" panose="020B0400000000000000" pitchFamily="50" charset="-128"/>
              <a:cs typeface="Segoe UI" panose="020B0502040204020203" pitchFamily="34" charset="0"/>
            </a:endParaRPr>
          </a:p>
        </p:txBody>
      </p:sp>
      <p:grpSp>
        <p:nvGrpSpPr>
          <p:cNvPr id="217" name="Group 8">
            <a:extLst>
              <a:ext uri="{FF2B5EF4-FFF2-40B4-BE49-F238E27FC236}">
                <a16:creationId xmlns:a16="http://schemas.microsoft.com/office/drawing/2014/main" id="{A315A73A-8127-4EA1-A6C5-174493326271}"/>
              </a:ext>
            </a:extLst>
          </p:cNvPr>
          <p:cNvGrpSpPr>
            <a:grpSpLocks/>
          </p:cNvGrpSpPr>
          <p:nvPr/>
        </p:nvGrpSpPr>
        <p:grpSpPr bwMode="auto">
          <a:xfrm>
            <a:off x="5829055" y="9308659"/>
            <a:ext cx="458948" cy="458948"/>
            <a:chOff x="1855" y="9885"/>
            <a:chExt cx="907" cy="907"/>
          </a:xfrm>
        </p:grpSpPr>
        <p:sp>
          <p:nvSpPr>
            <p:cNvPr id="218" name="Rectangle 9">
              <a:extLst>
                <a:ext uri="{FF2B5EF4-FFF2-40B4-BE49-F238E27FC236}">
                  <a16:creationId xmlns:a16="http://schemas.microsoft.com/office/drawing/2014/main" id="{5920B6E4-4E3B-4E5A-88C8-C7195C0B6BBF}"/>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9" name="WordArt 10">
              <a:extLst>
                <a:ext uri="{FF2B5EF4-FFF2-40B4-BE49-F238E27FC236}">
                  <a16:creationId xmlns:a16="http://schemas.microsoft.com/office/drawing/2014/main" id="{519DF3D2-AF9F-4E35-AB2C-4C5180AE176C}"/>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panose="020B0500000000000000" pitchFamily="50" charset="-128"/>
                  <a:ea typeface="Yu Gothic UI" panose="020B0500000000000000" pitchFamily="50" charset="-128"/>
                </a:rPr>
                <a:t>Pro</a:t>
              </a:r>
              <a:endParaRPr lang="ja-JP" altLang="en-US" sz="900" b="1" kern="10" spc="0">
                <a:ln>
                  <a:noFill/>
                </a:ln>
                <a:solidFill>
                  <a:srgbClr val="FFFFFF"/>
                </a:solidFill>
                <a:effectLst/>
                <a:latin typeface="Yu Gothic UI" panose="020B0500000000000000" pitchFamily="50" charset="-128"/>
                <a:ea typeface="Yu Gothic UI" panose="020B0500000000000000" pitchFamily="50" charset="-128"/>
              </a:endParaRPr>
            </a:p>
          </p:txBody>
        </p:sp>
        <p:grpSp>
          <p:nvGrpSpPr>
            <p:cNvPr id="220" name="Group 11">
              <a:extLst>
                <a:ext uri="{FF2B5EF4-FFF2-40B4-BE49-F238E27FC236}">
                  <a16:creationId xmlns:a16="http://schemas.microsoft.com/office/drawing/2014/main" id="{864CCBC8-0566-4A60-B85B-6410F3EAFCB2}"/>
                </a:ext>
              </a:extLst>
            </p:cNvPr>
            <p:cNvGrpSpPr>
              <a:grpSpLocks/>
            </p:cNvGrpSpPr>
            <p:nvPr/>
          </p:nvGrpSpPr>
          <p:grpSpPr bwMode="auto">
            <a:xfrm>
              <a:off x="2126" y="9992"/>
              <a:ext cx="363" cy="367"/>
              <a:chOff x="8611" y="8722"/>
              <a:chExt cx="475" cy="480"/>
            </a:xfrm>
          </p:grpSpPr>
          <p:sp>
            <p:nvSpPr>
              <p:cNvPr id="225" name="Rectangle 12">
                <a:extLst>
                  <a:ext uri="{FF2B5EF4-FFF2-40B4-BE49-F238E27FC236}">
                    <a16:creationId xmlns:a16="http://schemas.microsoft.com/office/drawing/2014/main" id="{6D1B2AF5-6AD8-45E5-A7DC-74BFC4252410}"/>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6" name="Rectangle 13">
                <a:extLst>
                  <a:ext uri="{FF2B5EF4-FFF2-40B4-BE49-F238E27FC236}">
                    <a16:creationId xmlns:a16="http://schemas.microsoft.com/office/drawing/2014/main" id="{50506957-D64C-4A1F-A365-D17B8A0F3726}"/>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7" name="Rectangle 14">
                <a:extLst>
                  <a:ext uri="{FF2B5EF4-FFF2-40B4-BE49-F238E27FC236}">
                    <a16:creationId xmlns:a16="http://schemas.microsoft.com/office/drawing/2014/main" id="{1AE9630D-48E2-4523-A0E7-A92A3C8CF72C}"/>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8" name="Rectangle 15">
                <a:extLst>
                  <a:ext uri="{FF2B5EF4-FFF2-40B4-BE49-F238E27FC236}">
                    <a16:creationId xmlns:a16="http://schemas.microsoft.com/office/drawing/2014/main" id="{9261FAE1-BE61-4140-93D8-BF37984D14D7}"/>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221" name="Group 16">
              <a:extLst>
                <a:ext uri="{FF2B5EF4-FFF2-40B4-BE49-F238E27FC236}">
                  <a16:creationId xmlns:a16="http://schemas.microsoft.com/office/drawing/2014/main" id="{B796563B-E54A-48F7-A4D4-AAD9A8435E78}"/>
                </a:ext>
              </a:extLst>
            </p:cNvPr>
            <p:cNvGrpSpPr>
              <a:grpSpLocks/>
            </p:cNvGrpSpPr>
            <p:nvPr/>
          </p:nvGrpSpPr>
          <p:grpSpPr bwMode="auto">
            <a:xfrm>
              <a:off x="2581" y="10389"/>
              <a:ext cx="122" cy="159"/>
              <a:chOff x="5257" y="1253"/>
              <a:chExt cx="5458" cy="7140"/>
            </a:xfrm>
          </p:grpSpPr>
          <p:sp>
            <p:nvSpPr>
              <p:cNvPr id="223" name="WordArt 17">
                <a:extLst>
                  <a:ext uri="{FF2B5EF4-FFF2-40B4-BE49-F238E27FC236}">
                    <a16:creationId xmlns:a16="http://schemas.microsoft.com/office/drawing/2014/main" id="{C0066A7A-EDFE-4A90-9406-E97F0DDC7F8D}"/>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sp>
            <p:nvSpPr>
              <p:cNvPr id="224" name="WordArt 18">
                <a:extLst>
                  <a:ext uri="{FF2B5EF4-FFF2-40B4-BE49-F238E27FC236}">
                    <a16:creationId xmlns:a16="http://schemas.microsoft.com/office/drawing/2014/main" id="{83481613-F8D0-4A47-9330-159183872DE2}"/>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222" name="WordArt 19">
              <a:extLst>
                <a:ext uri="{FF2B5EF4-FFF2-40B4-BE49-F238E27FC236}">
                  <a16:creationId xmlns:a16="http://schemas.microsoft.com/office/drawing/2014/main" id="{29E98C38-FD9F-455A-A2C0-AA2DFA3CB845}"/>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Windows</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pic>
        <p:nvPicPr>
          <p:cNvPr id="231" name="Picture 3">
            <a:extLst>
              <a:ext uri="{FF2B5EF4-FFF2-40B4-BE49-F238E27FC236}">
                <a16:creationId xmlns:a16="http://schemas.microsoft.com/office/drawing/2014/main" id="{0C93F555-3DD5-4F5A-ADAB-38735366120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656" y="9371472"/>
            <a:ext cx="584431" cy="81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a:extLst>
              <a:ext uri="{FF2B5EF4-FFF2-40B4-BE49-F238E27FC236}">
                <a16:creationId xmlns:a16="http://schemas.microsoft.com/office/drawing/2014/main" id="{7E544DCC-0B89-43E8-890F-BB0D4678EDD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33614" y="9306807"/>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正方形/長方形 1028">
            <a:extLst>
              <a:ext uri="{FF2B5EF4-FFF2-40B4-BE49-F238E27FC236}">
                <a16:creationId xmlns:a16="http://schemas.microsoft.com/office/drawing/2014/main" id="{02B8C406-C0B1-43F1-B473-95563E301BD2}"/>
              </a:ext>
            </a:extLst>
          </p:cNvPr>
          <p:cNvSpPr/>
          <p:nvPr/>
        </p:nvSpPr>
        <p:spPr>
          <a:xfrm>
            <a:off x="219691" y="6463672"/>
            <a:ext cx="7130440" cy="9881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矢印: 右 1036">
            <a:extLst>
              <a:ext uri="{FF2B5EF4-FFF2-40B4-BE49-F238E27FC236}">
                <a16:creationId xmlns:a16="http://schemas.microsoft.com/office/drawing/2014/main" id="{BFEA67C7-5D43-4C78-8AAD-8AABD686211D}"/>
              </a:ext>
            </a:extLst>
          </p:cNvPr>
          <p:cNvSpPr/>
          <p:nvPr/>
        </p:nvSpPr>
        <p:spPr>
          <a:xfrm>
            <a:off x="352000" y="6774519"/>
            <a:ext cx="3310562" cy="459588"/>
          </a:xfrm>
          <a:prstGeom prst="rightArrow">
            <a:avLst>
              <a:gd name="adj1" fmla="val 50000"/>
              <a:gd name="adj2" fmla="val 8419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図 1031">
            <a:extLst>
              <a:ext uri="{FF2B5EF4-FFF2-40B4-BE49-F238E27FC236}">
                <a16:creationId xmlns:a16="http://schemas.microsoft.com/office/drawing/2014/main" id="{CA30125E-90D4-4016-8401-4E43C0A43A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12244" y="6597568"/>
            <a:ext cx="623694" cy="755576"/>
          </a:xfrm>
          <a:prstGeom prst="rect">
            <a:avLst/>
          </a:prstGeom>
        </p:spPr>
      </p:pic>
      <p:pic>
        <p:nvPicPr>
          <p:cNvPr id="1034" name="図 1033">
            <a:extLst>
              <a:ext uri="{FF2B5EF4-FFF2-40B4-BE49-F238E27FC236}">
                <a16:creationId xmlns:a16="http://schemas.microsoft.com/office/drawing/2014/main" id="{ED7D45AD-A854-45EC-ACEF-727C7FA7274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3642" y="6641599"/>
            <a:ext cx="642794" cy="665850"/>
          </a:xfrm>
          <a:prstGeom prst="rect">
            <a:avLst/>
          </a:prstGeom>
        </p:spPr>
      </p:pic>
      <p:pic>
        <p:nvPicPr>
          <p:cNvPr id="1036" name="図 1035">
            <a:extLst>
              <a:ext uri="{FF2B5EF4-FFF2-40B4-BE49-F238E27FC236}">
                <a16:creationId xmlns:a16="http://schemas.microsoft.com/office/drawing/2014/main" id="{A170B637-C7EB-48FC-8C09-D66D23A33B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6769" y="6618264"/>
            <a:ext cx="801219" cy="678917"/>
          </a:xfrm>
          <a:prstGeom prst="rect">
            <a:avLst/>
          </a:prstGeom>
        </p:spPr>
      </p:pic>
      <p:pic>
        <p:nvPicPr>
          <p:cNvPr id="242" name="Picture 3">
            <a:extLst>
              <a:ext uri="{FF2B5EF4-FFF2-40B4-BE49-F238E27FC236}">
                <a16:creationId xmlns:a16="http://schemas.microsoft.com/office/drawing/2014/main" id="{E560CD8C-E206-4E2B-9D18-5FEFC9197C0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69283" y="6597568"/>
            <a:ext cx="544151" cy="7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テキスト ボックス 243">
            <a:extLst>
              <a:ext uri="{FF2B5EF4-FFF2-40B4-BE49-F238E27FC236}">
                <a16:creationId xmlns:a16="http://schemas.microsoft.com/office/drawing/2014/main" id="{CA008BFA-4861-4FE6-B49D-2BA82B47030F}"/>
              </a:ext>
            </a:extLst>
          </p:cNvPr>
          <p:cNvSpPr txBox="1"/>
          <p:nvPr/>
        </p:nvSpPr>
        <p:spPr>
          <a:xfrm>
            <a:off x="3840264" y="6507783"/>
            <a:ext cx="4146926" cy="253916"/>
          </a:xfrm>
          <a:prstGeom prst="rect">
            <a:avLst/>
          </a:prstGeom>
          <a:noFill/>
          <a:ln>
            <a:noFill/>
          </a:ln>
          <a:effectLst>
            <a:glow rad="101600">
              <a:schemeClr val="tx1">
                <a:alpha val="60000"/>
              </a:schemeClr>
            </a:glow>
          </a:effectLst>
        </p:spPr>
        <p:txBody>
          <a:bodyPr wrap="square" rtlCol="0">
            <a:spAutoFit/>
          </a:bodyPr>
          <a:lstStyle/>
          <a:p>
            <a:r>
              <a:rPr lang="en-US" altLang="ja-JP" sz="1050" b="1" dirty="0">
                <a:ea typeface="游ゴシック" panose="020B0400000000000000" pitchFamily="50" charset="-128"/>
                <a:cs typeface="Segoe UI" panose="020B0502040204020203" pitchFamily="34" charset="0"/>
              </a:rPr>
              <a:t>Fabrik PC</a:t>
            </a:r>
            <a:r>
              <a:rPr lang="ja-JP" altLang="en-US" sz="1050" b="1" dirty="0">
                <a:ea typeface="游ゴシック" panose="020B0400000000000000" pitchFamily="50" charset="-128"/>
                <a:cs typeface="Segoe UI" panose="020B0502040204020203" pitchFamily="34" charset="0"/>
              </a:rPr>
              <a:t>は、様々な業務用機器と接続が可能です</a:t>
            </a:r>
            <a:r>
              <a:rPr lang="en-US" altLang="ja-JP" sz="1050" b="1" dirty="0">
                <a:ea typeface="游ゴシック" panose="020B0400000000000000" pitchFamily="50" charset="-128"/>
                <a:cs typeface="Segoe UI" panose="020B0502040204020203" pitchFamily="34" charset="0"/>
              </a:rPr>
              <a:t>!</a:t>
            </a:r>
            <a:endParaRPr lang="en-US" altLang="ja-JP" sz="1050" b="1" dirty="0">
              <a:effectLst/>
              <a:ea typeface="游ゴシック" panose="020B0400000000000000" pitchFamily="50" charset="-128"/>
              <a:cs typeface="Segoe UI" panose="020B0502040204020203" pitchFamily="34" charset="0"/>
            </a:endParaRPr>
          </a:p>
        </p:txBody>
      </p:sp>
      <p:sp>
        <p:nvSpPr>
          <p:cNvPr id="245" name="テキスト ボックス 244">
            <a:extLst>
              <a:ext uri="{FF2B5EF4-FFF2-40B4-BE49-F238E27FC236}">
                <a16:creationId xmlns:a16="http://schemas.microsoft.com/office/drawing/2014/main" id="{940D8448-FA6B-4CC0-8DEB-8A407DB5B376}"/>
              </a:ext>
            </a:extLst>
          </p:cNvPr>
          <p:cNvSpPr txBox="1"/>
          <p:nvPr/>
        </p:nvSpPr>
        <p:spPr>
          <a:xfrm>
            <a:off x="3825011" y="6747125"/>
            <a:ext cx="3222429" cy="707886"/>
          </a:xfrm>
          <a:prstGeom prst="rect">
            <a:avLst/>
          </a:prstGeom>
          <a:noFill/>
          <a:ln>
            <a:noFill/>
          </a:ln>
          <a:effectLst>
            <a:glow rad="101600">
              <a:schemeClr val="tx1">
                <a:alpha val="60000"/>
              </a:schemeClr>
            </a:glow>
          </a:effectLst>
        </p:spPr>
        <p:txBody>
          <a:bodyPr wrap="square" rtlCol="0">
            <a:spAutoFit/>
          </a:bodyPr>
          <a:lstStyle/>
          <a:p>
            <a:r>
              <a:rPr lang="ja-JP" altLang="en-US" sz="1000" dirty="0">
                <a:effectLst/>
                <a:ea typeface="游ゴシック" panose="020B0400000000000000" pitchFamily="50" charset="-128"/>
                <a:cs typeface="Segoe UI" panose="020B0502040204020203" pitchFamily="34" charset="0"/>
              </a:rPr>
              <a:t>パソコンと周辺機器を繋ぐインターフェースは時代と共に変化するため、最新のパソコンでは昔の機械に接続できないことが多々ありますが、産業用マザーボードであれば安心して接続が可能です。</a:t>
            </a:r>
            <a:endParaRPr lang="en-US" altLang="ja-JP" sz="1000" dirty="0">
              <a:effectLst/>
              <a:ea typeface="游ゴシック" panose="020B0400000000000000" pitchFamily="50" charset="-128"/>
              <a:cs typeface="Segoe UI" panose="020B0502040204020203" pitchFamily="34" charset="0"/>
            </a:endParaRPr>
          </a:p>
        </p:txBody>
      </p:sp>
      <p:cxnSp>
        <p:nvCxnSpPr>
          <p:cNvPr id="1039" name="直線コネクタ 1038">
            <a:extLst>
              <a:ext uri="{FF2B5EF4-FFF2-40B4-BE49-F238E27FC236}">
                <a16:creationId xmlns:a16="http://schemas.microsoft.com/office/drawing/2014/main" id="{1BC3DF62-A29D-49D4-B38C-DB92D63F40E7}"/>
              </a:ext>
            </a:extLst>
          </p:cNvPr>
          <p:cNvCxnSpPr/>
          <p:nvPr/>
        </p:nvCxnSpPr>
        <p:spPr>
          <a:xfrm>
            <a:off x="3823117" y="6719404"/>
            <a:ext cx="319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テキスト ボックス 250">
            <a:extLst>
              <a:ext uri="{FF2B5EF4-FFF2-40B4-BE49-F238E27FC236}">
                <a16:creationId xmlns:a16="http://schemas.microsoft.com/office/drawing/2014/main" id="{A2B337F6-E286-480E-8E96-E47B90AB3F3A}"/>
              </a:ext>
            </a:extLst>
          </p:cNvPr>
          <p:cNvSpPr txBox="1"/>
          <p:nvPr/>
        </p:nvSpPr>
        <p:spPr>
          <a:xfrm>
            <a:off x="1580282" y="7594839"/>
            <a:ext cx="4146926"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ea typeface="游ゴシック" panose="020B0400000000000000" pitchFamily="50" charset="-128"/>
                <a:cs typeface="Segoe UI" panose="020B0502040204020203" pitchFamily="34" charset="0"/>
              </a:rPr>
              <a:t>Fabrik PC®</a:t>
            </a:r>
            <a:r>
              <a:rPr lang="ja-JP" altLang="en-US" sz="1050" b="1" dirty="0">
                <a:ea typeface="游ゴシック" panose="020B0400000000000000" pitchFamily="50" charset="-128"/>
                <a:cs typeface="Segoe UI" panose="020B0502040204020203" pitchFamily="34" charset="0"/>
              </a:rPr>
              <a:t>ラインナップ 性能別に選べる</a:t>
            </a:r>
            <a:r>
              <a:rPr lang="en-US" altLang="ja-JP" sz="1050" b="1" dirty="0">
                <a:ea typeface="游ゴシック" panose="020B0400000000000000" pitchFamily="50" charset="-128"/>
                <a:cs typeface="Segoe UI" panose="020B0502040204020203" pitchFamily="34" charset="0"/>
              </a:rPr>
              <a:t>2</a:t>
            </a:r>
            <a:r>
              <a:rPr lang="ja-JP" altLang="en-US" sz="1050" b="1" dirty="0">
                <a:ea typeface="游ゴシック" panose="020B0400000000000000" pitchFamily="50" charset="-128"/>
                <a:cs typeface="Segoe UI" panose="020B0502040204020203" pitchFamily="34" charset="0"/>
              </a:rPr>
              <a:t>タイプ</a:t>
            </a:r>
            <a:endParaRPr lang="en-US" altLang="ja-JP" sz="1050" b="1" dirty="0">
              <a:effectLst/>
              <a:ea typeface="游ゴシック" panose="020B0400000000000000" pitchFamily="50" charset="-128"/>
              <a:cs typeface="Segoe UI" panose="020B0502040204020203" pitchFamily="34" charset="0"/>
            </a:endParaRPr>
          </a:p>
        </p:txBody>
      </p:sp>
      <p:sp>
        <p:nvSpPr>
          <p:cNvPr id="3" name="正方形/長方形 2">
            <a:extLst>
              <a:ext uri="{FF2B5EF4-FFF2-40B4-BE49-F238E27FC236}">
                <a16:creationId xmlns:a16="http://schemas.microsoft.com/office/drawing/2014/main" id="{B0F087DB-8B9A-4FAD-9D21-2A1CE470138E}"/>
              </a:ext>
            </a:extLst>
          </p:cNvPr>
          <p:cNvSpPr/>
          <p:nvPr/>
        </p:nvSpPr>
        <p:spPr>
          <a:xfrm>
            <a:off x="6333138" y="8032428"/>
            <a:ext cx="818181" cy="4589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74326E6B-433C-4299-A48C-253C48FEA413}"/>
              </a:ext>
            </a:extLst>
          </p:cNvPr>
          <p:cNvSpPr txBox="1"/>
          <p:nvPr/>
        </p:nvSpPr>
        <p:spPr>
          <a:xfrm>
            <a:off x="6333138" y="8078973"/>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19" name="テキスト ボックス 118">
            <a:extLst>
              <a:ext uri="{FF2B5EF4-FFF2-40B4-BE49-F238E27FC236}">
                <a16:creationId xmlns:a16="http://schemas.microsoft.com/office/drawing/2014/main" id="{0E734779-303E-4FFD-86CF-05A2C19590E8}"/>
              </a:ext>
            </a:extLst>
          </p:cNvPr>
          <p:cNvSpPr txBox="1"/>
          <p:nvPr/>
        </p:nvSpPr>
        <p:spPr>
          <a:xfrm>
            <a:off x="6333138" y="8204062"/>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5</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24" name="正方形/長方形 123">
            <a:extLst>
              <a:ext uri="{FF2B5EF4-FFF2-40B4-BE49-F238E27FC236}">
                <a16:creationId xmlns:a16="http://schemas.microsoft.com/office/drawing/2014/main" id="{9E730E8D-AD20-42E2-AB69-B7A79D38F16C}"/>
              </a:ext>
            </a:extLst>
          </p:cNvPr>
          <p:cNvSpPr/>
          <p:nvPr/>
        </p:nvSpPr>
        <p:spPr>
          <a:xfrm>
            <a:off x="6362444" y="8055260"/>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AE02773B-25B3-4E72-BF72-2AC4D073A80D}"/>
              </a:ext>
            </a:extLst>
          </p:cNvPr>
          <p:cNvSpPr/>
          <p:nvPr/>
        </p:nvSpPr>
        <p:spPr>
          <a:xfrm>
            <a:off x="6333138" y="9303306"/>
            <a:ext cx="818181" cy="4589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A647E9F4-87C8-4695-98F5-CB602C23C44C}"/>
              </a:ext>
            </a:extLst>
          </p:cNvPr>
          <p:cNvSpPr txBox="1"/>
          <p:nvPr/>
        </p:nvSpPr>
        <p:spPr>
          <a:xfrm>
            <a:off x="6333138" y="9349851"/>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30" name="テキスト ボックス 129">
            <a:extLst>
              <a:ext uri="{FF2B5EF4-FFF2-40B4-BE49-F238E27FC236}">
                <a16:creationId xmlns:a16="http://schemas.microsoft.com/office/drawing/2014/main" id="{1535FE31-9928-4DA9-96B9-6929EF57B0A1}"/>
              </a:ext>
            </a:extLst>
          </p:cNvPr>
          <p:cNvSpPr txBox="1"/>
          <p:nvPr/>
        </p:nvSpPr>
        <p:spPr>
          <a:xfrm>
            <a:off x="6333138" y="9474940"/>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5</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31" name="正方形/長方形 130">
            <a:extLst>
              <a:ext uri="{FF2B5EF4-FFF2-40B4-BE49-F238E27FC236}">
                <a16:creationId xmlns:a16="http://schemas.microsoft.com/office/drawing/2014/main" id="{6AFD6D57-2FA5-4A6B-9247-5B5A33A67859}"/>
              </a:ext>
            </a:extLst>
          </p:cNvPr>
          <p:cNvSpPr/>
          <p:nvPr/>
        </p:nvSpPr>
        <p:spPr>
          <a:xfrm>
            <a:off x="6362444" y="9326138"/>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134">
            <a:extLst>
              <a:ext uri="{FF2B5EF4-FFF2-40B4-BE49-F238E27FC236}">
                <a16:creationId xmlns:a16="http://schemas.microsoft.com/office/drawing/2014/main" id="{638D8AD0-4AAE-4FAD-9D72-376B4748DECC}"/>
              </a:ext>
            </a:extLst>
          </p:cNvPr>
          <p:cNvSpPr/>
          <p:nvPr/>
        </p:nvSpPr>
        <p:spPr>
          <a:xfrm>
            <a:off x="190127" y="1231051"/>
            <a:ext cx="1044036" cy="104403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3">
            <a:extLst>
              <a:ext uri="{FF2B5EF4-FFF2-40B4-BE49-F238E27FC236}">
                <a16:creationId xmlns:a16="http://schemas.microsoft.com/office/drawing/2014/main" id="{D229D81D-0C92-4B9B-9A94-2507C448EBD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93047" y="1232174"/>
            <a:ext cx="797218" cy="110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テキスト ボックス 136">
            <a:extLst>
              <a:ext uri="{FF2B5EF4-FFF2-40B4-BE49-F238E27FC236}">
                <a16:creationId xmlns:a16="http://schemas.microsoft.com/office/drawing/2014/main" id="{550FEC85-7796-48E1-AC3C-63831F688ECA}"/>
              </a:ext>
            </a:extLst>
          </p:cNvPr>
          <p:cNvSpPr txBox="1"/>
          <p:nvPr/>
        </p:nvSpPr>
        <p:spPr>
          <a:xfrm>
            <a:off x="247524" y="1414391"/>
            <a:ext cx="749501" cy="738664"/>
          </a:xfrm>
          <a:prstGeom prst="rect">
            <a:avLst/>
          </a:prstGeom>
          <a:noFill/>
          <a:ln>
            <a:noFill/>
          </a:ln>
          <a:effectLst>
            <a:glow rad="101600">
              <a:schemeClr val="tx1">
                <a:alpha val="60000"/>
              </a:schemeClr>
            </a:glow>
          </a:effectLst>
        </p:spPr>
        <p:txBody>
          <a:bodyPr wrap="square" rtlCol="0">
            <a:spAutoFit/>
          </a:bodyPr>
          <a:lstStyle/>
          <a:p>
            <a:r>
              <a:rPr lang="ja-JP" altLang="en-US" sz="1050" b="1" dirty="0">
                <a:solidFill>
                  <a:schemeClr val="accent6">
                    <a:lumMod val="50000"/>
                  </a:schemeClr>
                </a:solidFill>
                <a:ea typeface="游ゴシック" panose="020B0400000000000000" pitchFamily="50" charset="-128"/>
                <a:cs typeface="Segoe UI" panose="020B0502040204020203" pitchFamily="34" charset="0"/>
              </a:rPr>
              <a:t>安心の</a:t>
            </a:r>
            <a:endParaRPr lang="en-US" altLang="ja-JP" sz="1050" b="1" dirty="0">
              <a:solidFill>
                <a:schemeClr val="accent6">
                  <a:lumMod val="50000"/>
                </a:schemeClr>
              </a:solidFill>
              <a:ea typeface="游ゴシック" panose="020B0400000000000000" pitchFamily="50" charset="-128"/>
              <a:cs typeface="Segoe UI" panose="020B0502040204020203" pitchFamily="34" charset="0"/>
            </a:endParaRPr>
          </a:p>
          <a:p>
            <a:r>
              <a:rPr lang="en-US" altLang="ja-JP" sz="1050" b="1" dirty="0">
                <a:solidFill>
                  <a:schemeClr val="accent6">
                    <a:lumMod val="50000"/>
                  </a:schemeClr>
                </a:solidFill>
                <a:ea typeface="游ゴシック" panose="020B0400000000000000" pitchFamily="50" charset="-128"/>
                <a:cs typeface="Segoe UI" panose="020B0502040204020203" pitchFamily="34" charset="0"/>
              </a:rPr>
              <a:t>5</a:t>
            </a:r>
            <a:r>
              <a:rPr lang="ja-JP" altLang="en-US" sz="1050" b="1" dirty="0">
                <a:solidFill>
                  <a:schemeClr val="accent6">
                    <a:lumMod val="50000"/>
                  </a:schemeClr>
                </a:solidFill>
                <a:ea typeface="游ゴシック" panose="020B0400000000000000" pitchFamily="50" charset="-128"/>
                <a:cs typeface="Segoe UI" panose="020B0502040204020203" pitchFamily="34" charset="0"/>
              </a:rPr>
              <a:t>年間</a:t>
            </a:r>
            <a:endParaRPr lang="en-US" altLang="ja-JP" sz="1050" b="1" dirty="0">
              <a:solidFill>
                <a:schemeClr val="accent6">
                  <a:lumMod val="50000"/>
                </a:schemeClr>
              </a:solidFill>
              <a:ea typeface="游ゴシック" panose="020B0400000000000000" pitchFamily="50" charset="-128"/>
              <a:cs typeface="Segoe UI" panose="020B0502040204020203" pitchFamily="34" charset="0"/>
            </a:endParaRPr>
          </a:p>
          <a:p>
            <a:r>
              <a:rPr lang="ja-JP" altLang="en-US" sz="1050" b="1" dirty="0">
                <a:solidFill>
                  <a:schemeClr val="accent6">
                    <a:lumMod val="50000"/>
                  </a:schemeClr>
                </a:solidFill>
                <a:effectLst/>
                <a:ea typeface="游ゴシック" panose="020B0400000000000000" pitchFamily="50" charset="-128"/>
                <a:cs typeface="Segoe UI" panose="020B0502040204020203" pitchFamily="34" charset="0"/>
              </a:rPr>
              <a:t>長期保証</a:t>
            </a:r>
            <a:endParaRPr lang="en-US" altLang="ja-JP" sz="1050" b="1" dirty="0">
              <a:solidFill>
                <a:schemeClr val="accent6">
                  <a:lumMod val="50000"/>
                </a:schemeClr>
              </a:solidFill>
              <a:effectLst/>
              <a:ea typeface="游ゴシック" panose="020B0400000000000000" pitchFamily="50" charset="-128"/>
              <a:cs typeface="Segoe UI" panose="020B0502040204020203" pitchFamily="34" charset="0"/>
            </a:endParaRPr>
          </a:p>
          <a:p>
            <a:r>
              <a:rPr lang="ja-JP" altLang="en-US" sz="1050" b="1" dirty="0">
                <a:solidFill>
                  <a:schemeClr val="accent6">
                    <a:lumMod val="50000"/>
                  </a:schemeClr>
                </a:solidFill>
                <a:ea typeface="游ゴシック" panose="020B0400000000000000" pitchFamily="50" charset="-128"/>
                <a:cs typeface="Segoe UI" panose="020B0502040204020203" pitchFamily="34" charset="0"/>
              </a:rPr>
              <a:t>付き</a:t>
            </a:r>
            <a:r>
              <a:rPr lang="en-US" altLang="ja-JP" sz="1050" b="1" dirty="0">
                <a:solidFill>
                  <a:schemeClr val="accent6">
                    <a:lumMod val="50000"/>
                  </a:schemeClr>
                </a:solidFill>
                <a:ea typeface="游ゴシック" panose="020B0400000000000000" pitchFamily="50" charset="-128"/>
                <a:cs typeface="Segoe UI" panose="020B0502040204020203" pitchFamily="34" charset="0"/>
              </a:rPr>
              <a:t>!</a:t>
            </a:r>
            <a:endParaRPr lang="en-US" altLang="ja-JP" sz="1050" b="1" dirty="0">
              <a:solidFill>
                <a:schemeClr val="accent6">
                  <a:lumMod val="50000"/>
                </a:schemeClr>
              </a:solidFill>
              <a:effectLst/>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347654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7">
            <a:extLst>
              <a:ext uri="{FF2B5EF4-FFF2-40B4-BE49-F238E27FC236}">
                <a16:creationId xmlns:a16="http://schemas.microsoft.com/office/drawing/2014/main" id="{0F20AF0D-51A2-4B3A-BBBE-D40CF1C38C16}"/>
              </a:ext>
            </a:extLst>
          </p:cNvPr>
          <p:cNvGrpSpPr>
            <a:grpSpLocks/>
          </p:cNvGrpSpPr>
          <p:nvPr/>
        </p:nvGrpSpPr>
        <p:grpSpPr bwMode="auto">
          <a:xfrm>
            <a:off x="360463" y="9243055"/>
            <a:ext cx="6657736" cy="922322"/>
            <a:chOff x="632" y="14015"/>
            <a:chExt cx="10498" cy="1476"/>
          </a:xfrm>
        </p:grpSpPr>
        <p:sp>
          <p:nvSpPr>
            <p:cNvPr id="91" name="WordArt 38">
              <a:extLst>
                <a:ext uri="{FF2B5EF4-FFF2-40B4-BE49-F238E27FC236}">
                  <a16:creationId xmlns:a16="http://schemas.microsoft.com/office/drawing/2014/main" id="{98D0AE97-A0C7-4377-B080-7882119E6544}"/>
                </a:ext>
              </a:extLst>
            </p:cNvPr>
            <p:cNvSpPr>
              <a:spLocks noChangeArrowheads="1" noChangeShapeType="1" noTextEdit="1"/>
            </p:cNvSpPr>
            <p:nvPr/>
          </p:nvSpPr>
          <p:spPr bwMode="auto">
            <a:xfrm>
              <a:off x="3862" y="14284"/>
              <a:ext cx="4337" cy="29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a:ea typeface="ヒラギノ角ゴ5"/>
                </a:rPr>
                <a:t>https://www.applied.ne.jp/rs/</a:t>
              </a:r>
              <a:endParaRPr lang="ja-JP" altLang="en-US" sz="3600" kern="10" spc="0">
                <a:ln>
                  <a:noFill/>
                </a:ln>
                <a:solidFill>
                  <a:srgbClr val="404040"/>
                </a:solidFill>
                <a:effectLst/>
                <a:latin typeface="ヒラギノ角ゴ5"/>
                <a:ea typeface="ヒラギノ角ゴ5"/>
              </a:endParaRPr>
            </a:p>
          </p:txBody>
        </p:sp>
        <p:cxnSp>
          <p:nvCxnSpPr>
            <p:cNvPr id="92" name="AutoShape 39">
              <a:extLst>
                <a:ext uri="{FF2B5EF4-FFF2-40B4-BE49-F238E27FC236}">
                  <a16:creationId xmlns:a16="http://schemas.microsoft.com/office/drawing/2014/main" id="{5E854FDE-B7F7-4101-ACF6-64C4033E0E74}"/>
                </a:ext>
              </a:extLst>
            </p:cNvPr>
            <p:cNvCxnSpPr>
              <a:cxnSpLocks noChangeShapeType="1"/>
            </p:cNvCxnSpPr>
            <p:nvPr/>
          </p:nvCxnSpPr>
          <p:spPr bwMode="auto">
            <a:xfrm>
              <a:off x="3802" y="14139"/>
              <a:ext cx="710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3" name="AutoShape 40">
              <a:extLst>
                <a:ext uri="{FF2B5EF4-FFF2-40B4-BE49-F238E27FC236}">
                  <a16:creationId xmlns:a16="http://schemas.microsoft.com/office/drawing/2014/main" id="{CFA53F1C-F17C-4446-AB29-B2732CB3FD1D}"/>
                </a:ext>
              </a:extLst>
            </p:cNvPr>
            <p:cNvSpPr>
              <a:spLocks noChangeArrowheads="1"/>
            </p:cNvSpPr>
            <p:nvPr/>
          </p:nvSpPr>
          <p:spPr bwMode="auto">
            <a:xfrm>
              <a:off x="8345" y="14271"/>
              <a:ext cx="2785" cy="327"/>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4" name="AutoShape 1853">
              <a:extLst>
                <a:ext uri="{FF2B5EF4-FFF2-40B4-BE49-F238E27FC236}">
                  <a16:creationId xmlns:a16="http://schemas.microsoft.com/office/drawing/2014/main" id="{8AC7C9E3-BF55-4A23-84DB-E2EF60544483}"/>
                </a:ext>
              </a:extLst>
            </p:cNvPr>
            <p:cNvSpPr>
              <a:spLocks noChangeArrowheads="1" noChangeShapeType="1" noTextEdit="1"/>
            </p:cNvSpPr>
            <p:nvPr/>
          </p:nvSpPr>
          <p:spPr bwMode="auto">
            <a:xfrm>
              <a:off x="8968" y="14344"/>
              <a:ext cx="1291" cy="1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a:ea typeface="ヒラギノ角ゴ6"/>
                </a:rPr>
                <a:t>アプライド 法人</a:t>
              </a:r>
            </a:p>
          </p:txBody>
        </p:sp>
        <p:pic>
          <p:nvPicPr>
            <p:cNvPr id="95" name="Picture 42" descr="22369685">
              <a:extLst>
                <a:ext uri="{FF2B5EF4-FFF2-40B4-BE49-F238E27FC236}">
                  <a16:creationId xmlns:a16="http://schemas.microsoft.com/office/drawing/2014/main" id="{3E03E1E8-35B9-4577-B14C-3B5822E79D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29" y="14322"/>
              <a:ext cx="23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AutoShape 43">
              <a:extLst>
                <a:ext uri="{FF2B5EF4-FFF2-40B4-BE49-F238E27FC236}">
                  <a16:creationId xmlns:a16="http://schemas.microsoft.com/office/drawing/2014/main" id="{95AA3054-830F-49A6-80BA-1536E7E145B5}"/>
                </a:ext>
              </a:extLst>
            </p:cNvPr>
            <p:cNvSpPr>
              <a:spLocks noChangeArrowheads="1"/>
            </p:cNvSpPr>
            <p:nvPr/>
          </p:nvSpPr>
          <p:spPr bwMode="auto">
            <a:xfrm>
              <a:off x="10381" y="14336"/>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7" name="AutoShape 1853">
              <a:extLst>
                <a:ext uri="{FF2B5EF4-FFF2-40B4-BE49-F238E27FC236}">
                  <a16:creationId xmlns:a16="http://schemas.microsoft.com/office/drawing/2014/main" id="{7C84E800-CC6F-41FC-BE0A-BEB323DE34CD}"/>
                </a:ext>
              </a:extLst>
            </p:cNvPr>
            <p:cNvSpPr>
              <a:spLocks noChangeArrowheads="1" noChangeShapeType="1" noTextEdit="1"/>
            </p:cNvSpPr>
            <p:nvPr/>
          </p:nvSpPr>
          <p:spPr bwMode="auto">
            <a:xfrm>
              <a:off x="10456" y="14368"/>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a:ea typeface="ヒラギノ角ゴ6"/>
                </a:rPr>
                <a:t>検索</a:t>
              </a:r>
            </a:p>
          </p:txBody>
        </p:sp>
        <p:pic>
          <p:nvPicPr>
            <p:cNvPr id="98" name="図 3" descr="説明: C:\Users\hayashi\AppData\Local\Microsoft\Windows\INetCache\Content.Word\APP_logo_new2_1.jpg">
              <a:extLst>
                <a:ext uri="{FF2B5EF4-FFF2-40B4-BE49-F238E27FC236}">
                  <a16:creationId xmlns:a16="http://schemas.microsoft.com/office/drawing/2014/main" id="{4D73FB8B-7D86-4AEA-8972-70691B47BB67}"/>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2" y="14015"/>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46" descr="APP_logo_new2_1">
              <a:extLst>
                <a:ext uri="{FF2B5EF4-FFF2-40B4-BE49-F238E27FC236}">
                  <a16:creationId xmlns:a16="http://schemas.microsoft.com/office/drawing/2014/main" id="{5D85F676-1A18-40AA-840C-1BA94F919E4D}"/>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7" y="14047"/>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47">
              <a:extLst>
                <a:ext uri="{FF2B5EF4-FFF2-40B4-BE49-F238E27FC236}">
                  <a16:creationId xmlns:a16="http://schemas.microsoft.com/office/drawing/2014/main" id="{5E78F4FC-7C9F-49F6-BC43-BB2979C82CB9}"/>
                </a:ext>
              </a:extLst>
            </p:cNvPr>
            <p:cNvSpPr>
              <a:spLocks noChangeArrowheads="1"/>
            </p:cNvSpPr>
            <p:nvPr/>
          </p:nvSpPr>
          <p:spPr bwMode="auto">
            <a:xfrm>
              <a:off x="1383" y="14558"/>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1" name="Rectangle 48">
              <a:extLst>
                <a:ext uri="{FF2B5EF4-FFF2-40B4-BE49-F238E27FC236}">
                  <a16:creationId xmlns:a16="http://schemas.microsoft.com/office/drawing/2014/main" id="{FACF1979-2B72-46D7-A096-901A4C507A6B}"/>
                </a:ext>
              </a:extLst>
            </p:cNvPr>
            <p:cNvSpPr>
              <a:spLocks noChangeArrowheads="1"/>
            </p:cNvSpPr>
            <p:nvPr/>
          </p:nvSpPr>
          <p:spPr bwMode="auto">
            <a:xfrm>
              <a:off x="3041" y="14558"/>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2" name="WordArt 49">
              <a:extLst>
                <a:ext uri="{FF2B5EF4-FFF2-40B4-BE49-F238E27FC236}">
                  <a16:creationId xmlns:a16="http://schemas.microsoft.com/office/drawing/2014/main" id="{7517748B-6B1E-46B4-A0A0-C2B8AA12A43D}"/>
                </a:ext>
              </a:extLst>
            </p:cNvPr>
            <p:cNvSpPr>
              <a:spLocks noChangeArrowheads="1" noChangeShapeType="1" noTextEdit="1"/>
            </p:cNvSpPr>
            <p:nvPr/>
          </p:nvSpPr>
          <p:spPr bwMode="auto">
            <a:xfrm>
              <a:off x="2030"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デ</a:t>
              </a:r>
            </a:p>
          </p:txBody>
        </p:sp>
        <p:sp>
          <p:nvSpPr>
            <p:cNvPr id="103" name="WordArt 50">
              <a:extLst>
                <a:ext uri="{FF2B5EF4-FFF2-40B4-BE49-F238E27FC236}">
                  <a16:creationId xmlns:a16="http://schemas.microsoft.com/office/drawing/2014/main" id="{773FE94D-0FF0-4A47-8FA4-F93836AF4479}"/>
                </a:ext>
              </a:extLst>
            </p:cNvPr>
            <p:cNvSpPr>
              <a:spLocks noChangeArrowheads="1" noChangeShapeType="1" noTextEdit="1"/>
            </p:cNvSpPr>
            <p:nvPr/>
          </p:nvSpPr>
          <p:spPr bwMode="auto">
            <a:xfrm>
              <a:off x="2109"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ジ</a:t>
              </a:r>
            </a:p>
          </p:txBody>
        </p:sp>
        <p:sp>
          <p:nvSpPr>
            <p:cNvPr id="104" name="WordArt 51">
              <a:extLst>
                <a:ext uri="{FF2B5EF4-FFF2-40B4-BE49-F238E27FC236}">
                  <a16:creationId xmlns:a16="http://schemas.microsoft.com/office/drawing/2014/main" id="{2B071549-2EBA-4468-9BE5-2B900A5CD6EA}"/>
                </a:ext>
              </a:extLst>
            </p:cNvPr>
            <p:cNvSpPr>
              <a:spLocks noChangeArrowheads="1" noChangeShapeType="1" noTextEdit="1"/>
            </p:cNvSpPr>
            <p:nvPr/>
          </p:nvSpPr>
          <p:spPr bwMode="auto">
            <a:xfrm>
              <a:off x="2188"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タ</a:t>
              </a:r>
            </a:p>
          </p:txBody>
        </p:sp>
        <p:sp>
          <p:nvSpPr>
            <p:cNvPr id="105" name="WordArt 52">
              <a:extLst>
                <a:ext uri="{FF2B5EF4-FFF2-40B4-BE49-F238E27FC236}">
                  <a16:creationId xmlns:a16="http://schemas.microsoft.com/office/drawing/2014/main" id="{BF078A66-8FAB-415C-A806-AC58F3F76513}"/>
                </a:ext>
              </a:extLst>
            </p:cNvPr>
            <p:cNvSpPr>
              <a:spLocks noChangeArrowheads="1" noChangeShapeType="1" noTextEdit="1"/>
            </p:cNvSpPr>
            <p:nvPr/>
          </p:nvSpPr>
          <p:spPr bwMode="auto">
            <a:xfrm>
              <a:off x="2264" y="14531"/>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ル</a:t>
              </a:r>
            </a:p>
          </p:txBody>
        </p:sp>
        <p:sp>
          <p:nvSpPr>
            <p:cNvPr id="106" name="WordArt 53">
              <a:extLst>
                <a:ext uri="{FF2B5EF4-FFF2-40B4-BE49-F238E27FC236}">
                  <a16:creationId xmlns:a16="http://schemas.microsoft.com/office/drawing/2014/main" id="{D730BFD7-C308-4B6F-8005-447217D241B0}"/>
                </a:ext>
              </a:extLst>
            </p:cNvPr>
            <p:cNvSpPr>
              <a:spLocks noChangeArrowheads="1" noChangeShapeType="1" noTextEdit="1"/>
            </p:cNvSpPr>
            <p:nvPr/>
          </p:nvSpPr>
          <p:spPr bwMode="auto">
            <a:xfrm>
              <a:off x="2347" y="14529"/>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丸</a:t>
              </a:r>
            </a:p>
          </p:txBody>
        </p:sp>
        <p:sp>
          <p:nvSpPr>
            <p:cNvPr id="107" name="WordArt 54">
              <a:extLst>
                <a:ext uri="{FF2B5EF4-FFF2-40B4-BE49-F238E27FC236}">
                  <a16:creationId xmlns:a16="http://schemas.microsoft.com/office/drawing/2014/main" id="{93AD8975-AA32-410A-B6AA-50B694EB233B}"/>
                </a:ext>
              </a:extLst>
            </p:cNvPr>
            <p:cNvSpPr>
              <a:spLocks noChangeArrowheads="1" noChangeShapeType="1" noTextEdit="1"/>
            </p:cNvSpPr>
            <p:nvPr/>
          </p:nvSpPr>
          <p:spPr bwMode="auto">
            <a:xfrm>
              <a:off x="2434" y="14534"/>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ご</a:t>
              </a:r>
            </a:p>
          </p:txBody>
        </p:sp>
        <p:sp>
          <p:nvSpPr>
            <p:cNvPr id="108" name="WordArt 55">
              <a:extLst>
                <a:ext uri="{FF2B5EF4-FFF2-40B4-BE49-F238E27FC236}">
                  <a16:creationId xmlns:a16="http://schemas.microsoft.com/office/drawing/2014/main" id="{DF3D1FE0-3F10-401E-B878-46E2BDB74472}"/>
                </a:ext>
              </a:extLst>
            </p:cNvPr>
            <p:cNvSpPr>
              <a:spLocks noChangeArrowheads="1" noChangeShapeType="1" noTextEdit="1"/>
            </p:cNvSpPr>
            <p:nvPr/>
          </p:nvSpPr>
          <p:spPr bwMode="auto">
            <a:xfrm>
              <a:off x="2509"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と</a:t>
              </a:r>
            </a:p>
          </p:txBody>
        </p:sp>
        <p:sp>
          <p:nvSpPr>
            <p:cNvPr id="109" name="WordArt 56">
              <a:extLst>
                <a:ext uri="{FF2B5EF4-FFF2-40B4-BE49-F238E27FC236}">
                  <a16:creationId xmlns:a16="http://schemas.microsoft.com/office/drawing/2014/main" id="{3B1AB8C8-E967-42B2-9D18-B154C981D918}"/>
                </a:ext>
              </a:extLst>
            </p:cNvPr>
            <p:cNvSpPr>
              <a:spLocks noChangeArrowheads="1" noChangeShapeType="1" noTextEdit="1"/>
            </p:cNvSpPr>
            <p:nvPr/>
          </p:nvSpPr>
          <p:spPr bwMode="auto">
            <a:xfrm>
              <a:off x="2588" y="14531"/>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ア</a:t>
              </a:r>
            </a:p>
          </p:txBody>
        </p:sp>
        <p:sp>
          <p:nvSpPr>
            <p:cNvPr id="110" name="WordArt 57">
              <a:extLst>
                <a:ext uri="{FF2B5EF4-FFF2-40B4-BE49-F238E27FC236}">
                  <a16:creationId xmlns:a16="http://schemas.microsoft.com/office/drawing/2014/main" id="{0ADCA04C-3720-4463-BEA9-BB74AC8D75BA}"/>
                </a:ext>
              </a:extLst>
            </p:cNvPr>
            <p:cNvSpPr>
              <a:spLocks noChangeArrowheads="1" noChangeShapeType="1" noTextEdit="1"/>
            </p:cNvSpPr>
            <p:nvPr/>
          </p:nvSpPr>
          <p:spPr bwMode="auto">
            <a:xfrm>
              <a:off x="2671"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プ</a:t>
              </a:r>
            </a:p>
          </p:txBody>
        </p:sp>
        <p:sp>
          <p:nvSpPr>
            <p:cNvPr id="111" name="WordArt 58">
              <a:extLst>
                <a:ext uri="{FF2B5EF4-FFF2-40B4-BE49-F238E27FC236}">
                  <a16:creationId xmlns:a16="http://schemas.microsoft.com/office/drawing/2014/main" id="{9CF90515-17BE-451A-B00C-787645773D0D}"/>
                </a:ext>
              </a:extLst>
            </p:cNvPr>
            <p:cNvSpPr>
              <a:spLocks noChangeArrowheads="1" noChangeShapeType="1" noTextEdit="1"/>
            </p:cNvSpPr>
            <p:nvPr/>
          </p:nvSpPr>
          <p:spPr bwMode="auto">
            <a:xfrm>
              <a:off x="2751"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ラ</a:t>
              </a:r>
            </a:p>
          </p:txBody>
        </p:sp>
        <p:sp>
          <p:nvSpPr>
            <p:cNvPr id="112" name="WordArt 59">
              <a:extLst>
                <a:ext uri="{FF2B5EF4-FFF2-40B4-BE49-F238E27FC236}">
                  <a16:creationId xmlns:a16="http://schemas.microsoft.com/office/drawing/2014/main" id="{3EAA0EC3-37BF-4376-A787-98EC27C3C0F5}"/>
                </a:ext>
              </a:extLst>
            </p:cNvPr>
            <p:cNvSpPr>
              <a:spLocks noChangeArrowheads="1" noChangeShapeType="1" noTextEdit="1"/>
            </p:cNvSpPr>
            <p:nvPr/>
          </p:nvSpPr>
          <p:spPr bwMode="auto">
            <a:xfrm>
              <a:off x="2830"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イ</a:t>
              </a:r>
            </a:p>
          </p:txBody>
        </p:sp>
        <p:sp>
          <p:nvSpPr>
            <p:cNvPr id="113" name="WordArt 60">
              <a:extLst>
                <a:ext uri="{FF2B5EF4-FFF2-40B4-BE49-F238E27FC236}">
                  <a16:creationId xmlns:a16="http://schemas.microsoft.com/office/drawing/2014/main" id="{49BBF859-BF53-4DFC-B73C-A9F229A8DBB0}"/>
                </a:ext>
              </a:extLst>
            </p:cNvPr>
            <p:cNvSpPr>
              <a:spLocks noChangeArrowheads="1" noChangeShapeType="1" noTextEdit="1"/>
            </p:cNvSpPr>
            <p:nvPr/>
          </p:nvSpPr>
          <p:spPr bwMode="auto">
            <a:xfrm>
              <a:off x="2927" y="14528"/>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ド</a:t>
              </a:r>
            </a:p>
          </p:txBody>
        </p:sp>
        <p:sp>
          <p:nvSpPr>
            <p:cNvPr id="114" name="Rectangle 61">
              <a:extLst>
                <a:ext uri="{FF2B5EF4-FFF2-40B4-BE49-F238E27FC236}">
                  <a16:creationId xmlns:a16="http://schemas.microsoft.com/office/drawing/2014/main" id="{7158D6C8-0517-4B35-8550-3E713FB806EB}"/>
                </a:ext>
              </a:extLst>
            </p:cNvPr>
            <p:cNvSpPr>
              <a:spLocks noChangeArrowheads="1"/>
            </p:cNvSpPr>
            <p:nvPr/>
          </p:nvSpPr>
          <p:spPr bwMode="auto">
            <a:xfrm>
              <a:off x="672" y="14713"/>
              <a:ext cx="1936"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5" name="Rectangle 62">
              <a:extLst>
                <a:ext uri="{FF2B5EF4-FFF2-40B4-BE49-F238E27FC236}">
                  <a16:creationId xmlns:a16="http://schemas.microsoft.com/office/drawing/2014/main" id="{8DDF0522-CA95-4C8E-BA46-39A8FD7DD890}"/>
                </a:ext>
              </a:extLst>
            </p:cNvPr>
            <p:cNvSpPr>
              <a:spLocks noChangeArrowheads="1"/>
            </p:cNvSpPr>
            <p:nvPr/>
          </p:nvSpPr>
          <p:spPr bwMode="auto">
            <a:xfrm>
              <a:off x="2441" y="14708"/>
              <a:ext cx="1053"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6" name="Rectangle 63">
              <a:extLst>
                <a:ext uri="{FF2B5EF4-FFF2-40B4-BE49-F238E27FC236}">
                  <a16:creationId xmlns:a16="http://schemas.microsoft.com/office/drawing/2014/main" id="{96DEBDCF-277B-48F3-B50F-30F57C6288F9}"/>
                </a:ext>
              </a:extLst>
            </p:cNvPr>
            <p:cNvSpPr>
              <a:spLocks noChangeArrowheads="1"/>
            </p:cNvSpPr>
            <p:nvPr/>
          </p:nvSpPr>
          <p:spPr bwMode="auto">
            <a:xfrm>
              <a:off x="697" y="14786"/>
              <a:ext cx="10433" cy="24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7" name="WordArt 64">
              <a:extLst>
                <a:ext uri="{FF2B5EF4-FFF2-40B4-BE49-F238E27FC236}">
                  <a16:creationId xmlns:a16="http://schemas.microsoft.com/office/drawing/2014/main" id="{E6A05021-752E-4FFE-AC42-61ACD3F2319C}"/>
                </a:ext>
              </a:extLst>
            </p:cNvPr>
            <p:cNvSpPr>
              <a:spLocks noChangeArrowheads="1" noChangeShapeType="1" noTextEdit="1"/>
            </p:cNvSpPr>
            <p:nvPr/>
          </p:nvSpPr>
          <p:spPr bwMode="auto">
            <a:xfrm>
              <a:off x="1328" y="14820"/>
              <a:ext cx="2780" cy="178"/>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a:ea typeface="ヒラギノ角ゴ4"/>
                </a:rPr>
                <a:t>アプライド株式会社 特機営業部</a:t>
              </a:r>
            </a:p>
          </p:txBody>
        </p:sp>
        <p:sp>
          <p:nvSpPr>
            <p:cNvPr id="118" name="WordArt 65">
              <a:extLst>
                <a:ext uri="{FF2B5EF4-FFF2-40B4-BE49-F238E27FC236}">
                  <a16:creationId xmlns:a16="http://schemas.microsoft.com/office/drawing/2014/main" id="{A5088B76-9252-4E92-BBE8-5F2B0E1EFC64}"/>
                </a:ext>
              </a:extLst>
            </p:cNvPr>
            <p:cNvSpPr>
              <a:spLocks noChangeArrowheads="1" noChangeShapeType="1" noTextEdit="1"/>
            </p:cNvSpPr>
            <p:nvPr/>
          </p:nvSpPr>
          <p:spPr bwMode="auto">
            <a:xfrm>
              <a:off x="740" y="15139"/>
              <a:ext cx="5117" cy="352"/>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■関東営業部  東京都千代田区神田小川町１−</a:t>
              </a:r>
              <a:r>
                <a:rPr lang="en-US" altLang="zh-TW" sz="1200" kern="10" spc="0">
                  <a:ln>
                    <a:noFill/>
                  </a:ln>
                  <a:solidFill>
                    <a:srgbClr val="5F5F5F"/>
                  </a:solidFill>
                  <a:effectLst/>
                  <a:latin typeface="ヒラギノ角ゴ4"/>
                  <a:ea typeface="ヒラギノ角ゴ4"/>
                </a:rPr>
                <a:t>11‐4F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03-5280-9255</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東海営業部  名古屋市西区上名古屋三丁目</a:t>
              </a:r>
              <a:r>
                <a:rPr lang="en-US" altLang="zh-TW" sz="1200" kern="10" spc="0">
                  <a:ln>
                    <a:noFill/>
                  </a:ln>
                  <a:solidFill>
                    <a:srgbClr val="5F5F5F"/>
                  </a:solidFill>
                  <a:effectLst/>
                  <a:latin typeface="ヒラギノ角ゴ4"/>
                  <a:ea typeface="ヒラギノ角ゴ4"/>
                </a:rPr>
                <a:t>25-28-5F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052-325-2782</a:t>
              </a:r>
              <a:endParaRPr lang="ja-JP" altLang="en-US" sz="1200" kern="10" spc="0">
                <a:ln>
                  <a:noFill/>
                </a:ln>
                <a:solidFill>
                  <a:srgbClr val="5F5F5F"/>
                </a:solidFill>
                <a:effectLst/>
                <a:latin typeface="ヒラギノ角ゴ4"/>
                <a:ea typeface="ヒラギノ角ゴ4"/>
              </a:endParaRPr>
            </a:p>
          </p:txBody>
        </p:sp>
        <p:sp>
          <p:nvSpPr>
            <p:cNvPr id="119" name="WordArt 66">
              <a:extLst>
                <a:ext uri="{FF2B5EF4-FFF2-40B4-BE49-F238E27FC236}">
                  <a16:creationId xmlns:a16="http://schemas.microsoft.com/office/drawing/2014/main" id="{6E946CE3-137E-4089-B030-E95B256BBEDB}"/>
                </a:ext>
              </a:extLst>
            </p:cNvPr>
            <p:cNvSpPr>
              <a:spLocks noChangeArrowheads="1" noChangeShapeType="1" noTextEdit="1"/>
            </p:cNvSpPr>
            <p:nvPr/>
          </p:nvSpPr>
          <p:spPr bwMode="auto">
            <a:xfrm>
              <a:off x="6200" y="15139"/>
              <a:ext cx="4873" cy="352"/>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■関西営業部　大阪市淀川区西中島</a:t>
              </a:r>
              <a:r>
                <a:rPr lang="en-US" altLang="zh-TW" sz="1200" kern="10" spc="0">
                  <a:ln>
                    <a:noFill/>
                  </a:ln>
                  <a:solidFill>
                    <a:srgbClr val="5F5F5F"/>
                  </a:solidFill>
                  <a:effectLst/>
                  <a:latin typeface="ヒラギノ角ゴ4"/>
                  <a:ea typeface="ヒラギノ角ゴ4"/>
                </a:rPr>
                <a:t>2</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14-6-5</a:t>
              </a:r>
              <a:r>
                <a:rPr lang="zh-TW" altLang="en-US" sz="1200" kern="10" spc="0">
                  <a:ln>
                    <a:noFill/>
                  </a:ln>
                  <a:solidFill>
                    <a:srgbClr val="5F5F5F"/>
                  </a:solidFill>
                  <a:effectLst/>
                  <a:latin typeface="ヒラギノ角ゴ4"/>
                  <a:ea typeface="ヒラギノ角ゴ4"/>
                </a:rPr>
                <a:t>　</a:t>
              </a:r>
              <a:r>
                <a:rPr lang="en-US" altLang="zh-TW" sz="1200" kern="10" spc="0">
                  <a:ln>
                    <a:noFill/>
                  </a:ln>
                  <a:solidFill>
                    <a:srgbClr val="5F5F5F"/>
                  </a:solidFill>
                  <a:effectLst/>
                  <a:latin typeface="ヒラギノ角ゴ4"/>
                  <a:ea typeface="ヒラギノ角ゴ4"/>
                </a:rPr>
                <a:t>TEL:06-6838-4123</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九州営業部   福岡市博多区上牟田</a:t>
              </a:r>
              <a:r>
                <a:rPr lang="en-US" altLang="zh-TW" sz="1200" kern="10" spc="0">
                  <a:ln>
                    <a:noFill/>
                  </a:ln>
                  <a:solidFill>
                    <a:srgbClr val="5F5F5F"/>
                  </a:solidFill>
                  <a:effectLst/>
                  <a:latin typeface="ヒラギノ角ゴ4"/>
                  <a:ea typeface="ヒラギノ角ゴ4"/>
                </a:rPr>
                <a:t>1</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6-23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092-481-7812</a:t>
              </a:r>
              <a:endParaRPr lang="ja-JP" altLang="en-US" sz="1200" kern="10" spc="0">
                <a:ln>
                  <a:noFill/>
                </a:ln>
                <a:solidFill>
                  <a:srgbClr val="5F5F5F"/>
                </a:solidFill>
                <a:effectLst/>
                <a:latin typeface="ヒラギノ角ゴ4"/>
                <a:ea typeface="ヒラギノ角ゴ4"/>
              </a:endParaRPr>
            </a:p>
          </p:txBody>
        </p:sp>
      </p:grpSp>
      <p:grpSp>
        <p:nvGrpSpPr>
          <p:cNvPr id="15" name="Group 67">
            <a:extLst>
              <a:ext uri="{FF2B5EF4-FFF2-40B4-BE49-F238E27FC236}">
                <a16:creationId xmlns:a16="http://schemas.microsoft.com/office/drawing/2014/main" id="{79AE1904-D329-4F96-8837-66457241E327}"/>
              </a:ext>
            </a:extLst>
          </p:cNvPr>
          <p:cNvGrpSpPr>
            <a:grpSpLocks/>
          </p:cNvGrpSpPr>
          <p:nvPr/>
        </p:nvGrpSpPr>
        <p:grpSpPr bwMode="auto">
          <a:xfrm>
            <a:off x="428956" y="779688"/>
            <a:ext cx="6569583" cy="8302148"/>
            <a:chOff x="638" y="848"/>
            <a:chExt cx="10603" cy="13599"/>
          </a:xfrm>
        </p:grpSpPr>
        <p:sp>
          <p:nvSpPr>
            <p:cNvPr id="16" name="Rectangle 68">
              <a:extLst>
                <a:ext uri="{FF2B5EF4-FFF2-40B4-BE49-F238E27FC236}">
                  <a16:creationId xmlns:a16="http://schemas.microsoft.com/office/drawing/2014/main" id="{229616C2-BD70-494C-A454-D49667ACB035}"/>
                </a:ext>
              </a:extLst>
            </p:cNvPr>
            <p:cNvSpPr>
              <a:spLocks noChangeArrowheads="1"/>
            </p:cNvSpPr>
            <p:nvPr/>
          </p:nvSpPr>
          <p:spPr bwMode="auto">
            <a:xfrm>
              <a:off x="638" y="5322"/>
              <a:ext cx="10603" cy="3369"/>
            </a:xfrm>
            <a:prstGeom prst="rect">
              <a:avLst/>
            </a:prstGeom>
            <a:solidFill>
              <a:srgbClr val="FFFFFF"/>
            </a:solidFill>
            <a:ln w="28575">
              <a:solidFill>
                <a:srgbClr val="000066"/>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Rectangle 69">
              <a:extLst>
                <a:ext uri="{FF2B5EF4-FFF2-40B4-BE49-F238E27FC236}">
                  <a16:creationId xmlns:a16="http://schemas.microsoft.com/office/drawing/2014/main" id="{BD0E7FF1-B232-4C64-8134-5E68FC37BB38}"/>
                </a:ext>
              </a:extLst>
            </p:cNvPr>
            <p:cNvSpPr>
              <a:spLocks noChangeArrowheads="1"/>
            </p:cNvSpPr>
            <p:nvPr/>
          </p:nvSpPr>
          <p:spPr bwMode="auto">
            <a:xfrm>
              <a:off x="643" y="9030"/>
              <a:ext cx="10569" cy="5417"/>
            </a:xfrm>
            <a:prstGeom prst="rect">
              <a:avLst/>
            </a:prstGeom>
            <a:solidFill>
              <a:srgbClr val="FFFFFF"/>
            </a:solidFill>
            <a:ln w="19050">
              <a:solidFill>
                <a:srgbClr val="0D0D0D"/>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8" name="Rectangle 70">
              <a:extLst>
                <a:ext uri="{FF2B5EF4-FFF2-40B4-BE49-F238E27FC236}">
                  <a16:creationId xmlns:a16="http://schemas.microsoft.com/office/drawing/2014/main" id="{34A2DDA2-1B10-4FD6-BFDB-EA4903930F74}"/>
                </a:ext>
              </a:extLst>
            </p:cNvPr>
            <p:cNvSpPr>
              <a:spLocks noChangeArrowheads="1"/>
            </p:cNvSpPr>
            <p:nvPr/>
          </p:nvSpPr>
          <p:spPr bwMode="auto">
            <a:xfrm>
              <a:off x="7616" y="10800"/>
              <a:ext cx="3289" cy="3294"/>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9" name="Rectangle 71">
              <a:extLst>
                <a:ext uri="{FF2B5EF4-FFF2-40B4-BE49-F238E27FC236}">
                  <a16:creationId xmlns:a16="http://schemas.microsoft.com/office/drawing/2014/main" id="{7B55A35B-B17B-4FAF-B04E-F05B4CDC8DFD}"/>
                </a:ext>
              </a:extLst>
            </p:cNvPr>
            <p:cNvSpPr>
              <a:spLocks noChangeArrowheads="1"/>
            </p:cNvSpPr>
            <p:nvPr/>
          </p:nvSpPr>
          <p:spPr bwMode="auto">
            <a:xfrm>
              <a:off x="643" y="9021"/>
              <a:ext cx="10569" cy="6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 name="WordArt 72">
              <a:extLst>
                <a:ext uri="{FF2B5EF4-FFF2-40B4-BE49-F238E27FC236}">
                  <a16:creationId xmlns:a16="http://schemas.microsoft.com/office/drawing/2014/main" id="{2D634D7A-9491-4C34-ACEC-D11C070B7346}"/>
                </a:ext>
              </a:extLst>
            </p:cNvPr>
            <p:cNvSpPr>
              <a:spLocks noChangeArrowheads="1" noChangeShapeType="1" noTextEdit="1"/>
            </p:cNvSpPr>
            <p:nvPr/>
          </p:nvSpPr>
          <p:spPr bwMode="auto">
            <a:xfrm>
              <a:off x="3178" y="9185"/>
              <a:ext cx="5499" cy="28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6"/>
                  <a:ea typeface="ヒラギノ角ゴ6"/>
                </a:rPr>
                <a:t>アプライド</a:t>
              </a:r>
              <a:r>
                <a:rPr lang="en-US" altLang="ja-JP" sz="1800" kern="10" spc="0">
                  <a:ln>
                    <a:noFill/>
                  </a:ln>
                  <a:solidFill>
                    <a:srgbClr val="FFFFFF"/>
                  </a:solidFill>
                  <a:effectLst/>
                  <a:latin typeface="ヒラギノ角ゴ6"/>
                  <a:ea typeface="ヒラギノ角ゴ6"/>
                </a:rPr>
                <a:t>HPC</a:t>
              </a:r>
              <a:r>
                <a:rPr lang="ja-JP" altLang="en-US" sz="1800" kern="10" spc="0">
                  <a:ln>
                    <a:noFill/>
                  </a:ln>
                  <a:solidFill>
                    <a:srgbClr val="FFFFFF"/>
                  </a:solidFill>
                  <a:effectLst/>
                  <a:latin typeface="ヒラギノ角ゴ6"/>
                  <a:ea typeface="ヒラギノ角ゴ6"/>
                </a:rPr>
                <a:t>＆</a:t>
              </a:r>
              <a:r>
                <a:rPr lang="en-US" altLang="ja-JP" sz="1800" kern="10" spc="0">
                  <a:ln>
                    <a:noFill/>
                  </a:ln>
                  <a:solidFill>
                    <a:srgbClr val="FFFFFF"/>
                  </a:solidFill>
                  <a:effectLst/>
                  <a:latin typeface="ヒラギノ角ゴ6"/>
                  <a:ea typeface="ヒラギノ角ゴ6"/>
                </a:rPr>
                <a:t>BTO</a:t>
              </a:r>
              <a:r>
                <a:rPr lang="ja-JP" altLang="en-US" sz="1800" kern="10" spc="0">
                  <a:ln>
                    <a:noFill/>
                  </a:ln>
                  <a:solidFill>
                    <a:srgbClr val="FFFFFF"/>
                  </a:solidFill>
                  <a:effectLst/>
                  <a:latin typeface="ヒラギノ角ゴ6"/>
                  <a:ea typeface="ヒラギノ角ゴ6"/>
                </a:rPr>
                <a:t>専用</a:t>
              </a:r>
              <a:r>
                <a:rPr lang="en-US" altLang="ja-JP" sz="1800" kern="10" spc="0">
                  <a:ln>
                    <a:noFill/>
                  </a:ln>
                  <a:solidFill>
                    <a:srgbClr val="FFFFFF"/>
                  </a:solidFill>
                  <a:effectLst/>
                  <a:latin typeface="ヒラギノ角ゴ6"/>
                  <a:ea typeface="ヒラギノ角ゴ6"/>
                </a:rPr>
                <a:t>WEB</a:t>
              </a:r>
              <a:r>
                <a:rPr lang="ja-JP" altLang="en-US" sz="1800" kern="10" spc="0">
                  <a:ln>
                    <a:noFill/>
                  </a:ln>
                  <a:solidFill>
                    <a:srgbClr val="FFFFFF"/>
                  </a:solidFill>
                  <a:effectLst/>
                  <a:latin typeface="ヒラギノ角ゴ6"/>
                  <a:ea typeface="ヒラギノ角ゴ6"/>
                </a:rPr>
                <a:t>サイト</a:t>
              </a:r>
            </a:p>
          </p:txBody>
        </p:sp>
        <p:sp>
          <p:nvSpPr>
            <p:cNvPr id="21" name="WordArt 73">
              <a:extLst>
                <a:ext uri="{FF2B5EF4-FFF2-40B4-BE49-F238E27FC236}">
                  <a16:creationId xmlns:a16="http://schemas.microsoft.com/office/drawing/2014/main" id="{9D555047-69D0-47C0-9215-CCECF3DA8A33}"/>
                </a:ext>
              </a:extLst>
            </p:cNvPr>
            <p:cNvSpPr>
              <a:spLocks noChangeArrowheads="1" noChangeShapeType="1" noTextEdit="1"/>
            </p:cNvSpPr>
            <p:nvPr/>
          </p:nvSpPr>
          <p:spPr bwMode="auto">
            <a:xfrm>
              <a:off x="1412" y="9933"/>
              <a:ext cx="9032" cy="48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00"/>
                  </a:solidFill>
                  <a:effectLst/>
                  <a:latin typeface="ヒラギノ角ゴ4"/>
                  <a:ea typeface="ヒラギノ角ゴ4"/>
                </a:rPr>
                <a:t>アプライド</a:t>
              </a:r>
              <a:r>
                <a:rPr lang="en-US" altLang="ja-JP" sz="1800" kern="10" spc="0">
                  <a:ln>
                    <a:noFill/>
                  </a:ln>
                  <a:solidFill>
                    <a:srgbClr val="000000"/>
                  </a:solidFill>
                  <a:effectLst/>
                  <a:latin typeface="ヒラギノ角ゴ4"/>
                  <a:ea typeface="ヒラギノ角ゴ4"/>
                </a:rPr>
                <a:t>HPC&amp;BTO</a:t>
              </a:r>
              <a:r>
                <a:rPr lang="ja-JP" altLang="en-US" sz="1800" kern="10" spc="0">
                  <a:ln>
                    <a:noFill/>
                  </a:ln>
                  <a:solidFill>
                    <a:srgbClr val="000000"/>
                  </a:solidFill>
                  <a:effectLst/>
                  <a:latin typeface="ヒラギノ角ゴ4"/>
                  <a:ea typeface="ヒラギノ角ゴ4"/>
                </a:rPr>
                <a:t>は</a:t>
              </a:r>
              <a:r>
                <a:rPr lang="en-US" altLang="ja-JP" sz="1800" kern="10" spc="0">
                  <a:ln>
                    <a:noFill/>
                  </a:ln>
                  <a:solidFill>
                    <a:srgbClr val="000000"/>
                  </a:solidFill>
                  <a:effectLst/>
                  <a:latin typeface="ヒラギノ角ゴ4"/>
                  <a:ea typeface="ヒラギノ角ゴ4"/>
                </a:rPr>
                <a:t>WEB</a:t>
              </a:r>
              <a:r>
                <a:rPr lang="ja-JP" altLang="en-US" sz="1800" kern="10" spc="0">
                  <a:ln>
                    <a:noFill/>
                  </a:ln>
                  <a:solidFill>
                    <a:srgbClr val="000000"/>
                  </a:solidFill>
                  <a:effectLst/>
                  <a:latin typeface="ヒラギノ角ゴ4"/>
                  <a:ea typeface="ヒラギノ角ゴ4"/>
                </a:rPr>
                <a:t>サイトにて商品をじっくり選んで「正式お見積り依頼」</a:t>
              </a:r>
            </a:p>
            <a:p>
              <a:pPr algn="ctr" rtl="0">
                <a:buNone/>
              </a:pPr>
              <a:r>
                <a:rPr lang="ja-JP" altLang="en-US" sz="1800" kern="10" spc="0">
                  <a:ln>
                    <a:noFill/>
                  </a:ln>
                  <a:solidFill>
                    <a:srgbClr val="000000"/>
                  </a:solidFill>
                  <a:effectLst/>
                  <a:latin typeface="ヒラギノ角ゴ4"/>
                  <a:ea typeface="ヒラギノ角ゴ4"/>
                </a:rPr>
                <a:t>と「仕様書のダウンロード」が簡単にできます</a:t>
              </a:r>
              <a:r>
                <a:rPr lang="en-US" altLang="ja-JP" sz="1800" kern="10" spc="0">
                  <a:ln>
                    <a:noFill/>
                  </a:ln>
                  <a:solidFill>
                    <a:srgbClr val="000000"/>
                  </a:solidFill>
                  <a:effectLst/>
                  <a:latin typeface="ヒラギノ角ゴ4"/>
                  <a:ea typeface="ヒラギノ角ゴ4"/>
                </a:rPr>
                <a:t>!</a:t>
              </a:r>
              <a:endParaRPr lang="ja-JP" altLang="en-US" sz="1800" kern="10" spc="0">
                <a:ln>
                  <a:noFill/>
                </a:ln>
                <a:solidFill>
                  <a:srgbClr val="000000"/>
                </a:solidFill>
                <a:effectLst/>
                <a:latin typeface="ヒラギノ角ゴ4"/>
                <a:ea typeface="ヒラギノ角ゴ4"/>
              </a:endParaRPr>
            </a:p>
          </p:txBody>
        </p:sp>
        <p:cxnSp>
          <p:nvCxnSpPr>
            <p:cNvPr id="22" name="AutoShape 74">
              <a:extLst>
                <a:ext uri="{FF2B5EF4-FFF2-40B4-BE49-F238E27FC236}">
                  <a16:creationId xmlns:a16="http://schemas.microsoft.com/office/drawing/2014/main" id="{4FEA5C93-7747-4486-8466-1AEAE2CF0208}"/>
                </a:ext>
              </a:extLst>
            </p:cNvPr>
            <p:cNvCxnSpPr>
              <a:cxnSpLocks noChangeShapeType="1"/>
            </p:cNvCxnSpPr>
            <p:nvPr/>
          </p:nvCxnSpPr>
          <p:spPr bwMode="auto">
            <a:xfrm>
              <a:off x="1014" y="10560"/>
              <a:ext cx="98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Rectangle 75">
              <a:extLst>
                <a:ext uri="{FF2B5EF4-FFF2-40B4-BE49-F238E27FC236}">
                  <a16:creationId xmlns:a16="http://schemas.microsoft.com/office/drawing/2014/main" id="{5AED83DF-04C8-4D04-AD59-A6A0FAE3DB7A}"/>
                </a:ext>
              </a:extLst>
            </p:cNvPr>
            <p:cNvSpPr>
              <a:spLocks noChangeArrowheads="1"/>
            </p:cNvSpPr>
            <p:nvPr/>
          </p:nvSpPr>
          <p:spPr bwMode="auto">
            <a:xfrm>
              <a:off x="4784" y="12402"/>
              <a:ext cx="2652" cy="1692"/>
            </a:xfrm>
            <a:prstGeom prst="rect">
              <a:avLst/>
            </a:prstGeom>
            <a:solidFill>
              <a:srgbClr val="FFFFFF"/>
            </a:solidFill>
            <a:ln w="9525">
              <a:solidFill>
                <a:srgbClr val="339966"/>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 name="Rectangle 76">
              <a:extLst>
                <a:ext uri="{FF2B5EF4-FFF2-40B4-BE49-F238E27FC236}">
                  <a16:creationId xmlns:a16="http://schemas.microsoft.com/office/drawing/2014/main" id="{ED0D0C0A-5255-4D56-A10E-A3D26CA670E9}"/>
                </a:ext>
              </a:extLst>
            </p:cNvPr>
            <p:cNvSpPr>
              <a:spLocks noChangeArrowheads="1"/>
            </p:cNvSpPr>
            <p:nvPr/>
          </p:nvSpPr>
          <p:spPr bwMode="auto">
            <a:xfrm>
              <a:off x="1180" y="13382"/>
              <a:ext cx="3425" cy="719"/>
            </a:xfrm>
            <a:prstGeom prst="rect">
              <a:avLst/>
            </a:prstGeom>
            <a:solidFill>
              <a:srgbClr val="FFFFFF"/>
            </a:solidFill>
            <a:ln w="9525">
              <a:solidFill>
                <a:srgbClr val="3366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25" name="Group 77">
              <a:extLst>
                <a:ext uri="{FF2B5EF4-FFF2-40B4-BE49-F238E27FC236}">
                  <a16:creationId xmlns:a16="http://schemas.microsoft.com/office/drawing/2014/main" id="{F82B08E6-D4A3-4E81-A80C-A303710033B0}"/>
                </a:ext>
              </a:extLst>
            </p:cNvPr>
            <p:cNvGrpSpPr>
              <a:grpSpLocks/>
            </p:cNvGrpSpPr>
            <p:nvPr/>
          </p:nvGrpSpPr>
          <p:grpSpPr bwMode="auto">
            <a:xfrm>
              <a:off x="1014" y="11271"/>
              <a:ext cx="715" cy="715"/>
              <a:chOff x="1229" y="9315"/>
              <a:chExt cx="1098" cy="1098"/>
            </a:xfrm>
          </p:grpSpPr>
          <p:sp>
            <p:nvSpPr>
              <p:cNvPr id="88" name="Oval 78">
                <a:extLst>
                  <a:ext uri="{FF2B5EF4-FFF2-40B4-BE49-F238E27FC236}">
                    <a16:creationId xmlns:a16="http://schemas.microsoft.com/office/drawing/2014/main" id="{E98F143B-FD3F-4470-ACFC-95B8BD4E403D}"/>
                  </a:ext>
                </a:extLst>
              </p:cNvPr>
              <p:cNvSpPr>
                <a:spLocks noChangeArrowheads="1"/>
              </p:cNvSpPr>
              <p:nvPr/>
            </p:nvSpPr>
            <p:spPr bwMode="auto">
              <a:xfrm>
                <a:off x="1229" y="9315"/>
                <a:ext cx="1098" cy="1098"/>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89" name="WordArt 79">
                <a:extLst>
                  <a:ext uri="{FF2B5EF4-FFF2-40B4-BE49-F238E27FC236}">
                    <a16:creationId xmlns:a16="http://schemas.microsoft.com/office/drawing/2014/main" id="{5FBBFEE6-BA7F-4857-A914-EA57DC1E2F8C}"/>
                  </a:ext>
                </a:extLst>
              </p:cNvPr>
              <p:cNvSpPr>
                <a:spLocks noChangeArrowheads="1" noChangeShapeType="1" noTextEdit="1"/>
              </p:cNvSpPr>
              <p:nvPr/>
            </p:nvSpPr>
            <p:spPr bwMode="auto">
              <a:xfrm>
                <a:off x="1421" y="9488"/>
                <a:ext cx="697" cy="30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6"/>
                    <a:ea typeface="ヒラギノ角ゴ6"/>
                  </a:rPr>
                  <a:t>Step</a:t>
                </a:r>
                <a:endParaRPr lang="ja-JP" altLang="en-US" sz="1800" kern="10" spc="0">
                  <a:ln>
                    <a:noFill/>
                  </a:ln>
                  <a:solidFill>
                    <a:srgbClr val="FFFFFF"/>
                  </a:solidFill>
                  <a:effectLst/>
                  <a:latin typeface="ヒラギノ角ゴ6"/>
                  <a:ea typeface="ヒラギノ角ゴ6"/>
                </a:endParaRPr>
              </a:p>
            </p:txBody>
          </p:sp>
          <p:sp>
            <p:nvSpPr>
              <p:cNvPr id="90" name="WordArt 80">
                <a:extLst>
                  <a:ext uri="{FF2B5EF4-FFF2-40B4-BE49-F238E27FC236}">
                    <a16:creationId xmlns:a16="http://schemas.microsoft.com/office/drawing/2014/main" id="{97C3B9EF-B9B7-42E6-A572-11574384A6BB}"/>
                  </a:ext>
                </a:extLst>
              </p:cNvPr>
              <p:cNvSpPr>
                <a:spLocks noChangeArrowheads="1" noChangeShapeType="1" noTextEdit="1"/>
              </p:cNvSpPr>
              <p:nvPr/>
            </p:nvSpPr>
            <p:spPr bwMode="auto">
              <a:xfrm>
                <a:off x="1670" y="9793"/>
                <a:ext cx="179" cy="42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6"/>
                    <a:ea typeface="ヒラギノ角ゴ6"/>
                  </a:rPr>
                  <a:t>１</a:t>
                </a:r>
              </a:p>
            </p:txBody>
          </p:sp>
        </p:grpSp>
        <p:grpSp>
          <p:nvGrpSpPr>
            <p:cNvPr id="26" name="Group 81">
              <a:extLst>
                <a:ext uri="{FF2B5EF4-FFF2-40B4-BE49-F238E27FC236}">
                  <a16:creationId xmlns:a16="http://schemas.microsoft.com/office/drawing/2014/main" id="{9951785E-1042-4886-8620-81FA08941095}"/>
                </a:ext>
              </a:extLst>
            </p:cNvPr>
            <p:cNvGrpSpPr>
              <a:grpSpLocks/>
            </p:cNvGrpSpPr>
            <p:nvPr/>
          </p:nvGrpSpPr>
          <p:grpSpPr bwMode="auto">
            <a:xfrm>
              <a:off x="4223" y="11281"/>
              <a:ext cx="715" cy="715"/>
              <a:chOff x="1233" y="10800"/>
              <a:chExt cx="1098" cy="1098"/>
            </a:xfrm>
          </p:grpSpPr>
          <p:sp>
            <p:nvSpPr>
              <p:cNvPr id="85" name="Oval 82">
                <a:extLst>
                  <a:ext uri="{FF2B5EF4-FFF2-40B4-BE49-F238E27FC236}">
                    <a16:creationId xmlns:a16="http://schemas.microsoft.com/office/drawing/2014/main" id="{D5008C2E-3A8E-42B5-9341-7563A008E92D}"/>
                  </a:ext>
                </a:extLst>
              </p:cNvPr>
              <p:cNvSpPr>
                <a:spLocks noChangeArrowheads="1"/>
              </p:cNvSpPr>
              <p:nvPr/>
            </p:nvSpPr>
            <p:spPr bwMode="auto">
              <a:xfrm>
                <a:off x="1233" y="10800"/>
                <a:ext cx="1098" cy="1098"/>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86" name="WordArt 83">
                <a:extLst>
                  <a:ext uri="{FF2B5EF4-FFF2-40B4-BE49-F238E27FC236}">
                    <a16:creationId xmlns:a16="http://schemas.microsoft.com/office/drawing/2014/main" id="{C462947D-9283-470F-B549-171D91254789}"/>
                  </a:ext>
                </a:extLst>
              </p:cNvPr>
              <p:cNvSpPr>
                <a:spLocks noChangeArrowheads="1" noChangeShapeType="1" noTextEdit="1"/>
              </p:cNvSpPr>
              <p:nvPr/>
            </p:nvSpPr>
            <p:spPr bwMode="auto">
              <a:xfrm>
                <a:off x="1425" y="10973"/>
                <a:ext cx="697" cy="30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6"/>
                    <a:ea typeface="ヒラギノ角ゴ6"/>
                  </a:rPr>
                  <a:t>Step</a:t>
                </a:r>
                <a:endParaRPr lang="ja-JP" altLang="en-US" sz="1800" kern="10" spc="0">
                  <a:ln>
                    <a:noFill/>
                  </a:ln>
                  <a:solidFill>
                    <a:srgbClr val="FFFFFF"/>
                  </a:solidFill>
                  <a:effectLst/>
                  <a:latin typeface="ヒラギノ角ゴ6"/>
                  <a:ea typeface="ヒラギノ角ゴ6"/>
                </a:endParaRPr>
              </a:p>
            </p:txBody>
          </p:sp>
          <p:sp>
            <p:nvSpPr>
              <p:cNvPr id="87" name="WordArt 84">
                <a:extLst>
                  <a:ext uri="{FF2B5EF4-FFF2-40B4-BE49-F238E27FC236}">
                    <a16:creationId xmlns:a16="http://schemas.microsoft.com/office/drawing/2014/main" id="{F2A7B170-78B4-4476-B56C-27F7F75FE71F}"/>
                  </a:ext>
                </a:extLst>
              </p:cNvPr>
              <p:cNvSpPr>
                <a:spLocks noChangeArrowheads="1" noChangeShapeType="1" noTextEdit="1"/>
              </p:cNvSpPr>
              <p:nvPr/>
            </p:nvSpPr>
            <p:spPr bwMode="auto">
              <a:xfrm>
                <a:off x="1582" y="11313"/>
                <a:ext cx="380" cy="39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6"/>
                    <a:ea typeface="ヒラギノ角ゴ6"/>
                  </a:rPr>
                  <a:t>2</a:t>
                </a:r>
                <a:endParaRPr lang="ja-JP" altLang="en-US" sz="1800" kern="10" spc="0">
                  <a:ln>
                    <a:noFill/>
                  </a:ln>
                  <a:solidFill>
                    <a:srgbClr val="FFFFFF"/>
                  </a:solidFill>
                  <a:effectLst/>
                  <a:latin typeface="ヒラギノ角ゴ6"/>
                  <a:ea typeface="ヒラギノ角ゴ6"/>
                </a:endParaRPr>
              </a:p>
            </p:txBody>
          </p:sp>
        </p:grpSp>
        <p:grpSp>
          <p:nvGrpSpPr>
            <p:cNvPr id="27" name="Group 85">
              <a:extLst>
                <a:ext uri="{FF2B5EF4-FFF2-40B4-BE49-F238E27FC236}">
                  <a16:creationId xmlns:a16="http://schemas.microsoft.com/office/drawing/2014/main" id="{57BE72C8-78D2-48FC-8759-002D6E02ABBE}"/>
                </a:ext>
              </a:extLst>
            </p:cNvPr>
            <p:cNvGrpSpPr>
              <a:grpSpLocks/>
            </p:cNvGrpSpPr>
            <p:nvPr/>
          </p:nvGrpSpPr>
          <p:grpSpPr bwMode="auto">
            <a:xfrm>
              <a:off x="1046" y="12170"/>
              <a:ext cx="715" cy="715"/>
              <a:chOff x="1232" y="12205"/>
              <a:chExt cx="1098" cy="1098"/>
            </a:xfrm>
          </p:grpSpPr>
          <p:sp>
            <p:nvSpPr>
              <p:cNvPr id="82" name="Oval 86">
                <a:extLst>
                  <a:ext uri="{FF2B5EF4-FFF2-40B4-BE49-F238E27FC236}">
                    <a16:creationId xmlns:a16="http://schemas.microsoft.com/office/drawing/2014/main" id="{4B88EFDC-1274-416D-A15C-4AA863CE65FE}"/>
                  </a:ext>
                </a:extLst>
              </p:cNvPr>
              <p:cNvSpPr>
                <a:spLocks noChangeArrowheads="1"/>
              </p:cNvSpPr>
              <p:nvPr/>
            </p:nvSpPr>
            <p:spPr bwMode="auto">
              <a:xfrm>
                <a:off x="1232" y="12205"/>
                <a:ext cx="1098" cy="1098"/>
              </a:xfrm>
              <a:prstGeom prst="ellipse">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83" name="WordArt 87">
                <a:extLst>
                  <a:ext uri="{FF2B5EF4-FFF2-40B4-BE49-F238E27FC236}">
                    <a16:creationId xmlns:a16="http://schemas.microsoft.com/office/drawing/2014/main" id="{36A75D1A-AFB9-4961-8D36-96555274A55B}"/>
                  </a:ext>
                </a:extLst>
              </p:cNvPr>
              <p:cNvSpPr>
                <a:spLocks noChangeArrowheads="1" noChangeShapeType="1" noTextEdit="1"/>
              </p:cNvSpPr>
              <p:nvPr/>
            </p:nvSpPr>
            <p:spPr bwMode="auto">
              <a:xfrm>
                <a:off x="1424" y="12378"/>
                <a:ext cx="697" cy="30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6"/>
                    <a:ea typeface="ヒラギノ角ゴ6"/>
                  </a:rPr>
                  <a:t>Step</a:t>
                </a:r>
                <a:endParaRPr lang="ja-JP" altLang="en-US" sz="1800" kern="10" spc="0">
                  <a:ln>
                    <a:noFill/>
                  </a:ln>
                  <a:solidFill>
                    <a:srgbClr val="FFFFFF"/>
                  </a:solidFill>
                  <a:effectLst/>
                  <a:latin typeface="ヒラギノ角ゴ6"/>
                  <a:ea typeface="ヒラギノ角ゴ6"/>
                </a:endParaRPr>
              </a:p>
            </p:txBody>
          </p:sp>
          <p:sp>
            <p:nvSpPr>
              <p:cNvPr id="84" name="WordArt 88">
                <a:extLst>
                  <a:ext uri="{FF2B5EF4-FFF2-40B4-BE49-F238E27FC236}">
                    <a16:creationId xmlns:a16="http://schemas.microsoft.com/office/drawing/2014/main" id="{71386954-B60C-4139-B2E7-5D7645F2991C}"/>
                  </a:ext>
                </a:extLst>
              </p:cNvPr>
              <p:cNvSpPr>
                <a:spLocks noChangeArrowheads="1" noChangeShapeType="1" noTextEdit="1"/>
              </p:cNvSpPr>
              <p:nvPr/>
            </p:nvSpPr>
            <p:spPr bwMode="auto">
              <a:xfrm>
                <a:off x="1562" y="12683"/>
                <a:ext cx="389" cy="42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6"/>
                    <a:ea typeface="ヒラギノ角ゴ6"/>
                  </a:rPr>
                  <a:t>3</a:t>
                </a:r>
                <a:endParaRPr lang="ja-JP" altLang="en-US" sz="1800" kern="10" spc="0">
                  <a:ln>
                    <a:noFill/>
                  </a:ln>
                  <a:solidFill>
                    <a:srgbClr val="FFFFFF"/>
                  </a:solidFill>
                  <a:effectLst/>
                  <a:latin typeface="ヒラギノ角ゴ6"/>
                  <a:ea typeface="ヒラギノ角ゴ6"/>
                </a:endParaRPr>
              </a:p>
            </p:txBody>
          </p:sp>
        </p:grpSp>
        <p:pic>
          <p:nvPicPr>
            <p:cNvPr id="28" name="Picture 89">
              <a:extLst>
                <a:ext uri="{FF2B5EF4-FFF2-40B4-BE49-F238E27FC236}">
                  <a16:creationId xmlns:a16="http://schemas.microsoft.com/office/drawing/2014/main" id="{68CF818C-4632-4EC1-B3FF-06A0BC82EC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1070"/>
            <a:stretch>
              <a:fillRect/>
            </a:stretch>
          </p:blipFill>
          <p:spPr bwMode="auto">
            <a:xfrm>
              <a:off x="3372" y="11345"/>
              <a:ext cx="719" cy="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9" name="Group 90">
              <a:extLst>
                <a:ext uri="{FF2B5EF4-FFF2-40B4-BE49-F238E27FC236}">
                  <a16:creationId xmlns:a16="http://schemas.microsoft.com/office/drawing/2014/main" id="{E5703D04-CFEE-46A0-AEDA-DF391780F2D9}"/>
                </a:ext>
              </a:extLst>
            </p:cNvPr>
            <p:cNvGrpSpPr>
              <a:grpSpLocks/>
            </p:cNvGrpSpPr>
            <p:nvPr/>
          </p:nvGrpSpPr>
          <p:grpSpPr bwMode="auto">
            <a:xfrm>
              <a:off x="2085" y="12118"/>
              <a:ext cx="2065" cy="984"/>
              <a:chOff x="227" y="186"/>
              <a:chExt cx="795" cy="377"/>
            </a:xfrm>
          </p:grpSpPr>
          <p:pic>
            <p:nvPicPr>
              <p:cNvPr id="80" name="Picture 91" descr="bto_guide06">
                <a:extLst>
                  <a:ext uri="{FF2B5EF4-FFF2-40B4-BE49-F238E27FC236}">
                    <a16:creationId xmlns:a16="http://schemas.microsoft.com/office/drawing/2014/main" id="{49EE86C7-DD8F-440F-8C45-FF77E49ED4C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9" y="186"/>
                <a:ext cx="783" cy="37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92">
                <a:extLst>
                  <a:ext uri="{FF2B5EF4-FFF2-40B4-BE49-F238E27FC236}">
                    <a16:creationId xmlns:a16="http://schemas.microsoft.com/office/drawing/2014/main" id="{E48DF37F-D467-4F88-BF58-4BE5DB882349}"/>
                  </a:ext>
                </a:extLst>
              </p:cNvPr>
              <p:cNvSpPr>
                <a:spLocks noChangeArrowheads="1"/>
              </p:cNvSpPr>
              <p:nvPr/>
            </p:nvSpPr>
            <p:spPr bwMode="auto">
              <a:xfrm>
                <a:off x="227" y="186"/>
                <a:ext cx="233"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 name="WordArt 93">
              <a:extLst>
                <a:ext uri="{FF2B5EF4-FFF2-40B4-BE49-F238E27FC236}">
                  <a16:creationId xmlns:a16="http://schemas.microsoft.com/office/drawing/2014/main" id="{2317FDDB-D82C-4784-AE0E-E4DFC77BA59D}"/>
                </a:ext>
              </a:extLst>
            </p:cNvPr>
            <p:cNvSpPr>
              <a:spLocks noChangeArrowheads="1" noChangeShapeType="1" noTextEdit="1"/>
            </p:cNvSpPr>
            <p:nvPr/>
          </p:nvSpPr>
          <p:spPr bwMode="auto">
            <a:xfrm>
              <a:off x="1839" y="11349"/>
              <a:ext cx="1444" cy="16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80"/>
                  </a:solidFill>
                  <a:effectLst/>
                  <a:latin typeface="ヒラギノ角ゴ6"/>
                  <a:ea typeface="ヒラギノ角ゴ6"/>
                </a:rPr>
                <a:t>商品検索・在庫確認</a:t>
              </a:r>
            </a:p>
          </p:txBody>
        </p:sp>
        <p:sp>
          <p:nvSpPr>
            <p:cNvPr id="31" name="WordArt 94">
              <a:extLst>
                <a:ext uri="{FF2B5EF4-FFF2-40B4-BE49-F238E27FC236}">
                  <a16:creationId xmlns:a16="http://schemas.microsoft.com/office/drawing/2014/main" id="{F5CB0EC7-4C18-4996-8C60-793B2285692E}"/>
                </a:ext>
              </a:extLst>
            </p:cNvPr>
            <p:cNvSpPr>
              <a:spLocks noChangeArrowheads="1" noChangeShapeType="1" noTextEdit="1"/>
            </p:cNvSpPr>
            <p:nvPr/>
          </p:nvSpPr>
          <p:spPr bwMode="auto">
            <a:xfrm>
              <a:off x="1858" y="11560"/>
              <a:ext cx="1462" cy="26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3"/>
                  <a:ea typeface="ヒラギノ角ゴ3"/>
                </a:rPr>
                <a:t>GPU</a:t>
              </a:r>
              <a:r>
                <a:rPr lang="ja-JP" altLang="en-US" sz="3600" kern="10" spc="0">
                  <a:ln>
                    <a:noFill/>
                  </a:ln>
                  <a:solidFill>
                    <a:srgbClr val="000000"/>
                  </a:solidFill>
                  <a:effectLst/>
                  <a:latin typeface="ヒラギノ角ゴ3"/>
                  <a:ea typeface="ヒラギノ角ゴ3"/>
                </a:rPr>
                <a:t>や用途などから</a:t>
              </a:r>
            </a:p>
            <a:p>
              <a:pPr algn="l" rtl="0">
                <a:buNone/>
              </a:pPr>
              <a:r>
                <a:rPr lang="ja-JP" altLang="en-US" sz="3600" kern="10" spc="0">
                  <a:ln>
                    <a:noFill/>
                  </a:ln>
                  <a:solidFill>
                    <a:srgbClr val="000000"/>
                  </a:solidFill>
                  <a:effectLst/>
                  <a:latin typeface="ヒラギノ角ゴ3"/>
                  <a:ea typeface="ヒラギノ角ゴ3"/>
                </a:rPr>
                <a:t>製品を検索してください。</a:t>
              </a:r>
            </a:p>
          </p:txBody>
        </p:sp>
        <p:sp>
          <p:nvSpPr>
            <p:cNvPr id="32" name="WordArt 95">
              <a:extLst>
                <a:ext uri="{FF2B5EF4-FFF2-40B4-BE49-F238E27FC236}">
                  <a16:creationId xmlns:a16="http://schemas.microsoft.com/office/drawing/2014/main" id="{AFB11A9D-826A-4F5E-A4B1-731B716A411C}"/>
                </a:ext>
              </a:extLst>
            </p:cNvPr>
            <p:cNvSpPr>
              <a:spLocks noChangeArrowheads="1" noChangeShapeType="1" noTextEdit="1"/>
            </p:cNvSpPr>
            <p:nvPr/>
          </p:nvSpPr>
          <p:spPr bwMode="auto">
            <a:xfrm>
              <a:off x="5006" y="11351"/>
              <a:ext cx="1443" cy="16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80"/>
                  </a:solidFill>
                  <a:effectLst/>
                  <a:latin typeface="ヒラギノ角ゴ6"/>
                  <a:ea typeface="ヒラギノ角ゴ6"/>
                </a:rPr>
                <a:t>仕様カスタマイズ</a:t>
              </a:r>
            </a:p>
          </p:txBody>
        </p:sp>
        <p:sp>
          <p:nvSpPr>
            <p:cNvPr id="33" name="WordArt 96">
              <a:extLst>
                <a:ext uri="{FF2B5EF4-FFF2-40B4-BE49-F238E27FC236}">
                  <a16:creationId xmlns:a16="http://schemas.microsoft.com/office/drawing/2014/main" id="{56E96719-C723-4CAE-B381-8162EBCE8664}"/>
                </a:ext>
              </a:extLst>
            </p:cNvPr>
            <p:cNvSpPr>
              <a:spLocks noChangeArrowheads="1" noChangeShapeType="1" noTextEdit="1"/>
            </p:cNvSpPr>
            <p:nvPr/>
          </p:nvSpPr>
          <p:spPr bwMode="auto">
            <a:xfrm>
              <a:off x="5038" y="11568"/>
              <a:ext cx="1422" cy="70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2000" kern="10" spc="0">
                  <a:ln>
                    <a:noFill/>
                  </a:ln>
                  <a:solidFill>
                    <a:srgbClr val="000000"/>
                  </a:solidFill>
                  <a:effectLst/>
                  <a:latin typeface="ヒラギノ角ゴ3"/>
                  <a:ea typeface="ヒラギノ角ゴ3"/>
                </a:rPr>
                <a:t>カスタマイズ見積もりの</a:t>
              </a:r>
            </a:p>
            <a:p>
              <a:pPr algn="l" rtl="0">
                <a:buNone/>
              </a:pPr>
              <a:r>
                <a:rPr lang="ja-JP" altLang="en-US" sz="2000" kern="10" spc="0">
                  <a:ln>
                    <a:noFill/>
                  </a:ln>
                  <a:solidFill>
                    <a:srgbClr val="000000"/>
                  </a:solidFill>
                  <a:effectLst/>
                  <a:latin typeface="ヒラギノ角ゴ3"/>
                  <a:ea typeface="ヒラギノ角ゴ3"/>
                </a:rPr>
                <a:t>ボタンを押していただき、</a:t>
              </a:r>
            </a:p>
            <a:p>
              <a:pPr algn="l" rtl="0">
                <a:buNone/>
              </a:pPr>
              <a:r>
                <a:rPr lang="ja-JP" altLang="en-US" sz="2000" kern="10" spc="0">
                  <a:ln>
                    <a:noFill/>
                  </a:ln>
                  <a:solidFill>
                    <a:srgbClr val="000000"/>
                  </a:solidFill>
                  <a:effectLst/>
                  <a:latin typeface="ヒラギノ角ゴ3"/>
                  <a:ea typeface="ヒラギノ角ゴ3"/>
                </a:rPr>
                <a:t>自由にカスタマイズください。</a:t>
              </a:r>
            </a:p>
            <a:p>
              <a:pPr algn="l" rtl="0">
                <a:buNone/>
              </a:pPr>
              <a:r>
                <a:rPr lang="ja-JP" altLang="en-US" sz="2000" kern="10" spc="0">
                  <a:ln>
                    <a:noFill/>
                  </a:ln>
                  <a:solidFill>
                    <a:srgbClr val="000000"/>
                  </a:solidFill>
                  <a:effectLst/>
                  <a:latin typeface="ヒラギノ角ゴ3"/>
                  <a:ea typeface="ヒラギノ角ゴ3"/>
                </a:rPr>
                <a:t>お見積り・ご注文へ進む</a:t>
              </a:r>
            </a:p>
            <a:p>
              <a:pPr algn="l" rtl="0">
                <a:buNone/>
              </a:pPr>
              <a:r>
                <a:rPr lang="ja-JP" altLang="en-US" sz="2000" kern="10" spc="0">
                  <a:ln>
                    <a:noFill/>
                  </a:ln>
                  <a:solidFill>
                    <a:srgbClr val="000000"/>
                  </a:solidFill>
                  <a:effectLst/>
                  <a:latin typeface="ヒラギノ角ゴ3"/>
                  <a:ea typeface="ヒラギノ角ゴ3"/>
                </a:rPr>
                <a:t>ボタンで次に進んで</a:t>
              </a:r>
            </a:p>
            <a:p>
              <a:pPr algn="l" rtl="0">
                <a:buNone/>
              </a:pPr>
              <a:r>
                <a:rPr lang="ja-JP" altLang="en-US" sz="2000" kern="10" spc="0">
                  <a:ln>
                    <a:noFill/>
                  </a:ln>
                  <a:solidFill>
                    <a:srgbClr val="000000"/>
                  </a:solidFill>
                  <a:effectLst/>
                  <a:latin typeface="ヒラギノ角ゴ3"/>
                  <a:ea typeface="ヒラギノ角ゴ3"/>
                </a:rPr>
                <a:t>ください。</a:t>
              </a:r>
            </a:p>
          </p:txBody>
        </p:sp>
        <p:sp>
          <p:nvSpPr>
            <p:cNvPr id="34" name="WordArt 97">
              <a:extLst>
                <a:ext uri="{FF2B5EF4-FFF2-40B4-BE49-F238E27FC236}">
                  <a16:creationId xmlns:a16="http://schemas.microsoft.com/office/drawing/2014/main" id="{4A7D715F-D2FD-40EE-8FD4-65FF82C10110}"/>
                </a:ext>
              </a:extLst>
            </p:cNvPr>
            <p:cNvSpPr>
              <a:spLocks noChangeArrowheads="1" noChangeShapeType="1" noTextEdit="1"/>
            </p:cNvSpPr>
            <p:nvPr/>
          </p:nvSpPr>
          <p:spPr bwMode="auto">
            <a:xfrm>
              <a:off x="1938" y="12254"/>
              <a:ext cx="621" cy="33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80"/>
                  </a:solidFill>
                  <a:effectLst/>
                  <a:latin typeface="ヒラギノ角ゴ6"/>
                  <a:ea typeface="ヒラギノ角ゴ6"/>
                </a:rPr>
                <a:t>項目を</a:t>
              </a:r>
            </a:p>
            <a:p>
              <a:pPr algn="ctr" rtl="0">
                <a:buNone/>
              </a:pPr>
              <a:r>
                <a:rPr lang="ja-JP" altLang="en-US" sz="1800" kern="10" spc="0">
                  <a:ln>
                    <a:noFill/>
                  </a:ln>
                  <a:solidFill>
                    <a:srgbClr val="000080"/>
                  </a:solidFill>
                  <a:effectLst/>
                  <a:latin typeface="ヒラギノ角ゴ6"/>
                  <a:ea typeface="ヒラギノ角ゴ6"/>
                </a:rPr>
                <a:t>チェック</a:t>
              </a:r>
            </a:p>
          </p:txBody>
        </p:sp>
        <p:sp>
          <p:nvSpPr>
            <p:cNvPr id="35" name="AutoShape 98">
              <a:extLst>
                <a:ext uri="{FF2B5EF4-FFF2-40B4-BE49-F238E27FC236}">
                  <a16:creationId xmlns:a16="http://schemas.microsoft.com/office/drawing/2014/main" id="{C891D75C-D3FE-4CFB-AD1F-F848257BF988}"/>
                </a:ext>
              </a:extLst>
            </p:cNvPr>
            <p:cNvSpPr>
              <a:spLocks noChangeArrowheads="1"/>
            </p:cNvSpPr>
            <p:nvPr/>
          </p:nvSpPr>
          <p:spPr bwMode="auto">
            <a:xfrm>
              <a:off x="4197" y="12694"/>
              <a:ext cx="644" cy="681"/>
            </a:xfrm>
            <a:prstGeom prst="rightArrow">
              <a:avLst>
                <a:gd name="adj1" fmla="val 57981"/>
                <a:gd name="adj2" fmla="val 52023"/>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6" name="AutoShape 99">
              <a:extLst>
                <a:ext uri="{FF2B5EF4-FFF2-40B4-BE49-F238E27FC236}">
                  <a16:creationId xmlns:a16="http://schemas.microsoft.com/office/drawing/2014/main" id="{DA8B4793-6304-413B-A859-F101CCE44F22}"/>
                </a:ext>
              </a:extLst>
            </p:cNvPr>
            <p:cNvSpPr>
              <a:spLocks noChangeArrowheads="1"/>
            </p:cNvSpPr>
            <p:nvPr/>
          </p:nvSpPr>
          <p:spPr bwMode="auto">
            <a:xfrm rot="5400000">
              <a:off x="2727" y="12879"/>
              <a:ext cx="503" cy="751"/>
            </a:xfrm>
            <a:prstGeom prst="rightArrow">
              <a:avLst>
                <a:gd name="adj1" fmla="val 57981"/>
                <a:gd name="adj2" fmla="val 52023"/>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7" name="WordArt 100">
              <a:extLst>
                <a:ext uri="{FF2B5EF4-FFF2-40B4-BE49-F238E27FC236}">
                  <a16:creationId xmlns:a16="http://schemas.microsoft.com/office/drawing/2014/main" id="{A46E6A57-0A05-4246-AD23-BEB47B6064CA}"/>
                </a:ext>
              </a:extLst>
            </p:cNvPr>
            <p:cNvSpPr>
              <a:spLocks noChangeArrowheads="1" noChangeShapeType="1" noTextEdit="1"/>
            </p:cNvSpPr>
            <p:nvPr/>
          </p:nvSpPr>
          <p:spPr bwMode="auto">
            <a:xfrm>
              <a:off x="2798" y="13130"/>
              <a:ext cx="369" cy="19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6"/>
                  <a:ea typeface="ヒラギノ角ゴ6"/>
                </a:rPr>
                <a:t>チェックを</a:t>
              </a:r>
            </a:p>
            <a:p>
              <a:pPr algn="ctr" rtl="0">
                <a:buNone/>
              </a:pPr>
              <a:r>
                <a:rPr lang="ja-JP" altLang="en-US" sz="1800" kern="10" spc="0">
                  <a:ln>
                    <a:noFill/>
                  </a:ln>
                  <a:solidFill>
                    <a:srgbClr val="FFFFFF"/>
                  </a:solidFill>
                  <a:effectLst/>
                  <a:latin typeface="ヒラギノ角ゴ6"/>
                  <a:ea typeface="ヒラギノ角ゴ6"/>
                </a:rPr>
                <a:t>入れる</a:t>
              </a:r>
            </a:p>
          </p:txBody>
        </p:sp>
        <p:sp>
          <p:nvSpPr>
            <p:cNvPr id="38" name="WordArt 101">
              <a:extLst>
                <a:ext uri="{FF2B5EF4-FFF2-40B4-BE49-F238E27FC236}">
                  <a16:creationId xmlns:a16="http://schemas.microsoft.com/office/drawing/2014/main" id="{930DC8A5-98D7-4CA1-AD07-DC71E9A6AA1A}"/>
                </a:ext>
              </a:extLst>
            </p:cNvPr>
            <p:cNvSpPr>
              <a:spLocks noChangeArrowheads="1" noChangeShapeType="1" noTextEdit="1"/>
            </p:cNvSpPr>
            <p:nvPr/>
          </p:nvSpPr>
          <p:spPr bwMode="auto">
            <a:xfrm>
              <a:off x="4280" y="12930"/>
              <a:ext cx="370" cy="19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6"/>
                  <a:ea typeface="ヒラギノ角ゴ6"/>
                </a:rPr>
                <a:t>チェックを</a:t>
              </a:r>
            </a:p>
            <a:p>
              <a:pPr algn="ctr" rtl="0">
                <a:buNone/>
              </a:pPr>
              <a:r>
                <a:rPr lang="ja-JP" altLang="en-US" sz="1800" kern="10" spc="0">
                  <a:ln>
                    <a:noFill/>
                  </a:ln>
                  <a:solidFill>
                    <a:srgbClr val="FFFFFF"/>
                  </a:solidFill>
                  <a:effectLst/>
                  <a:latin typeface="ヒラギノ角ゴ6"/>
                  <a:ea typeface="ヒラギノ角ゴ6"/>
                </a:rPr>
                <a:t>入れない</a:t>
              </a:r>
            </a:p>
          </p:txBody>
        </p:sp>
        <p:pic>
          <p:nvPicPr>
            <p:cNvPr id="39" name="Picture 102" descr="bto_guide07">
              <a:extLst>
                <a:ext uri="{FF2B5EF4-FFF2-40B4-BE49-F238E27FC236}">
                  <a16:creationId xmlns:a16="http://schemas.microsoft.com/office/drawing/2014/main" id="{4205539F-0264-44FB-9D56-B11B52C6D067}"/>
                </a:ext>
              </a:extLst>
            </p:cNvPr>
            <p:cNvPicPr>
              <a:picLocks noChangeAspect="1" noChangeArrowheads="1"/>
            </p:cNvPicPr>
            <p:nvPr/>
          </p:nvPicPr>
          <p:blipFill>
            <a:blip r:embed="rId7"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1283" y="13395"/>
              <a:ext cx="951" cy="6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3" descr="bto_guide07">
              <a:extLst>
                <a:ext uri="{FF2B5EF4-FFF2-40B4-BE49-F238E27FC236}">
                  <a16:creationId xmlns:a16="http://schemas.microsoft.com/office/drawing/2014/main" id="{E32DD95C-4920-4B58-A1DC-3AAE7458C559}"/>
                </a:ext>
              </a:extLst>
            </p:cNvPr>
            <p:cNvPicPr>
              <a:picLocks noChangeAspect="1" noChangeArrowheads="1"/>
            </p:cNvPicPr>
            <p:nvPr/>
          </p:nvPicPr>
          <p:blipFill>
            <a:blip r:embed="rId8"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4998" y="12596"/>
              <a:ext cx="2146" cy="881"/>
            </a:xfrm>
            <a:prstGeom prst="rect">
              <a:avLst/>
            </a:prstGeom>
            <a:noFill/>
            <a:extLst>
              <a:ext uri="{909E8E84-426E-40DD-AFC4-6F175D3DCCD1}">
                <a14:hiddenFill xmlns:a14="http://schemas.microsoft.com/office/drawing/2010/main">
                  <a:solidFill>
                    <a:srgbClr val="FFFFFF"/>
                  </a:solidFill>
                </a14:hiddenFill>
              </a:ext>
            </a:extLst>
          </p:spPr>
        </p:pic>
        <p:sp>
          <p:nvSpPr>
            <p:cNvPr id="41" name="WordArt 104">
              <a:extLst>
                <a:ext uri="{FF2B5EF4-FFF2-40B4-BE49-F238E27FC236}">
                  <a16:creationId xmlns:a16="http://schemas.microsoft.com/office/drawing/2014/main" id="{6A026F8F-79FA-433D-9726-42077A474D36}"/>
                </a:ext>
              </a:extLst>
            </p:cNvPr>
            <p:cNvSpPr>
              <a:spLocks noChangeArrowheads="1" noChangeShapeType="1" noTextEdit="1"/>
            </p:cNvSpPr>
            <p:nvPr/>
          </p:nvSpPr>
          <p:spPr bwMode="auto">
            <a:xfrm>
              <a:off x="2185" y="13576"/>
              <a:ext cx="2081" cy="41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弊社営業担当もしくはお電話にてご連絡。</a:t>
              </a:r>
            </a:p>
            <a:p>
              <a:pPr algn="l" rtl="0">
                <a:buNone/>
              </a:pPr>
              <a:r>
                <a:rPr lang="ja-JP" altLang="en-US" sz="1000" kern="10" spc="0">
                  <a:ln>
                    <a:noFill/>
                  </a:ln>
                  <a:solidFill>
                    <a:srgbClr val="000000"/>
                  </a:solidFill>
                  <a:effectLst/>
                  <a:latin typeface="ヒラギノ角ゴ3"/>
                  <a:ea typeface="ヒラギノ角ゴ3"/>
                </a:rPr>
                <a:t>その後詳細な打ち合わせにより必要な項目を選定。</a:t>
              </a:r>
            </a:p>
            <a:p>
              <a:pPr algn="l" rtl="0">
                <a:buNone/>
              </a:pPr>
              <a:r>
                <a:rPr lang="ja-JP" altLang="en-US" sz="1000" kern="10" spc="0">
                  <a:ln>
                    <a:noFill/>
                  </a:ln>
                  <a:solidFill>
                    <a:srgbClr val="000000"/>
                  </a:solidFill>
                  <a:effectLst/>
                  <a:latin typeface="ヒラギノ角ゴ3"/>
                  <a:ea typeface="ヒラギノ角ゴ3"/>
                </a:rPr>
                <a:t>コストパフォーマンスの取れた最良なカスタマイズ</a:t>
              </a:r>
            </a:p>
            <a:p>
              <a:pPr algn="l" rtl="0">
                <a:buNone/>
              </a:pPr>
              <a:r>
                <a:rPr lang="ja-JP" altLang="en-US" sz="1000" kern="10" spc="0">
                  <a:ln>
                    <a:noFill/>
                  </a:ln>
                  <a:solidFill>
                    <a:srgbClr val="000000"/>
                  </a:solidFill>
                  <a:effectLst/>
                  <a:latin typeface="ヒラギノ角ゴ3"/>
                  <a:ea typeface="ヒラギノ角ゴ3"/>
                </a:rPr>
                <a:t>で正式見積もりを提出します。</a:t>
              </a:r>
            </a:p>
          </p:txBody>
        </p:sp>
        <p:sp>
          <p:nvSpPr>
            <p:cNvPr id="42" name="WordArt 105">
              <a:extLst>
                <a:ext uri="{FF2B5EF4-FFF2-40B4-BE49-F238E27FC236}">
                  <a16:creationId xmlns:a16="http://schemas.microsoft.com/office/drawing/2014/main" id="{B8286211-C1B6-4B66-B9B5-15250949064D}"/>
                </a:ext>
              </a:extLst>
            </p:cNvPr>
            <p:cNvSpPr>
              <a:spLocks noChangeArrowheads="1" noChangeShapeType="1" noTextEdit="1"/>
            </p:cNvSpPr>
            <p:nvPr/>
          </p:nvSpPr>
          <p:spPr bwMode="auto">
            <a:xfrm>
              <a:off x="5036" y="13512"/>
              <a:ext cx="2160" cy="43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ご依頼いただいた内容が仕様書</a:t>
              </a:r>
            </a:p>
            <a:p>
              <a:pPr algn="l" rtl="0">
                <a:buNone/>
              </a:pPr>
              <a:r>
                <a:rPr lang="ja-JP" altLang="en-US" sz="1000" kern="10" spc="0">
                  <a:ln>
                    <a:noFill/>
                  </a:ln>
                  <a:solidFill>
                    <a:srgbClr val="000000"/>
                  </a:solidFill>
                  <a:effectLst/>
                  <a:latin typeface="ヒラギノ角ゴ3"/>
                  <a:ea typeface="ヒラギノ角ゴ3"/>
                </a:rPr>
                <a:t>としてマイページからダウンロード</a:t>
              </a:r>
            </a:p>
            <a:p>
              <a:pPr algn="l" rtl="0">
                <a:buNone/>
              </a:pPr>
              <a:r>
                <a:rPr lang="ja-JP" altLang="en-US" sz="1000" kern="10" spc="0">
                  <a:ln>
                    <a:noFill/>
                  </a:ln>
                  <a:solidFill>
                    <a:srgbClr val="000000"/>
                  </a:solidFill>
                  <a:effectLst/>
                  <a:latin typeface="ヒラギノ角ゴ3"/>
                  <a:ea typeface="ヒラギノ角ゴ3"/>
                </a:rPr>
                <a:t>できます。</a:t>
              </a:r>
            </a:p>
          </p:txBody>
        </p:sp>
        <p:grpSp>
          <p:nvGrpSpPr>
            <p:cNvPr id="43" name="Group 106">
              <a:extLst>
                <a:ext uri="{FF2B5EF4-FFF2-40B4-BE49-F238E27FC236}">
                  <a16:creationId xmlns:a16="http://schemas.microsoft.com/office/drawing/2014/main" id="{1F81C122-661C-49E1-A98B-74B879A099C0}"/>
                </a:ext>
              </a:extLst>
            </p:cNvPr>
            <p:cNvGrpSpPr>
              <a:grpSpLocks/>
            </p:cNvGrpSpPr>
            <p:nvPr/>
          </p:nvGrpSpPr>
          <p:grpSpPr bwMode="auto">
            <a:xfrm>
              <a:off x="6579" y="11274"/>
              <a:ext cx="827" cy="1062"/>
              <a:chOff x="9332" y="9781"/>
              <a:chExt cx="1620" cy="2081"/>
            </a:xfrm>
          </p:grpSpPr>
          <p:pic>
            <p:nvPicPr>
              <p:cNvPr id="78" name="Picture 107" descr="bto_guide05">
                <a:extLst>
                  <a:ext uri="{FF2B5EF4-FFF2-40B4-BE49-F238E27FC236}">
                    <a16:creationId xmlns:a16="http://schemas.microsoft.com/office/drawing/2014/main" id="{04E5AF51-C0CC-4321-AF07-3409014FAE4D}"/>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9350" y="9781"/>
                <a:ext cx="1478" cy="10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8" descr="bto_guide05">
                <a:extLst>
                  <a:ext uri="{FF2B5EF4-FFF2-40B4-BE49-F238E27FC236}">
                    <a16:creationId xmlns:a16="http://schemas.microsoft.com/office/drawing/2014/main" id="{D6597873-A680-4982-8371-BEDF670C996E}"/>
                  </a:ext>
                </a:extLst>
              </p:cNvPr>
              <p:cNvPicPr>
                <a:picLocks noChangeAspect="1" noChangeArrowheads="1"/>
              </p:cNvPicPr>
              <p:nvPr/>
            </p:nvPicPr>
            <p:blipFill>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9332" y="10848"/>
                <a:ext cx="1620" cy="101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109">
              <a:extLst>
                <a:ext uri="{FF2B5EF4-FFF2-40B4-BE49-F238E27FC236}">
                  <a16:creationId xmlns:a16="http://schemas.microsoft.com/office/drawing/2014/main" id="{AFB00961-63AA-4E5A-AAD6-5AFE672E79B3}"/>
                </a:ext>
              </a:extLst>
            </p:cNvPr>
            <p:cNvSpPr>
              <a:spLocks noChangeArrowheads="1"/>
            </p:cNvSpPr>
            <p:nvPr/>
          </p:nvSpPr>
          <p:spPr bwMode="auto">
            <a:xfrm>
              <a:off x="1046" y="10800"/>
              <a:ext cx="6297" cy="356"/>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5" name="WordArt 110">
              <a:extLst>
                <a:ext uri="{FF2B5EF4-FFF2-40B4-BE49-F238E27FC236}">
                  <a16:creationId xmlns:a16="http://schemas.microsoft.com/office/drawing/2014/main" id="{28E5FF60-A9B7-4B9B-BEDD-856D1DA2283C}"/>
                </a:ext>
              </a:extLst>
            </p:cNvPr>
            <p:cNvSpPr>
              <a:spLocks noChangeArrowheads="1" noChangeShapeType="1" noTextEdit="1"/>
            </p:cNvSpPr>
            <p:nvPr/>
          </p:nvSpPr>
          <p:spPr bwMode="auto">
            <a:xfrm>
              <a:off x="2117" y="10882"/>
              <a:ext cx="4155" cy="19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00"/>
                  </a:solidFill>
                  <a:effectLst/>
                  <a:latin typeface="ヒラギノ角ゴ6"/>
                  <a:ea typeface="ヒラギノ角ゴ6"/>
                </a:rPr>
                <a:t>たった</a:t>
              </a:r>
              <a:r>
                <a:rPr lang="en-US" altLang="ja-JP" sz="1800" kern="10" spc="0">
                  <a:ln>
                    <a:noFill/>
                  </a:ln>
                  <a:solidFill>
                    <a:srgbClr val="000000"/>
                  </a:solidFill>
                  <a:effectLst/>
                  <a:latin typeface="ヒラギノ角ゴ6"/>
                  <a:ea typeface="ヒラギノ角ゴ6"/>
                </a:rPr>
                <a:t>3</a:t>
              </a:r>
              <a:r>
                <a:rPr lang="ja-JP" altLang="en-US" sz="1800" kern="10" spc="0">
                  <a:ln>
                    <a:noFill/>
                  </a:ln>
                  <a:solidFill>
                    <a:srgbClr val="000000"/>
                  </a:solidFill>
                  <a:effectLst/>
                  <a:latin typeface="ヒラギノ角ゴ6"/>
                  <a:ea typeface="ヒラギノ角ゴ6"/>
                </a:rPr>
                <a:t>分で製品仕様と概算見積もりまで完了</a:t>
              </a:r>
              <a:r>
                <a:rPr lang="en-US" altLang="ja-JP" sz="1800" kern="10" spc="0">
                  <a:ln>
                    <a:noFill/>
                  </a:ln>
                  <a:solidFill>
                    <a:srgbClr val="000000"/>
                  </a:solidFill>
                  <a:effectLst/>
                  <a:latin typeface="ヒラギノ角ゴ6"/>
                  <a:ea typeface="ヒラギノ角ゴ6"/>
                </a:rPr>
                <a:t>!</a:t>
              </a:r>
              <a:endParaRPr lang="ja-JP" altLang="en-US" sz="1800" kern="10" spc="0">
                <a:ln>
                  <a:noFill/>
                </a:ln>
                <a:solidFill>
                  <a:srgbClr val="000000"/>
                </a:solidFill>
                <a:effectLst/>
                <a:latin typeface="ヒラギノ角ゴ6"/>
                <a:ea typeface="ヒラギノ角ゴ6"/>
              </a:endParaRPr>
            </a:p>
          </p:txBody>
        </p:sp>
        <p:grpSp>
          <p:nvGrpSpPr>
            <p:cNvPr id="46" name="Group 111">
              <a:extLst>
                <a:ext uri="{FF2B5EF4-FFF2-40B4-BE49-F238E27FC236}">
                  <a16:creationId xmlns:a16="http://schemas.microsoft.com/office/drawing/2014/main" id="{A3C53651-D844-483C-88CD-DE8FF56EEC8C}"/>
                </a:ext>
              </a:extLst>
            </p:cNvPr>
            <p:cNvGrpSpPr>
              <a:grpSpLocks/>
            </p:cNvGrpSpPr>
            <p:nvPr/>
          </p:nvGrpSpPr>
          <p:grpSpPr bwMode="auto">
            <a:xfrm>
              <a:off x="7882" y="11160"/>
              <a:ext cx="2793" cy="2738"/>
              <a:chOff x="7801" y="9980"/>
              <a:chExt cx="2919" cy="2862"/>
            </a:xfrm>
          </p:grpSpPr>
          <p:grpSp>
            <p:nvGrpSpPr>
              <p:cNvPr id="67" name="Group 112">
                <a:extLst>
                  <a:ext uri="{FF2B5EF4-FFF2-40B4-BE49-F238E27FC236}">
                    <a16:creationId xmlns:a16="http://schemas.microsoft.com/office/drawing/2014/main" id="{34257213-CACA-42B7-AEAC-2D955FA476FF}"/>
                  </a:ext>
                </a:extLst>
              </p:cNvPr>
              <p:cNvGrpSpPr>
                <a:grpSpLocks/>
              </p:cNvGrpSpPr>
              <p:nvPr/>
            </p:nvGrpSpPr>
            <p:grpSpPr bwMode="auto">
              <a:xfrm>
                <a:off x="7927" y="12053"/>
                <a:ext cx="2700" cy="789"/>
                <a:chOff x="7810" y="12050"/>
                <a:chExt cx="2891" cy="845"/>
              </a:xfrm>
            </p:grpSpPr>
            <p:sp>
              <p:nvSpPr>
                <p:cNvPr id="70" name="WordArt 113">
                  <a:extLst>
                    <a:ext uri="{FF2B5EF4-FFF2-40B4-BE49-F238E27FC236}">
                      <a16:creationId xmlns:a16="http://schemas.microsoft.com/office/drawing/2014/main" id="{C4C7D230-A62E-4C1F-A316-0CD58DD9F2E1}"/>
                    </a:ext>
                  </a:extLst>
                </p:cNvPr>
                <p:cNvSpPr>
                  <a:spLocks noChangeArrowheads="1" noChangeShapeType="1" noTextEdit="1"/>
                </p:cNvSpPr>
                <p:nvPr/>
              </p:nvSpPr>
              <p:spPr bwMode="auto">
                <a:xfrm>
                  <a:off x="7810" y="12050"/>
                  <a:ext cx="2891" cy="24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000000"/>
                      </a:solidFill>
                      <a:effectLst/>
                      <a:latin typeface="ヒラギノ角ゴ4"/>
                      <a:ea typeface="ヒラギノ角ゴ4"/>
                    </a:rPr>
                    <a:t>https://bto.applied.ne.jp/</a:t>
                  </a:r>
                  <a:endParaRPr lang="ja-JP" altLang="en-US" sz="3600" kern="10" spc="0">
                    <a:ln>
                      <a:noFill/>
                    </a:ln>
                    <a:solidFill>
                      <a:srgbClr val="000000"/>
                    </a:solidFill>
                    <a:effectLst/>
                    <a:latin typeface="ヒラギノ角ゴ4"/>
                    <a:ea typeface="ヒラギノ角ゴ4"/>
                  </a:endParaRPr>
                </a:p>
              </p:txBody>
            </p:sp>
            <p:grpSp>
              <p:nvGrpSpPr>
                <p:cNvPr id="71" name="Group 114">
                  <a:extLst>
                    <a:ext uri="{FF2B5EF4-FFF2-40B4-BE49-F238E27FC236}">
                      <a16:creationId xmlns:a16="http://schemas.microsoft.com/office/drawing/2014/main" id="{9A75389D-936C-4DBB-9926-A24CF6A7ECCC}"/>
                    </a:ext>
                  </a:extLst>
                </p:cNvPr>
                <p:cNvGrpSpPr>
                  <a:grpSpLocks/>
                </p:cNvGrpSpPr>
                <p:nvPr/>
              </p:nvGrpSpPr>
              <p:grpSpPr bwMode="auto">
                <a:xfrm>
                  <a:off x="7897" y="12383"/>
                  <a:ext cx="2650" cy="512"/>
                  <a:chOff x="7796" y="14900"/>
                  <a:chExt cx="2810" cy="542"/>
                </a:xfrm>
              </p:grpSpPr>
              <p:sp>
                <p:nvSpPr>
                  <p:cNvPr id="72" name="AutoShape 115">
                    <a:extLst>
                      <a:ext uri="{FF2B5EF4-FFF2-40B4-BE49-F238E27FC236}">
                        <a16:creationId xmlns:a16="http://schemas.microsoft.com/office/drawing/2014/main" id="{675EEEF9-FAE1-4CF6-AB8F-EE8B0F7B8518}"/>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3" name="AutoShape 116">
                    <a:extLst>
                      <a:ext uri="{FF2B5EF4-FFF2-40B4-BE49-F238E27FC236}">
                        <a16:creationId xmlns:a16="http://schemas.microsoft.com/office/drawing/2014/main" id="{E952F143-FE18-4DC6-A5D1-B193ED576875}"/>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4" name="WordArt 117">
                    <a:extLst>
                      <a:ext uri="{FF2B5EF4-FFF2-40B4-BE49-F238E27FC236}">
                        <a16:creationId xmlns:a16="http://schemas.microsoft.com/office/drawing/2014/main" id="{1449B629-2B81-4F59-B464-60D84EC06AD7}"/>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a:ea typeface="ヒラギノ角ゴ5"/>
                      </a:rPr>
                      <a:t>検索</a:t>
                    </a:r>
                  </a:p>
                  <a:p>
                    <a:pPr algn="l" rtl="0">
                      <a:buNone/>
                    </a:pPr>
                    <a:r>
                      <a:rPr lang="ja-JP" altLang="en-US" sz="3600" kern="10" spc="0">
                        <a:ln>
                          <a:noFill/>
                        </a:ln>
                        <a:solidFill>
                          <a:srgbClr val="FFFFFF"/>
                        </a:solidFill>
                        <a:effectLst/>
                        <a:latin typeface="ヒラギノ角ゴ5"/>
                        <a:ea typeface="ヒラギノ角ゴ5"/>
                      </a:rPr>
                      <a:t>　</a:t>
                    </a:r>
                  </a:p>
                </p:txBody>
              </p:sp>
              <p:sp>
                <p:nvSpPr>
                  <p:cNvPr id="75" name="WordArt 118">
                    <a:extLst>
                      <a:ext uri="{FF2B5EF4-FFF2-40B4-BE49-F238E27FC236}">
                        <a16:creationId xmlns:a16="http://schemas.microsoft.com/office/drawing/2014/main" id="{6B861411-0B75-4A77-8850-C72B05E6786B}"/>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5"/>
                        <a:ea typeface="ヒラギノ角ゴ5"/>
                      </a:rPr>
                      <a:t>アプライド </a:t>
                    </a:r>
                    <a:r>
                      <a:rPr lang="en-US" altLang="ja-JP" sz="3600" kern="10" spc="0">
                        <a:ln>
                          <a:noFill/>
                        </a:ln>
                        <a:solidFill>
                          <a:srgbClr val="000000"/>
                        </a:solidFill>
                        <a:effectLst/>
                        <a:latin typeface="ヒラギノ角ゴ5"/>
                        <a:ea typeface="ヒラギノ角ゴ5"/>
                      </a:rPr>
                      <a:t>HPC</a:t>
                    </a:r>
                  </a:p>
                  <a:p>
                    <a:pPr algn="l" rtl="0">
                      <a:buNone/>
                    </a:pPr>
                    <a:r>
                      <a:rPr lang="ja-JP" altLang="en-US" sz="3600" kern="10" spc="0">
                        <a:ln>
                          <a:noFill/>
                        </a:ln>
                        <a:solidFill>
                          <a:srgbClr val="000000"/>
                        </a:solidFill>
                        <a:effectLst/>
                        <a:latin typeface="ヒラギノ角ゴ5"/>
                        <a:ea typeface="ヒラギノ角ゴ5"/>
                      </a:rPr>
                      <a:t>　</a:t>
                    </a:r>
                  </a:p>
                </p:txBody>
              </p:sp>
              <p:sp>
                <p:nvSpPr>
                  <p:cNvPr id="76" name="AutoShape 119">
                    <a:extLst>
                      <a:ext uri="{FF2B5EF4-FFF2-40B4-BE49-F238E27FC236}">
                        <a16:creationId xmlns:a16="http://schemas.microsoft.com/office/drawing/2014/main" id="{EA6890AA-6B75-48CE-9594-FB0C3B5E6950}"/>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77" name="AutoShape 120">
                    <a:extLst>
                      <a:ext uri="{FF2B5EF4-FFF2-40B4-BE49-F238E27FC236}">
                        <a16:creationId xmlns:a16="http://schemas.microsoft.com/office/drawing/2014/main" id="{7FD161DF-3932-45F9-9D4B-FF153E3E2024}"/>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pic>
            <p:nvPicPr>
              <p:cNvPr id="68" name="図 1">
                <a:extLst>
                  <a:ext uri="{FF2B5EF4-FFF2-40B4-BE49-F238E27FC236}">
                    <a16:creationId xmlns:a16="http://schemas.microsoft.com/office/drawing/2014/main" id="{596765DD-FED7-4E80-B9C2-14341226B84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10" y="10249"/>
                <a:ext cx="2891" cy="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WordArt 122">
                <a:extLst>
                  <a:ext uri="{FF2B5EF4-FFF2-40B4-BE49-F238E27FC236}">
                    <a16:creationId xmlns:a16="http://schemas.microsoft.com/office/drawing/2014/main" id="{69B97F8C-4BC7-4370-B2EB-5E2A0375F457}"/>
                  </a:ext>
                </a:extLst>
              </p:cNvPr>
              <p:cNvSpPr>
                <a:spLocks noChangeArrowheads="1" noChangeShapeType="1" noTextEdit="1"/>
              </p:cNvSpPr>
              <p:nvPr/>
            </p:nvSpPr>
            <p:spPr bwMode="auto">
              <a:xfrm>
                <a:off x="7801" y="9980"/>
                <a:ext cx="2919" cy="14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000000"/>
                    </a:solidFill>
                    <a:effectLst/>
                    <a:latin typeface="ヒラギノ角ゴ6"/>
                    <a:ea typeface="ヒラギノ角ゴ6"/>
                  </a:rPr>
                  <a:t>アプライド</a:t>
                </a:r>
                <a:r>
                  <a:rPr lang="en-US" altLang="ja-JP" sz="1800" kern="10" spc="0">
                    <a:ln>
                      <a:noFill/>
                    </a:ln>
                    <a:solidFill>
                      <a:srgbClr val="000000"/>
                    </a:solidFill>
                    <a:effectLst/>
                    <a:latin typeface="ヒラギノ角ゴ6"/>
                    <a:ea typeface="ヒラギノ角ゴ6"/>
                  </a:rPr>
                  <a:t>HPC</a:t>
                </a:r>
                <a:r>
                  <a:rPr lang="ja-JP" altLang="en-US" sz="1800" kern="10" spc="0">
                    <a:ln>
                      <a:noFill/>
                    </a:ln>
                    <a:solidFill>
                      <a:srgbClr val="000000"/>
                    </a:solidFill>
                    <a:effectLst/>
                    <a:latin typeface="ヒラギノ角ゴ6"/>
                    <a:ea typeface="ヒラギノ角ゴ6"/>
                  </a:rPr>
                  <a:t>＆</a:t>
                </a:r>
                <a:r>
                  <a:rPr lang="en-US" altLang="ja-JP" sz="1800" kern="10" spc="0">
                    <a:ln>
                      <a:noFill/>
                    </a:ln>
                    <a:solidFill>
                      <a:srgbClr val="000000"/>
                    </a:solidFill>
                    <a:effectLst/>
                    <a:latin typeface="ヒラギノ角ゴ6"/>
                    <a:ea typeface="ヒラギノ角ゴ6"/>
                  </a:rPr>
                  <a:t>BTO</a:t>
                </a:r>
                <a:r>
                  <a:rPr lang="ja-JP" altLang="en-US" sz="1800" kern="10" spc="0">
                    <a:ln>
                      <a:noFill/>
                    </a:ln>
                    <a:solidFill>
                      <a:srgbClr val="000000"/>
                    </a:solidFill>
                    <a:effectLst/>
                    <a:latin typeface="ヒラギノ角ゴ6"/>
                    <a:ea typeface="ヒラギノ角ゴ6"/>
                  </a:rPr>
                  <a:t>専用</a:t>
                </a:r>
                <a:r>
                  <a:rPr lang="en-US" altLang="ja-JP" sz="1800" kern="10" spc="0">
                    <a:ln>
                      <a:noFill/>
                    </a:ln>
                    <a:solidFill>
                      <a:srgbClr val="000000"/>
                    </a:solidFill>
                    <a:effectLst/>
                    <a:latin typeface="ヒラギノ角ゴ6"/>
                    <a:ea typeface="ヒラギノ角ゴ6"/>
                  </a:rPr>
                  <a:t>WEB</a:t>
                </a:r>
                <a:r>
                  <a:rPr lang="ja-JP" altLang="en-US" sz="1800" kern="10" spc="0">
                    <a:ln>
                      <a:noFill/>
                    </a:ln>
                    <a:solidFill>
                      <a:srgbClr val="000000"/>
                    </a:solidFill>
                    <a:effectLst/>
                    <a:latin typeface="ヒラギノ角ゴ6"/>
                    <a:ea typeface="ヒラギノ角ゴ6"/>
                  </a:rPr>
                  <a:t>サイト</a:t>
                </a:r>
              </a:p>
            </p:txBody>
          </p:sp>
        </p:grpSp>
        <p:grpSp>
          <p:nvGrpSpPr>
            <p:cNvPr id="47" name="Group 123">
              <a:extLst>
                <a:ext uri="{FF2B5EF4-FFF2-40B4-BE49-F238E27FC236}">
                  <a16:creationId xmlns:a16="http://schemas.microsoft.com/office/drawing/2014/main" id="{F95F1371-F216-4606-B627-6C08AEBC36CB}"/>
                </a:ext>
              </a:extLst>
            </p:cNvPr>
            <p:cNvGrpSpPr>
              <a:grpSpLocks/>
            </p:cNvGrpSpPr>
            <p:nvPr/>
          </p:nvGrpSpPr>
          <p:grpSpPr bwMode="auto">
            <a:xfrm>
              <a:off x="643" y="1303"/>
              <a:ext cx="10598" cy="2363"/>
              <a:chOff x="721" y="3896"/>
              <a:chExt cx="9285" cy="2070"/>
            </a:xfrm>
          </p:grpSpPr>
          <p:pic>
            <p:nvPicPr>
              <p:cNvPr id="65" name="Picture 124" descr="https://bto.applied.ne.jp/img/conts/oem_mainvisual.jpg">
                <a:extLst>
                  <a:ext uri="{FF2B5EF4-FFF2-40B4-BE49-F238E27FC236}">
                    <a16:creationId xmlns:a16="http://schemas.microsoft.com/office/drawing/2014/main" id="{08E89AD1-9A68-4375-A5BA-C415C3CE1059}"/>
                  </a:ext>
                </a:extLst>
              </p:cNvPr>
              <p:cNvPicPr>
                <a:picLocks noChangeAspect="1" noChangeArrowheads="1"/>
              </p:cNvPicPr>
              <p:nvPr/>
            </p:nvPicPr>
            <p:blipFill>
              <a:blip r:embed="rId12" r:link="rId13" cstate="screen">
                <a:extLst>
                  <a:ext uri="{28A0092B-C50C-407E-A947-70E740481C1C}">
                    <a14:useLocalDpi xmlns:a14="http://schemas.microsoft.com/office/drawing/2010/main"/>
                  </a:ext>
                </a:extLst>
              </a:blip>
              <a:srcRect/>
              <a:stretch>
                <a:fillRect/>
              </a:stretch>
            </p:blipFill>
            <p:spPr bwMode="auto">
              <a:xfrm>
                <a:off x="4003" y="3906"/>
                <a:ext cx="6003"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25" descr="http://recruit.applied-g.jp/2020/wp-content/uploads/2019/09/IMG_5784_R.jpg">
                <a:extLst>
                  <a:ext uri="{FF2B5EF4-FFF2-40B4-BE49-F238E27FC236}">
                    <a16:creationId xmlns:a16="http://schemas.microsoft.com/office/drawing/2014/main" id="{7B56D79D-7368-42F3-99DA-4A419A8DDAA2}"/>
                  </a:ext>
                </a:extLst>
              </p:cNvPr>
              <p:cNvPicPr>
                <a:picLocks noChangeAspect="1" noChangeArrowheads="1"/>
              </p:cNvPicPr>
              <p:nvPr/>
            </p:nvPicPr>
            <p:blipFill>
              <a:blip r:embed="rId14" r:link="rId15" cstate="screen">
                <a:extLst>
                  <a:ext uri="{28A0092B-C50C-407E-A947-70E740481C1C}">
                    <a14:useLocalDpi xmlns:a14="http://schemas.microsoft.com/office/drawing/2010/main"/>
                  </a:ext>
                </a:extLst>
              </a:blip>
              <a:srcRect/>
              <a:stretch>
                <a:fillRect/>
              </a:stretch>
            </p:blipFill>
            <p:spPr bwMode="auto">
              <a:xfrm>
                <a:off x="721" y="3896"/>
                <a:ext cx="3292"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WordArt 126">
              <a:extLst>
                <a:ext uri="{FF2B5EF4-FFF2-40B4-BE49-F238E27FC236}">
                  <a16:creationId xmlns:a16="http://schemas.microsoft.com/office/drawing/2014/main" id="{24256441-BB53-45A7-8D48-FE9FAE0C0EA8}"/>
                </a:ext>
              </a:extLst>
            </p:cNvPr>
            <p:cNvSpPr>
              <a:spLocks noChangeArrowheads="1" noChangeShapeType="1" noTextEdit="1"/>
            </p:cNvSpPr>
            <p:nvPr/>
          </p:nvSpPr>
          <p:spPr bwMode="auto">
            <a:xfrm>
              <a:off x="643" y="848"/>
              <a:ext cx="10418" cy="313"/>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000000"/>
                  </a:solidFill>
                  <a:effectLst/>
                  <a:latin typeface="ヒラギノ角ゴ5"/>
                  <a:ea typeface="ヒラギノ角ゴ5"/>
                </a:rPr>
                <a:t>国内自社工場（福岡市）で</a:t>
              </a:r>
              <a:r>
                <a:rPr lang="en-US" altLang="ja-JP" sz="1000" kern="10" spc="0" dirty="0">
                  <a:ln>
                    <a:noFill/>
                  </a:ln>
                  <a:solidFill>
                    <a:srgbClr val="000000"/>
                  </a:solidFill>
                  <a:effectLst/>
                  <a:latin typeface="ヒラギノ角ゴ5"/>
                  <a:ea typeface="ヒラギノ角ゴ5"/>
                </a:rPr>
                <a:t>HPC/BTO PC</a:t>
              </a:r>
              <a:r>
                <a:rPr lang="ja-JP" altLang="en-US" sz="1000" kern="10" spc="0" dirty="0">
                  <a:ln>
                    <a:noFill/>
                  </a:ln>
                  <a:solidFill>
                    <a:srgbClr val="000000"/>
                  </a:solidFill>
                  <a:effectLst/>
                  <a:latin typeface="ヒラギノ角ゴ5"/>
                  <a:ea typeface="ヒラギノ角ゴ5"/>
                </a:rPr>
                <a:t>の企画・開発生産を一貫して実施</a:t>
              </a:r>
              <a:r>
                <a:rPr lang="en-US" altLang="ja-JP" sz="1000" kern="10" spc="0" dirty="0">
                  <a:ln>
                    <a:noFill/>
                  </a:ln>
                  <a:solidFill>
                    <a:srgbClr val="000000"/>
                  </a:solidFill>
                  <a:effectLst/>
                  <a:latin typeface="ヒラギノ角ゴ5"/>
                  <a:ea typeface="ヒラギノ角ゴ5"/>
                </a:rPr>
                <a:t>!</a:t>
              </a:r>
              <a:endParaRPr lang="ja-JP" altLang="en-US" sz="1000" kern="10" spc="0" dirty="0">
                <a:ln>
                  <a:noFill/>
                </a:ln>
                <a:solidFill>
                  <a:srgbClr val="000000"/>
                </a:solidFill>
                <a:effectLst/>
                <a:latin typeface="ヒラギノ角ゴ5"/>
                <a:ea typeface="ヒラギノ角ゴ5"/>
              </a:endParaRPr>
            </a:p>
          </p:txBody>
        </p:sp>
        <p:sp>
          <p:nvSpPr>
            <p:cNvPr id="49" name="WordArt 127">
              <a:extLst>
                <a:ext uri="{FF2B5EF4-FFF2-40B4-BE49-F238E27FC236}">
                  <a16:creationId xmlns:a16="http://schemas.microsoft.com/office/drawing/2014/main" id="{46E201DC-023E-4C0B-B967-CC484D75E1E5}"/>
                </a:ext>
              </a:extLst>
            </p:cNvPr>
            <p:cNvSpPr>
              <a:spLocks noChangeArrowheads="1" noChangeShapeType="1" noTextEdit="1"/>
            </p:cNvSpPr>
            <p:nvPr/>
          </p:nvSpPr>
          <p:spPr bwMode="auto">
            <a:xfrm>
              <a:off x="778" y="3843"/>
              <a:ext cx="10373" cy="737"/>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000000"/>
                  </a:solidFill>
                  <a:effectLst/>
                  <a:latin typeface="ヒラギノ角ゴ3"/>
                  <a:ea typeface="ヒラギノ角ゴ3"/>
                </a:rPr>
                <a:t>アプライドではお見積もりの段階からお客様の最適な一台になるように、熟練エンジニアが生産、</a:t>
              </a:r>
            </a:p>
            <a:p>
              <a:pPr algn="l" rtl="0">
                <a:buNone/>
              </a:pPr>
              <a:r>
                <a:rPr lang="ja-JP" altLang="en-US" sz="1000" kern="10" spc="0" dirty="0">
                  <a:ln>
                    <a:noFill/>
                  </a:ln>
                  <a:solidFill>
                    <a:srgbClr val="000000"/>
                  </a:solidFill>
                  <a:effectLst/>
                  <a:latin typeface="ヒラギノ角ゴ3"/>
                  <a:ea typeface="ヒラギノ角ゴ3"/>
                </a:rPr>
                <a:t>出荷まで一貫して行っています。セル生産方式を採用し、熟練スタッフが一台一台丁寧に組み立て、</a:t>
              </a:r>
            </a:p>
            <a:p>
              <a:pPr algn="l" rtl="0">
                <a:buNone/>
              </a:pPr>
              <a:r>
                <a:rPr lang="ja-JP" altLang="en-US" sz="1000" kern="10" spc="0" dirty="0">
                  <a:ln>
                    <a:noFill/>
                  </a:ln>
                  <a:solidFill>
                    <a:srgbClr val="000000"/>
                  </a:solidFill>
                  <a:effectLst/>
                  <a:latin typeface="ヒラギノ角ゴ3"/>
                  <a:ea typeface="ヒラギノ角ゴ3"/>
                </a:rPr>
                <a:t>配線を行い、構成する一つ一つの部品においても、徹底してこだわっています。</a:t>
              </a:r>
            </a:p>
          </p:txBody>
        </p:sp>
        <p:sp>
          <p:nvSpPr>
            <p:cNvPr id="50" name="WordArt 128">
              <a:extLst>
                <a:ext uri="{FF2B5EF4-FFF2-40B4-BE49-F238E27FC236}">
                  <a16:creationId xmlns:a16="http://schemas.microsoft.com/office/drawing/2014/main" id="{518A30E8-097E-4620-8445-5EB9B9D423BB}"/>
                </a:ext>
              </a:extLst>
            </p:cNvPr>
            <p:cNvSpPr>
              <a:spLocks noChangeArrowheads="1" noChangeShapeType="1" noTextEdit="1"/>
            </p:cNvSpPr>
            <p:nvPr/>
          </p:nvSpPr>
          <p:spPr bwMode="auto">
            <a:xfrm>
              <a:off x="778" y="4601"/>
              <a:ext cx="9382" cy="49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耐久性、信頼性、スペックが、社内品質に合格したものだけを採用し、製品性能をフルに発揮</a:t>
              </a:r>
            </a:p>
            <a:p>
              <a:pPr algn="l" rtl="0">
                <a:buNone/>
              </a:pPr>
              <a:r>
                <a:rPr lang="ja-JP" altLang="en-US" sz="1000" kern="10" spc="0">
                  <a:ln>
                    <a:noFill/>
                  </a:ln>
                  <a:solidFill>
                    <a:srgbClr val="000000"/>
                  </a:solidFill>
                  <a:effectLst/>
                  <a:latin typeface="ヒラギノ角ゴ3"/>
                  <a:ea typeface="ヒラギノ角ゴ3"/>
                </a:rPr>
                <a:t>できるように日々の検証を実施。</a:t>
              </a:r>
            </a:p>
          </p:txBody>
        </p:sp>
        <p:grpSp>
          <p:nvGrpSpPr>
            <p:cNvPr id="51" name="Group 129">
              <a:extLst>
                <a:ext uri="{FF2B5EF4-FFF2-40B4-BE49-F238E27FC236}">
                  <a16:creationId xmlns:a16="http://schemas.microsoft.com/office/drawing/2014/main" id="{89A699BF-29B3-475B-A100-273F3F18B84D}"/>
                </a:ext>
              </a:extLst>
            </p:cNvPr>
            <p:cNvGrpSpPr>
              <a:grpSpLocks/>
            </p:cNvGrpSpPr>
            <p:nvPr/>
          </p:nvGrpSpPr>
          <p:grpSpPr bwMode="auto">
            <a:xfrm>
              <a:off x="1264" y="6460"/>
              <a:ext cx="9330" cy="1965"/>
              <a:chOff x="643" y="6420"/>
              <a:chExt cx="11213" cy="2241"/>
            </a:xfrm>
          </p:grpSpPr>
          <p:sp>
            <p:nvSpPr>
              <p:cNvPr id="63" name="Rectangle 130">
                <a:extLst>
                  <a:ext uri="{FF2B5EF4-FFF2-40B4-BE49-F238E27FC236}">
                    <a16:creationId xmlns:a16="http://schemas.microsoft.com/office/drawing/2014/main" id="{649DFDDA-55B9-43F1-A62A-11448EE8E74C}"/>
                  </a:ext>
                </a:extLst>
              </p:cNvPr>
              <p:cNvSpPr>
                <a:spLocks noChangeArrowheads="1"/>
              </p:cNvSpPr>
              <p:nvPr/>
            </p:nvSpPr>
            <p:spPr bwMode="auto">
              <a:xfrm>
                <a:off x="643" y="6420"/>
                <a:ext cx="5528" cy="2241"/>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4" name="Rectangle 131">
                <a:extLst>
                  <a:ext uri="{FF2B5EF4-FFF2-40B4-BE49-F238E27FC236}">
                    <a16:creationId xmlns:a16="http://schemas.microsoft.com/office/drawing/2014/main" id="{6C0E3161-211F-464E-9756-0BC0B49BB869}"/>
                  </a:ext>
                </a:extLst>
              </p:cNvPr>
              <p:cNvSpPr>
                <a:spLocks noChangeArrowheads="1"/>
              </p:cNvSpPr>
              <p:nvPr/>
            </p:nvSpPr>
            <p:spPr bwMode="auto">
              <a:xfrm>
                <a:off x="6328" y="6420"/>
                <a:ext cx="5528" cy="2241"/>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52" name="WordArt 132">
              <a:extLst>
                <a:ext uri="{FF2B5EF4-FFF2-40B4-BE49-F238E27FC236}">
                  <a16:creationId xmlns:a16="http://schemas.microsoft.com/office/drawing/2014/main" id="{2DCE8D11-4596-4B8C-8C38-7F723F0E84D3}"/>
                </a:ext>
              </a:extLst>
            </p:cNvPr>
            <p:cNvSpPr>
              <a:spLocks noChangeArrowheads="1" noChangeShapeType="1" noTextEdit="1"/>
            </p:cNvSpPr>
            <p:nvPr/>
          </p:nvSpPr>
          <p:spPr bwMode="auto">
            <a:xfrm>
              <a:off x="1514" y="6682"/>
              <a:ext cx="4159" cy="22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自社品質基準による部材品質のこだわり</a:t>
              </a:r>
            </a:p>
          </p:txBody>
        </p:sp>
        <p:cxnSp>
          <p:nvCxnSpPr>
            <p:cNvPr id="53" name="AutoShape 133">
              <a:extLst>
                <a:ext uri="{FF2B5EF4-FFF2-40B4-BE49-F238E27FC236}">
                  <a16:creationId xmlns:a16="http://schemas.microsoft.com/office/drawing/2014/main" id="{7C5DA7C8-4CF0-4D09-979C-079B43A5201D}"/>
                </a:ext>
              </a:extLst>
            </p:cNvPr>
            <p:cNvCxnSpPr>
              <a:cxnSpLocks noChangeShapeType="1"/>
            </p:cNvCxnSpPr>
            <p:nvPr/>
          </p:nvCxnSpPr>
          <p:spPr bwMode="auto">
            <a:xfrm>
              <a:off x="1514" y="6990"/>
              <a:ext cx="4159" cy="0"/>
            </a:xfrm>
            <a:prstGeom prst="straightConnector1">
              <a:avLst/>
            </a:prstGeom>
            <a:noFill/>
            <a:ln w="9525">
              <a:solidFill>
                <a:srgbClr val="000066"/>
              </a:solidFill>
              <a:round/>
              <a:headEnd/>
              <a:tailEnd/>
            </a:ln>
            <a:extLst>
              <a:ext uri="{909E8E84-426E-40DD-AFC4-6F175D3DCCD1}">
                <a14:hiddenFill xmlns:a14="http://schemas.microsoft.com/office/drawing/2010/main">
                  <a:noFill/>
                </a14:hiddenFill>
              </a:ext>
            </a:extLst>
          </p:spPr>
        </p:cxnSp>
        <p:grpSp>
          <p:nvGrpSpPr>
            <p:cNvPr id="54" name="Group 134">
              <a:extLst>
                <a:ext uri="{FF2B5EF4-FFF2-40B4-BE49-F238E27FC236}">
                  <a16:creationId xmlns:a16="http://schemas.microsoft.com/office/drawing/2014/main" id="{20CA2D2F-0DCC-4D2B-8CD1-E5A595B30A4A}"/>
                </a:ext>
              </a:extLst>
            </p:cNvPr>
            <p:cNvGrpSpPr>
              <a:grpSpLocks/>
            </p:cNvGrpSpPr>
            <p:nvPr/>
          </p:nvGrpSpPr>
          <p:grpSpPr bwMode="auto">
            <a:xfrm>
              <a:off x="1524" y="7118"/>
              <a:ext cx="4147" cy="1055"/>
              <a:chOff x="1514" y="7066"/>
              <a:chExt cx="4350" cy="1107"/>
            </a:xfrm>
          </p:grpSpPr>
          <p:pic>
            <p:nvPicPr>
              <p:cNvPr id="61" name="Picture 135" descr="https://bto.applied.ne.jp/img/solution2/hpc-feature_step03.png">
                <a:extLst>
                  <a:ext uri="{FF2B5EF4-FFF2-40B4-BE49-F238E27FC236}">
                    <a16:creationId xmlns:a16="http://schemas.microsoft.com/office/drawing/2014/main" id="{330FE5E7-99E9-499A-A558-539F85D2B2B3}"/>
                  </a:ext>
                </a:extLst>
              </p:cNvPr>
              <p:cNvPicPr>
                <a:picLocks noChangeAspect="1" noChangeArrowheads="1"/>
              </p:cNvPicPr>
              <p:nvPr/>
            </p:nvPicPr>
            <p:blipFill>
              <a:blip r:embed="rId16" r:link="rId17" cstate="screen">
                <a:extLst>
                  <a:ext uri="{28A0092B-C50C-407E-A947-70E740481C1C}">
                    <a14:useLocalDpi xmlns:a14="http://schemas.microsoft.com/office/drawing/2010/main"/>
                  </a:ext>
                </a:extLst>
              </a:blip>
              <a:srcRect/>
              <a:stretch>
                <a:fillRect/>
              </a:stretch>
            </p:blipFill>
            <p:spPr bwMode="auto">
              <a:xfrm>
                <a:off x="4021" y="7066"/>
                <a:ext cx="1843"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WordArt 136">
                <a:extLst>
                  <a:ext uri="{FF2B5EF4-FFF2-40B4-BE49-F238E27FC236}">
                    <a16:creationId xmlns:a16="http://schemas.microsoft.com/office/drawing/2014/main" id="{8A2E3614-0484-4FE0-9036-A377AED30F08}"/>
                  </a:ext>
                </a:extLst>
              </p:cNvPr>
              <p:cNvSpPr>
                <a:spLocks noChangeArrowheads="1" noChangeShapeType="1" noTextEdit="1"/>
              </p:cNvSpPr>
              <p:nvPr/>
            </p:nvSpPr>
            <p:spPr bwMode="auto">
              <a:xfrm>
                <a:off x="1514" y="7107"/>
                <a:ext cx="2347" cy="106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アプライドでは自社品質基準</a:t>
                </a:r>
              </a:p>
              <a:p>
                <a:pPr algn="l" rtl="0">
                  <a:buNone/>
                </a:pPr>
                <a:r>
                  <a:rPr lang="ja-JP" altLang="en-US" sz="1000" kern="10" spc="0">
                    <a:ln>
                      <a:noFill/>
                    </a:ln>
                    <a:solidFill>
                      <a:srgbClr val="000000"/>
                    </a:solidFill>
                    <a:effectLst/>
                    <a:latin typeface="ヒラギノ角ゴ3"/>
                    <a:ea typeface="ヒラギノ角ゴ3"/>
                  </a:rPr>
                  <a:t>による部材品質へのこだわりを</a:t>
                </a:r>
              </a:p>
              <a:p>
                <a:pPr algn="l" rtl="0">
                  <a:buNone/>
                </a:pPr>
                <a:r>
                  <a:rPr lang="ja-JP" altLang="en-US" sz="1000" kern="10" spc="0">
                    <a:ln>
                      <a:noFill/>
                    </a:ln>
                    <a:solidFill>
                      <a:srgbClr val="000000"/>
                    </a:solidFill>
                    <a:effectLst/>
                    <a:latin typeface="ヒラギノ角ゴ3"/>
                    <a:ea typeface="ヒラギノ角ゴ3"/>
                  </a:rPr>
                  <a:t>持っており、 オリジナル </a:t>
                </a:r>
                <a:r>
                  <a:rPr lang="en-US" altLang="ja-JP" sz="1000" kern="10" spc="0">
                    <a:ln>
                      <a:noFill/>
                    </a:ln>
                    <a:solidFill>
                      <a:srgbClr val="000000"/>
                    </a:solidFill>
                    <a:effectLst/>
                    <a:latin typeface="ヒラギノ角ゴ3"/>
                    <a:ea typeface="ヒラギノ角ゴ3"/>
                  </a:rPr>
                  <a:t>BTO PC</a:t>
                </a:r>
                <a:r>
                  <a:rPr lang="ja-JP" altLang="en-US" sz="1000" kern="10" spc="0">
                    <a:ln>
                      <a:noFill/>
                    </a:ln>
                    <a:solidFill>
                      <a:srgbClr val="000000"/>
                    </a:solidFill>
                    <a:effectLst/>
                    <a:latin typeface="ヒラギノ角ゴ3"/>
                    <a:ea typeface="ヒラギノ角ゴ3"/>
                  </a:rPr>
                  <a:t>・</a:t>
                </a:r>
              </a:p>
              <a:p>
                <a:pPr algn="l" rtl="0">
                  <a:buNone/>
                </a:pPr>
                <a:r>
                  <a:rPr lang="en-US" altLang="ja-JP" sz="1000" kern="10" spc="0">
                    <a:ln>
                      <a:noFill/>
                    </a:ln>
                    <a:solidFill>
                      <a:srgbClr val="000000"/>
                    </a:solidFill>
                    <a:effectLst/>
                    <a:latin typeface="ヒラギノ角ゴ3"/>
                    <a:ea typeface="ヒラギノ角ゴ3"/>
                  </a:rPr>
                  <a:t>HPC </a:t>
                </a:r>
                <a:r>
                  <a:rPr lang="ja-JP" altLang="en-US" sz="1000" kern="10" spc="0">
                    <a:ln>
                      <a:noFill/>
                    </a:ln>
                    <a:solidFill>
                      <a:srgbClr val="000000"/>
                    </a:solidFill>
                    <a:effectLst/>
                    <a:latin typeface="ヒラギノ角ゴ3"/>
                    <a:ea typeface="ヒラギノ角ゴ3"/>
                  </a:rPr>
                  <a:t>製品に使用する部材は、</a:t>
                </a:r>
              </a:p>
              <a:p>
                <a:pPr algn="l" rtl="0">
                  <a:buNone/>
                </a:pPr>
                <a:r>
                  <a:rPr lang="ja-JP" altLang="en-US" sz="1000" kern="10" spc="0">
                    <a:ln>
                      <a:noFill/>
                    </a:ln>
                    <a:solidFill>
                      <a:srgbClr val="000000"/>
                    </a:solidFill>
                    <a:effectLst/>
                    <a:latin typeface="ヒラギノ角ゴ3"/>
                    <a:ea typeface="ヒラギノ角ゴ3"/>
                  </a:rPr>
                  <a:t>自社品質基準をクリアしたものだけ</a:t>
                </a:r>
              </a:p>
              <a:p>
                <a:pPr algn="l" rtl="0">
                  <a:buNone/>
                </a:pPr>
                <a:r>
                  <a:rPr lang="ja-JP" altLang="en-US" sz="1000" kern="10" spc="0">
                    <a:ln>
                      <a:noFill/>
                    </a:ln>
                    <a:solidFill>
                      <a:srgbClr val="000000"/>
                    </a:solidFill>
                    <a:effectLst/>
                    <a:latin typeface="ヒラギノ角ゴ3"/>
                    <a:ea typeface="ヒラギノ角ゴ3"/>
                  </a:rPr>
                  <a:t>を採用しています。</a:t>
                </a:r>
              </a:p>
            </p:txBody>
          </p:sp>
        </p:grpSp>
        <p:sp>
          <p:nvSpPr>
            <p:cNvPr id="55" name="WordArt 137">
              <a:extLst>
                <a:ext uri="{FF2B5EF4-FFF2-40B4-BE49-F238E27FC236}">
                  <a16:creationId xmlns:a16="http://schemas.microsoft.com/office/drawing/2014/main" id="{DD33E911-B28D-40D6-8872-099E7E5440D1}"/>
                </a:ext>
              </a:extLst>
            </p:cNvPr>
            <p:cNvSpPr>
              <a:spLocks noChangeArrowheads="1" noChangeShapeType="1" noTextEdit="1"/>
            </p:cNvSpPr>
            <p:nvPr/>
          </p:nvSpPr>
          <p:spPr bwMode="auto">
            <a:xfrm>
              <a:off x="1286" y="5570"/>
              <a:ext cx="9308" cy="47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dirty="0">
                  <a:ln>
                    <a:noFill/>
                  </a:ln>
                  <a:solidFill>
                    <a:srgbClr val="000066"/>
                  </a:solidFill>
                  <a:effectLst/>
                  <a:latin typeface="ヒラギノ角ゴ5"/>
                  <a:ea typeface="ヒラギノ角ゴ5"/>
                </a:rPr>
                <a:t>PC</a:t>
              </a:r>
              <a:r>
                <a:rPr lang="ja-JP" altLang="en-US" sz="1000" kern="10" spc="0" dirty="0">
                  <a:ln>
                    <a:noFill/>
                  </a:ln>
                  <a:solidFill>
                    <a:srgbClr val="000066"/>
                  </a:solidFill>
                  <a:effectLst/>
                  <a:latin typeface="ヒラギノ角ゴ5"/>
                  <a:ea typeface="ヒラギノ角ゴ5"/>
                </a:rPr>
                <a:t>のトラブル＆故障は業務の大きなロスに</a:t>
              </a:r>
              <a:r>
                <a:rPr lang="en-US" altLang="ja-JP" sz="1000" kern="10" spc="0" dirty="0">
                  <a:ln>
                    <a:noFill/>
                  </a:ln>
                  <a:solidFill>
                    <a:srgbClr val="000066"/>
                  </a:solidFill>
                  <a:effectLst/>
                  <a:latin typeface="ヒラギノ角ゴ5"/>
                  <a:ea typeface="ヒラギノ角ゴ5"/>
                </a:rPr>
                <a:t>!</a:t>
              </a:r>
              <a:endParaRPr lang="ja-JP" altLang="en-US" sz="1000" kern="10" spc="0" dirty="0">
                <a:ln>
                  <a:noFill/>
                </a:ln>
                <a:solidFill>
                  <a:srgbClr val="000066"/>
                </a:solidFill>
                <a:effectLst/>
                <a:latin typeface="ヒラギノ角ゴ5"/>
                <a:ea typeface="ヒラギノ角ゴ5"/>
              </a:endParaRPr>
            </a:p>
          </p:txBody>
        </p:sp>
        <p:sp>
          <p:nvSpPr>
            <p:cNvPr id="56" name="WordArt 138">
              <a:extLst>
                <a:ext uri="{FF2B5EF4-FFF2-40B4-BE49-F238E27FC236}">
                  <a16:creationId xmlns:a16="http://schemas.microsoft.com/office/drawing/2014/main" id="{ADB973C6-DBC6-435A-8982-8E419F3E0600}"/>
                </a:ext>
              </a:extLst>
            </p:cNvPr>
            <p:cNvSpPr>
              <a:spLocks noChangeArrowheads="1" noChangeShapeType="1" noTextEdit="1"/>
            </p:cNvSpPr>
            <p:nvPr/>
          </p:nvSpPr>
          <p:spPr bwMode="auto">
            <a:xfrm>
              <a:off x="1260" y="6128"/>
              <a:ext cx="9360" cy="16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272727"/>
                  </a:solidFill>
                  <a:effectLst/>
                  <a:latin typeface="ヒラギノ角ゴ4"/>
                  <a:ea typeface="ヒラギノ角ゴ4"/>
                </a:rPr>
                <a:t>ビジネス向け</a:t>
              </a:r>
              <a:r>
                <a:rPr lang="en-US" altLang="ja-JP" sz="1000" kern="10" spc="0">
                  <a:ln>
                    <a:noFill/>
                  </a:ln>
                  <a:solidFill>
                    <a:srgbClr val="272727"/>
                  </a:solidFill>
                  <a:effectLst/>
                  <a:latin typeface="ヒラギノ角ゴ4"/>
                  <a:ea typeface="ヒラギノ角ゴ4"/>
                </a:rPr>
                <a:t>PC</a:t>
              </a:r>
              <a:r>
                <a:rPr lang="ja-JP" altLang="en-US" sz="1000" kern="10" spc="0">
                  <a:ln>
                    <a:noFill/>
                  </a:ln>
                  <a:solidFill>
                    <a:srgbClr val="272727"/>
                  </a:solidFill>
                  <a:effectLst/>
                  <a:latin typeface="ヒラギノ角ゴ4"/>
                  <a:ea typeface="ヒラギノ角ゴ4"/>
                </a:rPr>
                <a:t>の選択は価格だけでなく品質も重要な要素です。アプライドの</a:t>
              </a:r>
              <a:r>
                <a:rPr lang="en-US" altLang="ja-JP" sz="1000" kern="10" spc="0">
                  <a:ln>
                    <a:noFill/>
                  </a:ln>
                  <a:solidFill>
                    <a:srgbClr val="272727"/>
                  </a:solidFill>
                  <a:effectLst/>
                  <a:latin typeface="ヒラギノ角ゴ4"/>
                  <a:ea typeface="ヒラギノ角ゴ4"/>
                </a:rPr>
                <a:t>BTO PC</a:t>
              </a:r>
              <a:r>
                <a:rPr lang="ja-JP" altLang="en-US" sz="1000" kern="10" spc="0">
                  <a:ln>
                    <a:noFill/>
                  </a:ln>
                  <a:solidFill>
                    <a:srgbClr val="272727"/>
                  </a:solidFill>
                  <a:effectLst/>
                  <a:latin typeface="ヒラギノ角ゴ4"/>
                  <a:ea typeface="ヒラギノ角ゴ4"/>
                </a:rPr>
                <a:t>は「壊れづらさ」に徹底してこだわっています。</a:t>
              </a:r>
            </a:p>
          </p:txBody>
        </p:sp>
        <p:sp>
          <p:nvSpPr>
            <p:cNvPr id="57" name="WordArt 139">
              <a:extLst>
                <a:ext uri="{FF2B5EF4-FFF2-40B4-BE49-F238E27FC236}">
                  <a16:creationId xmlns:a16="http://schemas.microsoft.com/office/drawing/2014/main" id="{0F248DFC-4D90-4B1F-AF3F-C1DBF6B0C86F}"/>
                </a:ext>
              </a:extLst>
            </p:cNvPr>
            <p:cNvSpPr>
              <a:spLocks noChangeArrowheads="1" noChangeShapeType="1" noTextEdit="1"/>
            </p:cNvSpPr>
            <p:nvPr/>
          </p:nvSpPr>
          <p:spPr bwMode="auto">
            <a:xfrm>
              <a:off x="6215" y="6693"/>
              <a:ext cx="4117" cy="213"/>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業界標準の診断ツールによる品質検査を実施</a:t>
              </a:r>
            </a:p>
          </p:txBody>
        </p:sp>
        <p:cxnSp>
          <p:nvCxnSpPr>
            <p:cNvPr id="58" name="AutoShape 140">
              <a:extLst>
                <a:ext uri="{FF2B5EF4-FFF2-40B4-BE49-F238E27FC236}">
                  <a16:creationId xmlns:a16="http://schemas.microsoft.com/office/drawing/2014/main" id="{981405E2-BC9C-41F8-B491-B7EA2A535487}"/>
                </a:ext>
              </a:extLst>
            </p:cNvPr>
            <p:cNvCxnSpPr>
              <a:cxnSpLocks noChangeShapeType="1"/>
            </p:cNvCxnSpPr>
            <p:nvPr/>
          </p:nvCxnSpPr>
          <p:spPr bwMode="auto">
            <a:xfrm>
              <a:off x="6215" y="6990"/>
              <a:ext cx="4159" cy="0"/>
            </a:xfrm>
            <a:prstGeom prst="straightConnector1">
              <a:avLst/>
            </a:prstGeom>
            <a:noFill/>
            <a:ln w="9525">
              <a:solidFill>
                <a:srgbClr val="000066"/>
              </a:solidFill>
              <a:round/>
              <a:headEnd/>
              <a:tailEnd/>
            </a:ln>
            <a:extLst>
              <a:ext uri="{909E8E84-426E-40DD-AFC4-6F175D3DCCD1}">
                <a14:hiddenFill xmlns:a14="http://schemas.microsoft.com/office/drawing/2010/main">
                  <a:noFill/>
                </a14:hiddenFill>
              </a:ext>
            </a:extLst>
          </p:spPr>
        </p:cxnSp>
        <p:sp>
          <p:nvSpPr>
            <p:cNvPr id="59" name="WordArt 141">
              <a:extLst>
                <a:ext uri="{FF2B5EF4-FFF2-40B4-BE49-F238E27FC236}">
                  <a16:creationId xmlns:a16="http://schemas.microsoft.com/office/drawing/2014/main" id="{9994D2EC-8936-47FD-A576-97F29AF3F767}"/>
                </a:ext>
              </a:extLst>
            </p:cNvPr>
            <p:cNvSpPr>
              <a:spLocks noChangeArrowheads="1" noChangeShapeType="1" noTextEdit="1"/>
            </p:cNvSpPr>
            <p:nvPr/>
          </p:nvSpPr>
          <p:spPr bwMode="auto">
            <a:xfrm>
              <a:off x="6225" y="7210"/>
              <a:ext cx="2237" cy="85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弊社の製品検査は、負荷テスト、</a:t>
              </a:r>
            </a:p>
            <a:p>
              <a:pPr algn="l" rtl="0">
                <a:buNone/>
              </a:pPr>
              <a:r>
                <a:rPr lang="ja-JP" altLang="en-US" sz="1000" kern="10" spc="0">
                  <a:ln>
                    <a:noFill/>
                  </a:ln>
                  <a:solidFill>
                    <a:srgbClr val="000000"/>
                  </a:solidFill>
                  <a:effectLst/>
                  <a:latin typeface="ヒラギノ角ゴ3"/>
                  <a:ea typeface="ヒラギノ角ゴ3"/>
                </a:rPr>
                <a:t>耐久テスト、エージングテスト、</a:t>
              </a:r>
            </a:p>
            <a:p>
              <a:pPr algn="l" rtl="0">
                <a:buNone/>
              </a:pPr>
              <a:r>
                <a:rPr lang="ja-JP" altLang="en-US" sz="1000" kern="10" spc="0">
                  <a:ln>
                    <a:noFill/>
                  </a:ln>
                  <a:solidFill>
                    <a:srgbClr val="000000"/>
                  </a:solidFill>
                  <a:effectLst/>
                  <a:latin typeface="ヒラギノ角ゴ3"/>
                  <a:ea typeface="ヒラギノ角ゴ3"/>
                </a:rPr>
                <a:t>温度検査、各種ポート入出力検査</a:t>
              </a:r>
            </a:p>
            <a:p>
              <a:pPr algn="l" rtl="0">
                <a:buNone/>
              </a:pPr>
              <a:r>
                <a:rPr lang="ja-JP" altLang="en-US" sz="1000" kern="10" spc="0">
                  <a:ln>
                    <a:noFill/>
                  </a:ln>
                  <a:solidFill>
                    <a:srgbClr val="000000"/>
                  </a:solidFill>
                  <a:effectLst/>
                  <a:latin typeface="ヒラギノ角ゴ3"/>
                  <a:ea typeface="ヒラギノ角ゴ3"/>
                </a:rPr>
                <a:t>の</a:t>
              </a:r>
              <a:r>
                <a:rPr lang="en-US" altLang="ja-JP" sz="1000" kern="10" spc="0">
                  <a:ln>
                    <a:noFill/>
                  </a:ln>
                  <a:solidFill>
                    <a:srgbClr val="000000"/>
                  </a:solidFill>
                  <a:effectLst/>
                  <a:latin typeface="ヒラギノ角ゴ3"/>
                  <a:ea typeface="ヒラギノ角ゴ3"/>
                </a:rPr>
                <a:t>80</a:t>
              </a:r>
              <a:r>
                <a:rPr lang="ja-JP" altLang="en-US" sz="1000" kern="10" spc="0">
                  <a:ln>
                    <a:noFill/>
                  </a:ln>
                  <a:solidFill>
                    <a:srgbClr val="000000"/>
                  </a:solidFill>
                  <a:effectLst/>
                  <a:latin typeface="ヒラギノ角ゴ3"/>
                  <a:ea typeface="ヒラギノ角ゴ3"/>
                </a:rPr>
                <a:t>項目以上の検査項目をクリア</a:t>
              </a:r>
            </a:p>
            <a:p>
              <a:pPr algn="l" rtl="0">
                <a:buNone/>
              </a:pPr>
              <a:r>
                <a:rPr lang="ja-JP" altLang="en-US" sz="1000" kern="10" spc="0">
                  <a:ln>
                    <a:noFill/>
                  </a:ln>
                  <a:solidFill>
                    <a:srgbClr val="000000"/>
                  </a:solidFill>
                  <a:effectLst/>
                  <a:latin typeface="ヒラギノ角ゴ3"/>
                  <a:ea typeface="ヒラギノ角ゴ3"/>
                </a:rPr>
                <a:t>した製品のみ出荷しています。</a:t>
              </a:r>
            </a:p>
          </p:txBody>
        </p:sp>
        <p:pic>
          <p:nvPicPr>
            <p:cNvPr id="60" name="Picture 142" descr="https://bto.applied.ne.jp/img/solution2/hpc-feature_step04.png">
              <a:extLst>
                <a:ext uri="{FF2B5EF4-FFF2-40B4-BE49-F238E27FC236}">
                  <a16:creationId xmlns:a16="http://schemas.microsoft.com/office/drawing/2014/main" id="{D65D7851-AEC9-42D0-9FCF-FCF602E86198}"/>
                </a:ext>
              </a:extLst>
            </p:cNvPr>
            <p:cNvPicPr>
              <a:picLocks noChangeAspect="1" noChangeArrowheads="1"/>
            </p:cNvPicPr>
            <p:nvPr/>
          </p:nvPicPr>
          <p:blipFill>
            <a:blip r:embed="rId18" r:link="rId19" cstate="screen">
              <a:extLst>
                <a:ext uri="{28A0092B-C50C-407E-A947-70E740481C1C}">
                  <a14:useLocalDpi xmlns:a14="http://schemas.microsoft.com/office/drawing/2010/main"/>
                </a:ext>
              </a:extLst>
            </a:blip>
            <a:srcRect/>
            <a:stretch>
              <a:fillRect/>
            </a:stretch>
          </p:blipFill>
          <p:spPr bwMode="auto">
            <a:xfrm>
              <a:off x="8617" y="7128"/>
              <a:ext cx="1715"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図 2">
            <a:extLst>
              <a:ext uri="{FF2B5EF4-FFF2-40B4-BE49-F238E27FC236}">
                <a16:creationId xmlns:a16="http://schemas.microsoft.com/office/drawing/2014/main" id="{6F72477D-653E-4809-87A8-CE7DCB68815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15983120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4129</TotalTime>
  <Pages>0</Pages>
  <Words>874</Words>
  <Characters>0</Characters>
  <Application>Microsoft Office PowerPoint</Application>
  <DocSecurity>0</DocSecurity>
  <PresentationFormat>ユーザー設定</PresentationFormat>
  <Lines>0</Lines>
  <Paragraphs>138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Yu Gothic UI</vt:lpstr>
      <vt:lpstr>ヒラギノ角ゴ3</vt:lpstr>
      <vt:lpstr>ヒラギノ角ゴ4</vt:lpstr>
      <vt:lpstr>ヒラギノ角ゴ5</vt:lpstr>
      <vt:lpstr>ヒラギノ角ゴ6</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1455</cp:revision>
  <dcterms:created xsi:type="dcterms:W3CDTF">2015-08-26T04:11:00Z</dcterms:created>
  <dcterms:modified xsi:type="dcterms:W3CDTF">2025-01-30T01:55:43Z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