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5122525" cy="10693400"/>
  <p:notesSz cx="6858000" cy="9144000"/>
  <p:defaultTextStyle>
    <a:defPPr>
      <a:defRPr lang="ja-JP"/>
    </a:defPPr>
    <a:lvl1pPr marL="0" algn="l" defTabSz="1475110" rtl="0" eaLnBrk="1" latinLnBrk="0" hangingPunct="1">
      <a:defRPr kumimoji="1" sz="2900" kern="1200">
        <a:solidFill>
          <a:schemeClr val="tx1"/>
        </a:solidFill>
        <a:latin typeface="+mn-lt"/>
        <a:ea typeface="+mn-ea"/>
        <a:cs typeface="+mn-cs"/>
      </a:defRPr>
    </a:lvl1pPr>
    <a:lvl2pPr marL="737555" algn="l" defTabSz="1475110" rtl="0" eaLnBrk="1" latinLnBrk="0" hangingPunct="1">
      <a:defRPr kumimoji="1" sz="2900" kern="1200">
        <a:solidFill>
          <a:schemeClr val="tx1"/>
        </a:solidFill>
        <a:latin typeface="+mn-lt"/>
        <a:ea typeface="+mn-ea"/>
        <a:cs typeface="+mn-cs"/>
      </a:defRPr>
    </a:lvl2pPr>
    <a:lvl3pPr marL="1475110" algn="l" defTabSz="1475110" rtl="0" eaLnBrk="1" latinLnBrk="0" hangingPunct="1">
      <a:defRPr kumimoji="1" sz="2900" kern="1200">
        <a:solidFill>
          <a:schemeClr val="tx1"/>
        </a:solidFill>
        <a:latin typeface="+mn-lt"/>
        <a:ea typeface="+mn-ea"/>
        <a:cs typeface="+mn-cs"/>
      </a:defRPr>
    </a:lvl3pPr>
    <a:lvl4pPr marL="2212665" algn="l" defTabSz="1475110" rtl="0" eaLnBrk="1" latinLnBrk="0" hangingPunct="1">
      <a:defRPr kumimoji="1" sz="2900" kern="1200">
        <a:solidFill>
          <a:schemeClr val="tx1"/>
        </a:solidFill>
        <a:latin typeface="+mn-lt"/>
        <a:ea typeface="+mn-ea"/>
        <a:cs typeface="+mn-cs"/>
      </a:defRPr>
    </a:lvl4pPr>
    <a:lvl5pPr marL="2950220" algn="l" defTabSz="1475110" rtl="0" eaLnBrk="1" latinLnBrk="0" hangingPunct="1">
      <a:defRPr kumimoji="1" sz="2900" kern="1200">
        <a:solidFill>
          <a:schemeClr val="tx1"/>
        </a:solidFill>
        <a:latin typeface="+mn-lt"/>
        <a:ea typeface="+mn-ea"/>
        <a:cs typeface="+mn-cs"/>
      </a:defRPr>
    </a:lvl5pPr>
    <a:lvl6pPr marL="3687775" algn="l" defTabSz="1475110" rtl="0" eaLnBrk="1" latinLnBrk="0" hangingPunct="1">
      <a:defRPr kumimoji="1" sz="2900" kern="1200">
        <a:solidFill>
          <a:schemeClr val="tx1"/>
        </a:solidFill>
        <a:latin typeface="+mn-lt"/>
        <a:ea typeface="+mn-ea"/>
        <a:cs typeface="+mn-cs"/>
      </a:defRPr>
    </a:lvl6pPr>
    <a:lvl7pPr marL="4425330" algn="l" defTabSz="1475110" rtl="0" eaLnBrk="1" latinLnBrk="0" hangingPunct="1">
      <a:defRPr kumimoji="1" sz="2900" kern="1200">
        <a:solidFill>
          <a:schemeClr val="tx1"/>
        </a:solidFill>
        <a:latin typeface="+mn-lt"/>
        <a:ea typeface="+mn-ea"/>
        <a:cs typeface="+mn-cs"/>
      </a:defRPr>
    </a:lvl7pPr>
    <a:lvl8pPr marL="5162885" algn="l" defTabSz="1475110" rtl="0" eaLnBrk="1" latinLnBrk="0" hangingPunct="1">
      <a:defRPr kumimoji="1" sz="2900" kern="1200">
        <a:solidFill>
          <a:schemeClr val="tx1"/>
        </a:solidFill>
        <a:latin typeface="+mn-lt"/>
        <a:ea typeface="+mn-ea"/>
        <a:cs typeface="+mn-cs"/>
      </a:defRPr>
    </a:lvl8pPr>
    <a:lvl9pPr marL="5900440" algn="l" defTabSz="1475110"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262" autoAdjust="0"/>
  </p:normalViewPr>
  <p:slideViewPr>
    <p:cSldViewPr>
      <p:cViewPr varScale="1">
        <p:scale>
          <a:sx n="61" d="100"/>
          <a:sy n="61" d="100"/>
        </p:scale>
        <p:origin x="1761" y="82"/>
      </p:cViewPr>
      <p:guideLst>
        <p:guide orient="horz" pos="3368"/>
        <p:guide pos="47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6"/>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55" indent="0" algn="ctr">
              <a:buNone/>
              <a:defRPr>
                <a:solidFill>
                  <a:schemeClr val="tx1">
                    <a:tint val="75000"/>
                  </a:schemeClr>
                </a:solidFill>
              </a:defRPr>
            </a:lvl2pPr>
            <a:lvl3pPr marL="1475110" indent="0" algn="ctr">
              <a:buNone/>
              <a:defRPr>
                <a:solidFill>
                  <a:schemeClr val="tx1">
                    <a:tint val="75000"/>
                  </a:schemeClr>
                </a:solidFill>
              </a:defRPr>
            </a:lvl3pPr>
            <a:lvl4pPr marL="2212665" indent="0" algn="ctr">
              <a:buNone/>
              <a:defRPr>
                <a:solidFill>
                  <a:schemeClr val="tx1">
                    <a:tint val="75000"/>
                  </a:schemeClr>
                </a:solidFill>
              </a:defRPr>
            </a:lvl4pPr>
            <a:lvl5pPr marL="2950220" indent="0" algn="ctr">
              <a:buNone/>
              <a:defRPr>
                <a:solidFill>
                  <a:schemeClr val="tx1">
                    <a:tint val="75000"/>
                  </a:schemeClr>
                </a:solidFill>
              </a:defRPr>
            </a:lvl5pPr>
            <a:lvl6pPr marL="3687775" indent="0" algn="ctr">
              <a:buNone/>
              <a:defRPr>
                <a:solidFill>
                  <a:schemeClr val="tx1">
                    <a:tint val="75000"/>
                  </a:schemeClr>
                </a:solidFill>
              </a:defRPr>
            </a:lvl6pPr>
            <a:lvl7pPr marL="4425330" indent="0" algn="ctr">
              <a:buNone/>
              <a:defRPr>
                <a:solidFill>
                  <a:schemeClr val="tx1">
                    <a:tint val="75000"/>
                  </a:schemeClr>
                </a:solidFill>
              </a:defRPr>
            </a:lvl7pPr>
            <a:lvl8pPr marL="5162885" indent="0" algn="ctr">
              <a:buNone/>
              <a:defRPr>
                <a:solidFill>
                  <a:schemeClr val="tx1">
                    <a:tint val="75000"/>
                  </a:schemeClr>
                </a:solidFill>
              </a:defRPr>
            </a:lvl8pPr>
            <a:lvl9pPr marL="59004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37865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256062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8133903" y="668338"/>
            <a:ext cx="5626314" cy="1422568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249709" y="668338"/>
            <a:ext cx="16632153" cy="1422568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90844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386022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871500"/>
            <a:ext cx="12854146" cy="2123828"/>
          </a:xfrm>
        </p:spPr>
        <p:txBody>
          <a:bodyPr anchor="t"/>
          <a:lstStyle>
            <a:lvl1pPr algn="l">
              <a:defRPr sz="65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5" y="4532320"/>
            <a:ext cx="12854146" cy="2339180"/>
          </a:xfrm>
        </p:spPr>
        <p:txBody>
          <a:bodyPr anchor="b"/>
          <a:lstStyle>
            <a:lvl1pPr marL="0" indent="0">
              <a:buNone/>
              <a:defRPr sz="3200">
                <a:solidFill>
                  <a:schemeClr val="tx1">
                    <a:tint val="75000"/>
                  </a:schemeClr>
                </a:solidFill>
              </a:defRPr>
            </a:lvl1pPr>
            <a:lvl2pPr marL="737555" indent="0">
              <a:buNone/>
              <a:defRPr sz="2900">
                <a:solidFill>
                  <a:schemeClr val="tx1">
                    <a:tint val="75000"/>
                  </a:schemeClr>
                </a:solidFill>
              </a:defRPr>
            </a:lvl2pPr>
            <a:lvl3pPr marL="1475110" indent="0">
              <a:buNone/>
              <a:defRPr sz="2600">
                <a:solidFill>
                  <a:schemeClr val="tx1">
                    <a:tint val="75000"/>
                  </a:schemeClr>
                </a:solidFill>
              </a:defRPr>
            </a:lvl3pPr>
            <a:lvl4pPr marL="2212665" indent="0">
              <a:buNone/>
              <a:defRPr sz="2300">
                <a:solidFill>
                  <a:schemeClr val="tx1">
                    <a:tint val="75000"/>
                  </a:schemeClr>
                </a:solidFill>
              </a:defRPr>
            </a:lvl4pPr>
            <a:lvl5pPr marL="2950220" indent="0">
              <a:buNone/>
              <a:defRPr sz="2300">
                <a:solidFill>
                  <a:schemeClr val="tx1">
                    <a:tint val="75000"/>
                  </a:schemeClr>
                </a:solidFill>
              </a:defRPr>
            </a:lvl5pPr>
            <a:lvl6pPr marL="3687775" indent="0">
              <a:buNone/>
              <a:defRPr sz="2300">
                <a:solidFill>
                  <a:schemeClr val="tx1">
                    <a:tint val="75000"/>
                  </a:schemeClr>
                </a:solidFill>
              </a:defRPr>
            </a:lvl6pPr>
            <a:lvl7pPr marL="4425330" indent="0">
              <a:buNone/>
              <a:defRPr sz="2300">
                <a:solidFill>
                  <a:schemeClr val="tx1">
                    <a:tint val="75000"/>
                  </a:schemeClr>
                </a:solidFill>
              </a:defRPr>
            </a:lvl7pPr>
            <a:lvl8pPr marL="5162885" indent="0">
              <a:buNone/>
              <a:defRPr sz="2300">
                <a:solidFill>
                  <a:schemeClr val="tx1">
                    <a:tint val="75000"/>
                  </a:schemeClr>
                </a:solidFill>
              </a:defRPr>
            </a:lvl8pPr>
            <a:lvl9pPr marL="5900440" indent="0">
              <a:buNone/>
              <a:defRPr sz="2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262506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249710" y="3891210"/>
            <a:ext cx="11129234" cy="11002816"/>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2630985" y="3891210"/>
            <a:ext cx="11129232" cy="11002816"/>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428087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6" y="428232"/>
            <a:ext cx="13610273" cy="1782233"/>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393639"/>
            <a:ext cx="6681741"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26" y="3391194"/>
            <a:ext cx="6681741"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4" y="2393639"/>
            <a:ext cx="6684366" cy="997555"/>
          </a:xfr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4" y="3391194"/>
            <a:ext cx="6684366" cy="6161082"/>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417708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229922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366145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7" y="425756"/>
            <a:ext cx="4975207" cy="1811937"/>
          </a:xfrm>
        </p:spPr>
        <p:txBody>
          <a:bodyPr anchor="b"/>
          <a:lstStyle>
            <a:lvl1pPr algn="l">
              <a:defRPr sz="3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7" y="425756"/>
            <a:ext cx="8453912" cy="9126521"/>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27" y="2237694"/>
            <a:ext cx="4975207" cy="7314583"/>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49601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1" y="7485380"/>
            <a:ext cx="9073515" cy="883691"/>
          </a:xfrm>
        </p:spPr>
        <p:txBody>
          <a:bodyPr anchor="b"/>
          <a:lstStyle>
            <a:lvl1pPr algn="l">
              <a:defRPr sz="32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1" y="955475"/>
            <a:ext cx="9073515" cy="6416040"/>
          </a:xfrm>
        </p:spPr>
        <p:txBody>
          <a:bodyPr/>
          <a:lstStyle>
            <a:lvl1pPr marL="0" indent="0">
              <a:buNone/>
              <a:defRPr sz="5200"/>
            </a:lvl1pPr>
            <a:lvl2pPr marL="737555" indent="0">
              <a:buNone/>
              <a:defRPr sz="4500"/>
            </a:lvl2pPr>
            <a:lvl3pPr marL="1475110" indent="0">
              <a:buNone/>
              <a:defRPr sz="3900"/>
            </a:lvl3pPr>
            <a:lvl4pPr marL="2212665" indent="0">
              <a:buNone/>
              <a:defRPr sz="3200"/>
            </a:lvl4pPr>
            <a:lvl5pPr marL="2950220" indent="0">
              <a:buNone/>
              <a:defRPr sz="3200"/>
            </a:lvl5pPr>
            <a:lvl6pPr marL="3687775" indent="0">
              <a:buNone/>
              <a:defRPr sz="3200"/>
            </a:lvl6pPr>
            <a:lvl7pPr marL="4425330" indent="0">
              <a:buNone/>
              <a:defRPr sz="3200"/>
            </a:lvl7pPr>
            <a:lvl8pPr marL="5162885" indent="0">
              <a:buNone/>
              <a:defRPr sz="3200"/>
            </a:lvl8pPr>
            <a:lvl9pPr marL="5900440" indent="0">
              <a:buNone/>
              <a:defRPr sz="3200"/>
            </a:lvl9pPr>
          </a:lstStyle>
          <a:p>
            <a:endParaRPr kumimoji="1" lang="ja-JP" altLang="en-US"/>
          </a:p>
        </p:txBody>
      </p:sp>
      <p:sp>
        <p:nvSpPr>
          <p:cNvPr id="4" name="テキスト プレースホルダー 3"/>
          <p:cNvSpPr>
            <a:spLocks noGrp="1"/>
          </p:cNvSpPr>
          <p:nvPr>
            <p:ph type="body" sz="half" idx="2"/>
          </p:nvPr>
        </p:nvSpPr>
        <p:spPr>
          <a:xfrm>
            <a:off x="2964121" y="8369071"/>
            <a:ext cx="9073515" cy="1254989"/>
          </a:xfr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234E2B-D108-42C9-B5AD-2656F5A60AFE}" type="datetimeFigureOut">
              <a:rPr kumimoji="1" lang="ja-JP" altLang="en-US" smtClean="0"/>
              <a:t>2025/1/30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34768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3"/>
          </a:xfrm>
          <a:prstGeom prst="rect">
            <a:avLst/>
          </a:prstGeom>
        </p:spPr>
        <p:txBody>
          <a:bodyPr vert="horz" lIns="147511" tIns="73756" rIns="147511" bIns="73756"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7"/>
            <a:ext cx="13610273" cy="7057150"/>
          </a:xfrm>
          <a:prstGeom prst="rect">
            <a:avLst/>
          </a:prstGeom>
        </p:spPr>
        <p:txBody>
          <a:bodyPr vert="horz" lIns="147511" tIns="73756" rIns="147511" bIns="73756"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6" y="9911198"/>
            <a:ext cx="3528589" cy="569325"/>
          </a:xfrm>
          <a:prstGeom prst="rect">
            <a:avLst/>
          </a:prstGeom>
        </p:spPr>
        <p:txBody>
          <a:bodyPr vert="horz" lIns="147511" tIns="73756" rIns="147511" bIns="73756" rtlCol="0" anchor="ctr"/>
          <a:lstStyle>
            <a:lvl1pPr algn="l">
              <a:defRPr sz="1900">
                <a:solidFill>
                  <a:schemeClr val="tx1">
                    <a:tint val="75000"/>
                  </a:schemeClr>
                </a:solidFill>
              </a:defRPr>
            </a:lvl1pPr>
          </a:lstStyle>
          <a:p>
            <a:fld id="{6E234E2B-D108-42C9-B5AD-2656F5A60AFE}" type="datetimeFigureOut">
              <a:rPr kumimoji="1" lang="ja-JP" altLang="en-US" smtClean="0"/>
              <a:t>2025/1/30</a:t>
            </a:fld>
            <a:endParaRPr kumimoji="1" lang="ja-JP" altLang="en-US"/>
          </a:p>
        </p:txBody>
      </p:sp>
      <p:sp>
        <p:nvSpPr>
          <p:cNvPr id="5" name="フッター プレースホルダー 4"/>
          <p:cNvSpPr>
            <a:spLocks noGrp="1"/>
          </p:cNvSpPr>
          <p:nvPr>
            <p:ph type="ftr" sz="quarter" idx="3"/>
          </p:nvPr>
        </p:nvSpPr>
        <p:spPr>
          <a:xfrm>
            <a:off x="5166863" y="9911198"/>
            <a:ext cx="4788800" cy="569325"/>
          </a:xfrm>
          <a:prstGeom prst="rect">
            <a:avLst/>
          </a:prstGeom>
        </p:spPr>
        <p:txBody>
          <a:bodyPr vert="horz" lIns="147511" tIns="73756" rIns="147511" bIns="73756" rtlCol="0" anchor="ctr"/>
          <a:lstStyle>
            <a:lvl1pPr algn="ctr">
              <a:defRPr sz="1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0" y="9911198"/>
            <a:ext cx="3528589" cy="569325"/>
          </a:xfrm>
          <a:prstGeom prst="rect">
            <a:avLst/>
          </a:prstGeom>
        </p:spPr>
        <p:txBody>
          <a:bodyPr vert="horz" lIns="147511" tIns="73756" rIns="147511" bIns="73756" rtlCol="0" anchor="ctr"/>
          <a:lstStyle>
            <a:lvl1pPr algn="r">
              <a:defRPr sz="1900">
                <a:solidFill>
                  <a:schemeClr val="tx1">
                    <a:tint val="75000"/>
                  </a:schemeClr>
                </a:solidFill>
              </a:defRPr>
            </a:lvl1pPr>
          </a:lstStyle>
          <a:p>
            <a:fld id="{629F20B3-B389-4801-9166-52D4E10C6F0B}" type="slidenum">
              <a:rPr kumimoji="1" lang="ja-JP" altLang="en-US" smtClean="0"/>
              <a:t>‹#›</a:t>
            </a:fld>
            <a:endParaRPr kumimoji="1" lang="ja-JP" altLang="en-US"/>
          </a:p>
        </p:txBody>
      </p:sp>
    </p:spTree>
    <p:extLst>
      <p:ext uri="{BB962C8B-B14F-4D97-AF65-F5344CB8AC3E}">
        <p14:creationId xmlns:p14="http://schemas.microsoft.com/office/powerpoint/2010/main" val="2438289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5110" rtl="0" eaLnBrk="1" latinLnBrk="0" hangingPunct="1">
        <a:spcBef>
          <a:spcPct val="0"/>
        </a:spcBef>
        <a:buNone/>
        <a:defRPr kumimoji="1" sz="7100" kern="1200">
          <a:solidFill>
            <a:schemeClr val="tx1"/>
          </a:solidFill>
          <a:latin typeface="+mj-lt"/>
          <a:ea typeface="+mj-ea"/>
          <a:cs typeface="+mj-cs"/>
        </a:defRPr>
      </a:lvl1pPr>
    </p:titleStyle>
    <p:bodyStyle>
      <a:lvl1pPr marL="553166" indent="-553166" algn="l" defTabSz="1475110" rtl="0" eaLnBrk="1" latinLnBrk="0" hangingPunct="1">
        <a:spcBef>
          <a:spcPct val="20000"/>
        </a:spcBef>
        <a:buFont typeface="Arial" pitchFamily="34" charset="0"/>
        <a:buChar char="•"/>
        <a:defRPr kumimoji="1" sz="5200" kern="1200">
          <a:solidFill>
            <a:schemeClr val="tx1"/>
          </a:solidFill>
          <a:latin typeface="+mn-lt"/>
          <a:ea typeface="+mn-ea"/>
          <a:cs typeface="+mn-cs"/>
        </a:defRPr>
      </a:lvl1pPr>
      <a:lvl2pPr marL="1198527" indent="-460972" algn="l" defTabSz="1475110" rtl="0" eaLnBrk="1" latinLnBrk="0" hangingPunct="1">
        <a:spcBef>
          <a:spcPct val="20000"/>
        </a:spcBef>
        <a:buFont typeface="Arial" pitchFamily="34" charset="0"/>
        <a:buChar char="–"/>
        <a:defRPr kumimoji="1" sz="4500" kern="1200">
          <a:solidFill>
            <a:schemeClr val="tx1"/>
          </a:solidFill>
          <a:latin typeface="+mn-lt"/>
          <a:ea typeface="+mn-ea"/>
          <a:cs typeface="+mn-cs"/>
        </a:defRPr>
      </a:lvl2pPr>
      <a:lvl3pPr marL="1843888" indent="-368778" algn="l" defTabSz="1475110" rtl="0" eaLnBrk="1" latinLnBrk="0" hangingPunct="1">
        <a:spcBef>
          <a:spcPct val="20000"/>
        </a:spcBef>
        <a:buFont typeface="Arial" pitchFamily="34" charset="0"/>
        <a:buChar char="•"/>
        <a:defRPr kumimoji="1" sz="3900" kern="1200">
          <a:solidFill>
            <a:schemeClr val="tx1"/>
          </a:solidFill>
          <a:latin typeface="+mn-lt"/>
          <a:ea typeface="+mn-ea"/>
          <a:cs typeface="+mn-cs"/>
        </a:defRPr>
      </a:lvl3pPr>
      <a:lvl4pPr marL="2581443" indent="-368778" algn="l" defTabSz="1475110" rtl="0" eaLnBrk="1" latinLnBrk="0" hangingPunct="1">
        <a:spcBef>
          <a:spcPct val="20000"/>
        </a:spcBef>
        <a:buFont typeface="Arial" pitchFamily="34" charset="0"/>
        <a:buChar char="–"/>
        <a:defRPr kumimoji="1" sz="3200" kern="1200">
          <a:solidFill>
            <a:schemeClr val="tx1"/>
          </a:solidFill>
          <a:latin typeface="+mn-lt"/>
          <a:ea typeface="+mn-ea"/>
          <a:cs typeface="+mn-cs"/>
        </a:defRPr>
      </a:lvl4pPr>
      <a:lvl5pPr marL="3318998" indent="-368778" algn="l" defTabSz="1475110" rtl="0" eaLnBrk="1" latinLnBrk="0" hangingPunct="1">
        <a:spcBef>
          <a:spcPct val="20000"/>
        </a:spcBef>
        <a:buFont typeface="Arial" pitchFamily="34" charset="0"/>
        <a:buChar char="»"/>
        <a:defRPr kumimoji="1" sz="3200" kern="1200">
          <a:solidFill>
            <a:schemeClr val="tx1"/>
          </a:solidFill>
          <a:latin typeface="+mn-lt"/>
          <a:ea typeface="+mn-ea"/>
          <a:cs typeface="+mn-cs"/>
        </a:defRPr>
      </a:lvl5pPr>
      <a:lvl6pPr marL="4056553" indent="-368778" algn="l" defTabSz="1475110" rtl="0" eaLnBrk="1" latinLnBrk="0" hangingPunct="1">
        <a:spcBef>
          <a:spcPct val="20000"/>
        </a:spcBef>
        <a:buFont typeface="Arial" pitchFamily="34" charset="0"/>
        <a:buChar char="•"/>
        <a:defRPr kumimoji="1" sz="3200" kern="1200">
          <a:solidFill>
            <a:schemeClr val="tx1"/>
          </a:solidFill>
          <a:latin typeface="+mn-lt"/>
          <a:ea typeface="+mn-ea"/>
          <a:cs typeface="+mn-cs"/>
        </a:defRPr>
      </a:lvl6pPr>
      <a:lvl7pPr marL="4794108" indent="-368778" algn="l" defTabSz="1475110" rtl="0" eaLnBrk="1" latinLnBrk="0" hangingPunct="1">
        <a:spcBef>
          <a:spcPct val="20000"/>
        </a:spcBef>
        <a:buFont typeface="Arial" pitchFamily="34" charset="0"/>
        <a:buChar char="•"/>
        <a:defRPr kumimoji="1" sz="3200" kern="1200">
          <a:solidFill>
            <a:schemeClr val="tx1"/>
          </a:solidFill>
          <a:latin typeface="+mn-lt"/>
          <a:ea typeface="+mn-ea"/>
          <a:cs typeface="+mn-cs"/>
        </a:defRPr>
      </a:lvl7pPr>
      <a:lvl8pPr marL="5531663" indent="-368778" algn="l" defTabSz="1475110" rtl="0" eaLnBrk="1" latinLnBrk="0" hangingPunct="1">
        <a:spcBef>
          <a:spcPct val="20000"/>
        </a:spcBef>
        <a:buFont typeface="Arial" pitchFamily="34" charset="0"/>
        <a:buChar char="•"/>
        <a:defRPr kumimoji="1" sz="3200" kern="1200">
          <a:solidFill>
            <a:schemeClr val="tx1"/>
          </a:solidFill>
          <a:latin typeface="+mn-lt"/>
          <a:ea typeface="+mn-ea"/>
          <a:cs typeface="+mn-cs"/>
        </a:defRPr>
      </a:lvl8pPr>
      <a:lvl9pPr marL="6269218" indent="-368778" algn="l" defTabSz="1475110" rtl="0" eaLnBrk="1" latinLnBrk="0" hangingPunct="1">
        <a:spcBef>
          <a:spcPct val="20000"/>
        </a:spcBef>
        <a:buFont typeface="Arial" pitchFamily="34" charset="0"/>
        <a:buChar char="•"/>
        <a:defRPr kumimoji="1" sz="3200" kern="1200">
          <a:solidFill>
            <a:schemeClr val="tx1"/>
          </a:solidFill>
          <a:latin typeface="+mn-lt"/>
          <a:ea typeface="+mn-ea"/>
          <a:cs typeface="+mn-cs"/>
        </a:defRPr>
      </a:lvl9pPr>
    </p:bodyStyle>
    <p:otherStyle>
      <a:defPPr>
        <a:defRPr lang="ja-JP"/>
      </a:defPPr>
      <a:lvl1pPr marL="0" algn="l" defTabSz="1475110" rtl="0" eaLnBrk="1" latinLnBrk="0" hangingPunct="1">
        <a:defRPr kumimoji="1" sz="2900" kern="1200">
          <a:solidFill>
            <a:schemeClr val="tx1"/>
          </a:solidFill>
          <a:latin typeface="+mn-lt"/>
          <a:ea typeface="+mn-ea"/>
          <a:cs typeface="+mn-cs"/>
        </a:defRPr>
      </a:lvl1pPr>
      <a:lvl2pPr marL="737555" algn="l" defTabSz="1475110" rtl="0" eaLnBrk="1" latinLnBrk="0" hangingPunct="1">
        <a:defRPr kumimoji="1" sz="2900" kern="1200">
          <a:solidFill>
            <a:schemeClr val="tx1"/>
          </a:solidFill>
          <a:latin typeface="+mn-lt"/>
          <a:ea typeface="+mn-ea"/>
          <a:cs typeface="+mn-cs"/>
        </a:defRPr>
      </a:lvl2pPr>
      <a:lvl3pPr marL="1475110" algn="l" defTabSz="1475110" rtl="0" eaLnBrk="1" latinLnBrk="0" hangingPunct="1">
        <a:defRPr kumimoji="1" sz="2900" kern="1200">
          <a:solidFill>
            <a:schemeClr val="tx1"/>
          </a:solidFill>
          <a:latin typeface="+mn-lt"/>
          <a:ea typeface="+mn-ea"/>
          <a:cs typeface="+mn-cs"/>
        </a:defRPr>
      </a:lvl3pPr>
      <a:lvl4pPr marL="2212665" algn="l" defTabSz="1475110" rtl="0" eaLnBrk="1" latinLnBrk="0" hangingPunct="1">
        <a:defRPr kumimoji="1" sz="2900" kern="1200">
          <a:solidFill>
            <a:schemeClr val="tx1"/>
          </a:solidFill>
          <a:latin typeface="+mn-lt"/>
          <a:ea typeface="+mn-ea"/>
          <a:cs typeface="+mn-cs"/>
        </a:defRPr>
      </a:lvl4pPr>
      <a:lvl5pPr marL="2950220" algn="l" defTabSz="1475110" rtl="0" eaLnBrk="1" latinLnBrk="0" hangingPunct="1">
        <a:defRPr kumimoji="1" sz="2900" kern="1200">
          <a:solidFill>
            <a:schemeClr val="tx1"/>
          </a:solidFill>
          <a:latin typeface="+mn-lt"/>
          <a:ea typeface="+mn-ea"/>
          <a:cs typeface="+mn-cs"/>
        </a:defRPr>
      </a:lvl5pPr>
      <a:lvl6pPr marL="3687775" algn="l" defTabSz="1475110" rtl="0" eaLnBrk="1" latinLnBrk="0" hangingPunct="1">
        <a:defRPr kumimoji="1" sz="2900" kern="1200">
          <a:solidFill>
            <a:schemeClr val="tx1"/>
          </a:solidFill>
          <a:latin typeface="+mn-lt"/>
          <a:ea typeface="+mn-ea"/>
          <a:cs typeface="+mn-cs"/>
        </a:defRPr>
      </a:lvl6pPr>
      <a:lvl7pPr marL="4425330" algn="l" defTabSz="1475110" rtl="0" eaLnBrk="1" latinLnBrk="0" hangingPunct="1">
        <a:defRPr kumimoji="1" sz="2900" kern="1200">
          <a:solidFill>
            <a:schemeClr val="tx1"/>
          </a:solidFill>
          <a:latin typeface="+mn-lt"/>
          <a:ea typeface="+mn-ea"/>
          <a:cs typeface="+mn-cs"/>
        </a:defRPr>
      </a:lvl7pPr>
      <a:lvl8pPr marL="5162885" algn="l" defTabSz="1475110" rtl="0" eaLnBrk="1" latinLnBrk="0" hangingPunct="1">
        <a:defRPr kumimoji="1" sz="2900" kern="1200">
          <a:solidFill>
            <a:schemeClr val="tx1"/>
          </a:solidFill>
          <a:latin typeface="+mn-lt"/>
          <a:ea typeface="+mn-ea"/>
          <a:cs typeface="+mn-cs"/>
        </a:defRPr>
      </a:lvl8pPr>
      <a:lvl9pPr marL="5900440" algn="l" defTabSz="1475110" rtl="0" eaLnBrk="1" latinLnBrk="0" hangingPunct="1">
        <a:defRPr kumimoji="1"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https://bto.applied.ne.jp/img/conts/oem_mainvisual.jpg" TargetMode="External"/><Relationship Id="rId18" Type="http://schemas.openxmlformats.org/officeDocument/2006/relationships/image" Target="../media/image14.png"/><Relationship Id="rId26" Type="http://schemas.openxmlformats.org/officeDocument/2006/relationships/image" Target="../media/image21.png"/><Relationship Id="rId3" Type="http://schemas.openxmlformats.org/officeDocument/2006/relationships/image" Target="../media/image2.jpeg"/><Relationship Id="rId21" Type="http://schemas.openxmlformats.org/officeDocument/2006/relationships/image" Target="../media/image16.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https://bto.applied.ne.jp/img/solution2/hpc-feature_step03.png" TargetMode="External"/><Relationship Id="rId25" Type="http://schemas.openxmlformats.org/officeDocument/2006/relationships/image" Target="../media/image20.png"/><Relationship Id="rId2" Type="http://schemas.openxmlformats.org/officeDocument/2006/relationships/image" Target="../media/image1.jpeg"/><Relationship Id="rId16" Type="http://schemas.openxmlformats.org/officeDocument/2006/relationships/image" Target="../media/image13.png"/><Relationship Id="rId20" Type="http://schemas.openxmlformats.org/officeDocument/2006/relationships/image" Target="../media/image15.png"/><Relationship Id="rId29"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jpeg"/><Relationship Id="rId24"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http://recruit.applied-g.jp/2020/wp-content/uploads/2019/09/IMG_5784_R.jpg" TargetMode="External"/><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image" Target="../media/image9.jpeg"/><Relationship Id="rId19" Type="http://schemas.openxmlformats.org/officeDocument/2006/relationships/image" Target="https://bto.applied.ne.jp/img/solution2/hpc-feature_step04.png"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jpe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s>
</file>

<file path=ppt/slides/_rels/slide2.xml.rels><?xml version="1.0" encoding="UTF-8" standalone="yes"?>
<Relationships xmlns="http://schemas.openxmlformats.org/package/2006/relationships"><Relationship Id="rId13" Type="http://schemas.openxmlformats.org/officeDocument/2006/relationships/image" Target="../media/image33.jpeg"/><Relationship Id="rId18" Type="http://schemas.openxmlformats.org/officeDocument/2006/relationships/image" Target="../media/image37.png"/><Relationship Id="rId26" Type="http://schemas.openxmlformats.org/officeDocument/2006/relationships/image" Target="../media/image21.png"/><Relationship Id="rId39" Type="http://schemas.openxmlformats.org/officeDocument/2006/relationships/image" Target="../media/image51.png"/><Relationship Id="rId3" Type="http://schemas.openxmlformats.org/officeDocument/2006/relationships/image" Target="../media/image5.emf"/><Relationship Id="rId21" Type="http://schemas.openxmlformats.org/officeDocument/2006/relationships/image" Target="../media/image40.png"/><Relationship Id="rId34" Type="http://schemas.openxmlformats.org/officeDocument/2006/relationships/image" Target="../media/image46.jpeg"/><Relationship Id="rId42" Type="http://schemas.openxmlformats.org/officeDocument/2006/relationships/image" Target="../media/image54.png"/><Relationship Id="rId47" Type="http://schemas.openxmlformats.org/officeDocument/2006/relationships/image" Target="../media/image57.png"/><Relationship Id="rId7" Type="http://schemas.openxmlformats.org/officeDocument/2006/relationships/image" Target="../media/image28.png"/><Relationship Id="rId12" Type="http://schemas.openxmlformats.org/officeDocument/2006/relationships/image" Target="../media/image32.jpeg"/><Relationship Id="rId17" Type="http://schemas.openxmlformats.org/officeDocument/2006/relationships/image" Target="../media/image36.png"/><Relationship Id="rId25" Type="http://schemas.openxmlformats.org/officeDocument/2006/relationships/image" Target="../media/image20.png"/><Relationship Id="rId33" Type="http://schemas.openxmlformats.org/officeDocument/2006/relationships/image" Target="../media/image45.png"/><Relationship Id="rId38" Type="http://schemas.openxmlformats.org/officeDocument/2006/relationships/image" Target="../media/image50.png"/><Relationship Id="rId46" Type="http://schemas.openxmlformats.org/officeDocument/2006/relationships/image" Target="https://e-fukuoka.co.jp/wp-content/themes/efukuoka/asset/img/signage/demo_1.jpg" TargetMode="External"/><Relationship Id="rId2" Type="http://schemas.openxmlformats.org/officeDocument/2006/relationships/image" Target="../media/image4.png"/><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2.png"/><Relationship Id="rId41"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1.jpeg"/><Relationship Id="rId24" Type="http://schemas.openxmlformats.org/officeDocument/2006/relationships/image" Target="../media/image19.png"/><Relationship Id="rId32" Type="http://schemas.openxmlformats.org/officeDocument/2006/relationships/image" Target="../media/image44.png"/><Relationship Id="rId37" Type="http://schemas.openxmlformats.org/officeDocument/2006/relationships/image" Target="../media/image49.png"/><Relationship Id="rId40" Type="http://schemas.openxmlformats.org/officeDocument/2006/relationships/image" Target="../media/image52.png"/><Relationship Id="rId45" Type="http://schemas.openxmlformats.org/officeDocument/2006/relationships/image" Target="../media/image56.jpeg"/><Relationship Id="rId5" Type="http://schemas.openxmlformats.org/officeDocument/2006/relationships/image" Target="../media/image26.png"/><Relationship Id="rId15" Type="http://schemas.openxmlformats.org/officeDocument/2006/relationships/image" Target="../media/image16.png"/><Relationship Id="rId23" Type="http://schemas.openxmlformats.org/officeDocument/2006/relationships/image" Target="../media/image18.png"/><Relationship Id="rId28" Type="http://schemas.openxmlformats.org/officeDocument/2006/relationships/image" Target="../media/image41.png"/><Relationship Id="rId36" Type="http://schemas.openxmlformats.org/officeDocument/2006/relationships/image" Target="../media/image48.png"/><Relationship Id="rId49" Type="http://schemas.openxmlformats.org/officeDocument/2006/relationships/image" Target="../media/image59.png"/><Relationship Id="rId10" Type="http://schemas.openxmlformats.org/officeDocument/2006/relationships/image" Target="../media/image30.png"/><Relationship Id="rId19" Type="http://schemas.openxmlformats.org/officeDocument/2006/relationships/image" Target="../media/image38.png"/><Relationship Id="rId31" Type="http://schemas.openxmlformats.org/officeDocument/2006/relationships/image" Target="../media/image25.png"/><Relationship Id="rId44" Type="http://schemas.openxmlformats.org/officeDocument/2006/relationships/image" Target="https://s3-ap-northeast-1.amazonaws.com/l-ey-images/301/30147/182105_20150609170356966.jpg" TargetMode="External"/><Relationship Id="rId4" Type="http://schemas.openxmlformats.org/officeDocument/2006/relationships/image" Target="../media/image15.png"/><Relationship Id="rId9" Type="http://schemas.openxmlformats.org/officeDocument/2006/relationships/image" Target="../media/image29.png"/><Relationship Id="rId14" Type="http://schemas.openxmlformats.org/officeDocument/2006/relationships/image" Target="../media/image34.jpe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43.png"/><Relationship Id="rId35" Type="http://schemas.openxmlformats.org/officeDocument/2006/relationships/image" Target="../media/image47.jpeg"/><Relationship Id="rId43" Type="http://schemas.openxmlformats.org/officeDocument/2006/relationships/image" Target="../media/image55.jpeg"/><Relationship Id="rId48" Type="http://schemas.openxmlformats.org/officeDocument/2006/relationships/image" Target="../media/image58.png"/><Relationship Id="rId8" Type="http://schemas.openxmlformats.org/officeDocument/2006/relationships/image" Target="https://www.applied-g.jp/lp/stylish-compact/images/pc/12_1_pc_image_1668640783636.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2" name="Group 4"/>
          <p:cNvGrpSpPr>
            <a:grpSpLocks/>
          </p:cNvGrpSpPr>
          <p:nvPr/>
        </p:nvGrpSpPr>
        <p:grpSpPr bwMode="auto">
          <a:xfrm>
            <a:off x="8308777" y="6549825"/>
            <a:ext cx="4594713" cy="907325"/>
            <a:chOff x="11891" y="9474"/>
            <a:chExt cx="8994" cy="1801"/>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19423" b="24248"/>
            <a:stretch>
              <a:fillRect/>
            </a:stretch>
          </p:blipFill>
          <p:spPr bwMode="auto">
            <a:xfrm>
              <a:off x="11891" y="9474"/>
              <a:ext cx="4795" cy="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34047" r="39798" b="31590"/>
            <a:stretch>
              <a:fillRect/>
            </a:stretch>
          </p:blipFill>
          <p:spPr bwMode="auto">
            <a:xfrm>
              <a:off x="16686" y="9474"/>
              <a:ext cx="4199"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1" name="Picture 7" descr="FabrikPC-NUC-Type-EB3-FL1115G4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044" y="3305451"/>
            <a:ext cx="4114631" cy="405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23454103"/>
          <p:cNvPicPr>
            <a:picLocks noChangeAspect="1" noChangeArrowheads="1"/>
          </p:cNvPicPr>
          <p:nvPr/>
        </p:nvPicPr>
        <p:blipFill>
          <a:blip r:embed="rId5">
            <a:extLst>
              <a:ext uri="{28A0092B-C50C-407E-A947-70E740481C1C}">
                <a14:useLocalDpi xmlns:a14="http://schemas.microsoft.com/office/drawing/2010/main" val="0"/>
              </a:ext>
            </a:extLst>
          </a:blip>
          <a:srcRect r="29552"/>
          <a:stretch>
            <a:fillRect/>
          </a:stretch>
        </p:blipFill>
        <p:spPr bwMode="auto">
          <a:xfrm rot="16200000">
            <a:off x="10521464" y="6092339"/>
            <a:ext cx="1616563" cy="758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3" name="AutoShape 9"/>
          <p:cNvCxnSpPr>
            <a:cxnSpLocks noChangeShapeType="1"/>
          </p:cNvCxnSpPr>
          <p:nvPr/>
        </p:nvCxnSpPr>
        <p:spPr bwMode="auto">
          <a:xfrm>
            <a:off x="7536967" y="64201"/>
            <a:ext cx="0" cy="10361750"/>
          </a:xfrm>
          <a:prstGeom prst="straightConnector1">
            <a:avLst/>
          </a:prstGeom>
          <a:noFill/>
          <a:ln w="9525">
            <a:solidFill>
              <a:srgbClr val="F2F2F2"/>
            </a:solidFill>
            <a:round/>
            <a:headEnd/>
            <a:tailEnd/>
          </a:ln>
          <a:extLst>
            <a:ext uri="{909E8E84-426E-40DD-AFC4-6F175D3DCCD1}">
              <a14:hiddenFill xmlns:a14="http://schemas.microsoft.com/office/drawing/2010/main">
                <a:noFill/>
              </a14:hiddenFill>
            </a:ext>
          </a:extLst>
        </p:spPr>
      </p:cxnSp>
      <p:grpSp>
        <p:nvGrpSpPr>
          <p:cNvPr id="1123" name="Group 10"/>
          <p:cNvGrpSpPr>
            <a:grpSpLocks/>
          </p:cNvGrpSpPr>
          <p:nvPr/>
        </p:nvGrpSpPr>
        <p:grpSpPr bwMode="auto">
          <a:xfrm>
            <a:off x="9816883" y="9392401"/>
            <a:ext cx="3013041" cy="365554"/>
            <a:chOff x="16303" y="15588"/>
            <a:chExt cx="4751" cy="585"/>
          </a:xfrm>
        </p:grpSpPr>
        <p:sp>
          <p:nvSpPr>
            <p:cNvPr id="1142" name="WordArt 11"/>
            <p:cNvSpPr>
              <a:spLocks noChangeArrowheads="1" noChangeShapeType="1" noTextEdit="1"/>
            </p:cNvSpPr>
            <p:nvPr/>
          </p:nvSpPr>
          <p:spPr bwMode="auto">
            <a:xfrm>
              <a:off x="16303" y="15858"/>
              <a:ext cx="4751" cy="31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4"/>
                  <a:ea typeface="ヒラギノ角ゴ4"/>
                </a:rPr>
                <a:t>https://www.applied.ne.jp/rs/</a:t>
              </a:r>
              <a:endParaRPr lang="ja-JP" altLang="en-US" sz="3600" kern="10" spc="0">
                <a:ln>
                  <a:noFill/>
                </a:ln>
                <a:solidFill>
                  <a:srgbClr val="272727"/>
                </a:solidFill>
                <a:effectLst/>
                <a:latin typeface="ヒラギノ角ゴ4"/>
                <a:ea typeface="ヒラギノ角ゴ4"/>
              </a:endParaRPr>
            </a:p>
          </p:txBody>
        </p:sp>
        <p:sp>
          <p:nvSpPr>
            <p:cNvPr id="1143" name="WordArt 12"/>
            <p:cNvSpPr>
              <a:spLocks noChangeArrowheads="1" noChangeShapeType="1" noTextEdit="1"/>
            </p:cNvSpPr>
            <p:nvPr/>
          </p:nvSpPr>
          <p:spPr bwMode="auto">
            <a:xfrm>
              <a:off x="16937" y="15588"/>
              <a:ext cx="3483" cy="1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4"/>
                  <a:ea typeface="ヒラギノ角ゴ4"/>
                </a:rPr>
                <a:t>法人様向けビジネス</a:t>
              </a:r>
              <a:r>
                <a:rPr lang="en-US" altLang="ja-JP" sz="3600" kern="10" spc="0">
                  <a:ln>
                    <a:noFill/>
                  </a:ln>
                  <a:solidFill>
                    <a:srgbClr val="272727"/>
                  </a:solidFill>
                  <a:effectLst/>
                  <a:latin typeface="ヒラギノ角ゴ4"/>
                  <a:ea typeface="ヒラギノ角ゴ4"/>
                </a:rPr>
                <a:t>PC</a:t>
              </a:r>
              <a:r>
                <a:rPr lang="ja-JP" altLang="en-US" sz="3600" kern="10" spc="0">
                  <a:ln>
                    <a:noFill/>
                  </a:ln>
                  <a:solidFill>
                    <a:srgbClr val="272727"/>
                  </a:solidFill>
                  <a:effectLst/>
                  <a:latin typeface="ヒラギノ角ゴ4"/>
                  <a:ea typeface="ヒラギノ角ゴ4"/>
                </a:rPr>
                <a:t>ご提案サイト</a:t>
              </a:r>
            </a:p>
          </p:txBody>
        </p:sp>
      </p:grpSp>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4667" y="10027279"/>
            <a:ext cx="1707242" cy="32556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descr="23454103"/>
          <p:cNvPicPr>
            <a:picLocks noChangeAspect="1" noChangeArrowheads="1"/>
          </p:cNvPicPr>
          <p:nvPr/>
        </p:nvPicPr>
        <p:blipFill>
          <a:blip r:embed="rId5">
            <a:extLst>
              <a:ext uri="{28A0092B-C50C-407E-A947-70E740481C1C}">
                <a14:useLocalDpi xmlns:a14="http://schemas.microsoft.com/office/drawing/2010/main" val="0"/>
              </a:ext>
            </a:extLst>
          </a:blip>
          <a:srcRect r="29552"/>
          <a:stretch>
            <a:fillRect/>
          </a:stretch>
        </p:blipFill>
        <p:spPr bwMode="auto">
          <a:xfrm rot="5400000">
            <a:off x="10508146" y="-3038398"/>
            <a:ext cx="1616563" cy="7585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4" name="WordArt 16"/>
          <p:cNvSpPr>
            <a:spLocks noChangeArrowheads="1" noChangeShapeType="1" noTextEdit="1"/>
          </p:cNvSpPr>
          <p:nvPr/>
        </p:nvSpPr>
        <p:spPr bwMode="auto">
          <a:xfrm>
            <a:off x="8284044" y="7593373"/>
            <a:ext cx="4610568" cy="408046"/>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800" kern="10" spc="0">
                <a:ln>
                  <a:noFill/>
                </a:ln>
                <a:solidFill>
                  <a:srgbClr val="000000"/>
                </a:solidFill>
                <a:effectLst/>
                <a:latin typeface="ヒラギノ角ゴ3"/>
                <a:ea typeface="ヒラギノ角ゴ3"/>
              </a:rPr>
              <a:t>NUC</a:t>
            </a:r>
            <a:r>
              <a:rPr lang="ja-JP" altLang="en-US" sz="800" kern="10" spc="0">
                <a:ln>
                  <a:noFill/>
                </a:ln>
                <a:solidFill>
                  <a:srgbClr val="000000"/>
                </a:solidFill>
                <a:effectLst/>
                <a:latin typeface="ヒラギノ角ゴ3"/>
                <a:ea typeface="ヒラギノ角ゴ3"/>
              </a:rPr>
              <a:t>とは、特殊なパーツで製造された手の平サイズの超小型パソコンです。</a:t>
            </a:r>
          </a:p>
          <a:p>
            <a:pPr algn="ctr" rtl="0">
              <a:buNone/>
            </a:pPr>
            <a:r>
              <a:rPr lang="en-US" altLang="ja-JP" sz="800" kern="10" spc="0">
                <a:ln>
                  <a:noFill/>
                </a:ln>
                <a:solidFill>
                  <a:srgbClr val="000000"/>
                </a:solidFill>
                <a:effectLst/>
                <a:latin typeface="ヒラギノ角ゴ3"/>
                <a:ea typeface="ヒラギノ角ゴ3"/>
              </a:rPr>
              <a:t>NUC</a:t>
            </a:r>
            <a:r>
              <a:rPr lang="ja-JP" altLang="en-US" sz="800" kern="10" spc="0">
                <a:ln>
                  <a:noFill/>
                </a:ln>
                <a:solidFill>
                  <a:srgbClr val="000000"/>
                </a:solidFill>
                <a:effectLst/>
                <a:latin typeface="ヒラギノ角ゴ3"/>
                <a:ea typeface="ヒラギノ角ゴ3"/>
              </a:rPr>
              <a:t>はモニターの背面に取り付けることができ、オフィスや工場、サイネージ用の</a:t>
            </a:r>
            <a:r>
              <a:rPr lang="en-US" altLang="ja-JP" sz="800" kern="10" spc="0">
                <a:ln>
                  <a:noFill/>
                </a:ln>
                <a:solidFill>
                  <a:srgbClr val="000000"/>
                </a:solidFill>
                <a:effectLst/>
                <a:latin typeface="ヒラギノ角ゴ3"/>
                <a:ea typeface="ヒラギノ角ゴ3"/>
              </a:rPr>
              <a:t>PC</a:t>
            </a:r>
            <a:r>
              <a:rPr lang="ja-JP" altLang="en-US" sz="800" kern="10" spc="0">
                <a:ln>
                  <a:noFill/>
                </a:ln>
                <a:solidFill>
                  <a:srgbClr val="000000"/>
                </a:solidFill>
                <a:effectLst/>
                <a:latin typeface="ヒラギノ角ゴ3"/>
                <a:ea typeface="ヒラギノ角ゴ3"/>
              </a:rPr>
              <a:t>等</a:t>
            </a:r>
          </a:p>
          <a:p>
            <a:pPr algn="ctr" rtl="0">
              <a:buNone/>
            </a:pPr>
            <a:r>
              <a:rPr lang="ja-JP" altLang="en-US" sz="800" kern="10" spc="0">
                <a:ln>
                  <a:noFill/>
                </a:ln>
                <a:solidFill>
                  <a:srgbClr val="000000"/>
                </a:solidFill>
                <a:effectLst/>
                <a:latin typeface="ヒラギノ角ゴ3"/>
                <a:ea typeface="ヒラギノ角ゴ3"/>
              </a:rPr>
              <a:t>省スペースにコンピューターを設置でき、様々なビジネスシーンで活躍します</a:t>
            </a:r>
            <a:r>
              <a:rPr lang="en-US" altLang="ja-JP" sz="800" kern="10" spc="0">
                <a:ln>
                  <a:noFill/>
                </a:ln>
                <a:solidFill>
                  <a:srgbClr val="000000"/>
                </a:solidFill>
                <a:effectLst/>
                <a:latin typeface="ヒラギノ角ゴ3"/>
                <a:ea typeface="ヒラギノ角ゴ3"/>
              </a:rPr>
              <a:t>!</a:t>
            </a:r>
            <a:endParaRPr lang="ja-JP" altLang="en-US" sz="800" kern="10" spc="0">
              <a:ln>
                <a:noFill/>
              </a:ln>
              <a:solidFill>
                <a:srgbClr val="000000"/>
              </a:solidFill>
              <a:effectLst/>
              <a:latin typeface="ヒラギノ角ゴ3"/>
              <a:ea typeface="ヒラギノ角ゴ3"/>
            </a:endParaRPr>
          </a:p>
        </p:txBody>
      </p:sp>
      <p:grpSp>
        <p:nvGrpSpPr>
          <p:cNvPr id="1125" name="Group 17"/>
          <p:cNvGrpSpPr>
            <a:grpSpLocks/>
          </p:cNvGrpSpPr>
          <p:nvPr/>
        </p:nvGrpSpPr>
        <p:grpSpPr bwMode="auto">
          <a:xfrm>
            <a:off x="11508271" y="3797856"/>
            <a:ext cx="1281700" cy="1262256"/>
            <a:chOff x="5987" y="8525"/>
            <a:chExt cx="1573" cy="1572"/>
          </a:xfrm>
        </p:grpSpPr>
        <p:sp>
          <p:nvSpPr>
            <p:cNvPr id="1139" name="Oval 18"/>
            <p:cNvSpPr>
              <a:spLocks noChangeArrowheads="1"/>
            </p:cNvSpPr>
            <p:nvPr/>
          </p:nvSpPr>
          <p:spPr bwMode="auto">
            <a:xfrm>
              <a:off x="5987" y="8525"/>
              <a:ext cx="1573" cy="1572"/>
            </a:xfrm>
            <a:prstGeom prst="ellipse">
              <a:avLst/>
            </a:prstGeom>
            <a:solidFill>
              <a:srgbClr val="FFFFFF"/>
            </a:solidFill>
            <a:ln w="19050" algn="ctr">
              <a:solidFill>
                <a:srgbClr val="548DD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140" name="Group 19"/>
            <p:cNvGrpSpPr>
              <a:grpSpLocks/>
            </p:cNvGrpSpPr>
            <p:nvPr/>
          </p:nvGrpSpPr>
          <p:grpSpPr bwMode="auto">
            <a:xfrm>
              <a:off x="6163" y="8714"/>
              <a:ext cx="1247" cy="1300"/>
              <a:chOff x="4658" y="9833"/>
              <a:chExt cx="3997" cy="4173"/>
            </a:xfrm>
          </p:grpSpPr>
          <p:pic>
            <p:nvPicPr>
              <p:cNvPr id="1044"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8" y="9833"/>
                <a:ext cx="3997" cy="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1" name="Oval 21"/>
              <p:cNvSpPr>
                <a:spLocks noChangeArrowheads="1"/>
              </p:cNvSpPr>
              <p:nvPr/>
            </p:nvSpPr>
            <p:spPr bwMode="auto">
              <a:xfrm>
                <a:off x="6623" y="10750"/>
                <a:ext cx="1913" cy="1913"/>
              </a:xfrm>
              <a:prstGeom prst="ellipse">
                <a:avLst/>
              </a:prstGeom>
              <a:noFill/>
              <a:ln w="19050" algn="ctr">
                <a:solidFill>
                  <a:srgbClr val="92D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grpSp>
      <p:cxnSp>
        <p:nvCxnSpPr>
          <p:cNvPr id="1046" name="AutoShape 22"/>
          <p:cNvCxnSpPr>
            <a:cxnSpLocks noChangeShapeType="1"/>
          </p:cNvCxnSpPr>
          <p:nvPr/>
        </p:nvCxnSpPr>
        <p:spPr bwMode="auto">
          <a:xfrm>
            <a:off x="12432921" y="4500845"/>
            <a:ext cx="204844" cy="684868"/>
          </a:xfrm>
          <a:prstGeom prst="straightConnector1">
            <a:avLst/>
          </a:prstGeom>
          <a:noFill/>
          <a:ln w="9525">
            <a:solidFill>
              <a:srgbClr val="92D050"/>
            </a:solidFill>
            <a:round/>
            <a:headEnd/>
            <a:tailEnd/>
          </a:ln>
          <a:extLst>
            <a:ext uri="{909E8E84-426E-40DD-AFC4-6F175D3DCCD1}">
              <a14:hiddenFill xmlns:a14="http://schemas.microsoft.com/office/drawing/2010/main">
                <a:noFill/>
              </a14:hiddenFill>
            </a:ext>
          </a:extLst>
        </p:spPr>
      </p:cxnSp>
      <p:cxnSp>
        <p:nvCxnSpPr>
          <p:cNvPr id="1047" name="AutoShape 23"/>
          <p:cNvCxnSpPr>
            <a:cxnSpLocks noChangeShapeType="1"/>
          </p:cNvCxnSpPr>
          <p:nvPr/>
        </p:nvCxnSpPr>
        <p:spPr bwMode="auto">
          <a:xfrm flipH="1">
            <a:off x="12271202" y="5185713"/>
            <a:ext cx="366562" cy="211834"/>
          </a:xfrm>
          <a:prstGeom prst="straightConnector1">
            <a:avLst/>
          </a:prstGeom>
          <a:noFill/>
          <a:ln w="9525">
            <a:solidFill>
              <a:srgbClr val="92D050"/>
            </a:solidFill>
            <a:round/>
            <a:headEnd/>
            <a:tailEnd/>
          </a:ln>
          <a:extLst>
            <a:ext uri="{909E8E84-426E-40DD-AFC4-6F175D3DCCD1}">
              <a14:hiddenFill xmlns:a14="http://schemas.microsoft.com/office/drawing/2010/main">
                <a:noFill/>
              </a14:hiddenFill>
            </a:ext>
          </a:extLst>
        </p:spPr>
      </p:cxnSp>
      <p:grpSp>
        <p:nvGrpSpPr>
          <p:cNvPr id="1128" name="Group 24"/>
          <p:cNvGrpSpPr>
            <a:grpSpLocks/>
          </p:cNvGrpSpPr>
          <p:nvPr/>
        </p:nvGrpSpPr>
        <p:grpSpPr bwMode="auto">
          <a:xfrm>
            <a:off x="8284044" y="1958211"/>
            <a:ext cx="4505927" cy="1788405"/>
            <a:chOff x="13002" y="1578"/>
            <a:chExt cx="7286" cy="2935"/>
          </a:xfrm>
        </p:grpSpPr>
        <p:sp>
          <p:nvSpPr>
            <p:cNvPr id="1137" name="WordArt 25"/>
            <p:cNvSpPr>
              <a:spLocks noChangeArrowheads="1" noChangeShapeType="1" noTextEdit="1"/>
            </p:cNvSpPr>
            <p:nvPr/>
          </p:nvSpPr>
          <p:spPr bwMode="auto">
            <a:xfrm>
              <a:off x="13002" y="1578"/>
              <a:ext cx="7286" cy="2324"/>
            </a:xfrm>
            <a:prstGeom prst="rect">
              <a:avLst/>
            </a:prstGeom>
            <a:extLst>
              <a:ext uri="{91240B29-F687-4F45-9708-019B960494DF}">
                <a14:hiddenLine xmlns:a14="http://schemas.microsoft.com/office/drawing/2010/main" w="12700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C6D9F1"/>
                  </a:solidFill>
                  <a:effectLst/>
                  <a:latin typeface="ヒラギノ角ゴ7"/>
                  <a:ea typeface="ヒラギノ角ゴ7"/>
                </a:rPr>
                <a:t>NUC</a:t>
              </a:r>
              <a:endParaRPr lang="ja-JP" altLang="en-US" sz="3600" kern="10" spc="0">
                <a:ln>
                  <a:noFill/>
                </a:ln>
                <a:solidFill>
                  <a:srgbClr val="C6D9F1"/>
                </a:solidFill>
                <a:effectLst/>
                <a:latin typeface="ヒラギノ角ゴ7"/>
                <a:ea typeface="ヒラギノ角ゴ7"/>
              </a:endParaRPr>
            </a:p>
          </p:txBody>
        </p:sp>
        <p:sp>
          <p:nvSpPr>
            <p:cNvPr id="1138" name="WordArt 26"/>
            <p:cNvSpPr>
              <a:spLocks noChangeArrowheads="1" noChangeShapeType="1" noTextEdit="1"/>
            </p:cNvSpPr>
            <p:nvPr/>
          </p:nvSpPr>
          <p:spPr bwMode="auto">
            <a:xfrm>
              <a:off x="13100" y="4028"/>
              <a:ext cx="7050" cy="485"/>
            </a:xfrm>
            <a:prstGeom prst="rect">
              <a:avLst/>
            </a:prstGeom>
            <a:extLst>
              <a:ext uri="{91240B29-F687-4F45-9708-019B960494DF}">
                <a14:hiddenLine xmlns:a14="http://schemas.microsoft.com/office/drawing/2010/main" w="127000">
                  <a:solidFill>
                    <a:srgbClr val="00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C6D9F1"/>
                  </a:solidFill>
                  <a:effectLst/>
                  <a:latin typeface="ヒラギノ角ゴ6"/>
                  <a:ea typeface="ヒラギノ角ゴ6"/>
                </a:rPr>
                <a:t>手のひらサイズの省スペース筐体</a:t>
              </a:r>
            </a:p>
          </p:txBody>
        </p:sp>
      </p:grpSp>
      <p:grpSp>
        <p:nvGrpSpPr>
          <p:cNvPr id="1129" name="Group 27"/>
          <p:cNvGrpSpPr>
            <a:grpSpLocks/>
          </p:cNvGrpSpPr>
          <p:nvPr/>
        </p:nvGrpSpPr>
        <p:grpSpPr bwMode="auto">
          <a:xfrm>
            <a:off x="13080430" y="1966334"/>
            <a:ext cx="1405367" cy="6732789"/>
            <a:chOff x="20780" y="1592"/>
            <a:chExt cx="2241" cy="10899"/>
          </a:xfrm>
        </p:grpSpPr>
        <p:sp>
          <p:nvSpPr>
            <p:cNvPr id="1134" name="WordArt 28"/>
            <p:cNvSpPr>
              <a:spLocks noChangeArrowheads="1" noChangeShapeType="1" noTextEdit="1"/>
            </p:cNvSpPr>
            <p:nvPr/>
          </p:nvSpPr>
          <p:spPr bwMode="auto">
            <a:xfrm rot="5400000">
              <a:off x="18671" y="3894"/>
              <a:ext cx="6651" cy="2048"/>
            </a:xfrm>
            <a:prstGeom prst="rect">
              <a:avLst/>
            </a:prstGeom>
            <a:extLst>
              <a:ext uri="{91240B29-F687-4F45-9708-019B960494DF}">
                <a14:hiddenLine xmlns:a14="http://schemas.microsoft.com/office/drawing/2010/main" w="127000">
                  <a:solidFill>
                    <a:srgbClr val="000066"/>
                  </a:solidFill>
                  <a:round/>
                  <a:headEnd/>
                  <a:tailEnd/>
                </a14:hiddenLine>
              </a:ext>
              <a:ext uri="{AF507438-7753-43E0-B8FC-AC1667EBCBE1}">
                <a14:hiddenEffects xmlns:a14="http://schemas.microsoft.com/office/drawing/2010/main">
                  <a:effectLst/>
                </a14:hiddenEffects>
              </a:ext>
            </a:extLst>
          </p:spPr>
          <p:txBody>
            <a:bodyPr vert="eaVert" wrap="none" fromWordArt="1">
              <a:prstTxWarp prst="textPlain">
                <a:avLst>
                  <a:gd name="adj" fmla="val 50000"/>
                </a:avLst>
              </a:prstTxWarp>
            </a:bodyPr>
            <a:lstStyle/>
            <a:p>
              <a:pPr algn="l" rtl="0" fontAlgn="auto">
                <a:buNone/>
              </a:pPr>
              <a:r>
                <a:rPr lang="ja-JP" altLang="en-US" sz="3600" kern="10" spc="0" dirty="0">
                  <a:ln>
                    <a:noFill/>
                  </a:ln>
                  <a:solidFill>
                    <a:srgbClr val="548DD4"/>
                  </a:solidFill>
                  <a:effectLst/>
                  <a:latin typeface="ヒラギノ角ゴ7"/>
                  <a:ea typeface="ヒラギノ角ゴ7"/>
                </a:rPr>
                <a:t>超小型</a:t>
              </a:r>
            </a:p>
          </p:txBody>
        </p:sp>
        <p:sp>
          <p:nvSpPr>
            <p:cNvPr id="1135" name="WordArt 29"/>
            <p:cNvSpPr>
              <a:spLocks noChangeArrowheads="1" noChangeShapeType="1" noTextEdit="1"/>
            </p:cNvSpPr>
            <p:nvPr/>
          </p:nvSpPr>
          <p:spPr bwMode="auto">
            <a:xfrm rot="5400000">
              <a:off x="21081" y="8552"/>
              <a:ext cx="2013" cy="1834"/>
            </a:xfrm>
            <a:prstGeom prst="rect">
              <a:avLst/>
            </a:prstGeom>
            <a:extLst>
              <a:ext uri="{91240B29-F687-4F45-9708-019B960494DF}">
                <a14:hiddenLine xmlns:a14="http://schemas.microsoft.com/office/drawing/2010/main" w="127000">
                  <a:solidFill>
                    <a:srgbClr val="000066"/>
                  </a:solidFill>
                  <a:round/>
                  <a:headEnd/>
                  <a:tailEnd/>
                </a14:hiddenLine>
              </a:ex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l" rtl="0" fontAlgn="auto">
                <a:buNone/>
              </a:pPr>
              <a:r>
                <a:rPr lang="en-US" altLang="ja-JP" sz="3600" kern="10" spc="0" dirty="0">
                  <a:ln>
                    <a:noFill/>
                  </a:ln>
                  <a:solidFill>
                    <a:srgbClr val="548DD4"/>
                  </a:solidFill>
                  <a:effectLst/>
                  <a:latin typeface="ヒラギノ角ゴ7"/>
                  <a:ea typeface="ヒラギノ角ゴ7"/>
                </a:rPr>
                <a:t>P</a:t>
              </a:r>
              <a:endParaRPr lang="ja-JP" altLang="en-US" sz="3600" kern="10" spc="0" dirty="0">
                <a:ln>
                  <a:noFill/>
                </a:ln>
                <a:solidFill>
                  <a:srgbClr val="548DD4"/>
                </a:solidFill>
                <a:effectLst/>
                <a:latin typeface="ヒラギノ角ゴ7"/>
                <a:ea typeface="ヒラギノ角ゴ7"/>
              </a:endParaRPr>
            </a:p>
          </p:txBody>
        </p:sp>
        <p:sp>
          <p:nvSpPr>
            <p:cNvPr id="1136" name="WordArt 30"/>
            <p:cNvSpPr>
              <a:spLocks noChangeArrowheads="1" noChangeShapeType="1" noTextEdit="1"/>
            </p:cNvSpPr>
            <p:nvPr/>
          </p:nvSpPr>
          <p:spPr bwMode="auto">
            <a:xfrm rot="5400000">
              <a:off x="21120" y="10609"/>
              <a:ext cx="1930" cy="1834"/>
            </a:xfrm>
            <a:prstGeom prst="rect">
              <a:avLst/>
            </a:prstGeom>
            <a:extLst>
              <a:ext uri="{91240B29-F687-4F45-9708-019B960494DF}">
                <a14:hiddenLine xmlns:a14="http://schemas.microsoft.com/office/drawing/2010/main" w="127000">
                  <a:solidFill>
                    <a:srgbClr val="000066"/>
                  </a:solidFill>
                  <a:round/>
                  <a:headEnd/>
                  <a:tailEnd/>
                </a14:hiddenLine>
              </a:ex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l" rtl="0" fontAlgn="auto">
                <a:buNone/>
              </a:pPr>
              <a:r>
                <a:rPr lang="en-US" altLang="ja-JP" sz="3600" kern="10" spc="0" dirty="0">
                  <a:ln>
                    <a:noFill/>
                  </a:ln>
                  <a:solidFill>
                    <a:srgbClr val="548DD4"/>
                  </a:solidFill>
                  <a:effectLst/>
                  <a:latin typeface="ヒラギノ角ゴ7"/>
                  <a:ea typeface="ヒラギノ角ゴ7"/>
                </a:rPr>
                <a:t>C</a:t>
              </a:r>
              <a:endParaRPr lang="ja-JP" altLang="en-US" sz="3600" kern="10" spc="0" dirty="0">
                <a:ln>
                  <a:noFill/>
                </a:ln>
                <a:solidFill>
                  <a:srgbClr val="548DD4"/>
                </a:solidFill>
                <a:effectLst/>
                <a:latin typeface="ヒラギノ角ゴ7"/>
                <a:ea typeface="ヒラギノ角ゴ7"/>
              </a:endParaRPr>
            </a:p>
          </p:txBody>
        </p:sp>
        <p:cxnSp>
          <p:nvCxnSpPr>
            <p:cNvPr id="1055" name="AutoShape 31"/>
            <p:cNvCxnSpPr>
              <a:cxnSpLocks noChangeShapeType="1"/>
            </p:cNvCxnSpPr>
            <p:nvPr/>
          </p:nvCxnSpPr>
          <p:spPr bwMode="auto">
            <a:xfrm>
              <a:off x="20780" y="1750"/>
              <a:ext cx="0" cy="10701"/>
            </a:xfrm>
            <a:prstGeom prst="straightConnector1">
              <a:avLst/>
            </a:prstGeom>
            <a:noFill/>
            <a:ln w="38100">
              <a:solidFill>
                <a:srgbClr val="548DD4"/>
              </a:solidFill>
              <a:round/>
              <a:headEnd/>
              <a:tailEnd/>
            </a:ln>
            <a:extLst>
              <a:ext uri="{909E8E84-426E-40DD-AFC4-6F175D3DCCD1}">
                <a14:hiddenFill xmlns:a14="http://schemas.microsoft.com/office/drawing/2010/main">
                  <a:noFill/>
                </a14:hiddenFill>
              </a:ext>
            </a:extLst>
          </p:spPr>
        </p:cxnSp>
      </p:grpSp>
      <p:pic>
        <p:nvPicPr>
          <p:cNvPr id="1056" name="Picture 32" descr="FabrikPCロゴ 修正2022122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6333" y="7948930"/>
            <a:ext cx="2850688" cy="8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0" name="Group 33"/>
          <p:cNvGrpSpPr>
            <a:grpSpLocks/>
          </p:cNvGrpSpPr>
          <p:nvPr/>
        </p:nvGrpSpPr>
        <p:grpSpPr bwMode="auto">
          <a:xfrm>
            <a:off x="11003455" y="8085778"/>
            <a:ext cx="1786516" cy="588636"/>
            <a:chOff x="6356" y="8815"/>
            <a:chExt cx="4802" cy="1606"/>
          </a:xfrm>
        </p:grpSpPr>
        <p:pic>
          <p:nvPicPr>
            <p:cNvPr id="1058"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6" y="8914"/>
              <a:ext cx="4802" cy="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 name="WordArt 35"/>
            <p:cNvSpPr>
              <a:spLocks noChangeArrowheads="1" noChangeShapeType="1" noTextEdit="1"/>
            </p:cNvSpPr>
            <p:nvPr/>
          </p:nvSpPr>
          <p:spPr bwMode="auto">
            <a:xfrm>
              <a:off x="6590" y="8815"/>
              <a:ext cx="4378"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333333"/>
                  </a:solidFill>
                  <a:effectLst/>
                  <a:latin typeface="ヒラギノ角ゴ5"/>
                  <a:ea typeface="ヒラギノ角ゴ5"/>
                </a:rPr>
                <a:t>ビジネスに最適化されたオーダーメイド</a:t>
              </a:r>
              <a:r>
                <a:rPr lang="en-US" altLang="ja-JP" sz="800" kern="10" spc="0">
                  <a:ln>
                    <a:noFill/>
                  </a:ln>
                  <a:solidFill>
                    <a:srgbClr val="333333"/>
                  </a:solidFill>
                  <a:effectLst/>
                  <a:latin typeface="ヒラギノ角ゴ5"/>
                  <a:ea typeface="ヒラギノ角ゴ5"/>
                </a:rPr>
                <a:t>PC</a:t>
              </a:r>
              <a:endParaRPr lang="ja-JP" altLang="en-US" sz="800" kern="10" spc="0">
                <a:ln>
                  <a:noFill/>
                </a:ln>
                <a:solidFill>
                  <a:srgbClr val="333333"/>
                </a:solidFill>
                <a:effectLst/>
                <a:latin typeface="ヒラギノ角ゴ5"/>
                <a:ea typeface="ヒラギノ角ゴ5"/>
              </a:endParaRPr>
            </a:p>
          </p:txBody>
        </p:sp>
      </p:grpSp>
      <p:grpSp>
        <p:nvGrpSpPr>
          <p:cNvPr id="7" name="Group 37"/>
          <p:cNvGrpSpPr>
            <a:grpSpLocks/>
          </p:cNvGrpSpPr>
          <p:nvPr/>
        </p:nvGrpSpPr>
        <p:grpSpPr bwMode="auto">
          <a:xfrm>
            <a:off x="360463" y="9243055"/>
            <a:ext cx="6657736" cy="922322"/>
            <a:chOff x="632" y="14015"/>
            <a:chExt cx="10498" cy="1476"/>
          </a:xfrm>
        </p:grpSpPr>
        <p:sp>
          <p:nvSpPr>
            <p:cNvPr id="1094" name="WordArt 38"/>
            <p:cNvSpPr>
              <a:spLocks noChangeArrowheads="1" noChangeShapeType="1" noTextEdit="1"/>
            </p:cNvSpPr>
            <p:nvPr/>
          </p:nvSpPr>
          <p:spPr bwMode="auto">
            <a:xfrm>
              <a:off x="3862" y="14284"/>
              <a:ext cx="4337" cy="29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a:ea typeface="ヒラギノ角ゴ5"/>
                </a:rPr>
                <a:t>https://www.applied.ne.jp/rs/</a:t>
              </a:r>
              <a:endParaRPr lang="ja-JP" altLang="en-US" sz="3600" kern="10" spc="0">
                <a:ln>
                  <a:noFill/>
                </a:ln>
                <a:solidFill>
                  <a:srgbClr val="404040"/>
                </a:solidFill>
                <a:effectLst/>
                <a:latin typeface="ヒラギノ角ゴ5"/>
                <a:ea typeface="ヒラギノ角ゴ5"/>
              </a:endParaRPr>
            </a:p>
          </p:txBody>
        </p:sp>
        <p:cxnSp>
          <p:nvCxnSpPr>
            <p:cNvPr id="1063" name="AutoShape 39"/>
            <p:cNvCxnSpPr>
              <a:cxnSpLocks noChangeShapeType="1"/>
            </p:cNvCxnSpPr>
            <p:nvPr/>
          </p:nvCxnSpPr>
          <p:spPr bwMode="auto">
            <a:xfrm>
              <a:off x="3802" y="14139"/>
              <a:ext cx="710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069" name="図 3" descr="説明: C:\Users\hayashi\AppData\Local\Microsoft\Windows\INetCache\Content.Word\APP_logo_new2_1.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32" y="14015"/>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6" descr="APP_logo_new2_1"/>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37" y="14047"/>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0" name="Rectangle 47"/>
            <p:cNvSpPr>
              <a:spLocks noChangeArrowheads="1"/>
            </p:cNvSpPr>
            <p:nvPr/>
          </p:nvSpPr>
          <p:spPr bwMode="auto">
            <a:xfrm>
              <a:off x="1383" y="14558"/>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01" name="Rectangle 48"/>
            <p:cNvSpPr>
              <a:spLocks noChangeArrowheads="1"/>
            </p:cNvSpPr>
            <p:nvPr/>
          </p:nvSpPr>
          <p:spPr bwMode="auto">
            <a:xfrm>
              <a:off x="3041" y="14558"/>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02" name="WordArt 49"/>
            <p:cNvSpPr>
              <a:spLocks noChangeArrowheads="1" noChangeShapeType="1" noTextEdit="1"/>
            </p:cNvSpPr>
            <p:nvPr/>
          </p:nvSpPr>
          <p:spPr bwMode="auto">
            <a:xfrm>
              <a:off x="2030"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デ</a:t>
              </a:r>
            </a:p>
          </p:txBody>
        </p:sp>
        <p:sp>
          <p:nvSpPr>
            <p:cNvPr id="1103" name="WordArt 50"/>
            <p:cNvSpPr>
              <a:spLocks noChangeArrowheads="1" noChangeShapeType="1" noTextEdit="1"/>
            </p:cNvSpPr>
            <p:nvPr/>
          </p:nvSpPr>
          <p:spPr bwMode="auto">
            <a:xfrm>
              <a:off x="2109"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ジ</a:t>
              </a:r>
            </a:p>
          </p:txBody>
        </p:sp>
        <p:sp>
          <p:nvSpPr>
            <p:cNvPr id="1104" name="WordArt 51"/>
            <p:cNvSpPr>
              <a:spLocks noChangeArrowheads="1" noChangeShapeType="1" noTextEdit="1"/>
            </p:cNvSpPr>
            <p:nvPr/>
          </p:nvSpPr>
          <p:spPr bwMode="auto">
            <a:xfrm>
              <a:off x="2188"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タ</a:t>
              </a:r>
            </a:p>
          </p:txBody>
        </p:sp>
        <p:sp>
          <p:nvSpPr>
            <p:cNvPr id="1105" name="WordArt 52"/>
            <p:cNvSpPr>
              <a:spLocks noChangeArrowheads="1" noChangeShapeType="1" noTextEdit="1"/>
            </p:cNvSpPr>
            <p:nvPr/>
          </p:nvSpPr>
          <p:spPr bwMode="auto">
            <a:xfrm>
              <a:off x="2264" y="14531"/>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ル</a:t>
              </a:r>
            </a:p>
          </p:txBody>
        </p:sp>
        <p:sp>
          <p:nvSpPr>
            <p:cNvPr id="1106" name="WordArt 53"/>
            <p:cNvSpPr>
              <a:spLocks noChangeArrowheads="1" noChangeShapeType="1" noTextEdit="1"/>
            </p:cNvSpPr>
            <p:nvPr/>
          </p:nvSpPr>
          <p:spPr bwMode="auto">
            <a:xfrm>
              <a:off x="2347" y="14529"/>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丸</a:t>
              </a:r>
            </a:p>
          </p:txBody>
        </p:sp>
        <p:sp>
          <p:nvSpPr>
            <p:cNvPr id="1107" name="WordArt 54"/>
            <p:cNvSpPr>
              <a:spLocks noChangeArrowheads="1" noChangeShapeType="1" noTextEdit="1"/>
            </p:cNvSpPr>
            <p:nvPr/>
          </p:nvSpPr>
          <p:spPr bwMode="auto">
            <a:xfrm>
              <a:off x="2434" y="14534"/>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ご</a:t>
              </a:r>
            </a:p>
          </p:txBody>
        </p:sp>
        <p:sp>
          <p:nvSpPr>
            <p:cNvPr id="1108" name="WordArt 55"/>
            <p:cNvSpPr>
              <a:spLocks noChangeArrowheads="1" noChangeShapeType="1" noTextEdit="1"/>
            </p:cNvSpPr>
            <p:nvPr/>
          </p:nvSpPr>
          <p:spPr bwMode="auto">
            <a:xfrm>
              <a:off x="2509"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と</a:t>
              </a:r>
            </a:p>
          </p:txBody>
        </p:sp>
        <p:sp>
          <p:nvSpPr>
            <p:cNvPr id="1109" name="WordArt 56"/>
            <p:cNvSpPr>
              <a:spLocks noChangeArrowheads="1" noChangeShapeType="1" noTextEdit="1"/>
            </p:cNvSpPr>
            <p:nvPr/>
          </p:nvSpPr>
          <p:spPr bwMode="auto">
            <a:xfrm>
              <a:off x="2588" y="14531"/>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ア</a:t>
              </a:r>
            </a:p>
          </p:txBody>
        </p:sp>
        <p:sp>
          <p:nvSpPr>
            <p:cNvPr id="1110" name="WordArt 57"/>
            <p:cNvSpPr>
              <a:spLocks noChangeArrowheads="1" noChangeShapeType="1" noTextEdit="1"/>
            </p:cNvSpPr>
            <p:nvPr/>
          </p:nvSpPr>
          <p:spPr bwMode="auto">
            <a:xfrm>
              <a:off x="2671"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プ</a:t>
              </a:r>
            </a:p>
          </p:txBody>
        </p:sp>
        <p:sp>
          <p:nvSpPr>
            <p:cNvPr id="1111" name="WordArt 58"/>
            <p:cNvSpPr>
              <a:spLocks noChangeArrowheads="1" noChangeShapeType="1" noTextEdit="1"/>
            </p:cNvSpPr>
            <p:nvPr/>
          </p:nvSpPr>
          <p:spPr bwMode="auto">
            <a:xfrm>
              <a:off x="2751"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ラ</a:t>
              </a:r>
            </a:p>
          </p:txBody>
        </p:sp>
        <p:sp>
          <p:nvSpPr>
            <p:cNvPr id="1112" name="WordArt 59"/>
            <p:cNvSpPr>
              <a:spLocks noChangeArrowheads="1" noChangeShapeType="1" noTextEdit="1"/>
            </p:cNvSpPr>
            <p:nvPr/>
          </p:nvSpPr>
          <p:spPr bwMode="auto">
            <a:xfrm>
              <a:off x="2830" y="14531"/>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イ</a:t>
              </a:r>
            </a:p>
          </p:txBody>
        </p:sp>
        <p:sp>
          <p:nvSpPr>
            <p:cNvPr id="1114" name="WordArt 60"/>
            <p:cNvSpPr>
              <a:spLocks noChangeArrowheads="1" noChangeShapeType="1" noTextEdit="1"/>
            </p:cNvSpPr>
            <p:nvPr/>
          </p:nvSpPr>
          <p:spPr bwMode="auto">
            <a:xfrm>
              <a:off x="2927" y="14528"/>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ド</a:t>
              </a:r>
            </a:p>
          </p:txBody>
        </p:sp>
        <p:sp>
          <p:nvSpPr>
            <p:cNvPr id="1116" name="Rectangle 61"/>
            <p:cNvSpPr>
              <a:spLocks noChangeArrowheads="1"/>
            </p:cNvSpPr>
            <p:nvPr/>
          </p:nvSpPr>
          <p:spPr bwMode="auto">
            <a:xfrm>
              <a:off x="672" y="14713"/>
              <a:ext cx="1936" cy="5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17" name="Rectangle 62"/>
            <p:cNvSpPr>
              <a:spLocks noChangeArrowheads="1"/>
            </p:cNvSpPr>
            <p:nvPr/>
          </p:nvSpPr>
          <p:spPr bwMode="auto">
            <a:xfrm>
              <a:off x="2441" y="14708"/>
              <a:ext cx="1053"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18" name="Rectangle 63"/>
            <p:cNvSpPr>
              <a:spLocks noChangeArrowheads="1"/>
            </p:cNvSpPr>
            <p:nvPr/>
          </p:nvSpPr>
          <p:spPr bwMode="auto">
            <a:xfrm>
              <a:off x="697" y="14786"/>
              <a:ext cx="10433" cy="245"/>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19" name="WordArt 64"/>
            <p:cNvSpPr>
              <a:spLocks noChangeArrowheads="1" noChangeShapeType="1" noTextEdit="1"/>
            </p:cNvSpPr>
            <p:nvPr/>
          </p:nvSpPr>
          <p:spPr bwMode="auto">
            <a:xfrm>
              <a:off x="1328" y="14820"/>
              <a:ext cx="2780" cy="178"/>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a:ea typeface="ヒラギノ角ゴ4"/>
                </a:rPr>
                <a:t>アプライド株式会社 特機営業部</a:t>
              </a:r>
            </a:p>
          </p:txBody>
        </p:sp>
        <p:sp>
          <p:nvSpPr>
            <p:cNvPr id="1120" name="WordArt 65"/>
            <p:cNvSpPr>
              <a:spLocks noChangeArrowheads="1" noChangeShapeType="1" noTextEdit="1"/>
            </p:cNvSpPr>
            <p:nvPr/>
          </p:nvSpPr>
          <p:spPr bwMode="auto">
            <a:xfrm>
              <a:off x="740" y="15139"/>
              <a:ext cx="5117" cy="352"/>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a:ln>
                    <a:noFill/>
                  </a:ln>
                  <a:solidFill>
                    <a:srgbClr val="5F5F5F"/>
                  </a:solidFill>
                  <a:effectLst/>
                  <a:latin typeface="ヒラギノ角ゴ4"/>
                  <a:ea typeface="ヒラギノ角ゴ4"/>
                </a:rPr>
                <a:t>■関東営業部  東京都千代田区神田小川町１−</a:t>
              </a:r>
              <a:r>
                <a:rPr lang="en-US" altLang="zh-TW" sz="1200" kern="10" spc="0">
                  <a:ln>
                    <a:noFill/>
                  </a:ln>
                  <a:solidFill>
                    <a:srgbClr val="5F5F5F"/>
                  </a:solidFill>
                  <a:effectLst/>
                  <a:latin typeface="ヒラギノ角ゴ4"/>
                  <a:ea typeface="ヒラギノ角ゴ4"/>
                </a:rPr>
                <a:t>11‐4F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03-5280-9255</a:t>
              </a:r>
            </a:p>
            <a:p>
              <a:pPr algn="l" rtl="0">
                <a:buNone/>
              </a:pPr>
              <a:r>
                <a:rPr lang="en-US" altLang="zh-TW" sz="1200" kern="10" spc="0">
                  <a:ln>
                    <a:noFill/>
                  </a:ln>
                  <a:solidFill>
                    <a:srgbClr val="5F5F5F"/>
                  </a:solidFill>
                  <a:effectLst/>
                  <a:latin typeface="ヒラギノ角ゴ4"/>
                  <a:ea typeface="ヒラギノ角ゴ4"/>
                </a:rPr>
                <a:t>■</a:t>
              </a:r>
              <a:r>
                <a:rPr lang="zh-TW" altLang="en-US" sz="1200" kern="10" spc="0">
                  <a:ln>
                    <a:noFill/>
                  </a:ln>
                  <a:solidFill>
                    <a:srgbClr val="5F5F5F"/>
                  </a:solidFill>
                  <a:effectLst/>
                  <a:latin typeface="ヒラギノ角ゴ4"/>
                  <a:ea typeface="ヒラギノ角ゴ4"/>
                </a:rPr>
                <a:t>東海営業部  名古屋市西区上名古屋三丁目</a:t>
              </a:r>
              <a:r>
                <a:rPr lang="en-US" altLang="zh-TW" sz="1200" kern="10" spc="0">
                  <a:ln>
                    <a:noFill/>
                  </a:ln>
                  <a:solidFill>
                    <a:srgbClr val="5F5F5F"/>
                  </a:solidFill>
                  <a:effectLst/>
                  <a:latin typeface="ヒラギノ角ゴ4"/>
                  <a:ea typeface="ヒラギノ角ゴ4"/>
                </a:rPr>
                <a:t>25-28-5F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052-325-2782</a:t>
              </a:r>
              <a:endParaRPr lang="ja-JP" altLang="en-US" sz="1200" kern="10" spc="0">
                <a:ln>
                  <a:noFill/>
                </a:ln>
                <a:solidFill>
                  <a:srgbClr val="5F5F5F"/>
                </a:solidFill>
                <a:effectLst/>
                <a:latin typeface="ヒラギノ角ゴ4"/>
                <a:ea typeface="ヒラギノ角ゴ4"/>
              </a:endParaRPr>
            </a:p>
          </p:txBody>
        </p:sp>
        <p:sp>
          <p:nvSpPr>
            <p:cNvPr id="1121" name="WordArt 66"/>
            <p:cNvSpPr>
              <a:spLocks noChangeArrowheads="1" noChangeShapeType="1" noTextEdit="1"/>
            </p:cNvSpPr>
            <p:nvPr/>
          </p:nvSpPr>
          <p:spPr bwMode="auto">
            <a:xfrm>
              <a:off x="6200" y="15139"/>
              <a:ext cx="4873" cy="352"/>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a:ln>
                    <a:noFill/>
                  </a:ln>
                  <a:solidFill>
                    <a:srgbClr val="5F5F5F"/>
                  </a:solidFill>
                  <a:effectLst/>
                  <a:latin typeface="ヒラギノ角ゴ4"/>
                  <a:ea typeface="ヒラギノ角ゴ4"/>
                </a:rPr>
                <a:t>■関西営業部　大阪市淀川区西中島</a:t>
              </a:r>
              <a:r>
                <a:rPr lang="en-US" altLang="zh-TW" sz="1200" kern="10" spc="0">
                  <a:ln>
                    <a:noFill/>
                  </a:ln>
                  <a:solidFill>
                    <a:srgbClr val="5F5F5F"/>
                  </a:solidFill>
                  <a:effectLst/>
                  <a:latin typeface="ヒラギノ角ゴ4"/>
                  <a:ea typeface="ヒラギノ角ゴ4"/>
                </a:rPr>
                <a:t>2</a:t>
              </a:r>
              <a:r>
                <a:rPr lang="zh-TW" altLang="en-US" sz="1200" kern="10" spc="0">
                  <a:ln>
                    <a:noFill/>
                  </a:ln>
                  <a:solidFill>
                    <a:srgbClr val="5F5F5F"/>
                  </a:solidFill>
                  <a:effectLst/>
                  <a:latin typeface="ヒラギノ角ゴ4"/>
                  <a:ea typeface="ヒラギノ角ゴ4"/>
                </a:rPr>
                <a:t>丁目</a:t>
              </a:r>
              <a:r>
                <a:rPr lang="en-US" altLang="zh-TW" sz="1200" kern="10" spc="0">
                  <a:ln>
                    <a:noFill/>
                  </a:ln>
                  <a:solidFill>
                    <a:srgbClr val="5F5F5F"/>
                  </a:solidFill>
                  <a:effectLst/>
                  <a:latin typeface="ヒラギノ角ゴ4"/>
                  <a:ea typeface="ヒラギノ角ゴ4"/>
                </a:rPr>
                <a:t>14-6-5</a:t>
              </a:r>
              <a:r>
                <a:rPr lang="zh-TW" altLang="en-US" sz="1200" kern="10" spc="0">
                  <a:ln>
                    <a:noFill/>
                  </a:ln>
                  <a:solidFill>
                    <a:srgbClr val="5F5F5F"/>
                  </a:solidFill>
                  <a:effectLst/>
                  <a:latin typeface="ヒラギノ角ゴ4"/>
                  <a:ea typeface="ヒラギノ角ゴ4"/>
                </a:rPr>
                <a:t>　</a:t>
              </a:r>
              <a:r>
                <a:rPr lang="en-US" altLang="zh-TW" sz="1200" kern="10" spc="0">
                  <a:ln>
                    <a:noFill/>
                  </a:ln>
                  <a:solidFill>
                    <a:srgbClr val="5F5F5F"/>
                  </a:solidFill>
                  <a:effectLst/>
                  <a:latin typeface="ヒラギノ角ゴ4"/>
                  <a:ea typeface="ヒラギノ角ゴ4"/>
                </a:rPr>
                <a:t>TEL:06-6838-4123</a:t>
              </a:r>
            </a:p>
            <a:p>
              <a:pPr algn="l" rtl="0">
                <a:buNone/>
              </a:pPr>
              <a:r>
                <a:rPr lang="en-US" altLang="zh-TW" sz="1200" kern="10" spc="0">
                  <a:ln>
                    <a:noFill/>
                  </a:ln>
                  <a:solidFill>
                    <a:srgbClr val="5F5F5F"/>
                  </a:solidFill>
                  <a:effectLst/>
                  <a:latin typeface="ヒラギノ角ゴ4"/>
                  <a:ea typeface="ヒラギノ角ゴ4"/>
                </a:rPr>
                <a:t>■</a:t>
              </a:r>
              <a:r>
                <a:rPr lang="zh-TW" altLang="en-US" sz="1200" kern="10" spc="0">
                  <a:ln>
                    <a:noFill/>
                  </a:ln>
                  <a:solidFill>
                    <a:srgbClr val="5F5F5F"/>
                  </a:solidFill>
                  <a:effectLst/>
                  <a:latin typeface="ヒラギノ角ゴ4"/>
                  <a:ea typeface="ヒラギノ角ゴ4"/>
                </a:rPr>
                <a:t>九州営業部   福岡市博多区上牟田</a:t>
              </a:r>
              <a:r>
                <a:rPr lang="en-US" altLang="zh-TW" sz="1200" kern="10" spc="0">
                  <a:ln>
                    <a:noFill/>
                  </a:ln>
                  <a:solidFill>
                    <a:srgbClr val="5F5F5F"/>
                  </a:solidFill>
                  <a:effectLst/>
                  <a:latin typeface="ヒラギノ角ゴ4"/>
                  <a:ea typeface="ヒラギノ角ゴ4"/>
                </a:rPr>
                <a:t>1</a:t>
              </a:r>
              <a:r>
                <a:rPr lang="zh-TW" altLang="en-US" sz="1200" kern="10" spc="0">
                  <a:ln>
                    <a:noFill/>
                  </a:ln>
                  <a:solidFill>
                    <a:srgbClr val="5F5F5F"/>
                  </a:solidFill>
                  <a:effectLst/>
                  <a:latin typeface="ヒラギノ角ゴ4"/>
                  <a:ea typeface="ヒラギノ角ゴ4"/>
                </a:rPr>
                <a:t>丁目</a:t>
              </a:r>
              <a:r>
                <a:rPr lang="en-US" altLang="zh-TW" sz="1200" kern="10" spc="0">
                  <a:ln>
                    <a:noFill/>
                  </a:ln>
                  <a:solidFill>
                    <a:srgbClr val="5F5F5F"/>
                  </a:solidFill>
                  <a:effectLst/>
                  <a:latin typeface="ヒラギノ角ゴ4"/>
                  <a:ea typeface="ヒラギノ角ゴ4"/>
                </a:rPr>
                <a:t>6-23    TEL</a:t>
              </a:r>
              <a:r>
                <a:rPr lang="zh-TW" altLang="en-US" sz="1200" kern="10" spc="0">
                  <a:ln>
                    <a:noFill/>
                  </a:ln>
                  <a:solidFill>
                    <a:srgbClr val="5F5F5F"/>
                  </a:solidFill>
                  <a:effectLst/>
                  <a:latin typeface="ヒラギノ角ゴ4"/>
                  <a:ea typeface="ヒラギノ角ゴ4"/>
                </a:rPr>
                <a:t>：</a:t>
              </a:r>
              <a:r>
                <a:rPr lang="en-US" altLang="zh-TW" sz="1200" kern="10" spc="0">
                  <a:ln>
                    <a:noFill/>
                  </a:ln>
                  <a:solidFill>
                    <a:srgbClr val="5F5F5F"/>
                  </a:solidFill>
                  <a:effectLst/>
                  <a:latin typeface="ヒラギノ角ゴ4"/>
                  <a:ea typeface="ヒラギノ角ゴ4"/>
                </a:rPr>
                <a:t>092-481-7812</a:t>
              </a:r>
              <a:endParaRPr lang="ja-JP" altLang="en-US" sz="1200" kern="10" spc="0">
                <a:ln>
                  <a:noFill/>
                </a:ln>
                <a:solidFill>
                  <a:srgbClr val="5F5F5F"/>
                </a:solidFill>
                <a:effectLst/>
                <a:latin typeface="ヒラギノ角ゴ4"/>
                <a:ea typeface="ヒラギノ角ゴ4"/>
              </a:endParaRPr>
            </a:p>
          </p:txBody>
        </p:sp>
      </p:grpSp>
      <p:sp>
        <p:nvSpPr>
          <p:cNvPr id="9" name="Rectangle 68"/>
          <p:cNvSpPr>
            <a:spLocks noChangeArrowheads="1"/>
          </p:cNvSpPr>
          <p:nvPr/>
        </p:nvSpPr>
        <p:spPr bwMode="auto">
          <a:xfrm>
            <a:off x="443534" y="7041122"/>
            <a:ext cx="6569583" cy="2056764"/>
          </a:xfrm>
          <a:prstGeom prst="rect">
            <a:avLst/>
          </a:prstGeom>
          <a:solidFill>
            <a:srgbClr val="FFFFFF"/>
          </a:solidFill>
          <a:ln w="28575">
            <a:solidFill>
              <a:srgbClr val="000066"/>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36" name="Group 123"/>
          <p:cNvGrpSpPr>
            <a:grpSpLocks/>
          </p:cNvGrpSpPr>
          <p:nvPr/>
        </p:nvGrpSpPr>
        <p:grpSpPr bwMode="auto">
          <a:xfrm>
            <a:off x="446632" y="4587535"/>
            <a:ext cx="6566485" cy="1442604"/>
            <a:chOff x="721" y="3896"/>
            <a:chExt cx="9285" cy="2070"/>
          </a:xfrm>
        </p:grpSpPr>
        <p:pic>
          <p:nvPicPr>
            <p:cNvPr id="1148" name="Picture 124" descr="https://bto.applied.ne.jp/img/conts/oem_mainvisual.jpg"/>
            <p:cNvPicPr>
              <a:picLocks noChangeAspect="1" noChangeArrowheads="1"/>
            </p:cNvPicPr>
            <p:nvPr/>
          </p:nvPicPr>
          <p:blipFill>
            <a:blip r:embed="rId12" r:link="rId13">
              <a:extLst>
                <a:ext uri="{28A0092B-C50C-407E-A947-70E740481C1C}">
                  <a14:useLocalDpi xmlns:a14="http://schemas.microsoft.com/office/drawing/2010/main" val="0"/>
                </a:ext>
              </a:extLst>
            </a:blip>
            <a:srcRect b="20309"/>
            <a:stretch>
              <a:fillRect/>
            </a:stretch>
          </p:blipFill>
          <p:spPr bwMode="auto">
            <a:xfrm>
              <a:off x="4003" y="3906"/>
              <a:ext cx="6003"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9" name="Picture 125" descr="http://recruit.applied-g.jp/2020/wp-content/uploads/2019/09/IMG_5784_R.jpg"/>
            <p:cNvPicPr>
              <a:picLocks noChangeAspect="1" noChangeArrowheads="1"/>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a:off x="721" y="3896"/>
              <a:ext cx="3292" cy="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WordArt 126"/>
          <p:cNvSpPr>
            <a:spLocks noChangeArrowheads="1" noChangeShapeType="1" noTextEdit="1"/>
          </p:cNvSpPr>
          <p:nvPr/>
        </p:nvSpPr>
        <p:spPr bwMode="auto">
          <a:xfrm>
            <a:off x="446632" y="4309759"/>
            <a:ext cx="6454958" cy="191086"/>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5"/>
                <a:ea typeface="ヒラギノ角ゴ5"/>
              </a:rPr>
              <a:t>国内自社工場（福岡市）で</a:t>
            </a:r>
            <a:r>
              <a:rPr lang="en-US" altLang="ja-JP" sz="1000" kern="10" spc="0">
                <a:ln>
                  <a:noFill/>
                </a:ln>
                <a:solidFill>
                  <a:srgbClr val="000000"/>
                </a:solidFill>
                <a:effectLst/>
                <a:latin typeface="ヒラギノ角ゴ5"/>
                <a:ea typeface="ヒラギノ角ゴ5"/>
              </a:rPr>
              <a:t>HPC/BTO PC</a:t>
            </a:r>
            <a:r>
              <a:rPr lang="ja-JP" altLang="en-US" sz="1000" kern="10" spc="0">
                <a:ln>
                  <a:noFill/>
                </a:ln>
                <a:solidFill>
                  <a:srgbClr val="000000"/>
                </a:solidFill>
                <a:effectLst/>
                <a:latin typeface="ヒラギノ角ゴ5"/>
                <a:ea typeface="ヒラギノ角ゴ5"/>
              </a:rPr>
              <a:t>の企画・開発生産を一貫して実施</a:t>
            </a:r>
            <a:r>
              <a:rPr lang="en-US" altLang="ja-JP" sz="1000" kern="10" spc="0">
                <a:ln>
                  <a:noFill/>
                </a:ln>
                <a:solidFill>
                  <a:srgbClr val="000000"/>
                </a:solidFill>
                <a:effectLst/>
                <a:latin typeface="ヒラギノ角ゴ5"/>
                <a:ea typeface="ヒラギノ角ゴ5"/>
              </a:rPr>
              <a:t>!</a:t>
            </a:r>
            <a:endParaRPr lang="ja-JP" altLang="en-US" sz="1000" kern="10" spc="0">
              <a:ln>
                <a:noFill/>
              </a:ln>
              <a:solidFill>
                <a:srgbClr val="000000"/>
              </a:solidFill>
              <a:effectLst/>
              <a:latin typeface="ヒラギノ角ゴ5"/>
              <a:ea typeface="ヒラギノ角ゴ5"/>
            </a:endParaRPr>
          </a:p>
        </p:txBody>
      </p:sp>
      <p:sp>
        <p:nvSpPr>
          <p:cNvPr id="38" name="WordArt 127"/>
          <p:cNvSpPr>
            <a:spLocks noChangeArrowheads="1" noChangeShapeType="1" noTextEdit="1"/>
          </p:cNvSpPr>
          <p:nvPr/>
        </p:nvSpPr>
        <p:spPr bwMode="auto">
          <a:xfrm>
            <a:off x="530278" y="6138197"/>
            <a:ext cx="6427076" cy="449936"/>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3"/>
                <a:ea typeface="ヒラギノ角ゴ3"/>
              </a:rPr>
              <a:t>アプライドではお見積もりの段階からお客様の最適な一台になるように、熟練エンジニアが生産、</a:t>
            </a:r>
          </a:p>
          <a:p>
            <a:pPr algn="l" rtl="0">
              <a:buNone/>
            </a:pPr>
            <a:r>
              <a:rPr lang="ja-JP" altLang="en-US" sz="1000" kern="10" spc="0">
                <a:ln>
                  <a:noFill/>
                </a:ln>
                <a:solidFill>
                  <a:srgbClr val="000000"/>
                </a:solidFill>
                <a:effectLst/>
                <a:latin typeface="ヒラギノ角ゴ3"/>
                <a:ea typeface="ヒラギノ角ゴ3"/>
              </a:rPr>
              <a:t>出荷まで一貫して行っています。セル生産方式を採用し、熟練スタッフが一台一台丁寧に組み立て、</a:t>
            </a:r>
          </a:p>
          <a:p>
            <a:pPr algn="l" rtl="0">
              <a:buNone/>
            </a:pPr>
            <a:r>
              <a:rPr lang="ja-JP" altLang="en-US" sz="1000" kern="10" spc="0">
                <a:ln>
                  <a:noFill/>
                </a:ln>
                <a:solidFill>
                  <a:srgbClr val="000000"/>
                </a:solidFill>
                <a:effectLst/>
                <a:latin typeface="ヒラギノ角ゴ3"/>
                <a:ea typeface="ヒラギノ角ゴ3"/>
              </a:rPr>
              <a:t>配線を行い、構成する一つ一つの部品においても、徹底してこだわっています。</a:t>
            </a:r>
          </a:p>
        </p:txBody>
      </p:sp>
      <p:sp>
        <p:nvSpPr>
          <p:cNvPr id="39" name="WordArt 128"/>
          <p:cNvSpPr>
            <a:spLocks noChangeArrowheads="1" noChangeShapeType="1" noTextEdit="1"/>
          </p:cNvSpPr>
          <p:nvPr/>
        </p:nvSpPr>
        <p:spPr bwMode="auto">
          <a:xfrm>
            <a:off x="530278" y="6600954"/>
            <a:ext cx="5813056" cy="302806"/>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dirty="0">
                <a:ln>
                  <a:noFill/>
                </a:ln>
                <a:solidFill>
                  <a:srgbClr val="000000"/>
                </a:solidFill>
                <a:effectLst/>
                <a:latin typeface="ヒラギノ角ゴ3"/>
                <a:ea typeface="ヒラギノ角ゴ3"/>
              </a:rPr>
              <a:t>耐久性、信頼性、スペックが、社内品質に合格したものだけを採用し、製品性能をフルに発揮</a:t>
            </a:r>
          </a:p>
          <a:p>
            <a:pPr algn="l" rtl="0">
              <a:buNone/>
            </a:pPr>
            <a:r>
              <a:rPr lang="ja-JP" altLang="en-US" sz="1000" kern="10" spc="0" dirty="0">
                <a:ln>
                  <a:noFill/>
                </a:ln>
                <a:solidFill>
                  <a:srgbClr val="000000"/>
                </a:solidFill>
                <a:effectLst/>
                <a:latin typeface="ヒラギノ角ゴ3"/>
                <a:ea typeface="ヒラギノ角ゴ3"/>
              </a:rPr>
              <a:t>できるように日々の検証を実施。</a:t>
            </a:r>
          </a:p>
        </p:txBody>
      </p:sp>
      <p:grpSp>
        <p:nvGrpSpPr>
          <p:cNvPr id="40" name="Group 129"/>
          <p:cNvGrpSpPr>
            <a:grpSpLocks/>
          </p:cNvGrpSpPr>
          <p:nvPr/>
        </p:nvGrpSpPr>
        <p:grpSpPr bwMode="auto">
          <a:xfrm>
            <a:off x="831401" y="7735868"/>
            <a:ext cx="5780836" cy="1199627"/>
            <a:chOff x="643" y="6420"/>
            <a:chExt cx="11213" cy="2241"/>
          </a:xfrm>
        </p:grpSpPr>
        <p:sp>
          <p:nvSpPr>
            <p:cNvPr id="48" name="Rectangle 130"/>
            <p:cNvSpPr>
              <a:spLocks noChangeArrowheads="1"/>
            </p:cNvSpPr>
            <p:nvPr/>
          </p:nvSpPr>
          <p:spPr bwMode="auto">
            <a:xfrm>
              <a:off x="643" y="6420"/>
              <a:ext cx="5528" cy="2241"/>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9" name="Rectangle 131"/>
            <p:cNvSpPr>
              <a:spLocks noChangeArrowheads="1"/>
            </p:cNvSpPr>
            <p:nvPr/>
          </p:nvSpPr>
          <p:spPr bwMode="auto">
            <a:xfrm>
              <a:off x="6328" y="6420"/>
              <a:ext cx="5528" cy="2241"/>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41" name="WordArt 132"/>
          <p:cNvSpPr>
            <a:spLocks noChangeArrowheads="1" noChangeShapeType="1" noTextEdit="1"/>
          </p:cNvSpPr>
          <p:nvPr/>
        </p:nvSpPr>
        <p:spPr bwMode="auto">
          <a:xfrm>
            <a:off x="986301" y="7871398"/>
            <a:ext cx="2576902" cy="136751"/>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自社品質基準による部材品質のこだわり</a:t>
            </a:r>
          </a:p>
        </p:txBody>
      </p:sp>
      <p:cxnSp>
        <p:nvCxnSpPr>
          <p:cNvPr id="1157" name="AutoShape 133"/>
          <p:cNvCxnSpPr>
            <a:cxnSpLocks noChangeShapeType="1"/>
          </p:cNvCxnSpPr>
          <p:nvPr/>
        </p:nvCxnSpPr>
        <p:spPr bwMode="auto">
          <a:xfrm>
            <a:off x="986301" y="8059431"/>
            <a:ext cx="2576902" cy="0"/>
          </a:xfrm>
          <a:prstGeom prst="straightConnector1">
            <a:avLst/>
          </a:prstGeom>
          <a:noFill/>
          <a:ln w="9525">
            <a:solidFill>
              <a:srgbClr val="000066"/>
            </a:solidFill>
            <a:round/>
            <a:headEnd/>
            <a:tailEnd/>
          </a:ln>
          <a:extLst>
            <a:ext uri="{909E8E84-426E-40DD-AFC4-6F175D3DCCD1}">
              <a14:hiddenFill xmlns:a14="http://schemas.microsoft.com/office/drawing/2010/main">
                <a:noFill/>
              </a14:hiddenFill>
            </a:ext>
          </a:extLst>
        </p:spPr>
      </p:cxnSp>
      <p:grpSp>
        <p:nvGrpSpPr>
          <p:cNvPr id="42" name="Group 134"/>
          <p:cNvGrpSpPr>
            <a:grpSpLocks/>
          </p:cNvGrpSpPr>
          <p:nvPr/>
        </p:nvGrpSpPr>
        <p:grpSpPr bwMode="auto">
          <a:xfrm>
            <a:off x="992497" y="8137575"/>
            <a:ext cx="2569467" cy="644074"/>
            <a:chOff x="1514" y="7066"/>
            <a:chExt cx="4350" cy="1107"/>
          </a:xfrm>
        </p:grpSpPr>
        <p:pic>
          <p:nvPicPr>
            <p:cNvPr id="1159" name="Picture 135" descr="https://bto.applied.ne.jp/img/solution2/hpc-feature_step03.png"/>
            <p:cNvPicPr>
              <a:picLocks noChangeAspect="1" noChangeArrowheads="1"/>
            </p:cNvPicPr>
            <p:nvPr/>
          </p:nvPicPr>
          <p:blipFill>
            <a:blip r:embed="rId16" r:link="rId17" cstate="print">
              <a:extLst>
                <a:ext uri="{28A0092B-C50C-407E-A947-70E740481C1C}">
                  <a14:useLocalDpi xmlns:a14="http://schemas.microsoft.com/office/drawing/2010/main" val="0"/>
                </a:ext>
              </a:extLst>
            </a:blip>
            <a:srcRect/>
            <a:stretch>
              <a:fillRect/>
            </a:stretch>
          </p:blipFill>
          <p:spPr bwMode="auto">
            <a:xfrm>
              <a:off x="4021" y="7066"/>
              <a:ext cx="1843" cy="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WordArt 136"/>
            <p:cNvSpPr>
              <a:spLocks noChangeArrowheads="1" noChangeShapeType="1" noTextEdit="1"/>
            </p:cNvSpPr>
            <p:nvPr/>
          </p:nvSpPr>
          <p:spPr bwMode="auto">
            <a:xfrm>
              <a:off x="1514" y="7107"/>
              <a:ext cx="2347" cy="1066"/>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3"/>
                  <a:ea typeface="ヒラギノ角ゴ3"/>
                </a:rPr>
                <a:t>アプライドでは自社品質基準</a:t>
              </a:r>
            </a:p>
            <a:p>
              <a:pPr algn="l" rtl="0">
                <a:buNone/>
              </a:pPr>
              <a:r>
                <a:rPr lang="ja-JP" altLang="en-US" sz="1000" kern="10" spc="0">
                  <a:ln>
                    <a:noFill/>
                  </a:ln>
                  <a:solidFill>
                    <a:srgbClr val="000000"/>
                  </a:solidFill>
                  <a:effectLst/>
                  <a:latin typeface="ヒラギノ角ゴ3"/>
                  <a:ea typeface="ヒラギノ角ゴ3"/>
                </a:rPr>
                <a:t>による部材品質へのこだわりを</a:t>
              </a:r>
            </a:p>
            <a:p>
              <a:pPr algn="l" rtl="0">
                <a:buNone/>
              </a:pPr>
              <a:r>
                <a:rPr lang="ja-JP" altLang="en-US" sz="1000" kern="10" spc="0">
                  <a:ln>
                    <a:noFill/>
                  </a:ln>
                  <a:solidFill>
                    <a:srgbClr val="000000"/>
                  </a:solidFill>
                  <a:effectLst/>
                  <a:latin typeface="ヒラギノ角ゴ3"/>
                  <a:ea typeface="ヒラギノ角ゴ3"/>
                </a:rPr>
                <a:t>持っており、 オリジナル </a:t>
              </a:r>
              <a:r>
                <a:rPr lang="en-US" altLang="ja-JP" sz="1000" kern="10" spc="0">
                  <a:ln>
                    <a:noFill/>
                  </a:ln>
                  <a:solidFill>
                    <a:srgbClr val="000000"/>
                  </a:solidFill>
                  <a:effectLst/>
                  <a:latin typeface="ヒラギノ角ゴ3"/>
                  <a:ea typeface="ヒラギノ角ゴ3"/>
                </a:rPr>
                <a:t>BTO PC</a:t>
              </a:r>
              <a:r>
                <a:rPr lang="ja-JP" altLang="en-US" sz="1000" kern="10" spc="0">
                  <a:ln>
                    <a:noFill/>
                  </a:ln>
                  <a:solidFill>
                    <a:srgbClr val="000000"/>
                  </a:solidFill>
                  <a:effectLst/>
                  <a:latin typeface="ヒラギノ角ゴ3"/>
                  <a:ea typeface="ヒラギノ角ゴ3"/>
                </a:rPr>
                <a:t>・</a:t>
              </a:r>
            </a:p>
            <a:p>
              <a:pPr algn="l" rtl="0">
                <a:buNone/>
              </a:pPr>
              <a:r>
                <a:rPr lang="en-US" altLang="ja-JP" sz="1000" kern="10" spc="0">
                  <a:ln>
                    <a:noFill/>
                  </a:ln>
                  <a:solidFill>
                    <a:srgbClr val="000000"/>
                  </a:solidFill>
                  <a:effectLst/>
                  <a:latin typeface="ヒラギノ角ゴ3"/>
                  <a:ea typeface="ヒラギノ角ゴ3"/>
                </a:rPr>
                <a:t>HPC </a:t>
              </a:r>
              <a:r>
                <a:rPr lang="ja-JP" altLang="en-US" sz="1000" kern="10" spc="0">
                  <a:ln>
                    <a:noFill/>
                  </a:ln>
                  <a:solidFill>
                    <a:srgbClr val="000000"/>
                  </a:solidFill>
                  <a:effectLst/>
                  <a:latin typeface="ヒラギノ角ゴ3"/>
                  <a:ea typeface="ヒラギノ角ゴ3"/>
                </a:rPr>
                <a:t>製品に使用する部材は、</a:t>
              </a:r>
            </a:p>
            <a:p>
              <a:pPr algn="l" rtl="0">
                <a:buNone/>
              </a:pPr>
              <a:r>
                <a:rPr lang="ja-JP" altLang="en-US" sz="1000" kern="10" spc="0">
                  <a:ln>
                    <a:noFill/>
                  </a:ln>
                  <a:solidFill>
                    <a:srgbClr val="000000"/>
                  </a:solidFill>
                  <a:effectLst/>
                  <a:latin typeface="ヒラギノ角ゴ3"/>
                  <a:ea typeface="ヒラギノ角ゴ3"/>
                </a:rPr>
                <a:t>自社品質基準をクリアしたものだけ</a:t>
              </a:r>
            </a:p>
            <a:p>
              <a:pPr algn="l" rtl="0">
                <a:buNone/>
              </a:pPr>
              <a:r>
                <a:rPr lang="ja-JP" altLang="en-US" sz="1000" kern="10" spc="0">
                  <a:ln>
                    <a:noFill/>
                  </a:ln>
                  <a:solidFill>
                    <a:srgbClr val="000000"/>
                  </a:solidFill>
                  <a:effectLst/>
                  <a:latin typeface="ヒラギノ角ゴ3"/>
                  <a:ea typeface="ヒラギノ角ゴ3"/>
                </a:rPr>
                <a:t>を採用しています。</a:t>
              </a:r>
            </a:p>
          </p:txBody>
        </p:sp>
      </p:grpSp>
      <p:sp>
        <p:nvSpPr>
          <p:cNvPr id="43" name="WordArt 137"/>
          <p:cNvSpPr>
            <a:spLocks noChangeArrowheads="1" noChangeShapeType="1" noTextEdit="1"/>
          </p:cNvSpPr>
          <p:nvPr/>
        </p:nvSpPr>
        <p:spPr bwMode="auto">
          <a:xfrm>
            <a:off x="845033" y="7192526"/>
            <a:ext cx="5767205" cy="288155"/>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dirty="0">
                <a:ln>
                  <a:noFill/>
                </a:ln>
                <a:solidFill>
                  <a:srgbClr val="000066"/>
                </a:solidFill>
                <a:effectLst/>
                <a:latin typeface="ヒラギノ角ゴ5"/>
                <a:ea typeface="ヒラギノ角ゴ5"/>
              </a:rPr>
              <a:t>PC</a:t>
            </a:r>
            <a:r>
              <a:rPr lang="ja-JP" altLang="en-US" sz="1000" kern="10" spc="0" dirty="0">
                <a:ln>
                  <a:noFill/>
                </a:ln>
                <a:solidFill>
                  <a:srgbClr val="000066"/>
                </a:solidFill>
                <a:effectLst/>
                <a:latin typeface="ヒラギノ角ゴ5"/>
                <a:ea typeface="ヒラギノ角ゴ5"/>
              </a:rPr>
              <a:t>のトラブル＆故障は業務の大きなロスに</a:t>
            </a:r>
            <a:r>
              <a:rPr lang="en-US" altLang="ja-JP" sz="1000" kern="10" spc="0" dirty="0">
                <a:ln>
                  <a:noFill/>
                </a:ln>
                <a:solidFill>
                  <a:srgbClr val="000066"/>
                </a:solidFill>
                <a:effectLst/>
                <a:latin typeface="ヒラギノ角ゴ5"/>
                <a:ea typeface="ヒラギノ角ゴ5"/>
              </a:rPr>
              <a:t>!</a:t>
            </a:r>
            <a:endParaRPr lang="ja-JP" altLang="en-US" sz="1000" kern="10" spc="0" dirty="0">
              <a:ln>
                <a:noFill/>
              </a:ln>
              <a:solidFill>
                <a:srgbClr val="000066"/>
              </a:solidFill>
              <a:effectLst/>
              <a:latin typeface="ヒラギノ角ゴ5"/>
              <a:ea typeface="ヒラギノ角ゴ5"/>
            </a:endParaRPr>
          </a:p>
        </p:txBody>
      </p:sp>
      <p:sp>
        <p:nvSpPr>
          <p:cNvPr id="44" name="WordArt 138"/>
          <p:cNvSpPr>
            <a:spLocks noChangeArrowheads="1" noChangeShapeType="1" noTextEdit="1"/>
          </p:cNvSpPr>
          <p:nvPr/>
        </p:nvSpPr>
        <p:spPr bwMode="auto">
          <a:xfrm>
            <a:off x="828923" y="7533183"/>
            <a:ext cx="5799424" cy="9829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272727"/>
                </a:solidFill>
                <a:effectLst/>
                <a:latin typeface="ヒラギノ角ゴ4"/>
                <a:ea typeface="ヒラギノ角ゴ4"/>
              </a:rPr>
              <a:t>ビジネス向け</a:t>
            </a:r>
            <a:r>
              <a:rPr lang="en-US" altLang="ja-JP" sz="1000" kern="10" spc="0">
                <a:ln>
                  <a:noFill/>
                </a:ln>
                <a:solidFill>
                  <a:srgbClr val="272727"/>
                </a:solidFill>
                <a:effectLst/>
                <a:latin typeface="ヒラギノ角ゴ4"/>
                <a:ea typeface="ヒラギノ角ゴ4"/>
              </a:rPr>
              <a:t>PC</a:t>
            </a:r>
            <a:r>
              <a:rPr lang="ja-JP" altLang="en-US" sz="1000" kern="10" spc="0">
                <a:ln>
                  <a:noFill/>
                </a:ln>
                <a:solidFill>
                  <a:srgbClr val="272727"/>
                </a:solidFill>
                <a:effectLst/>
                <a:latin typeface="ヒラギノ角ゴ4"/>
                <a:ea typeface="ヒラギノ角ゴ4"/>
              </a:rPr>
              <a:t>の選択は価格だけでなく品質も重要な要素です。アプライドの</a:t>
            </a:r>
            <a:r>
              <a:rPr lang="en-US" altLang="ja-JP" sz="1000" kern="10" spc="0">
                <a:ln>
                  <a:noFill/>
                </a:ln>
                <a:solidFill>
                  <a:srgbClr val="272727"/>
                </a:solidFill>
                <a:effectLst/>
                <a:latin typeface="ヒラギノ角ゴ4"/>
                <a:ea typeface="ヒラギノ角ゴ4"/>
              </a:rPr>
              <a:t>BTO PC</a:t>
            </a:r>
            <a:r>
              <a:rPr lang="ja-JP" altLang="en-US" sz="1000" kern="10" spc="0">
                <a:ln>
                  <a:noFill/>
                </a:ln>
                <a:solidFill>
                  <a:srgbClr val="272727"/>
                </a:solidFill>
                <a:effectLst/>
                <a:latin typeface="ヒラギノ角ゴ4"/>
                <a:ea typeface="ヒラギノ角ゴ4"/>
              </a:rPr>
              <a:t>は「壊れづらさ」に徹底してこだわっています。</a:t>
            </a:r>
          </a:p>
        </p:txBody>
      </p:sp>
      <p:sp>
        <p:nvSpPr>
          <p:cNvPr id="45" name="WordArt 139"/>
          <p:cNvSpPr>
            <a:spLocks noChangeArrowheads="1" noChangeShapeType="1" noTextEdit="1"/>
          </p:cNvSpPr>
          <p:nvPr/>
        </p:nvSpPr>
        <p:spPr bwMode="auto">
          <a:xfrm>
            <a:off x="3899024" y="7878114"/>
            <a:ext cx="2550879" cy="130036"/>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a:ea typeface="ヒラギノ角ゴ5"/>
              </a:rPr>
              <a:t>業界標準の診断ツールによる品質検査を実施</a:t>
            </a:r>
          </a:p>
        </p:txBody>
      </p:sp>
      <p:cxnSp>
        <p:nvCxnSpPr>
          <p:cNvPr id="1164" name="AutoShape 140"/>
          <p:cNvCxnSpPr>
            <a:cxnSpLocks noChangeShapeType="1"/>
          </p:cNvCxnSpPr>
          <p:nvPr/>
        </p:nvCxnSpPr>
        <p:spPr bwMode="auto">
          <a:xfrm>
            <a:off x="3899024" y="8059431"/>
            <a:ext cx="2576902" cy="0"/>
          </a:xfrm>
          <a:prstGeom prst="straightConnector1">
            <a:avLst/>
          </a:prstGeom>
          <a:noFill/>
          <a:ln w="9525">
            <a:solidFill>
              <a:srgbClr val="000066"/>
            </a:solidFill>
            <a:round/>
            <a:headEnd/>
            <a:tailEnd/>
          </a:ln>
          <a:extLst>
            <a:ext uri="{909E8E84-426E-40DD-AFC4-6F175D3DCCD1}">
              <a14:hiddenFill xmlns:a14="http://schemas.microsoft.com/office/drawing/2010/main">
                <a:noFill/>
              </a14:hiddenFill>
            </a:ext>
          </a:extLst>
        </p:spPr>
      </p:cxnSp>
      <p:sp>
        <p:nvSpPr>
          <p:cNvPr id="46" name="WordArt 141"/>
          <p:cNvSpPr>
            <a:spLocks noChangeArrowheads="1" noChangeShapeType="1" noTextEdit="1"/>
          </p:cNvSpPr>
          <p:nvPr/>
        </p:nvSpPr>
        <p:spPr bwMode="auto">
          <a:xfrm>
            <a:off x="3905220" y="8193741"/>
            <a:ext cx="1386038" cy="518922"/>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00"/>
                </a:solidFill>
                <a:effectLst/>
                <a:latin typeface="ヒラギノ角ゴ3"/>
                <a:ea typeface="ヒラギノ角ゴ3"/>
              </a:rPr>
              <a:t>弊社の製品検査は、負荷テスト、</a:t>
            </a:r>
          </a:p>
          <a:p>
            <a:pPr algn="l" rtl="0">
              <a:buNone/>
            </a:pPr>
            <a:r>
              <a:rPr lang="ja-JP" altLang="en-US" sz="1000" kern="10" spc="0">
                <a:ln>
                  <a:noFill/>
                </a:ln>
                <a:solidFill>
                  <a:srgbClr val="000000"/>
                </a:solidFill>
                <a:effectLst/>
                <a:latin typeface="ヒラギノ角ゴ3"/>
                <a:ea typeface="ヒラギノ角ゴ3"/>
              </a:rPr>
              <a:t>耐久テスト、エージングテスト、</a:t>
            </a:r>
          </a:p>
          <a:p>
            <a:pPr algn="l" rtl="0">
              <a:buNone/>
            </a:pPr>
            <a:r>
              <a:rPr lang="ja-JP" altLang="en-US" sz="1000" kern="10" spc="0">
                <a:ln>
                  <a:noFill/>
                </a:ln>
                <a:solidFill>
                  <a:srgbClr val="000000"/>
                </a:solidFill>
                <a:effectLst/>
                <a:latin typeface="ヒラギノ角ゴ3"/>
                <a:ea typeface="ヒラギノ角ゴ3"/>
              </a:rPr>
              <a:t>温度検査、各種ポート入出力検査</a:t>
            </a:r>
          </a:p>
          <a:p>
            <a:pPr algn="l" rtl="0">
              <a:buNone/>
            </a:pPr>
            <a:r>
              <a:rPr lang="ja-JP" altLang="en-US" sz="1000" kern="10" spc="0">
                <a:ln>
                  <a:noFill/>
                </a:ln>
                <a:solidFill>
                  <a:srgbClr val="000000"/>
                </a:solidFill>
                <a:effectLst/>
                <a:latin typeface="ヒラギノ角ゴ3"/>
                <a:ea typeface="ヒラギノ角ゴ3"/>
              </a:rPr>
              <a:t>の</a:t>
            </a:r>
            <a:r>
              <a:rPr lang="en-US" altLang="ja-JP" sz="1000" kern="10" spc="0">
                <a:ln>
                  <a:noFill/>
                </a:ln>
                <a:solidFill>
                  <a:srgbClr val="000000"/>
                </a:solidFill>
                <a:effectLst/>
                <a:latin typeface="ヒラギノ角ゴ3"/>
                <a:ea typeface="ヒラギノ角ゴ3"/>
              </a:rPr>
              <a:t>80</a:t>
            </a:r>
            <a:r>
              <a:rPr lang="ja-JP" altLang="en-US" sz="1000" kern="10" spc="0">
                <a:ln>
                  <a:noFill/>
                </a:ln>
                <a:solidFill>
                  <a:srgbClr val="000000"/>
                </a:solidFill>
                <a:effectLst/>
                <a:latin typeface="ヒラギノ角ゴ3"/>
                <a:ea typeface="ヒラギノ角ゴ3"/>
              </a:rPr>
              <a:t>項目以上の検査項目をクリア</a:t>
            </a:r>
          </a:p>
          <a:p>
            <a:pPr algn="l" rtl="0">
              <a:buNone/>
            </a:pPr>
            <a:r>
              <a:rPr lang="ja-JP" altLang="en-US" sz="1000" kern="10" spc="0">
                <a:ln>
                  <a:noFill/>
                </a:ln>
                <a:solidFill>
                  <a:srgbClr val="000000"/>
                </a:solidFill>
                <a:effectLst/>
                <a:latin typeface="ヒラギノ角ゴ3"/>
                <a:ea typeface="ヒラギノ角ゴ3"/>
              </a:rPr>
              <a:t>した製品のみ出荷しています。</a:t>
            </a:r>
          </a:p>
        </p:txBody>
      </p:sp>
      <p:pic>
        <p:nvPicPr>
          <p:cNvPr id="1166" name="Picture 142" descr="https://bto.applied.ne.jp/img/solution2/hpc-feature_step04.png"/>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5387295" y="8143680"/>
            <a:ext cx="1062608" cy="62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a:extLst>
              <a:ext uri="{FF2B5EF4-FFF2-40B4-BE49-F238E27FC236}">
                <a16:creationId xmlns:a16="http://schemas.microsoft.com/office/drawing/2014/main" id="{CB58C32A-FC12-C673-2F37-422CCCB2DC69}"/>
              </a:ext>
            </a:extLst>
          </p:cNvPr>
          <p:cNvGrpSpPr>
            <a:grpSpLocks/>
          </p:cNvGrpSpPr>
          <p:nvPr/>
        </p:nvGrpSpPr>
        <p:grpSpPr bwMode="auto">
          <a:xfrm>
            <a:off x="2634737" y="298283"/>
            <a:ext cx="4382316" cy="552091"/>
            <a:chOff x="4085" y="4899"/>
            <a:chExt cx="7335" cy="924"/>
          </a:xfrm>
        </p:grpSpPr>
        <p:sp>
          <p:nvSpPr>
            <p:cNvPr id="4" name="Rectangle 11">
              <a:extLst>
                <a:ext uri="{FF2B5EF4-FFF2-40B4-BE49-F238E27FC236}">
                  <a16:creationId xmlns:a16="http://schemas.microsoft.com/office/drawing/2014/main" id="{D48DD700-8AB1-F929-E549-D2F444B13F09}"/>
                </a:ext>
              </a:extLst>
            </p:cNvPr>
            <p:cNvSpPr>
              <a:spLocks noChangeArrowheads="1"/>
            </p:cNvSpPr>
            <p:nvPr/>
          </p:nvSpPr>
          <p:spPr bwMode="auto">
            <a:xfrm>
              <a:off x="4085" y="4899"/>
              <a:ext cx="7335" cy="329"/>
            </a:xfrm>
            <a:prstGeom prst="rect">
              <a:avLst/>
            </a:prstGeom>
            <a:solidFill>
              <a:srgbClr val="00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5" name="WordArt 12">
              <a:extLst>
                <a:ext uri="{FF2B5EF4-FFF2-40B4-BE49-F238E27FC236}">
                  <a16:creationId xmlns:a16="http://schemas.microsoft.com/office/drawing/2014/main" id="{C66CD774-1C60-4B7B-D1F7-C14C4F945DF1}"/>
                </a:ext>
              </a:extLst>
            </p:cNvPr>
            <p:cNvSpPr>
              <a:spLocks noChangeArrowheads="1" noChangeShapeType="1" noTextEdit="1"/>
            </p:cNvSpPr>
            <p:nvPr/>
          </p:nvSpPr>
          <p:spPr bwMode="auto">
            <a:xfrm>
              <a:off x="4465" y="4974"/>
              <a:ext cx="6575" cy="1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FFFFFF"/>
                  </a:solidFill>
                  <a:effectLst/>
                  <a:latin typeface="游ゴシック"/>
                  <a:ea typeface="游ゴシック"/>
                </a:rPr>
                <a:t>様々な業種で使えて、設置場所を問わないビジネスに最適化された特別</a:t>
              </a:r>
              <a:r>
                <a:rPr lang="en-US" altLang="ja-JP" sz="800" b="1" kern="10" spc="0">
                  <a:ln>
                    <a:noFill/>
                  </a:ln>
                  <a:solidFill>
                    <a:srgbClr val="FFFFFF"/>
                  </a:solidFill>
                  <a:effectLst/>
                  <a:latin typeface="游ゴシック"/>
                  <a:ea typeface="游ゴシック"/>
                </a:rPr>
                <a:t>PC</a:t>
              </a:r>
              <a:endParaRPr lang="ja-JP" altLang="en-US" sz="800" b="1" kern="10" spc="0">
                <a:ln>
                  <a:noFill/>
                </a:ln>
                <a:solidFill>
                  <a:srgbClr val="FFFFFF"/>
                </a:solidFill>
                <a:effectLst/>
                <a:latin typeface="游ゴシック"/>
                <a:ea typeface="游ゴシック"/>
              </a:endParaRPr>
            </a:p>
          </p:txBody>
        </p:sp>
        <p:grpSp>
          <p:nvGrpSpPr>
            <p:cNvPr id="1144" name="Group 13">
              <a:extLst>
                <a:ext uri="{FF2B5EF4-FFF2-40B4-BE49-F238E27FC236}">
                  <a16:creationId xmlns:a16="http://schemas.microsoft.com/office/drawing/2014/main" id="{A46E0F74-5DCE-4011-6BE8-B80ECD277F61}"/>
                </a:ext>
              </a:extLst>
            </p:cNvPr>
            <p:cNvGrpSpPr>
              <a:grpSpLocks/>
            </p:cNvGrpSpPr>
            <p:nvPr/>
          </p:nvGrpSpPr>
          <p:grpSpPr bwMode="auto">
            <a:xfrm>
              <a:off x="4134" y="5382"/>
              <a:ext cx="7286" cy="441"/>
              <a:chOff x="4366" y="8484"/>
              <a:chExt cx="7708" cy="467"/>
            </a:xfrm>
          </p:grpSpPr>
          <p:cxnSp>
            <p:nvCxnSpPr>
              <p:cNvPr id="1146" name="AutoShape 14">
                <a:extLst>
                  <a:ext uri="{FF2B5EF4-FFF2-40B4-BE49-F238E27FC236}">
                    <a16:creationId xmlns:a16="http://schemas.microsoft.com/office/drawing/2014/main" id="{29A6EEC7-2848-4E90-9ADC-F3DFDBB11FB1}"/>
                  </a:ext>
                </a:extLst>
              </p:cNvPr>
              <p:cNvCxnSpPr>
                <a:cxnSpLocks noChangeShapeType="1"/>
              </p:cNvCxnSpPr>
              <p:nvPr/>
            </p:nvCxnSpPr>
            <p:spPr bwMode="auto">
              <a:xfrm>
                <a:off x="4366" y="8944"/>
                <a:ext cx="1354" cy="0"/>
              </a:xfrm>
              <a:prstGeom prst="straightConnector1">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47" name="AutoShape 15">
                <a:extLst>
                  <a:ext uri="{FF2B5EF4-FFF2-40B4-BE49-F238E27FC236}">
                    <a16:creationId xmlns:a16="http://schemas.microsoft.com/office/drawing/2014/main" id="{BB735268-C7D2-6E2D-CA5D-35E604A9AD54}"/>
                  </a:ext>
                </a:extLst>
              </p:cNvPr>
              <p:cNvCxnSpPr>
                <a:cxnSpLocks noChangeShapeType="1"/>
              </p:cNvCxnSpPr>
              <p:nvPr/>
            </p:nvCxnSpPr>
            <p:spPr bwMode="auto">
              <a:xfrm>
                <a:off x="6325" y="8944"/>
                <a:ext cx="1354" cy="0"/>
              </a:xfrm>
              <a:prstGeom prst="straightConnector1">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50" name="AutoShape 16">
                <a:extLst>
                  <a:ext uri="{FF2B5EF4-FFF2-40B4-BE49-F238E27FC236}">
                    <a16:creationId xmlns:a16="http://schemas.microsoft.com/office/drawing/2014/main" id="{7BCC2AA2-77C7-5778-D907-3B6E98987FC3}"/>
                  </a:ext>
                </a:extLst>
              </p:cNvPr>
              <p:cNvCxnSpPr>
                <a:cxnSpLocks noChangeShapeType="1"/>
              </p:cNvCxnSpPr>
              <p:nvPr/>
            </p:nvCxnSpPr>
            <p:spPr bwMode="auto">
              <a:xfrm>
                <a:off x="8222" y="8951"/>
                <a:ext cx="3852" cy="0"/>
              </a:xfrm>
              <a:prstGeom prst="straightConnector1">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51" name="WordArt 17">
                <a:extLst>
                  <a:ext uri="{FF2B5EF4-FFF2-40B4-BE49-F238E27FC236}">
                    <a16:creationId xmlns:a16="http://schemas.microsoft.com/office/drawing/2014/main" id="{5D4E6E41-F0E8-08CD-B223-92CD5004C666}"/>
                  </a:ext>
                </a:extLst>
              </p:cNvPr>
              <p:cNvSpPr>
                <a:spLocks noChangeArrowheads="1" noChangeShapeType="1" noTextEdit="1"/>
              </p:cNvSpPr>
              <p:nvPr/>
            </p:nvSpPr>
            <p:spPr bwMode="auto">
              <a:xfrm>
                <a:off x="4415" y="8484"/>
                <a:ext cx="1229" cy="3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2060"/>
                    </a:solidFill>
                    <a:effectLst/>
                    <a:latin typeface="游ゴシック"/>
                    <a:ea typeface="游ゴシック"/>
                  </a:rPr>
                  <a:t>超小型</a:t>
                </a:r>
              </a:p>
            </p:txBody>
          </p:sp>
          <p:sp>
            <p:nvSpPr>
              <p:cNvPr id="1152" name="WordArt 18">
                <a:extLst>
                  <a:ext uri="{FF2B5EF4-FFF2-40B4-BE49-F238E27FC236}">
                    <a16:creationId xmlns:a16="http://schemas.microsoft.com/office/drawing/2014/main" id="{51CEC909-A752-1A7F-5BF0-F56BE2414852}"/>
                  </a:ext>
                </a:extLst>
              </p:cNvPr>
              <p:cNvSpPr>
                <a:spLocks noChangeArrowheads="1" noChangeShapeType="1" noTextEdit="1"/>
              </p:cNvSpPr>
              <p:nvPr/>
            </p:nvSpPr>
            <p:spPr bwMode="auto">
              <a:xfrm>
                <a:off x="5860" y="8564"/>
                <a:ext cx="223" cy="2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b="1" kern="10" spc="0">
                    <a:ln>
                      <a:noFill/>
                    </a:ln>
                    <a:solidFill>
                      <a:srgbClr val="002060"/>
                    </a:solidFill>
                    <a:effectLst/>
                    <a:latin typeface="游ゴシック"/>
                    <a:ea typeface="游ゴシック"/>
                  </a:rPr>
                  <a:t>×</a:t>
                </a:r>
                <a:endParaRPr lang="ja-JP" altLang="en-US" sz="800" b="1" kern="10" spc="0">
                  <a:ln>
                    <a:noFill/>
                  </a:ln>
                  <a:solidFill>
                    <a:srgbClr val="002060"/>
                  </a:solidFill>
                  <a:effectLst/>
                  <a:latin typeface="游ゴシック"/>
                  <a:ea typeface="游ゴシック"/>
                </a:endParaRPr>
              </a:p>
            </p:txBody>
          </p:sp>
          <p:sp>
            <p:nvSpPr>
              <p:cNvPr id="1153" name="WordArt 19">
                <a:extLst>
                  <a:ext uri="{FF2B5EF4-FFF2-40B4-BE49-F238E27FC236}">
                    <a16:creationId xmlns:a16="http://schemas.microsoft.com/office/drawing/2014/main" id="{826B49BA-1F02-4352-7F9F-23C56DB17743}"/>
                  </a:ext>
                </a:extLst>
              </p:cNvPr>
              <p:cNvSpPr>
                <a:spLocks noChangeArrowheads="1" noChangeShapeType="1" noTextEdit="1"/>
              </p:cNvSpPr>
              <p:nvPr/>
            </p:nvSpPr>
            <p:spPr bwMode="auto">
              <a:xfrm>
                <a:off x="6388" y="8484"/>
                <a:ext cx="1229" cy="3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2060"/>
                    </a:solidFill>
                    <a:effectLst/>
                    <a:latin typeface="游ゴシック"/>
                    <a:ea typeface="游ゴシック"/>
                  </a:rPr>
                  <a:t>高性能</a:t>
                </a:r>
              </a:p>
            </p:txBody>
          </p:sp>
          <p:sp>
            <p:nvSpPr>
              <p:cNvPr id="1154" name="WordArt 20">
                <a:extLst>
                  <a:ext uri="{FF2B5EF4-FFF2-40B4-BE49-F238E27FC236}">
                    <a16:creationId xmlns:a16="http://schemas.microsoft.com/office/drawing/2014/main" id="{B53838F8-C914-0E92-DC74-B8208F3E03D7}"/>
                  </a:ext>
                </a:extLst>
              </p:cNvPr>
              <p:cNvSpPr>
                <a:spLocks noChangeArrowheads="1" noChangeShapeType="1" noTextEdit="1"/>
              </p:cNvSpPr>
              <p:nvPr/>
            </p:nvSpPr>
            <p:spPr bwMode="auto">
              <a:xfrm>
                <a:off x="7876" y="8564"/>
                <a:ext cx="223" cy="2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b="1" kern="10" spc="0">
                    <a:ln>
                      <a:noFill/>
                    </a:ln>
                    <a:solidFill>
                      <a:srgbClr val="002060"/>
                    </a:solidFill>
                    <a:effectLst/>
                    <a:latin typeface="游ゴシック"/>
                    <a:ea typeface="游ゴシック"/>
                  </a:rPr>
                  <a:t>×</a:t>
                </a:r>
                <a:endParaRPr lang="ja-JP" altLang="en-US" sz="800" b="1" kern="10" spc="0">
                  <a:ln>
                    <a:noFill/>
                  </a:ln>
                  <a:solidFill>
                    <a:srgbClr val="002060"/>
                  </a:solidFill>
                  <a:effectLst/>
                  <a:latin typeface="游ゴシック"/>
                  <a:ea typeface="游ゴシック"/>
                </a:endParaRPr>
              </a:p>
            </p:txBody>
          </p:sp>
          <p:sp>
            <p:nvSpPr>
              <p:cNvPr id="1155" name="WordArt 21">
                <a:extLst>
                  <a:ext uri="{FF2B5EF4-FFF2-40B4-BE49-F238E27FC236}">
                    <a16:creationId xmlns:a16="http://schemas.microsoft.com/office/drawing/2014/main" id="{FBC36DC3-F4F7-63FE-7F4C-2F99DC0276AC}"/>
                  </a:ext>
                </a:extLst>
              </p:cNvPr>
              <p:cNvSpPr>
                <a:spLocks noChangeArrowheads="1" noChangeShapeType="1" noTextEdit="1"/>
              </p:cNvSpPr>
              <p:nvPr/>
            </p:nvSpPr>
            <p:spPr bwMode="auto">
              <a:xfrm>
                <a:off x="8302" y="8490"/>
                <a:ext cx="3698" cy="42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dirty="0">
                    <a:solidFill>
                      <a:srgbClr val="002060"/>
                    </a:solidFill>
                    <a:latin typeface="游ゴシック"/>
                    <a:ea typeface="游ゴシック"/>
                  </a:rPr>
                  <a:t>無線</a:t>
                </a:r>
                <a:r>
                  <a:rPr lang="en-US" altLang="ja-JP" sz="800" b="1" kern="10" dirty="0">
                    <a:solidFill>
                      <a:srgbClr val="002060"/>
                    </a:solidFill>
                    <a:latin typeface="游ゴシック"/>
                    <a:ea typeface="游ゴシック"/>
                  </a:rPr>
                  <a:t>LAN</a:t>
                </a:r>
                <a:r>
                  <a:rPr lang="ja-JP" altLang="en-US" sz="800" b="1" kern="10" dirty="0">
                    <a:solidFill>
                      <a:srgbClr val="002060"/>
                    </a:solidFill>
                    <a:latin typeface="游ゴシック"/>
                    <a:ea typeface="游ゴシック"/>
                  </a:rPr>
                  <a:t>対応</a:t>
                </a:r>
                <a:endParaRPr lang="ja-JP" altLang="en-US" sz="800" b="1" kern="10" spc="0" dirty="0">
                  <a:ln>
                    <a:noFill/>
                  </a:ln>
                  <a:solidFill>
                    <a:srgbClr val="002060"/>
                  </a:solidFill>
                  <a:effectLst/>
                  <a:latin typeface="游ゴシック"/>
                  <a:ea typeface="游ゴシック"/>
                </a:endParaRPr>
              </a:p>
            </p:txBody>
          </p:sp>
        </p:grpSp>
      </p:grpSp>
      <p:cxnSp>
        <p:nvCxnSpPr>
          <p:cNvPr id="1256" name="AutoShape 78">
            <a:extLst>
              <a:ext uri="{FF2B5EF4-FFF2-40B4-BE49-F238E27FC236}">
                <a16:creationId xmlns:a16="http://schemas.microsoft.com/office/drawing/2014/main" id="{2BA4E769-2D91-315F-CA36-BDA4EDD6396B}"/>
              </a:ext>
            </a:extLst>
          </p:cNvPr>
          <p:cNvCxnSpPr>
            <a:cxnSpLocks noChangeShapeType="1"/>
          </p:cNvCxnSpPr>
          <p:nvPr/>
        </p:nvCxnSpPr>
        <p:spPr bwMode="auto">
          <a:xfrm>
            <a:off x="3640616" y="1075434"/>
            <a:ext cx="0" cy="2465198"/>
          </a:xfrm>
          <a:prstGeom prst="straightConnector1">
            <a:avLst/>
          </a:prstGeom>
          <a:noFill/>
          <a:ln w="9525">
            <a:solidFill>
              <a:srgbClr val="BFBFBF"/>
            </a:solidFill>
            <a:round/>
            <a:headEnd/>
            <a:tailEnd/>
          </a:ln>
          <a:extLst>
            <a:ext uri="{909E8E84-426E-40DD-AFC4-6F175D3DCCD1}">
              <a14:hiddenFill xmlns:a14="http://schemas.microsoft.com/office/drawing/2010/main">
                <a:noFill/>
              </a14:hiddenFill>
            </a:ext>
          </a:extLst>
        </p:spPr>
      </p:cxnSp>
      <p:grpSp>
        <p:nvGrpSpPr>
          <p:cNvPr id="1257" name="Group 79">
            <a:extLst>
              <a:ext uri="{FF2B5EF4-FFF2-40B4-BE49-F238E27FC236}">
                <a16:creationId xmlns:a16="http://schemas.microsoft.com/office/drawing/2014/main" id="{ABBE7C4F-04D4-B6B4-CAE7-C4FCC88215C4}"/>
              </a:ext>
            </a:extLst>
          </p:cNvPr>
          <p:cNvGrpSpPr>
            <a:grpSpLocks/>
          </p:cNvGrpSpPr>
          <p:nvPr/>
        </p:nvGrpSpPr>
        <p:grpSpPr bwMode="auto">
          <a:xfrm>
            <a:off x="328952" y="3036416"/>
            <a:ext cx="3086864" cy="422297"/>
            <a:chOff x="4816" y="14527"/>
            <a:chExt cx="6418" cy="879"/>
          </a:xfrm>
        </p:grpSpPr>
        <p:sp>
          <p:nvSpPr>
            <p:cNvPr id="1258" name="WordArt 80">
              <a:extLst>
                <a:ext uri="{FF2B5EF4-FFF2-40B4-BE49-F238E27FC236}">
                  <a16:creationId xmlns:a16="http://schemas.microsoft.com/office/drawing/2014/main" id="{1D9F34FD-BEC1-D893-60A3-98C981321519}"/>
                </a:ext>
              </a:extLst>
            </p:cNvPr>
            <p:cNvSpPr>
              <a:spLocks noChangeArrowheads="1" noChangeShapeType="1" noTextEdit="1"/>
            </p:cNvSpPr>
            <p:nvPr/>
          </p:nvSpPr>
          <p:spPr bwMode="auto">
            <a:xfrm>
              <a:off x="6329" y="14527"/>
              <a:ext cx="3611" cy="8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1</a:t>
              </a:r>
              <a:r>
                <a:rPr lang="en-US" altLang="ja-JP" sz="3600" kern="10" dirty="0">
                  <a:solidFill>
                    <a:srgbClr val="272727"/>
                  </a:solidFill>
                  <a:latin typeface="ヒラギノ角ゴ5"/>
                  <a:ea typeface="ヒラギノ角ゴ5"/>
                </a:rPr>
                <a:t>55</a:t>
              </a:r>
              <a:r>
                <a:rPr lang="en-US" altLang="ja-JP" sz="3600" kern="10" spc="0" dirty="0">
                  <a:ln>
                    <a:noFill/>
                  </a:ln>
                  <a:solidFill>
                    <a:srgbClr val="272727"/>
                  </a:solidFill>
                  <a:effectLst/>
                  <a:latin typeface="ヒラギノ角ゴ5"/>
                  <a:ea typeface="ヒラギノ角ゴ5"/>
                </a:rPr>
                <a:t>,000</a:t>
              </a:r>
              <a:endParaRPr lang="ja-JP" altLang="en-US" sz="3600" kern="10" spc="0" dirty="0">
                <a:ln>
                  <a:noFill/>
                </a:ln>
                <a:solidFill>
                  <a:srgbClr val="272727"/>
                </a:solidFill>
                <a:effectLst/>
                <a:latin typeface="ヒラギノ角ゴ5"/>
                <a:ea typeface="ヒラギノ角ゴ5"/>
              </a:endParaRPr>
            </a:p>
          </p:txBody>
        </p:sp>
        <p:grpSp>
          <p:nvGrpSpPr>
            <p:cNvPr id="1259" name="Group 81">
              <a:extLst>
                <a:ext uri="{FF2B5EF4-FFF2-40B4-BE49-F238E27FC236}">
                  <a16:creationId xmlns:a16="http://schemas.microsoft.com/office/drawing/2014/main" id="{BE6BFA11-717D-37DF-A30B-3F87B871264E}"/>
                </a:ext>
              </a:extLst>
            </p:cNvPr>
            <p:cNvGrpSpPr>
              <a:grpSpLocks/>
            </p:cNvGrpSpPr>
            <p:nvPr/>
          </p:nvGrpSpPr>
          <p:grpSpPr bwMode="auto">
            <a:xfrm>
              <a:off x="10050" y="14581"/>
              <a:ext cx="427" cy="706"/>
              <a:chOff x="10084" y="8929"/>
              <a:chExt cx="562" cy="930"/>
            </a:xfrm>
          </p:grpSpPr>
          <p:sp>
            <p:nvSpPr>
              <p:cNvPr id="1265" name="WordArt 82">
                <a:extLst>
                  <a:ext uri="{FF2B5EF4-FFF2-40B4-BE49-F238E27FC236}">
                    <a16:creationId xmlns:a16="http://schemas.microsoft.com/office/drawing/2014/main" id="{608EA73C-297F-8CE0-AE29-FA895D6832B0}"/>
                  </a:ext>
                </a:extLst>
              </p:cNvPr>
              <p:cNvSpPr>
                <a:spLocks noChangeArrowheads="1" noChangeShapeType="1" noTextEdit="1"/>
              </p:cNvSpPr>
              <p:nvPr/>
            </p:nvSpPr>
            <p:spPr bwMode="auto">
              <a:xfrm>
                <a:off x="10084" y="9260"/>
                <a:ext cx="562" cy="5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円</a:t>
                </a:r>
              </a:p>
            </p:txBody>
          </p:sp>
          <p:sp>
            <p:nvSpPr>
              <p:cNvPr id="1266" name="WordArt 83">
                <a:extLst>
                  <a:ext uri="{FF2B5EF4-FFF2-40B4-BE49-F238E27FC236}">
                    <a16:creationId xmlns:a16="http://schemas.microsoft.com/office/drawing/2014/main" id="{9BF20554-264C-14FD-4EEF-CAEB31B24285}"/>
                  </a:ext>
                </a:extLst>
              </p:cNvPr>
              <p:cNvSpPr>
                <a:spLocks noChangeArrowheads="1" noChangeShapeType="1" noTextEdit="1"/>
              </p:cNvSpPr>
              <p:nvPr/>
            </p:nvSpPr>
            <p:spPr bwMode="auto">
              <a:xfrm>
                <a:off x="10084" y="8929"/>
                <a:ext cx="562" cy="28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税別</a:t>
                </a:r>
              </a:p>
            </p:txBody>
          </p:sp>
        </p:grpSp>
        <p:sp>
          <p:nvSpPr>
            <p:cNvPr id="1260" name="Rectangle 84">
              <a:extLst>
                <a:ext uri="{FF2B5EF4-FFF2-40B4-BE49-F238E27FC236}">
                  <a16:creationId xmlns:a16="http://schemas.microsoft.com/office/drawing/2014/main" id="{F4F6CDD5-ACFD-E3F7-867D-FED6A028F4E5}"/>
                </a:ext>
              </a:extLst>
            </p:cNvPr>
            <p:cNvSpPr>
              <a:spLocks noChangeArrowheads="1"/>
            </p:cNvSpPr>
            <p:nvPr/>
          </p:nvSpPr>
          <p:spPr bwMode="auto">
            <a:xfrm>
              <a:off x="10604" y="14565"/>
              <a:ext cx="630" cy="748"/>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261" name="WordArt 85">
              <a:extLst>
                <a:ext uri="{FF2B5EF4-FFF2-40B4-BE49-F238E27FC236}">
                  <a16:creationId xmlns:a16="http://schemas.microsoft.com/office/drawing/2014/main" id="{E8053207-0657-BBE6-CD64-1EC0085B2236}"/>
                </a:ext>
              </a:extLst>
            </p:cNvPr>
            <p:cNvSpPr>
              <a:spLocks noChangeArrowheads="1" noChangeShapeType="1" noTextEdit="1"/>
            </p:cNvSpPr>
            <p:nvPr/>
          </p:nvSpPr>
          <p:spPr bwMode="auto">
            <a:xfrm>
              <a:off x="10684" y="14792"/>
              <a:ext cx="470" cy="2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カスタマイズ</a:t>
              </a:r>
            </a:p>
            <a:p>
              <a:pPr algn="ctr" rtl="0">
                <a:buNone/>
              </a:pPr>
              <a:r>
                <a:rPr lang="ja-JP" altLang="en-US" sz="3600" kern="10" spc="0">
                  <a:ln>
                    <a:noFill/>
                  </a:ln>
                  <a:solidFill>
                    <a:srgbClr val="272727"/>
                  </a:solidFill>
                  <a:effectLst/>
                  <a:latin typeface="ヒラギノ角ゴ5"/>
                  <a:ea typeface="ヒラギノ角ゴ5"/>
                </a:rPr>
                <a:t>のご要望も</a:t>
              </a:r>
            </a:p>
            <a:p>
              <a:pPr algn="ctr" rtl="0">
                <a:buNone/>
              </a:pPr>
              <a:r>
                <a:rPr lang="ja-JP" altLang="en-US" sz="3600" kern="10" spc="0">
                  <a:ln>
                    <a:noFill/>
                  </a:ln>
                  <a:solidFill>
                    <a:srgbClr val="272727"/>
                  </a:solidFill>
                  <a:effectLst/>
                  <a:latin typeface="ヒラギノ角ゴ5"/>
                  <a:ea typeface="ヒラギノ角ゴ5"/>
                </a:rPr>
                <a:t>承ります</a:t>
              </a:r>
            </a:p>
          </p:txBody>
        </p:sp>
        <p:sp>
          <p:nvSpPr>
            <p:cNvPr id="1262" name="WordArt 86">
              <a:extLst>
                <a:ext uri="{FF2B5EF4-FFF2-40B4-BE49-F238E27FC236}">
                  <a16:creationId xmlns:a16="http://schemas.microsoft.com/office/drawing/2014/main" id="{8EC72B69-5E0A-FE09-D056-2BBE5F726E55}"/>
                </a:ext>
              </a:extLst>
            </p:cNvPr>
            <p:cNvSpPr>
              <a:spLocks noChangeArrowheads="1" noChangeShapeType="1" noTextEdit="1"/>
            </p:cNvSpPr>
            <p:nvPr/>
          </p:nvSpPr>
          <p:spPr bwMode="auto">
            <a:xfrm>
              <a:off x="4829" y="14807"/>
              <a:ext cx="1305"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受注生産モデル</a:t>
              </a:r>
            </a:p>
          </p:txBody>
        </p:sp>
        <p:sp>
          <p:nvSpPr>
            <p:cNvPr id="1263" name="AutoShape 87">
              <a:extLst>
                <a:ext uri="{FF2B5EF4-FFF2-40B4-BE49-F238E27FC236}">
                  <a16:creationId xmlns:a16="http://schemas.microsoft.com/office/drawing/2014/main" id="{3B002DCD-799B-251B-3314-8C3435CB03B8}"/>
                </a:ext>
              </a:extLst>
            </p:cNvPr>
            <p:cNvSpPr>
              <a:spLocks noChangeArrowheads="1"/>
            </p:cNvSpPr>
            <p:nvPr/>
          </p:nvSpPr>
          <p:spPr bwMode="auto">
            <a:xfrm>
              <a:off x="4816" y="15064"/>
              <a:ext cx="1318" cy="243"/>
            </a:xfrm>
            <a:prstGeom prst="roundRect">
              <a:avLst>
                <a:gd name="adj" fmla="val 16667"/>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264" name="WordArt 88">
              <a:extLst>
                <a:ext uri="{FF2B5EF4-FFF2-40B4-BE49-F238E27FC236}">
                  <a16:creationId xmlns:a16="http://schemas.microsoft.com/office/drawing/2014/main" id="{350173ED-8D89-FEE1-E52C-DD9C2F82C5D3}"/>
                </a:ext>
              </a:extLst>
            </p:cNvPr>
            <p:cNvSpPr>
              <a:spLocks noChangeArrowheads="1" noChangeShapeType="1" noTextEdit="1"/>
            </p:cNvSpPr>
            <p:nvPr/>
          </p:nvSpPr>
          <p:spPr bwMode="auto">
            <a:xfrm>
              <a:off x="5008" y="15112"/>
              <a:ext cx="934" cy="14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3600" kern="10" spc="0">
                  <a:ln>
                    <a:noFill/>
                  </a:ln>
                  <a:solidFill>
                    <a:srgbClr val="FFFFFF"/>
                  </a:solidFill>
                  <a:effectLst/>
                  <a:latin typeface="ヒラギノ角ゴ5"/>
                  <a:ea typeface="ヒラギノ角ゴ5"/>
                </a:rPr>
                <a:t>特別限定価格</a:t>
              </a:r>
              <a:r>
                <a:rPr lang="en-US" altLang="zh-TW" sz="3600" kern="10" spc="0">
                  <a:ln>
                    <a:noFill/>
                  </a:ln>
                  <a:solidFill>
                    <a:srgbClr val="FFFFFF"/>
                  </a:solidFill>
                  <a:effectLst/>
                  <a:latin typeface="ヒラギノ角ゴ5"/>
                  <a:ea typeface="ヒラギノ角ゴ5"/>
                </a:rPr>
                <a:t>!</a:t>
              </a:r>
              <a:endParaRPr lang="ja-JP" altLang="en-US" sz="3600" kern="10" spc="0">
                <a:ln>
                  <a:noFill/>
                </a:ln>
                <a:solidFill>
                  <a:srgbClr val="FFFFFF"/>
                </a:solidFill>
                <a:effectLst/>
                <a:latin typeface="ヒラギノ角ゴ5"/>
                <a:ea typeface="ヒラギノ角ゴ5"/>
              </a:endParaRPr>
            </a:p>
          </p:txBody>
        </p:sp>
      </p:grpSp>
      <p:sp>
        <p:nvSpPr>
          <p:cNvPr id="1267" name="WordArt 89">
            <a:extLst>
              <a:ext uri="{FF2B5EF4-FFF2-40B4-BE49-F238E27FC236}">
                <a16:creationId xmlns:a16="http://schemas.microsoft.com/office/drawing/2014/main" id="{3C3FDC82-3A67-E58D-1EA8-FCD5D302CC67}"/>
              </a:ext>
            </a:extLst>
          </p:cNvPr>
          <p:cNvSpPr>
            <a:spLocks noChangeArrowheads="1" noChangeShapeType="1" noTextEdit="1"/>
          </p:cNvSpPr>
          <p:nvPr/>
        </p:nvSpPr>
        <p:spPr bwMode="auto">
          <a:xfrm>
            <a:off x="349273" y="2707469"/>
            <a:ext cx="2167981" cy="2444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アプライドオリジナル</a:t>
            </a:r>
            <a:r>
              <a:rPr lang="en-US" altLang="ja-JP" sz="3600" kern="10" spc="0" dirty="0">
                <a:ln>
                  <a:noFill/>
                </a:ln>
                <a:solidFill>
                  <a:srgbClr val="272727"/>
                </a:solidFill>
                <a:effectLst/>
                <a:latin typeface="ヒラギノ角ゴ5"/>
                <a:ea typeface="ヒラギノ角ゴ5"/>
              </a:rPr>
              <a:t>Be-</a:t>
            </a:r>
            <a:r>
              <a:rPr lang="en-US" altLang="ja-JP" sz="3600" kern="10" spc="0" dirty="0" err="1">
                <a:ln>
                  <a:noFill/>
                </a:ln>
                <a:solidFill>
                  <a:srgbClr val="272727"/>
                </a:solidFill>
                <a:effectLst/>
                <a:latin typeface="ヒラギノ角ゴ5"/>
                <a:ea typeface="ヒラギノ角ゴ5"/>
              </a:rPr>
              <a:t>Clia</a:t>
            </a:r>
            <a:r>
              <a:rPr lang="en-US" altLang="ja-JP" sz="3600" kern="10" spc="0" dirty="0">
                <a:ln>
                  <a:noFill/>
                </a:ln>
                <a:solidFill>
                  <a:srgbClr val="272727"/>
                </a:solidFill>
                <a:effectLst/>
                <a:latin typeface="ヒラギノ角ゴ5"/>
                <a:ea typeface="ヒラギノ角ゴ5"/>
              </a:rPr>
              <a:t> NUC</a:t>
            </a:r>
            <a:r>
              <a:rPr lang="ja-JP" altLang="en-US" sz="3600" kern="10" spc="0" dirty="0">
                <a:ln>
                  <a:noFill/>
                </a:ln>
                <a:solidFill>
                  <a:srgbClr val="272727"/>
                </a:solidFill>
                <a:effectLst/>
                <a:latin typeface="ヒラギノ角ゴ5"/>
                <a:ea typeface="ヒラギノ角ゴ5"/>
              </a:rPr>
              <a:t>シリーズ</a:t>
            </a:r>
          </a:p>
          <a:p>
            <a:pPr algn="l" rtl="0">
              <a:buNone/>
            </a:pPr>
            <a:r>
              <a:rPr lang="en-US" altLang="ja-JP" sz="3600" kern="10" spc="0" dirty="0">
                <a:ln>
                  <a:noFill/>
                </a:ln>
                <a:solidFill>
                  <a:srgbClr val="272727"/>
                </a:solidFill>
                <a:effectLst/>
                <a:latin typeface="ヒラギノ角ゴ5"/>
                <a:ea typeface="ヒラギノ角ゴ5"/>
              </a:rPr>
              <a:t>Be-</a:t>
            </a:r>
            <a:r>
              <a:rPr lang="en-US" altLang="ja-JP" sz="3600" kern="10" spc="0" dirty="0" err="1">
                <a:ln>
                  <a:noFill/>
                </a:ln>
                <a:solidFill>
                  <a:srgbClr val="272727"/>
                </a:solidFill>
                <a:effectLst/>
                <a:latin typeface="ヒラギノ角ゴ5"/>
                <a:ea typeface="ヒラギノ角ゴ5"/>
              </a:rPr>
              <a:t>Clia</a:t>
            </a:r>
            <a:r>
              <a:rPr lang="en-US" altLang="ja-JP" sz="3600" kern="10" spc="0" dirty="0">
                <a:ln>
                  <a:noFill/>
                </a:ln>
                <a:solidFill>
                  <a:srgbClr val="272727"/>
                </a:solidFill>
                <a:effectLst/>
                <a:latin typeface="ヒラギノ角ゴ5"/>
                <a:ea typeface="ヒラギノ角ゴ5"/>
              </a:rPr>
              <a:t> NUC Type-NB5S-1340PD4</a:t>
            </a:r>
            <a:endParaRPr lang="ja-JP" altLang="en-US" sz="3600" kern="10" spc="0" dirty="0">
              <a:ln>
                <a:noFill/>
              </a:ln>
              <a:solidFill>
                <a:srgbClr val="272727"/>
              </a:solidFill>
              <a:effectLst/>
              <a:latin typeface="ヒラギノ角ゴ5"/>
              <a:ea typeface="ヒラギノ角ゴ5"/>
            </a:endParaRPr>
          </a:p>
        </p:txBody>
      </p:sp>
      <p:cxnSp>
        <p:nvCxnSpPr>
          <p:cNvPr id="1268" name="AutoShape 90">
            <a:extLst>
              <a:ext uri="{FF2B5EF4-FFF2-40B4-BE49-F238E27FC236}">
                <a16:creationId xmlns:a16="http://schemas.microsoft.com/office/drawing/2014/main" id="{24E803FA-D865-8EC2-9274-FE6AD4D9D694}"/>
              </a:ext>
            </a:extLst>
          </p:cNvPr>
          <p:cNvCxnSpPr>
            <a:cxnSpLocks noChangeShapeType="1"/>
          </p:cNvCxnSpPr>
          <p:nvPr/>
        </p:nvCxnSpPr>
        <p:spPr bwMode="auto">
          <a:xfrm>
            <a:off x="292756" y="2604594"/>
            <a:ext cx="318592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269" name="Picture 91">
            <a:extLst>
              <a:ext uri="{FF2B5EF4-FFF2-40B4-BE49-F238E27FC236}">
                <a16:creationId xmlns:a16="http://schemas.microsoft.com/office/drawing/2014/main" id="{A3076ED1-FE8A-1DFB-CC06-8E27C251955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1312" y="1081150"/>
            <a:ext cx="3347860" cy="2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0" name="WordArt 92">
            <a:extLst>
              <a:ext uri="{FF2B5EF4-FFF2-40B4-BE49-F238E27FC236}">
                <a16:creationId xmlns:a16="http://schemas.microsoft.com/office/drawing/2014/main" id="{D098C4B9-5A8B-BB99-8D7A-0BEC9E904B78}"/>
              </a:ext>
            </a:extLst>
          </p:cNvPr>
          <p:cNvSpPr>
            <a:spLocks noChangeArrowheads="1" noChangeShapeType="1" noTextEdit="1"/>
          </p:cNvSpPr>
          <p:nvPr/>
        </p:nvSpPr>
        <p:spPr bwMode="auto">
          <a:xfrm>
            <a:off x="368959" y="1196091"/>
            <a:ext cx="1926671" cy="838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5"/>
                <a:ea typeface="ヒラギノ角ゴ5"/>
              </a:rPr>
              <a:t>コンパクト</a:t>
            </a:r>
            <a:r>
              <a:rPr lang="en-US" altLang="ja-JP" sz="3600" kern="10" spc="0" dirty="0">
                <a:ln>
                  <a:noFill/>
                </a:ln>
                <a:solidFill>
                  <a:srgbClr val="FFFFFF"/>
                </a:solidFill>
                <a:effectLst/>
                <a:latin typeface="ヒラギノ角ゴ5"/>
                <a:ea typeface="ヒラギノ角ゴ5"/>
              </a:rPr>
              <a:t>PC</a:t>
            </a:r>
            <a:r>
              <a:rPr lang="ja-JP" altLang="en-US" sz="3600" kern="10" spc="0" dirty="0">
                <a:ln>
                  <a:noFill/>
                </a:ln>
                <a:solidFill>
                  <a:srgbClr val="FFFFFF"/>
                </a:solidFill>
                <a:effectLst/>
                <a:latin typeface="ヒラギノ角ゴ5"/>
                <a:ea typeface="ヒラギノ角ゴ5"/>
              </a:rPr>
              <a:t>（インテル  </a:t>
            </a:r>
            <a:r>
              <a:rPr lang="en-US" altLang="ja-JP" sz="3600" kern="10" spc="0" dirty="0">
                <a:ln>
                  <a:noFill/>
                </a:ln>
                <a:solidFill>
                  <a:srgbClr val="FFFFFF"/>
                </a:solidFill>
                <a:effectLst/>
                <a:latin typeface="ヒラギノ角ゴ5"/>
                <a:ea typeface="ヒラギノ角ゴ5"/>
              </a:rPr>
              <a:t>Core i5 </a:t>
            </a:r>
            <a:r>
              <a:rPr lang="ja-JP" altLang="en-US" sz="3600" kern="10" spc="0" dirty="0">
                <a:ln>
                  <a:noFill/>
                </a:ln>
                <a:solidFill>
                  <a:srgbClr val="FFFFFF"/>
                </a:solidFill>
                <a:effectLst/>
                <a:latin typeface="ヒラギノ角ゴ5"/>
                <a:ea typeface="ヒラギノ角ゴ5"/>
              </a:rPr>
              <a:t>搭載）無線</a:t>
            </a:r>
            <a:r>
              <a:rPr lang="en-US" altLang="ja-JP" sz="3600" kern="10" spc="0" dirty="0">
                <a:ln>
                  <a:noFill/>
                </a:ln>
                <a:solidFill>
                  <a:srgbClr val="FFFFFF"/>
                </a:solidFill>
                <a:effectLst/>
                <a:latin typeface="ヒラギノ角ゴ5"/>
                <a:ea typeface="ヒラギノ角ゴ5"/>
              </a:rPr>
              <a:t>LAN</a:t>
            </a:r>
            <a:r>
              <a:rPr lang="ja-JP" altLang="en-US" sz="3600" kern="10" spc="0" dirty="0">
                <a:ln>
                  <a:noFill/>
                </a:ln>
                <a:solidFill>
                  <a:srgbClr val="FFFFFF"/>
                </a:solidFill>
                <a:effectLst/>
                <a:latin typeface="ヒラギノ角ゴ5"/>
                <a:ea typeface="ヒラギノ角ゴ5"/>
              </a:rPr>
              <a:t>搭載</a:t>
            </a:r>
          </a:p>
        </p:txBody>
      </p:sp>
      <p:sp>
        <p:nvSpPr>
          <p:cNvPr id="1271" name="WordArt 93">
            <a:extLst>
              <a:ext uri="{FF2B5EF4-FFF2-40B4-BE49-F238E27FC236}">
                <a16:creationId xmlns:a16="http://schemas.microsoft.com/office/drawing/2014/main" id="{C5ECF73F-E8D3-9658-D43A-7476EBAA3D0D}"/>
              </a:ext>
            </a:extLst>
          </p:cNvPr>
          <p:cNvSpPr>
            <a:spLocks noChangeArrowheads="1" noChangeShapeType="1" noTextEdit="1"/>
          </p:cNvSpPr>
          <p:nvPr/>
        </p:nvSpPr>
        <p:spPr bwMode="auto">
          <a:xfrm>
            <a:off x="349273" y="2239450"/>
            <a:ext cx="1191945" cy="31243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ASROCK </a:t>
            </a:r>
            <a:r>
              <a:rPr lang="en-US" altLang="ja-JP" sz="3600" kern="10" dirty="0">
                <a:solidFill>
                  <a:srgbClr val="272727"/>
                </a:solidFill>
                <a:latin typeface="ヒラギノ角ゴ5"/>
                <a:ea typeface="ヒラギノ角ゴ5"/>
              </a:rPr>
              <a:t>NUC</a:t>
            </a:r>
            <a:r>
              <a:rPr lang="en-US" altLang="ja-JP" sz="3600" kern="10" spc="0" dirty="0">
                <a:ln>
                  <a:noFill/>
                </a:ln>
                <a:solidFill>
                  <a:srgbClr val="272727"/>
                </a:solidFill>
                <a:effectLst/>
                <a:latin typeface="ヒラギノ角ゴ5"/>
                <a:ea typeface="ヒラギノ角ゴ5"/>
              </a:rPr>
              <a:t> MCP System</a:t>
            </a:r>
          </a:p>
          <a:p>
            <a:pPr algn="l" rtl="0">
              <a:buNone/>
            </a:pPr>
            <a:r>
              <a:rPr lang="ja-JP" altLang="en-US" sz="3600" kern="10" spc="0" dirty="0">
                <a:ln>
                  <a:noFill/>
                </a:ln>
                <a:solidFill>
                  <a:srgbClr val="272727"/>
                </a:solidFill>
                <a:effectLst/>
                <a:latin typeface="ヒラギノ角ゴ5"/>
                <a:ea typeface="ヒラギノ角ゴ5"/>
              </a:rPr>
              <a:t>・最大画面出力：最大</a:t>
            </a:r>
            <a:r>
              <a:rPr lang="en-US" altLang="ja-JP" sz="3600" kern="10" spc="0" dirty="0">
                <a:ln>
                  <a:noFill/>
                </a:ln>
                <a:solidFill>
                  <a:srgbClr val="272727"/>
                </a:solidFill>
                <a:effectLst/>
                <a:latin typeface="ヒラギノ角ゴ5"/>
                <a:ea typeface="ヒラギノ角ゴ5"/>
              </a:rPr>
              <a:t>4</a:t>
            </a:r>
            <a:r>
              <a:rPr lang="ja-JP" altLang="en-US" sz="3600" kern="10" spc="0" dirty="0">
                <a:ln>
                  <a:noFill/>
                </a:ln>
                <a:solidFill>
                  <a:srgbClr val="272727"/>
                </a:solidFill>
                <a:effectLst/>
                <a:latin typeface="ヒラギノ角ゴ5"/>
                <a:ea typeface="ヒラギノ角ゴ5"/>
              </a:rPr>
              <a:t>画面出力</a:t>
            </a:r>
          </a:p>
          <a:p>
            <a:pPr algn="l" rtl="0">
              <a:buNone/>
            </a:pPr>
            <a:r>
              <a:rPr lang="ja-JP" altLang="en-US" sz="3600" kern="10" spc="0" dirty="0">
                <a:ln>
                  <a:noFill/>
                </a:ln>
                <a:solidFill>
                  <a:srgbClr val="272727"/>
                </a:solidFill>
                <a:effectLst/>
                <a:latin typeface="ヒラギノ角ゴ5"/>
                <a:ea typeface="ヒラギノ角ゴ5"/>
              </a:rPr>
              <a:t>・電源：</a:t>
            </a:r>
            <a:r>
              <a:rPr lang="en-US" altLang="ja-JP" sz="3600" kern="10" spc="0" dirty="0">
                <a:ln>
                  <a:noFill/>
                </a:ln>
                <a:solidFill>
                  <a:srgbClr val="272727"/>
                </a:solidFill>
                <a:effectLst/>
                <a:latin typeface="ヒラギノ角ゴ5"/>
                <a:ea typeface="ヒラギノ角ゴ5"/>
              </a:rPr>
              <a:t>AC</a:t>
            </a:r>
            <a:r>
              <a:rPr lang="ja-JP" altLang="en-US" sz="3600" kern="10" spc="0" dirty="0">
                <a:ln>
                  <a:noFill/>
                </a:ln>
                <a:solidFill>
                  <a:srgbClr val="272727"/>
                </a:solidFill>
                <a:effectLst/>
                <a:latin typeface="ヒラギノ角ゴ5"/>
                <a:ea typeface="ヒラギノ角ゴ5"/>
              </a:rPr>
              <a:t>アダプター</a:t>
            </a:r>
            <a:r>
              <a:rPr lang="en-US" altLang="ja-JP" sz="3600" kern="10" spc="0" dirty="0">
                <a:ln>
                  <a:noFill/>
                </a:ln>
                <a:solidFill>
                  <a:srgbClr val="272727"/>
                </a:solidFill>
                <a:effectLst/>
                <a:latin typeface="ヒラギノ角ゴ5"/>
                <a:ea typeface="ヒラギノ角ゴ5"/>
              </a:rPr>
              <a:t>(100V-240V)</a:t>
            </a:r>
          </a:p>
          <a:p>
            <a:pPr algn="l" rtl="0">
              <a:buNone/>
            </a:pPr>
            <a:r>
              <a:rPr lang="ja-JP" altLang="en-US" sz="3600" kern="10" spc="0" dirty="0">
                <a:ln>
                  <a:noFill/>
                </a:ln>
                <a:solidFill>
                  <a:srgbClr val="272727"/>
                </a:solidFill>
                <a:effectLst/>
                <a:latin typeface="ヒラギノ角ゴ5"/>
                <a:ea typeface="ヒラギノ角ゴ5"/>
              </a:rPr>
              <a:t>・ポート：</a:t>
            </a:r>
            <a:r>
              <a:rPr lang="en-US" altLang="ja-JP" sz="3600" kern="10" spc="0" dirty="0">
                <a:ln>
                  <a:noFill/>
                </a:ln>
                <a:solidFill>
                  <a:srgbClr val="272727"/>
                </a:solidFill>
                <a:effectLst/>
                <a:latin typeface="ヒラギノ角ゴ5"/>
                <a:ea typeface="ヒラギノ角ゴ5"/>
              </a:rPr>
              <a:t> DisplayPort 1.4a x2</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Type-C</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 HDMI 2.0b x2</a:t>
            </a:r>
          </a:p>
          <a:p>
            <a:pPr algn="l" rtl="0">
              <a:buNone/>
            </a:pPr>
            <a:r>
              <a:rPr lang="ja-JP" altLang="en-US" sz="3600" kern="10" spc="0" dirty="0">
                <a:ln>
                  <a:noFill/>
                </a:ln>
                <a:solidFill>
                  <a:srgbClr val="272727"/>
                </a:solidFill>
                <a:effectLst/>
                <a:latin typeface="ヒラギノ角ゴ5"/>
                <a:ea typeface="ヒラギノ角ゴ5"/>
              </a:rPr>
              <a:t>・モニタ別売り</a:t>
            </a:r>
            <a:r>
              <a:rPr lang="en-US" altLang="ja-JP" sz="3600" kern="10" spc="0" dirty="0">
                <a:ln>
                  <a:noFill/>
                </a:ln>
                <a:solidFill>
                  <a:srgbClr val="272727"/>
                </a:solidFill>
                <a:effectLst/>
                <a:latin typeface="ヒラギノ角ゴ5"/>
                <a:ea typeface="ヒラギノ角ゴ5"/>
              </a:rPr>
              <a:t>/</a:t>
            </a:r>
            <a:r>
              <a:rPr lang="ja-JP" altLang="en-US" sz="3600" kern="10" spc="0" dirty="0">
                <a:ln>
                  <a:noFill/>
                </a:ln>
                <a:solidFill>
                  <a:srgbClr val="272727"/>
                </a:solidFill>
                <a:effectLst/>
                <a:latin typeface="ヒラギノ角ゴ5"/>
                <a:ea typeface="ヒラギノ角ゴ5"/>
              </a:rPr>
              <a:t>キーボード・マウス付属</a:t>
            </a:r>
          </a:p>
          <a:p>
            <a:pPr algn="l" rtl="0">
              <a:buNone/>
            </a:pPr>
            <a:r>
              <a:rPr lang="ja-JP" altLang="en-US" sz="3600" kern="10" spc="0" dirty="0">
                <a:ln>
                  <a:noFill/>
                </a:ln>
                <a:solidFill>
                  <a:srgbClr val="272727"/>
                </a:solidFill>
                <a:effectLst/>
                <a:latin typeface="ヒラギノ角ゴ5"/>
                <a:ea typeface="ヒラギノ角ゴ5"/>
              </a:rPr>
              <a:t>・</a:t>
            </a:r>
            <a:r>
              <a:rPr lang="en-US" altLang="ja-JP" sz="3600" kern="10" dirty="0">
                <a:solidFill>
                  <a:srgbClr val="272727"/>
                </a:solidFill>
                <a:latin typeface="ヒラギノ角ゴ5"/>
                <a:ea typeface="ヒラギノ角ゴ5"/>
              </a:rPr>
              <a:t>3</a:t>
            </a:r>
            <a:r>
              <a:rPr lang="en-US" altLang="ja-JP" sz="3600" kern="10" spc="0" dirty="0">
                <a:ln>
                  <a:noFill/>
                </a:ln>
                <a:solidFill>
                  <a:srgbClr val="272727"/>
                </a:solidFill>
                <a:effectLst/>
                <a:latin typeface="ヒラギノ角ゴ5"/>
                <a:ea typeface="ヒラギノ角ゴ5"/>
              </a:rPr>
              <a:t> </a:t>
            </a:r>
            <a:r>
              <a:rPr lang="ja-JP" altLang="en-US" sz="3600" kern="10" spc="0" dirty="0">
                <a:ln>
                  <a:noFill/>
                </a:ln>
                <a:solidFill>
                  <a:srgbClr val="272727"/>
                </a:solidFill>
                <a:effectLst/>
                <a:latin typeface="ヒラギノ角ゴ5"/>
                <a:ea typeface="ヒラギノ角ゴ5"/>
              </a:rPr>
              <a:t>年間センドバック方式ハードウェア保証</a:t>
            </a:r>
          </a:p>
        </p:txBody>
      </p:sp>
      <p:grpSp>
        <p:nvGrpSpPr>
          <p:cNvPr id="1273" name="Group 115">
            <a:extLst>
              <a:ext uri="{FF2B5EF4-FFF2-40B4-BE49-F238E27FC236}">
                <a16:creationId xmlns:a16="http://schemas.microsoft.com/office/drawing/2014/main" id="{01FADEE3-C56F-2ECC-C67E-B75088B72E04}"/>
              </a:ext>
            </a:extLst>
          </p:cNvPr>
          <p:cNvGrpSpPr>
            <a:grpSpLocks/>
          </p:cNvGrpSpPr>
          <p:nvPr/>
        </p:nvGrpSpPr>
        <p:grpSpPr bwMode="auto">
          <a:xfrm>
            <a:off x="321967" y="1494556"/>
            <a:ext cx="1108756" cy="696631"/>
            <a:chOff x="610" y="8926"/>
            <a:chExt cx="1595" cy="1002"/>
          </a:xfrm>
        </p:grpSpPr>
        <p:sp>
          <p:nvSpPr>
            <p:cNvPr id="1274" name="WordArt 116">
              <a:extLst>
                <a:ext uri="{FF2B5EF4-FFF2-40B4-BE49-F238E27FC236}">
                  <a16:creationId xmlns:a16="http://schemas.microsoft.com/office/drawing/2014/main" id="{8EEEB8CF-05F7-76FF-6E40-A0AA056FC0C4}"/>
                </a:ext>
              </a:extLst>
            </p:cNvPr>
            <p:cNvSpPr>
              <a:spLocks noChangeArrowheads="1" noChangeShapeType="1" noTextEdit="1"/>
            </p:cNvSpPr>
            <p:nvPr/>
          </p:nvSpPr>
          <p:spPr bwMode="auto">
            <a:xfrm>
              <a:off x="1095" y="9035"/>
              <a:ext cx="283" cy="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Core i5</a:t>
              </a:r>
              <a:endParaRPr lang="ja-JP" altLang="en-US" sz="3600" kern="10" spc="0" dirty="0">
                <a:ln>
                  <a:noFill/>
                </a:ln>
                <a:solidFill>
                  <a:srgbClr val="272727"/>
                </a:solidFill>
                <a:effectLst/>
                <a:latin typeface="ヒラギノ角ゴ5"/>
                <a:ea typeface="ヒラギノ角ゴ5"/>
              </a:endParaRPr>
            </a:p>
          </p:txBody>
        </p:sp>
        <p:sp>
          <p:nvSpPr>
            <p:cNvPr id="1275" name="WordArt 117">
              <a:extLst>
                <a:ext uri="{FF2B5EF4-FFF2-40B4-BE49-F238E27FC236}">
                  <a16:creationId xmlns:a16="http://schemas.microsoft.com/office/drawing/2014/main" id="{5FC44B36-C74A-F982-84F9-FE765D4377B4}"/>
                </a:ext>
              </a:extLst>
            </p:cNvPr>
            <p:cNvSpPr>
              <a:spLocks noChangeArrowheads="1" noChangeShapeType="1" noTextEdit="1"/>
            </p:cNvSpPr>
            <p:nvPr/>
          </p:nvSpPr>
          <p:spPr bwMode="auto">
            <a:xfrm>
              <a:off x="1075" y="9117"/>
              <a:ext cx="323" cy="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dirty="0">
                  <a:solidFill>
                    <a:srgbClr val="272727"/>
                  </a:solidFill>
                  <a:latin typeface="ヒラギノ角ゴ5"/>
                  <a:ea typeface="ヒラギノ角ゴ5"/>
                </a:rPr>
                <a:t>1340P</a:t>
              </a:r>
              <a:endParaRPr lang="ja-JP" altLang="en-US" sz="3600" kern="10" spc="0" dirty="0">
                <a:ln>
                  <a:noFill/>
                </a:ln>
                <a:solidFill>
                  <a:srgbClr val="272727"/>
                </a:solidFill>
                <a:effectLst/>
                <a:latin typeface="ヒラギノ角ゴ5"/>
                <a:ea typeface="ヒラギノ角ゴ5"/>
              </a:endParaRPr>
            </a:p>
          </p:txBody>
        </p:sp>
        <p:sp>
          <p:nvSpPr>
            <p:cNvPr id="1276" name="WordArt 118">
              <a:extLst>
                <a:ext uri="{FF2B5EF4-FFF2-40B4-BE49-F238E27FC236}">
                  <a16:creationId xmlns:a16="http://schemas.microsoft.com/office/drawing/2014/main" id="{B6BD4232-5FDD-1AED-9340-E3C21F182A32}"/>
                </a:ext>
              </a:extLst>
            </p:cNvPr>
            <p:cNvSpPr>
              <a:spLocks noChangeArrowheads="1" noChangeShapeType="1" noTextEdit="1"/>
            </p:cNvSpPr>
            <p:nvPr/>
          </p:nvSpPr>
          <p:spPr bwMode="auto">
            <a:xfrm>
              <a:off x="1843" y="9033"/>
              <a:ext cx="232"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  8GB</a:t>
              </a:r>
              <a:endParaRPr lang="ja-JP" altLang="en-US" sz="3600" kern="10" spc="0">
                <a:ln>
                  <a:noFill/>
                </a:ln>
                <a:solidFill>
                  <a:srgbClr val="272727"/>
                </a:solidFill>
                <a:effectLst/>
                <a:latin typeface="ヒラギノ角ゴ5"/>
                <a:ea typeface="ヒラギノ角ゴ5"/>
              </a:endParaRPr>
            </a:p>
          </p:txBody>
        </p:sp>
        <p:sp>
          <p:nvSpPr>
            <p:cNvPr id="1277" name="WordArt 119">
              <a:extLst>
                <a:ext uri="{FF2B5EF4-FFF2-40B4-BE49-F238E27FC236}">
                  <a16:creationId xmlns:a16="http://schemas.microsoft.com/office/drawing/2014/main" id="{C1CAC1A7-9241-B1E3-91DC-976D12FF6FFF}"/>
                </a:ext>
              </a:extLst>
            </p:cNvPr>
            <p:cNvSpPr>
              <a:spLocks noChangeArrowheads="1" noChangeShapeType="1" noTextEdit="1"/>
            </p:cNvSpPr>
            <p:nvPr/>
          </p:nvSpPr>
          <p:spPr bwMode="auto">
            <a:xfrm>
              <a:off x="1844" y="9123"/>
              <a:ext cx="289" cy="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DDR4(8GB×1)</a:t>
              </a:r>
              <a:endParaRPr lang="ja-JP" altLang="en-US" sz="3600" kern="10" spc="0">
                <a:ln>
                  <a:noFill/>
                </a:ln>
                <a:solidFill>
                  <a:srgbClr val="272727"/>
                </a:solidFill>
                <a:effectLst/>
                <a:latin typeface="ヒラギノ角ゴ5"/>
                <a:ea typeface="ヒラギノ角ゴ5"/>
              </a:endParaRPr>
            </a:p>
          </p:txBody>
        </p:sp>
        <p:sp>
          <p:nvSpPr>
            <p:cNvPr id="1278" name="WordArt 120">
              <a:extLst>
                <a:ext uri="{FF2B5EF4-FFF2-40B4-BE49-F238E27FC236}">
                  <a16:creationId xmlns:a16="http://schemas.microsoft.com/office/drawing/2014/main" id="{C2885BB9-9C87-F024-E63E-317D987C9882}"/>
                </a:ext>
              </a:extLst>
            </p:cNvPr>
            <p:cNvSpPr>
              <a:spLocks noChangeArrowheads="1" noChangeShapeType="1" noTextEdit="1"/>
            </p:cNvSpPr>
            <p:nvPr/>
          </p:nvSpPr>
          <p:spPr bwMode="auto">
            <a:xfrm>
              <a:off x="1099" y="9356"/>
              <a:ext cx="274" cy="6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250GB</a:t>
              </a:r>
              <a:endParaRPr lang="ja-JP" altLang="en-US" sz="3600" kern="10" spc="0" dirty="0">
                <a:ln>
                  <a:noFill/>
                </a:ln>
                <a:solidFill>
                  <a:srgbClr val="272727"/>
                </a:solidFill>
                <a:effectLst/>
                <a:latin typeface="ヒラギノ角ゴ5"/>
                <a:ea typeface="ヒラギノ角ゴ5"/>
              </a:endParaRPr>
            </a:p>
          </p:txBody>
        </p:sp>
        <p:sp>
          <p:nvSpPr>
            <p:cNvPr id="1279" name="WordArt 121">
              <a:extLst>
                <a:ext uri="{FF2B5EF4-FFF2-40B4-BE49-F238E27FC236}">
                  <a16:creationId xmlns:a16="http://schemas.microsoft.com/office/drawing/2014/main" id="{A5B8F07C-9088-7A5B-72E9-193F180BD63C}"/>
                </a:ext>
              </a:extLst>
            </p:cNvPr>
            <p:cNvSpPr>
              <a:spLocks noChangeArrowheads="1" noChangeShapeType="1" noTextEdit="1"/>
            </p:cNvSpPr>
            <p:nvPr/>
          </p:nvSpPr>
          <p:spPr bwMode="auto">
            <a:xfrm>
              <a:off x="1171" y="9442"/>
              <a:ext cx="131" cy="4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NVMe</a:t>
              </a:r>
              <a:endParaRPr lang="ja-JP" altLang="en-US" sz="3600" kern="10" spc="0">
                <a:ln>
                  <a:noFill/>
                </a:ln>
                <a:solidFill>
                  <a:srgbClr val="272727"/>
                </a:solidFill>
                <a:effectLst/>
                <a:latin typeface="ヒラギノ角ゴ5"/>
                <a:ea typeface="ヒラギノ角ゴ5"/>
              </a:endParaRPr>
            </a:p>
          </p:txBody>
        </p:sp>
        <p:pic>
          <p:nvPicPr>
            <p:cNvPr id="1280" name="図 53">
              <a:extLst>
                <a:ext uri="{FF2B5EF4-FFF2-40B4-BE49-F238E27FC236}">
                  <a16:creationId xmlns:a16="http://schemas.microsoft.com/office/drawing/2014/main" id="{0DBA08D8-71BA-66C1-91E4-A65F3484BCA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9" y="9246"/>
              <a:ext cx="34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1" name="Picture 51">
              <a:extLst>
                <a:ext uri="{FF2B5EF4-FFF2-40B4-BE49-F238E27FC236}">
                  <a16:creationId xmlns:a16="http://schemas.microsoft.com/office/drawing/2014/main" id="{169C8DB8-81B0-AEED-7787-C460F317215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88" y="9638"/>
              <a:ext cx="22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2" name="Picture 58">
              <a:extLst>
                <a:ext uri="{FF2B5EF4-FFF2-40B4-BE49-F238E27FC236}">
                  <a16:creationId xmlns:a16="http://schemas.microsoft.com/office/drawing/2014/main" id="{55AC5DF3-29BE-3E93-493B-52FAFF96070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69" y="9647"/>
              <a:ext cx="30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3" name="Picture 47">
              <a:extLst>
                <a:ext uri="{FF2B5EF4-FFF2-40B4-BE49-F238E27FC236}">
                  <a16:creationId xmlns:a16="http://schemas.microsoft.com/office/drawing/2014/main" id="{67B95DC8-1406-2006-8240-81A119F4CBCA}"/>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8" y="8926"/>
              <a:ext cx="27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4" name="Picture 48">
              <a:extLst>
                <a:ext uri="{FF2B5EF4-FFF2-40B4-BE49-F238E27FC236}">
                  <a16:creationId xmlns:a16="http://schemas.microsoft.com/office/drawing/2014/main" id="{1062741B-37A6-30D7-BDEE-D9DBA0FDB3E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458" y="893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85" name="AutoShape 127">
              <a:extLst>
                <a:ext uri="{FF2B5EF4-FFF2-40B4-BE49-F238E27FC236}">
                  <a16:creationId xmlns:a16="http://schemas.microsoft.com/office/drawing/2014/main" id="{B5F4CE2C-4505-908D-B443-B7DA35F9EBB7}"/>
                </a:ext>
              </a:extLst>
            </p:cNvPr>
            <p:cNvCxnSpPr>
              <a:cxnSpLocks noChangeShapeType="1"/>
            </p:cNvCxnSpPr>
            <p:nvPr/>
          </p:nvCxnSpPr>
          <p:spPr bwMode="auto">
            <a:xfrm>
              <a:off x="610" y="9246"/>
              <a:ext cx="159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86" name="AutoShape 128">
              <a:extLst>
                <a:ext uri="{FF2B5EF4-FFF2-40B4-BE49-F238E27FC236}">
                  <a16:creationId xmlns:a16="http://schemas.microsoft.com/office/drawing/2014/main" id="{04FC05BF-7F58-8A49-6A7B-B2C163FD1C53}"/>
                </a:ext>
              </a:extLst>
            </p:cNvPr>
            <p:cNvCxnSpPr>
              <a:cxnSpLocks noChangeShapeType="1"/>
            </p:cNvCxnSpPr>
            <p:nvPr/>
          </p:nvCxnSpPr>
          <p:spPr bwMode="auto">
            <a:xfrm>
              <a:off x="610" y="9591"/>
              <a:ext cx="159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87" name="AutoShape 129">
              <a:extLst>
                <a:ext uri="{FF2B5EF4-FFF2-40B4-BE49-F238E27FC236}">
                  <a16:creationId xmlns:a16="http://schemas.microsoft.com/office/drawing/2014/main" id="{60BBEA73-B8E3-91ED-23C1-3E1AFBB3B961}"/>
                </a:ext>
              </a:extLst>
            </p:cNvPr>
            <p:cNvCxnSpPr>
              <a:cxnSpLocks noChangeShapeType="1"/>
            </p:cNvCxnSpPr>
            <p:nvPr/>
          </p:nvCxnSpPr>
          <p:spPr bwMode="auto">
            <a:xfrm>
              <a:off x="610" y="9928"/>
              <a:ext cx="159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288" name="WordArt 130">
              <a:extLst>
                <a:ext uri="{FF2B5EF4-FFF2-40B4-BE49-F238E27FC236}">
                  <a16:creationId xmlns:a16="http://schemas.microsoft.com/office/drawing/2014/main" id="{61397EC9-709F-EB9F-0AF7-7EE9E95FEE90}"/>
                </a:ext>
              </a:extLst>
            </p:cNvPr>
            <p:cNvSpPr>
              <a:spLocks noChangeArrowheads="1" noChangeShapeType="1" noTextEdit="1"/>
            </p:cNvSpPr>
            <p:nvPr/>
          </p:nvSpPr>
          <p:spPr bwMode="auto">
            <a:xfrm>
              <a:off x="1870" y="9370"/>
              <a:ext cx="230" cy="7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非搭載</a:t>
              </a:r>
            </a:p>
          </p:txBody>
        </p:sp>
        <p:sp>
          <p:nvSpPr>
            <p:cNvPr id="1289" name="WordArt 131">
              <a:extLst>
                <a:ext uri="{FF2B5EF4-FFF2-40B4-BE49-F238E27FC236}">
                  <a16:creationId xmlns:a16="http://schemas.microsoft.com/office/drawing/2014/main" id="{F6B7D8F9-2FE5-6C91-D183-3CE03FA49587}"/>
                </a:ext>
              </a:extLst>
            </p:cNvPr>
            <p:cNvSpPr>
              <a:spLocks noChangeArrowheads="1" noChangeShapeType="1" noTextEdit="1"/>
            </p:cNvSpPr>
            <p:nvPr/>
          </p:nvSpPr>
          <p:spPr bwMode="auto">
            <a:xfrm>
              <a:off x="1903" y="9460"/>
              <a:ext cx="132" cy="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ドライブ</a:t>
              </a:r>
            </a:p>
          </p:txBody>
        </p:sp>
        <p:pic>
          <p:nvPicPr>
            <p:cNvPr id="1290" name="Picture 50">
              <a:extLst>
                <a:ext uri="{FF2B5EF4-FFF2-40B4-BE49-F238E27FC236}">
                  <a16:creationId xmlns:a16="http://schemas.microsoft.com/office/drawing/2014/main" id="{3619CD42-A1D6-6381-D7E2-B72ECA4EEC00}"/>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88" y="9314"/>
              <a:ext cx="2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95" name="Group 139">
            <a:extLst>
              <a:ext uri="{FF2B5EF4-FFF2-40B4-BE49-F238E27FC236}">
                <a16:creationId xmlns:a16="http://schemas.microsoft.com/office/drawing/2014/main" id="{78C563ED-07E2-07BC-C5A6-94B682B35AE5}"/>
              </a:ext>
            </a:extLst>
          </p:cNvPr>
          <p:cNvGrpSpPr>
            <a:grpSpLocks/>
          </p:cNvGrpSpPr>
          <p:nvPr/>
        </p:nvGrpSpPr>
        <p:grpSpPr bwMode="auto">
          <a:xfrm>
            <a:off x="1648538" y="1726978"/>
            <a:ext cx="383556" cy="184795"/>
            <a:chOff x="7880" y="1665"/>
            <a:chExt cx="1083" cy="523"/>
          </a:xfrm>
        </p:grpSpPr>
        <p:sp>
          <p:nvSpPr>
            <p:cNvPr id="1296" name="WordArt 140">
              <a:extLst>
                <a:ext uri="{FF2B5EF4-FFF2-40B4-BE49-F238E27FC236}">
                  <a16:creationId xmlns:a16="http://schemas.microsoft.com/office/drawing/2014/main" id="{A3D9DFF9-922E-0B2C-2424-244A247CDE93}"/>
                </a:ext>
              </a:extLst>
            </p:cNvPr>
            <p:cNvSpPr>
              <a:spLocks noChangeArrowheads="1" noChangeShapeType="1" noTextEdit="1"/>
            </p:cNvSpPr>
            <p:nvPr/>
          </p:nvSpPr>
          <p:spPr bwMode="auto">
            <a:xfrm>
              <a:off x="7880" y="1665"/>
              <a:ext cx="1083" cy="35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FFFFFF"/>
                  </a:solidFill>
                  <a:effectLst/>
                  <a:latin typeface="ヒラギノ角ゴ5"/>
                  <a:ea typeface="ヒラギノ角ゴ5"/>
                </a:rPr>
                <a:t>短納期</a:t>
              </a:r>
            </a:p>
          </p:txBody>
        </p:sp>
        <p:sp>
          <p:nvSpPr>
            <p:cNvPr id="1297" name="WordArt 141">
              <a:extLst>
                <a:ext uri="{FF2B5EF4-FFF2-40B4-BE49-F238E27FC236}">
                  <a16:creationId xmlns:a16="http://schemas.microsoft.com/office/drawing/2014/main" id="{5F9158A7-1A01-FC79-21F1-5844EC67C84C}"/>
                </a:ext>
              </a:extLst>
            </p:cNvPr>
            <p:cNvSpPr>
              <a:spLocks noChangeArrowheads="1" noChangeShapeType="1" noTextEdit="1"/>
            </p:cNvSpPr>
            <p:nvPr/>
          </p:nvSpPr>
          <p:spPr bwMode="auto">
            <a:xfrm>
              <a:off x="7880" y="2044"/>
              <a:ext cx="1083"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で納品できます</a:t>
              </a:r>
            </a:p>
          </p:txBody>
        </p:sp>
      </p:grpSp>
      <p:grpSp>
        <p:nvGrpSpPr>
          <p:cNvPr id="1298" name="Group 143">
            <a:extLst>
              <a:ext uri="{FF2B5EF4-FFF2-40B4-BE49-F238E27FC236}">
                <a16:creationId xmlns:a16="http://schemas.microsoft.com/office/drawing/2014/main" id="{BC04C66D-71B2-D176-8C29-507260F08DE6}"/>
              </a:ext>
            </a:extLst>
          </p:cNvPr>
          <p:cNvGrpSpPr>
            <a:grpSpLocks/>
          </p:cNvGrpSpPr>
          <p:nvPr/>
        </p:nvGrpSpPr>
        <p:grpSpPr bwMode="auto">
          <a:xfrm>
            <a:off x="3842555" y="3036416"/>
            <a:ext cx="3087499" cy="422297"/>
            <a:chOff x="4816" y="14527"/>
            <a:chExt cx="6418" cy="879"/>
          </a:xfrm>
        </p:grpSpPr>
        <p:sp>
          <p:nvSpPr>
            <p:cNvPr id="1299" name="WordArt 144">
              <a:extLst>
                <a:ext uri="{FF2B5EF4-FFF2-40B4-BE49-F238E27FC236}">
                  <a16:creationId xmlns:a16="http://schemas.microsoft.com/office/drawing/2014/main" id="{0072F6A9-9DAD-AC99-2760-B88C0755DAE3}"/>
                </a:ext>
              </a:extLst>
            </p:cNvPr>
            <p:cNvSpPr>
              <a:spLocks noChangeArrowheads="1" noChangeShapeType="1" noTextEdit="1"/>
            </p:cNvSpPr>
            <p:nvPr/>
          </p:nvSpPr>
          <p:spPr bwMode="auto">
            <a:xfrm>
              <a:off x="6329" y="14527"/>
              <a:ext cx="3611" cy="8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dirty="0">
                  <a:solidFill>
                    <a:srgbClr val="272727"/>
                  </a:solidFill>
                  <a:latin typeface="ヒラギノ角ゴ5"/>
                  <a:ea typeface="ヒラギノ角ゴ5"/>
                </a:rPr>
                <a:t>1</a:t>
              </a:r>
              <a:r>
                <a:rPr lang="en-US" altLang="ja-JP" sz="3600" kern="10" spc="0" dirty="0">
                  <a:ln>
                    <a:noFill/>
                  </a:ln>
                  <a:solidFill>
                    <a:srgbClr val="272727"/>
                  </a:solidFill>
                  <a:effectLst/>
                  <a:latin typeface="ヒラギノ角ゴ5"/>
                  <a:ea typeface="ヒラギノ角ゴ5"/>
                </a:rPr>
                <a:t>88,000</a:t>
              </a:r>
              <a:endParaRPr lang="ja-JP" altLang="en-US" sz="3600" kern="10" spc="0" dirty="0">
                <a:ln>
                  <a:noFill/>
                </a:ln>
                <a:solidFill>
                  <a:srgbClr val="272727"/>
                </a:solidFill>
                <a:effectLst/>
                <a:latin typeface="ヒラギノ角ゴ5"/>
                <a:ea typeface="ヒラギノ角ゴ5"/>
              </a:endParaRPr>
            </a:p>
          </p:txBody>
        </p:sp>
        <p:grpSp>
          <p:nvGrpSpPr>
            <p:cNvPr id="1300" name="Group 145">
              <a:extLst>
                <a:ext uri="{FF2B5EF4-FFF2-40B4-BE49-F238E27FC236}">
                  <a16:creationId xmlns:a16="http://schemas.microsoft.com/office/drawing/2014/main" id="{DF11D05D-2911-AF69-315F-ED069D91474F}"/>
                </a:ext>
              </a:extLst>
            </p:cNvPr>
            <p:cNvGrpSpPr>
              <a:grpSpLocks/>
            </p:cNvGrpSpPr>
            <p:nvPr/>
          </p:nvGrpSpPr>
          <p:grpSpPr bwMode="auto">
            <a:xfrm>
              <a:off x="10050" y="14581"/>
              <a:ext cx="427" cy="706"/>
              <a:chOff x="10084" y="8929"/>
              <a:chExt cx="562" cy="930"/>
            </a:xfrm>
          </p:grpSpPr>
          <p:sp>
            <p:nvSpPr>
              <p:cNvPr id="1306" name="WordArt 146">
                <a:extLst>
                  <a:ext uri="{FF2B5EF4-FFF2-40B4-BE49-F238E27FC236}">
                    <a16:creationId xmlns:a16="http://schemas.microsoft.com/office/drawing/2014/main" id="{015AD844-B71C-4092-5C3C-FFFEDFAC43E5}"/>
                  </a:ext>
                </a:extLst>
              </p:cNvPr>
              <p:cNvSpPr>
                <a:spLocks noChangeArrowheads="1" noChangeShapeType="1" noTextEdit="1"/>
              </p:cNvSpPr>
              <p:nvPr/>
            </p:nvSpPr>
            <p:spPr bwMode="auto">
              <a:xfrm>
                <a:off x="10084" y="9260"/>
                <a:ext cx="562" cy="5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円</a:t>
                </a:r>
              </a:p>
            </p:txBody>
          </p:sp>
          <p:sp>
            <p:nvSpPr>
              <p:cNvPr id="1307" name="WordArt 147">
                <a:extLst>
                  <a:ext uri="{FF2B5EF4-FFF2-40B4-BE49-F238E27FC236}">
                    <a16:creationId xmlns:a16="http://schemas.microsoft.com/office/drawing/2014/main" id="{1C168593-C541-0738-1669-E4B4735E2159}"/>
                  </a:ext>
                </a:extLst>
              </p:cNvPr>
              <p:cNvSpPr>
                <a:spLocks noChangeArrowheads="1" noChangeShapeType="1" noTextEdit="1"/>
              </p:cNvSpPr>
              <p:nvPr/>
            </p:nvSpPr>
            <p:spPr bwMode="auto">
              <a:xfrm>
                <a:off x="10084" y="8929"/>
                <a:ext cx="562" cy="28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税別</a:t>
                </a:r>
              </a:p>
            </p:txBody>
          </p:sp>
        </p:grpSp>
        <p:sp>
          <p:nvSpPr>
            <p:cNvPr id="1301" name="Rectangle 148">
              <a:extLst>
                <a:ext uri="{FF2B5EF4-FFF2-40B4-BE49-F238E27FC236}">
                  <a16:creationId xmlns:a16="http://schemas.microsoft.com/office/drawing/2014/main" id="{7525418B-12BD-18B9-345B-C26588CB454A}"/>
                </a:ext>
              </a:extLst>
            </p:cNvPr>
            <p:cNvSpPr>
              <a:spLocks noChangeArrowheads="1"/>
            </p:cNvSpPr>
            <p:nvPr/>
          </p:nvSpPr>
          <p:spPr bwMode="auto">
            <a:xfrm>
              <a:off x="10604" y="14565"/>
              <a:ext cx="630" cy="748"/>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302" name="WordArt 149">
              <a:extLst>
                <a:ext uri="{FF2B5EF4-FFF2-40B4-BE49-F238E27FC236}">
                  <a16:creationId xmlns:a16="http://schemas.microsoft.com/office/drawing/2014/main" id="{78B25C7B-C692-D663-09B8-8DCA2B25E330}"/>
                </a:ext>
              </a:extLst>
            </p:cNvPr>
            <p:cNvSpPr>
              <a:spLocks noChangeArrowheads="1" noChangeShapeType="1" noTextEdit="1"/>
            </p:cNvSpPr>
            <p:nvPr/>
          </p:nvSpPr>
          <p:spPr bwMode="auto">
            <a:xfrm>
              <a:off x="10684" y="14792"/>
              <a:ext cx="470" cy="2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カスタマイズ</a:t>
              </a:r>
            </a:p>
            <a:p>
              <a:pPr algn="ctr" rtl="0">
                <a:buNone/>
              </a:pPr>
              <a:r>
                <a:rPr lang="ja-JP" altLang="en-US" sz="3600" kern="10" spc="0">
                  <a:ln>
                    <a:noFill/>
                  </a:ln>
                  <a:solidFill>
                    <a:srgbClr val="272727"/>
                  </a:solidFill>
                  <a:effectLst/>
                  <a:latin typeface="ヒラギノ角ゴ5"/>
                  <a:ea typeface="ヒラギノ角ゴ5"/>
                </a:rPr>
                <a:t>のご要望も</a:t>
              </a:r>
            </a:p>
            <a:p>
              <a:pPr algn="ctr" rtl="0">
                <a:buNone/>
              </a:pPr>
              <a:r>
                <a:rPr lang="ja-JP" altLang="en-US" sz="3600" kern="10" spc="0">
                  <a:ln>
                    <a:noFill/>
                  </a:ln>
                  <a:solidFill>
                    <a:srgbClr val="272727"/>
                  </a:solidFill>
                  <a:effectLst/>
                  <a:latin typeface="ヒラギノ角ゴ5"/>
                  <a:ea typeface="ヒラギノ角ゴ5"/>
                </a:rPr>
                <a:t>承ります</a:t>
              </a:r>
            </a:p>
          </p:txBody>
        </p:sp>
        <p:sp>
          <p:nvSpPr>
            <p:cNvPr id="1303" name="WordArt 150">
              <a:extLst>
                <a:ext uri="{FF2B5EF4-FFF2-40B4-BE49-F238E27FC236}">
                  <a16:creationId xmlns:a16="http://schemas.microsoft.com/office/drawing/2014/main" id="{B6EF33F3-8EDB-8912-FB1B-86C30F4A231A}"/>
                </a:ext>
              </a:extLst>
            </p:cNvPr>
            <p:cNvSpPr>
              <a:spLocks noChangeArrowheads="1" noChangeShapeType="1" noTextEdit="1"/>
            </p:cNvSpPr>
            <p:nvPr/>
          </p:nvSpPr>
          <p:spPr bwMode="auto">
            <a:xfrm>
              <a:off x="4829" y="14807"/>
              <a:ext cx="1305"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受注生産モデル</a:t>
              </a:r>
            </a:p>
          </p:txBody>
        </p:sp>
        <p:sp>
          <p:nvSpPr>
            <p:cNvPr id="1304" name="AutoShape 151">
              <a:extLst>
                <a:ext uri="{FF2B5EF4-FFF2-40B4-BE49-F238E27FC236}">
                  <a16:creationId xmlns:a16="http://schemas.microsoft.com/office/drawing/2014/main" id="{C89828AA-0A5F-C833-F1B4-19EBBB7EFA96}"/>
                </a:ext>
              </a:extLst>
            </p:cNvPr>
            <p:cNvSpPr>
              <a:spLocks noChangeArrowheads="1"/>
            </p:cNvSpPr>
            <p:nvPr/>
          </p:nvSpPr>
          <p:spPr bwMode="auto">
            <a:xfrm>
              <a:off x="4816" y="15064"/>
              <a:ext cx="1318" cy="243"/>
            </a:xfrm>
            <a:prstGeom prst="roundRect">
              <a:avLst>
                <a:gd name="adj" fmla="val 16667"/>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305" name="WordArt 152">
              <a:extLst>
                <a:ext uri="{FF2B5EF4-FFF2-40B4-BE49-F238E27FC236}">
                  <a16:creationId xmlns:a16="http://schemas.microsoft.com/office/drawing/2014/main" id="{DD07FB5F-89B9-8F14-9900-C9D6669D03CA}"/>
                </a:ext>
              </a:extLst>
            </p:cNvPr>
            <p:cNvSpPr>
              <a:spLocks noChangeArrowheads="1" noChangeShapeType="1" noTextEdit="1"/>
            </p:cNvSpPr>
            <p:nvPr/>
          </p:nvSpPr>
          <p:spPr bwMode="auto">
            <a:xfrm>
              <a:off x="5008" y="15112"/>
              <a:ext cx="934" cy="14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3600" kern="10" spc="0">
                  <a:ln>
                    <a:noFill/>
                  </a:ln>
                  <a:solidFill>
                    <a:srgbClr val="FFFFFF"/>
                  </a:solidFill>
                  <a:effectLst/>
                  <a:latin typeface="ヒラギノ角ゴ5"/>
                  <a:ea typeface="ヒラギノ角ゴ5"/>
                </a:rPr>
                <a:t>特別限定価格</a:t>
              </a:r>
              <a:r>
                <a:rPr lang="en-US" altLang="zh-TW" sz="3600" kern="10" spc="0">
                  <a:ln>
                    <a:noFill/>
                  </a:ln>
                  <a:solidFill>
                    <a:srgbClr val="FFFFFF"/>
                  </a:solidFill>
                  <a:effectLst/>
                  <a:latin typeface="ヒラギノ角ゴ5"/>
                  <a:ea typeface="ヒラギノ角ゴ5"/>
                </a:rPr>
                <a:t>!</a:t>
              </a:r>
              <a:endParaRPr lang="ja-JP" altLang="en-US" sz="3600" kern="10" spc="0">
                <a:ln>
                  <a:noFill/>
                </a:ln>
                <a:solidFill>
                  <a:srgbClr val="FFFFFF"/>
                </a:solidFill>
                <a:effectLst/>
                <a:latin typeface="ヒラギノ角ゴ5"/>
                <a:ea typeface="ヒラギノ角ゴ5"/>
              </a:endParaRPr>
            </a:p>
          </p:txBody>
        </p:sp>
      </p:grpSp>
      <p:cxnSp>
        <p:nvCxnSpPr>
          <p:cNvPr id="1308" name="AutoShape 153">
            <a:extLst>
              <a:ext uri="{FF2B5EF4-FFF2-40B4-BE49-F238E27FC236}">
                <a16:creationId xmlns:a16="http://schemas.microsoft.com/office/drawing/2014/main" id="{7BD8A22A-B0DB-6C68-7507-3A2D5AB76CD6}"/>
              </a:ext>
            </a:extLst>
          </p:cNvPr>
          <p:cNvCxnSpPr>
            <a:cxnSpLocks noChangeShapeType="1"/>
          </p:cNvCxnSpPr>
          <p:nvPr/>
        </p:nvCxnSpPr>
        <p:spPr bwMode="auto">
          <a:xfrm>
            <a:off x="3806993" y="2604594"/>
            <a:ext cx="318592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309" name="Picture 154">
            <a:extLst>
              <a:ext uri="{FF2B5EF4-FFF2-40B4-BE49-F238E27FC236}">
                <a16:creationId xmlns:a16="http://schemas.microsoft.com/office/drawing/2014/main" id="{26CF3018-F82B-5C82-C5B4-5963DD9D7C2C}"/>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15549" y="1081150"/>
            <a:ext cx="3347860" cy="2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 name="WordArt 155">
            <a:extLst>
              <a:ext uri="{FF2B5EF4-FFF2-40B4-BE49-F238E27FC236}">
                <a16:creationId xmlns:a16="http://schemas.microsoft.com/office/drawing/2014/main" id="{778BEAAF-8CBB-1CFE-A8D2-DE5F04E3A964}"/>
              </a:ext>
            </a:extLst>
          </p:cNvPr>
          <p:cNvSpPr>
            <a:spLocks noChangeArrowheads="1" noChangeShapeType="1" noTextEdit="1"/>
          </p:cNvSpPr>
          <p:nvPr/>
        </p:nvSpPr>
        <p:spPr bwMode="auto">
          <a:xfrm>
            <a:off x="3883196" y="1196091"/>
            <a:ext cx="1926671" cy="838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5"/>
                <a:ea typeface="ヒラギノ角ゴ5"/>
              </a:rPr>
              <a:t>コンパク</a:t>
            </a:r>
            <a:r>
              <a:rPr lang="en-US" altLang="ja-JP" sz="3600" kern="10" spc="0" dirty="0">
                <a:ln>
                  <a:noFill/>
                </a:ln>
                <a:solidFill>
                  <a:srgbClr val="FFFFFF"/>
                </a:solidFill>
                <a:effectLst/>
                <a:latin typeface="ヒラギノ角ゴ5"/>
                <a:ea typeface="ヒラギノ角ゴ5"/>
              </a:rPr>
              <a:t>PC</a:t>
            </a:r>
            <a:r>
              <a:rPr lang="ja-JP" altLang="en-US" sz="3600" kern="10" spc="0" dirty="0">
                <a:ln>
                  <a:noFill/>
                </a:ln>
                <a:solidFill>
                  <a:srgbClr val="FFFFFF"/>
                </a:solidFill>
                <a:effectLst/>
                <a:latin typeface="ヒラギノ角ゴ5"/>
                <a:ea typeface="ヒラギノ角ゴ5"/>
              </a:rPr>
              <a:t>（インテル  </a:t>
            </a:r>
            <a:r>
              <a:rPr lang="en-US" altLang="ja-JP" sz="3600" kern="10" spc="0" dirty="0">
                <a:ln>
                  <a:noFill/>
                </a:ln>
                <a:solidFill>
                  <a:srgbClr val="FFFFFF"/>
                </a:solidFill>
                <a:effectLst/>
                <a:latin typeface="ヒラギノ角ゴ5"/>
                <a:ea typeface="ヒラギノ角ゴ5"/>
              </a:rPr>
              <a:t>Core i7 </a:t>
            </a:r>
            <a:r>
              <a:rPr lang="ja-JP" altLang="en-US" sz="3600" kern="10" spc="0" dirty="0">
                <a:ln>
                  <a:noFill/>
                </a:ln>
                <a:solidFill>
                  <a:srgbClr val="FFFFFF"/>
                </a:solidFill>
                <a:effectLst/>
                <a:latin typeface="ヒラギノ角ゴ5"/>
                <a:ea typeface="ヒラギノ角ゴ5"/>
              </a:rPr>
              <a:t>搭載）無線</a:t>
            </a:r>
            <a:r>
              <a:rPr lang="en-US" altLang="ja-JP" sz="3600" kern="10" spc="0" dirty="0">
                <a:ln>
                  <a:noFill/>
                </a:ln>
                <a:solidFill>
                  <a:srgbClr val="FFFFFF"/>
                </a:solidFill>
                <a:effectLst/>
                <a:latin typeface="ヒラギノ角ゴ5"/>
                <a:ea typeface="ヒラギノ角ゴ5"/>
              </a:rPr>
              <a:t>LAN</a:t>
            </a:r>
            <a:r>
              <a:rPr lang="ja-JP" altLang="en-US" sz="3600" kern="10" spc="0" dirty="0">
                <a:ln>
                  <a:noFill/>
                </a:ln>
                <a:solidFill>
                  <a:srgbClr val="FFFFFF"/>
                </a:solidFill>
                <a:effectLst/>
                <a:latin typeface="ヒラギノ角ゴ5"/>
                <a:ea typeface="ヒラギノ角ゴ5"/>
              </a:rPr>
              <a:t>搭載</a:t>
            </a:r>
          </a:p>
        </p:txBody>
      </p:sp>
      <p:sp>
        <p:nvSpPr>
          <p:cNvPr id="1311" name="WordArt 156">
            <a:extLst>
              <a:ext uri="{FF2B5EF4-FFF2-40B4-BE49-F238E27FC236}">
                <a16:creationId xmlns:a16="http://schemas.microsoft.com/office/drawing/2014/main" id="{410F1020-0022-9939-23DA-00F44C89CB3C}"/>
              </a:ext>
            </a:extLst>
          </p:cNvPr>
          <p:cNvSpPr>
            <a:spLocks noChangeArrowheads="1" noChangeShapeType="1" noTextEdit="1"/>
          </p:cNvSpPr>
          <p:nvPr/>
        </p:nvSpPr>
        <p:spPr bwMode="auto">
          <a:xfrm>
            <a:off x="3863511" y="2239450"/>
            <a:ext cx="1191945" cy="31243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ASROCK </a:t>
            </a:r>
            <a:r>
              <a:rPr lang="en-US" altLang="ja-JP" sz="3600" kern="10" dirty="0">
                <a:solidFill>
                  <a:srgbClr val="272727"/>
                </a:solidFill>
                <a:latin typeface="ヒラギノ角ゴ5"/>
                <a:ea typeface="ヒラギノ角ゴ5"/>
              </a:rPr>
              <a:t>NUC</a:t>
            </a:r>
            <a:r>
              <a:rPr lang="en-US" altLang="ja-JP" sz="3600" kern="10" spc="0" dirty="0">
                <a:ln>
                  <a:noFill/>
                </a:ln>
                <a:solidFill>
                  <a:srgbClr val="272727"/>
                </a:solidFill>
                <a:effectLst/>
                <a:latin typeface="ヒラギノ角ゴ5"/>
                <a:ea typeface="ヒラギノ角ゴ5"/>
              </a:rPr>
              <a:t> MCP System</a:t>
            </a:r>
          </a:p>
          <a:p>
            <a:pPr algn="l" rtl="0">
              <a:buNone/>
            </a:pPr>
            <a:r>
              <a:rPr lang="ja-JP" altLang="en-US" sz="3600" kern="10" spc="0" dirty="0">
                <a:ln>
                  <a:noFill/>
                </a:ln>
                <a:solidFill>
                  <a:srgbClr val="272727"/>
                </a:solidFill>
                <a:effectLst/>
                <a:latin typeface="ヒラギノ角ゴ5"/>
                <a:ea typeface="ヒラギノ角ゴ5"/>
              </a:rPr>
              <a:t>・最大画面出力：最大</a:t>
            </a:r>
            <a:r>
              <a:rPr lang="en-US" altLang="ja-JP" sz="3600" kern="10" spc="0" dirty="0">
                <a:ln>
                  <a:noFill/>
                </a:ln>
                <a:solidFill>
                  <a:srgbClr val="272727"/>
                </a:solidFill>
                <a:effectLst/>
                <a:latin typeface="ヒラギノ角ゴ5"/>
                <a:ea typeface="ヒラギノ角ゴ5"/>
              </a:rPr>
              <a:t>4</a:t>
            </a:r>
            <a:r>
              <a:rPr lang="ja-JP" altLang="en-US" sz="3600" kern="10" spc="0" dirty="0">
                <a:ln>
                  <a:noFill/>
                </a:ln>
                <a:solidFill>
                  <a:srgbClr val="272727"/>
                </a:solidFill>
                <a:effectLst/>
                <a:latin typeface="ヒラギノ角ゴ5"/>
                <a:ea typeface="ヒラギノ角ゴ5"/>
              </a:rPr>
              <a:t>画面出力</a:t>
            </a:r>
          </a:p>
          <a:p>
            <a:pPr algn="l" rtl="0">
              <a:buNone/>
            </a:pPr>
            <a:r>
              <a:rPr lang="ja-JP" altLang="en-US" sz="3600" kern="10" spc="0" dirty="0">
                <a:ln>
                  <a:noFill/>
                </a:ln>
                <a:solidFill>
                  <a:srgbClr val="272727"/>
                </a:solidFill>
                <a:effectLst/>
                <a:latin typeface="ヒラギノ角ゴ5"/>
                <a:ea typeface="ヒラギノ角ゴ5"/>
              </a:rPr>
              <a:t>・電源：</a:t>
            </a:r>
            <a:r>
              <a:rPr lang="en-US" altLang="ja-JP" sz="3600" kern="10" spc="0" dirty="0">
                <a:ln>
                  <a:noFill/>
                </a:ln>
                <a:solidFill>
                  <a:srgbClr val="272727"/>
                </a:solidFill>
                <a:effectLst/>
                <a:latin typeface="ヒラギノ角ゴ5"/>
                <a:ea typeface="ヒラギノ角ゴ5"/>
              </a:rPr>
              <a:t>AC</a:t>
            </a:r>
            <a:r>
              <a:rPr lang="ja-JP" altLang="en-US" sz="3600" kern="10" spc="0" dirty="0">
                <a:ln>
                  <a:noFill/>
                </a:ln>
                <a:solidFill>
                  <a:srgbClr val="272727"/>
                </a:solidFill>
                <a:effectLst/>
                <a:latin typeface="ヒラギノ角ゴ5"/>
                <a:ea typeface="ヒラギノ角ゴ5"/>
              </a:rPr>
              <a:t>アダプター</a:t>
            </a:r>
            <a:r>
              <a:rPr lang="en-US" altLang="ja-JP" sz="3600" kern="10" spc="0" dirty="0">
                <a:ln>
                  <a:noFill/>
                </a:ln>
                <a:solidFill>
                  <a:srgbClr val="272727"/>
                </a:solidFill>
                <a:effectLst/>
                <a:latin typeface="ヒラギノ角ゴ5"/>
                <a:ea typeface="ヒラギノ角ゴ5"/>
              </a:rPr>
              <a:t>(100V-240V)</a:t>
            </a:r>
          </a:p>
          <a:p>
            <a:pPr algn="l" rtl="0">
              <a:buNone/>
            </a:pPr>
            <a:r>
              <a:rPr lang="ja-JP" altLang="en-US" sz="3600" kern="10" spc="0" dirty="0">
                <a:ln>
                  <a:noFill/>
                </a:ln>
                <a:solidFill>
                  <a:srgbClr val="272727"/>
                </a:solidFill>
                <a:effectLst/>
                <a:latin typeface="ヒラギノ角ゴ5"/>
                <a:ea typeface="ヒラギノ角ゴ5"/>
              </a:rPr>
              <a:t>・ポート：</a:t>
            </a:r>
            <a:r>
              <a:rPr lang="en-US" altLang="ja-JP" sz="3600" kern="10" spc="0" dirty="0">
                <a:ln>
                  <a:noFill/>
                </a:ln>
                <a:solidFill>
                  <a:srgbClr val="272727"/>
                </a:solidFill>
                <a:effectLst/>
                <a:latin typeface="ヒラギノ角ゴ5"/>
                <a:ea typeface="ヒラギノ角ゴ5"/>
              </a:rPr>
              <a:t>DisplayPort 1.4a x2</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Type-C</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 HDMI 2.0b x2 </a:t>
            </a:r>
          </a:p>
          <a:p>
            <a:pPr algn="l" rtl="0">
              <a:buNone/>
            </a:pPr>
            <a:r>
              <a:rPr lang="ja-JP" altLang="en-US" sz="3600" kern="10" spc="0" dirty="0">
                <a:ln>
                  <a:noFill/>
                </a:ln>
                <a:solidFill>
                  <a:srgbClr val="272727"/>
                </a:solidFill>
                <a:effectLst/>
                <a:latin typeface="ヒラギノ角ゴ5"/>
                <a:ea typeface="ヒラギノ角ゴ5"/>
              </a:rPr>
              <a:t>・モニタ別売り</a:t>
            </a:r>
            <a:r>
              <a:rPr lang="en-US" altLang="ja-JP" sz="3600" kern="10" spc="0" dirty="0">
                <a:ln>
                  <a:noFill/>
                </a:ln>
                <a:solidFill>
                  <a:srgbClr val="272727"/>
                </a:solidFill>
                <a:effectLst/>
                <a:latin typeface="ヒラギノ角ゴ5"/>
                <a:ea typeface="ヒラギノ角ゴ5"/>
              </a:rPr>
              <a:t>/</a:t>
            </a:r>
            <a:r>
              <a:rPr lang="ja-JP" altLang="en-US" sz="3600" kern="10" spc="0" dirty="0">
                <a:ln>
                  <a:noFill/>
                </a:ln>
                <a:solidFill>
                  <a:srgbClr val="272727"/>
                </a:solidFill>
                <a:effectLst/>
                <a:latin typeface="ヒラギノ角ゴ5"/>
                <a:ea typeface="ヒラギノ角ゴ5"/>
              </a:rPr>
              <a:t>キーボード・マウス付属</a:t>
            </a:r>
          </a:p>
          <a:p>
            <a:pPr algn="l" rtl="0">
              <a:buNone/>
            </a:pPr>
            <a:r>
              <a:rPr lang="ja-JP" altLang="en-US" sz="3600" kern="10" spc="0" dirty="0">
                <a:ln>
                  <a:noFill/>
                </a:ln>
                <a:solidFill>
                  <a:srgbClr val="272727"/>
                </a:solidFill>
                <a:effectLst/>
                <a:latin typeface="ヒラギノ角ゴ5"/>
                <a:ea typeface="ヒラギノ角ゴ5"/>
              </a:rPr>
              <a:t>・</a:t>
            </a:r>
            <a:r>
              <a:rPr lang="en-US" altLang="ja-JP" sz="3600" kern="10" dirty="0">
                <a:solidFill>
                  <a:srgbClr val="272727"/>
                </a:solidFill>
                <a:latin typeface="ヒラギノ角ゴ5"/>
                <a:ea typeface="ヒラギノ角ゴ5"/>
              </a:rPr>
              <a:t>3</a:t>
            </a:r>
            <a:r>
              <a:rPr lang="en-US" altLang="ja-JP" sz="3600" kern="10" spc="0" dirty="0">
                <a:ln>
                  <a:noFill/>
                </a:ln>
                <a:solidFill>
                  <a:srgbClr val="272727"/>
                </a:solidFill>
                <a:effectLst/>
                <a:latin typeface="ヒラギノ角ゴ5"/>
                <a:ea typeface="ヒラギノ角ゴ5"/>
              </a:rPr>
              <a:t> </a:t>
            </a:r>
            <a:r>
              <a:rPr lang="ja-JP" altLang="en-US" sz="3600" kern="10" spc="0" dirty="0">
                <a:ln>
                  <a:noFill/>
                </a:ln>
                <a:solidFill>
                  <a:srgbClr val="272727"/>
                </a:solidFill>
                <a:effectLst/>
                <a:latin typeface="ヒラギノ角ゴ5"/>
                <a:ea typeface="ヒラギノ角ゴ5"/>
              </a:rPr>
              <a:t>年間センドバック方式ハードウェア保証</a:t>
            </a:r>
          </a:p>
        </p:txBody>
      </p:sp>
      <p:grpSp>
        <p:nvGrpSpPr>
          <p:cNvPr id="1313" name="Group 160">
            <a:extLst>
              <a:ext uri="{FF2B5EF4-FFF2-40B4-BE49-F238E27FC236}">
                <a16:creationId xmlns:a16="http://schemas.microsoft.com/office/drawing/2014/main" id="{598BC52A-774C-6904-93AD-90288D73B18F}"/>
              </a:ext>
            </a:extLst>
          </p:cNvPr>
          <p:cNvGrpSpPr>
            <a:grpSpLocks/>
          </p:cNvGrpSpPr>
          <p:nvPr/>
        </p:nvGrpSpPr>
        <p:grpSpPr bwMode="auto">
          <a:xfrm>
            <a:off x="5162775" y="1726978"/>
            <a:ext cx="383556" cy="184795"/>
            <a:chOff x="7880" y="1665"/>
            <a:chExt cx="1083" cy="523"/>
          </a:xfrm>
        </p:grpSpPr>
        <p:sp>
          <p:nvSpPr>
            <p:cNvPr id="1314" name="WordArt 161">
              <a:extLst>
                <a:ext uri="{FF2B5EF4-FFF2-40B4-BE49-F238E27FC236}">
                  <a16:creationId xmlns:a16="http://schemas.microsoft.com/office/drawing/2014/main" id="{0A315A5F-9684-FB3C-A472-5E0FE4A20BA3}"/>
                </a:ext>
              </a:extLst>
            </p:cNvPr>
            <p:cNvSpPr>
              <a:spLocks noChangeArrowheads="1" noChangeShapeType="1" noTextEdit="1"/>
            </p:cNvSpPr>
            <p:nvPr/>
          </p:nvSpPr>
          <p:spPr bwMode="auto">
            <a:xfrm>
              <a:off x="7880" y="1665"/>
              <a:ext cx="1083" cy="35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短納期</a:t>
              </a:r>
            </a:p>
          </p:txBody>
        </p:sp>
        <p:sp>
          <p:nvSpPr>
            <p:cNvPr id="1315" name="WordArt 162">
              <a:extLst>
                <a:ext uri="{FF2B5EF4-FFF2-40B4-BE49-F238E27FC236}">
                  <a16:creationId xmlns:a16="http://schemas.microsoft.com/office/drawing/2014/main" id="{D3241CA5-BC07-7640-B4EA-B8FB4235786E}"/>
                </a:ext>
              </a:extLst>
            </p:cNvPr>
            <p:cNvSpPr>
              <a:spLocks noChangeArrowheads="1" noChangeShapeType="1" noTextEdit="1"/>
            </p:cNvSpPr>
            <p:nvPr/>
          </p:nvSpPr>
          <p:spPr bwMode="auto">
            <a:xfrm>
              <a:off x="7880" y="2044"/>
              <a:ext cx="1083"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で納品できます</a:t>
              </a:r>
            </a:p>
          </p:txBody>
        </p:sp>
      </p:grpSp>
      <p:sp>
        <p:nvSpPr>
          <p:cNvPr id="1316" name="WordArt 163">
            <a:extLst>
              <a:ext uri="{FF2B5EF4-FFF2-40B4-BE49-F238E27FC236}">
                <a16:creationId xmlns:a16="http://schemas.microsoft.com/office/drawing/2014/main" id="{D746D7AE-C63A-97C0-EC59-25DB822D71BA}"/>
              </a:ext>
            </a:extLst>
          </p:cNvPr>
          <p:cNvSpPr>
            <a:spLocks noChangeArrowheads="1" noChangeShapeType="1" noTextEdit="1"/>
          </p:cNvSpPr>
          <p:nvPr/>
        </p:nvSpPr>
        <p:spPr bwMode="auto">
          <a:xfrm>
            <a:off x="3863511" y="2707469"/>
            <a:ext cx="2167981" cy="2444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アプライドオリジナル</a:t>
            </a:r>
            <a:r>
              <a:rPr lang="en-US" altLang="ja-JP" sz="3600" kern="10" spc="0" dirty="0">
                <a:ln>
                  <a:noFill/>
                </a:ln>
                <a:solidFill>
                  <a:srgbClr val="272727"/>
                </a:solidFill>
                <a:effectLst/>
                <a:latin typeface="ヒラギノ角ゴ5"/>
                <a:ea typeface="ヒラギノ角ゴ5"/>
              </a:rPr>
              <a:t>Be-</a:t>
            </a:r>
            <a:r>
              <a:rPr lang="en-US" altLang="ja-JP" sz="3600" kern="10" spc="0" dirty="0" err="1">
                <a:ln>
                  <a:noFill/>
                </a:ln>
                <a:solidFill>
                  <a:srgbClr val="272727"/>
                </a:solidFill>
                <a:effectLst/>
                <a:latin typeface="ヒラギノ角ゴ5"/>
                <a:ea typeface="ヒラギノ角ゴ5"/>
              </a:rPr>
              <a:t>Clia</a:t>
            </a:r>
            <a:r>
              <a:rPr lang="en-US" altLang="ja-JP" sz="3600" kern="10" spc="0" dirty="0">
                <a:ln>
                  <a:noFill/>
                </a:ln>
                <a:solidFill>
                  <a:srgbClr val="272727"/>
                </a:solidFill>
                <a:effectLst/>
                <a:latin typeface="ヒラギノ角ゴ5"/>
                <a:ea typeface="ヒラギノ角ゴ5"/>
              </a:rPr>
              <a:t> NUC</a:t>
            </a:r>
            <a:r>
              <a:rPr lang="ja-JP" altLang="en-US" sz="3600" kern="10" spc="0" dirty="0">
                <a:ln>
                  <a:noFill/>
                </a:ln>
                <a:solidFill>
                  <a:srgbClr val="272727"/>
                </a:solidFill>
                <a:effectLst/>
                <a:latin typeface="ヒラギノ角ゴ5"/>
                <a:ea typeface="ヒラギノ角ゴ5"/>
              </a:rPr>
              <a:t>シリーズ</a:t>
            </a:r>
          </a:p>
          <a:p>
            <a:pPr algn="l" rtl="0">
              <a:buNone/>
            </a:pPr>
            <a:r>
              <a:rPr lang="en-US" altLang="ja-JP" sz="3600" kern="10" spc="0" dirty="0">
                <a:ln>
                  <a:noFill/>
                </a:ln>
                <a:solidFill>
                  <a:srgbClr val="272727"/>
                </a:solidFill>
                <a:effectLst/>
                <a:latin typeface="ヒラギノ角ゴ5"/>
                <a:ea typeface="ヒラギノ角ゴ5"/>
              </a:rPr>
              <a:t>Be-</a:t>
            </a:r>
            <a:r>
              <a:rPr lang="en-US" altLang="ja-JP" sz="3600" kern="10" spc="0" dirty="0" err="1">
                <a:ln>
                  <a:noFill/>
                </a:ln>
                <a:solidFill>
                  <a:srgbClr val="272727"/>
                </a:solidFill>
                <a:effectLst/>
                <a:latin typeface="ヒラギノ角ゴ5"/>
                <a:ea typeface="ヒラギノ角ゴ5"/>
              </a:rPr>
              <a:t>Clia</a:t>
            </a:r>
            <a:r>
              <a:rPr lang="en-US" altLang="ja-JP" sz="3600" kern="10" spc="0" dirty="0">
                <a:ln>
                  <a:noFill/>
                </a:ln>
                <a:solidFill>
                  <a:srgbClr val="272727"/>
                </a:solidFill>
                <a:effectLst/>
                <a:latin typeface="ヒラギノ角ゴ5"/>
                <a:ea typeface="ヒラギノ角ゴ5"/>
              </a:rPr>
              <a:t> NUC Type-NB7S-1360PD4</a:t>
            </a:r>
            <a:endParaRPr lang="ja-JP" altLang="en-US" sz="3600" kern="10" spc="0" dirty="0">
              <a:ln>
                <a:noFill/>
              </a:ln>
              <a:solidFill>
                <a:srgbClr val="272727"/>
              </a:solidFill>
              <a:effectLst/>
              <a:latin typeface="ヒラギノ角ゴ5"/>
              <a:ea typeface="ヒラギノ角ゴ5"/>
            </a:endParaRPr>
          </a:p>
        </p:txBody>
      </p:sp>
      <p:sp>
        <p:nvSpPr>
          <p:cNvPr id="1317" name="WordArt 164">
            <a:extLst>
              <a:ext uri="{FF2B5EF4-FFF2-40B4-BE49-F238E27FC236}">
                <a16:creationId xmlns:a16="http://schemas.microsoft.com/office/drawing/2014/main" id="{B678848B-5E83-DE89-E1B5-352849FEBBA6}"/>
              </a:ext>
            </a:extLst>
          </p:cNvPr>
          <p:cNvSpPr>
            <a:spLocks noChangeArrowheads="1" noChangeShapeType="1" noTextEdit="1"/>
          </p:cNvSpPr>
          <p:nvPr/>
        </p:nvSpPr>
        <p:spPr bwMode="auto">
          <a:xfrm>
            <a:off x="4172769" y="1570760"/>
            <a:ext cx="197493" cy="4318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Core i7</a:t>
            </a:r>
            <a:endParaRPr lang="ja-JP" altLang="en-US" sz="3600" kern="10" spc="0">
              <a:ln>
                <a:noFill/>
              </a:ln>
              <a:solidFill>
                <a:srgbClr val="272727"/>
              </a:solidFill>
              <a:effectLst/>
              <a:latin typeface="ヒラギノ角ゴ5"/>
              <a:ea typeface="ヒラギノ角ゴ5"/>
            </a:endParaRPr>
          </a:p>
        </p:txBody>
      </p:sp>
      <p:sp>
        <p:nvSpPr>
          <p:cNvPr id="1318" name="WordArt 165">
            <a:extLst>
              <a:ext uri="{FF2B5EF4-FFF2-40B4-BE49-F238E27FC236}">
                <a16:creationId xmlns:a16="http://schemas.microsoft.com/office/drawing/2014/main" id="{271CEE7E-C7D6-178C-04E9-DDF3E1964AC2}"/>
              </a:ext>
            </a:extLst>
          </p:cNvPr>
          <p:cNvSpPr>
            <a:spLocks noChangeArrowheads="1" noChangeShapeType="1" noTextEdit="1"/>
          </p:cNvSpPr>
          <p:nvPr/>
        </p:nvSpPr>
        <p:spPr bwMode="auto">
          <a:xfrm>
            <a:off x="4158798" y="1627278"/>
            <a:ext cx="225434" cy="27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dirty="0">
                <a:solidFill>
                  <a:srgbClr val="272727"/>
                </a:solidFill>
                <a:latin typeface="ヒラギノ角ゴ5"/>
                <a:ea typeface="ヒラギノ角ゴ5"/>
              </a:rPr>
              <a:t>1360P</a:t>
            </a:r>
            <a:endParaRPr lang="ja-JP" altLang="en-US" sz="3600" kern="10" spc="0" dirty="0">
              <a:ln>
                <a:noFill/>
              </a:ln>
              <a:solidFill>
                <a:srgbClr val="272727"/>
              </a:solidFill>
              <a:effectLst/>
              <a:latin typeface="ヒラギノ角ゴ5"/>
              <a:ea typeface="ヒラギノ角ゴ5"/>
            </a:endParaRPr>
          </a:p>
        </p:txBody>
      </p:sp>
      <p:sp>
        <p:nvSpPr>
          <p:cNvPr id="1319" name="WordArt 166">
            <a:extLst>
              <a:ext uri="{FF2B5EF4-FFF2-40B4-BE49-F238E27FC236}">
                <a16:creationId xmlns:a16="http://schemas.microsoft.com/office/drawing/2014/main" id="{93D4B331-0C3B-8774-46F1-B46F33A3F0BF}"/>
              </a:ext>
            </a:extLst>
          </p:cNvPr>
          <p:cNvSpPr>
            <a:spLocks noChangeArrowheads="1" noChangeShapeType="1" noTextEdit="1"/>
          </p:cNvSpPr>
          <p:nvPr/>
        </p:nvSpPr>
        <p:spPr bwMode="auto">
          <a:xfrm>
            <a:off x="4708096" y="1569490"/>
            <a:ext cx="161297" cy="4889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16GB</a:t>
            </a:r>
            <a:endParaRPr lang="ja-JP" altLang="en-US" sz="3600" kern="10" spc="0">
              <a:ln>
                <a:noFill/>
              </a:ln>
              <a:solidFill>
                <a:srgbClr val="272727"/>
              </a:solidFill>
              <a:effectLst/>
              <a:latin typeface="ヒラギノ角ゴ5"/>
              <a:ea typeface="ヒラギノ角ゴ5"/>
            </a:endParaRPr>
          </a:p>
        </p:txBody>
      </p:sp>
      <p:sp>
        <p:nvSpPr>
          <p:cNvPr id="1320" name="WordArt 167">
            <a:extLst>
              <a:ext uri="{FF2B5EF4-FFF2-40B4-BE49-F238E27FC236}">
                <a16:creationId xmlns:a16="http://schemas.microsoft.com/office/drawing/2014/main" id="{299534E0-FAF8-35A2-82B2-65524B95F3DB}"/>
              </a:ext>
            </a:extLst>
          </p:cNvPr>
          <p:cNvSpPr>
            <a:spLocks noChangeArrowheads="1" noChangeShapeType="1" noTextEdit="1"/>
          </p:cNvSpPr>
          <p:nvPr/>
        </p:nvSpPr>
        <p:spPr bwMode="auto">
          <a:xfrm>
            <a:off x="4693490" y="1631723"/>
            <a:ext cx="201303" cy="27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DDR4(16GB×1)</a:t>
            </a:r>
            <a:endParaRPr lang="ja-JP" altLang="en-US" sz="3600" kern="10" spc="0">
              <a:ln>
                <a:noFill/>
              </a:ln>
              <a:solidFill>
                <a:srgbClr val="272727"/>
              </a:solidFill>
              <a:effectLst/>
              <a:latin typeface="ヒラギノ角ゴ5"/>
              <a:ea typeface="ヒラギノ角ゴ5"/>
            </a:endParaRPr>
          </a:p>
        </p:txBody>
      </p:sp>
      <p:sp>
        <p:nvSpPr>
          <p:cNvPr id="1321" name="WordArt 168">
            <a:extLst>
              <a:ext uri="{FF2B5EF4-FFF2-40B4-BE49-F238E27FC236}">
                <a16:creationId xmlns:a16="http://schemas.microsoft.com/office/drawing/2014/main" id="{B92F6541-609A-D1DE-1DD0-72E40079410E}"/>
              </a:ext>
            </a:extLst>
          </p:cNvPr>
          <p:cNvSpPr>
            <a:spLocks noChangeArrowheads="1" noChangeShapeType="1" noTextEdit="1"/>
          </p:cNvSpPr>
          <p:nvPr/>
        </p:nvSpPr>
        <p:spPr bwMode="auto">
          <a:xfrm>
            <a:off x="4175944" y="1793657"/>
            <a:ext cx="190508" cy="4762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250GB</a:t>
            </a:r>
            <a:endParaRPr lang="ja-JP" altLang="en-US" sz="3600" kern="10" spc="0" dirty="0">
              <a:ln>
                <a:noFill/>
              </a:ln>
              <a:solidFill>
                <a:srgbClr val="272727"/>
              </a:solidFill>
              <a:effectLst/>
              <a:latin typeface="ヒラギノ角ゴ5"/>
              <a:ea typeface="ヒラギノ角ゴ5"/>
            </a:endParaRPr>
          </a:p>
        </p:txBody>
      </p:sp>
      <p:sp>
        <p:nvSpPr>
          <p:cNvPr id="1322" name="WordArt 169">
            <a:extLst>
              <a:ext uri="{FF2B5EF4-FFF2-40B4-BE49-F238E27FC236}">
                <a16:creationId xmlns:a16="http://schemas.microsoft.com/office/drawing/2014/main" id="{A8904365-FD66-6A01-851A-7F0E260E521D}"/>
              </a:ext>
            </a:extLst>
          </p:cNvPr>
          <p:cNvSpPr>
            <a:spLocks noChangeArrowheads="1" noChangeShapeType="1" noTextEdit="1"/>
          </p:cNvSpPr>
          <p:nvPr/>
        </p:nvSpPr>
        <p:spPr bwMode="auto">
          <a:xfrm>
            <a:off x="4226111" y="1853350"/>
            <a:ext cx="90809" cy="2794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NVMe</a:t>
            </a:r>
            <a:endParaRPr lang="ja-JP" altLang="en-US" sz="3600" kern="10" spc="0">
              <a:ln>
                <a:noFill/>
              </a:ln>
              <a:solidFill>
                <a:srgbClr val="272727"/>
              </a:solidFill>
              <a:effectLst/>
              <a:latin typeface="ヒラギノ角ゴ5"/>
              <a:ea typeface="ヒラギノ角ゴ5"/>
            </a:endParaRPr>
          </a:p>
        </p:txBody>
      </p:sp>
      <p:pic>
        <p:nvPicPr>
          <p:cNvPr id="1323" name="図 53">
            <a:extLst>
              <a:ext uri="{FF2B5EF4-FFF2-40B4-BE49-F238E27FC236}">
                <a16:creationId xmlns:a16="http://schemas.microsoft.com/office/drawing/2014/main" id="{8006991F-9238-1970-2161-C8989D18439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69861" y="1717453"/>
            <a:ext cx="238770" cy="23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4" name="Picture 51">
            <a:extLst>
              <a:ext uri="{FF2B5EF4-FFF2-40B4-BE49-F238E27FC236}">
                <a16:creationId xmlns:a16="http://schemas.microsoft.com/office/drawing/2014/main" id="{1179749B-44BF-4F02-8EB3-5430B5BAFF4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446465" y="1989882"/>
            <a:ext cx="154311" cy="1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5" name="Picture 58">
            <a:extLst>
              <a:ext uri="{FF2B5EF4-FFF2-40B4-BE49-F238E27FC236}">
                <a16:creationId xmlns:a16="http://schemas.microsoft.com/office/drawing/2014/main" id="{090B2FAA-3226-F072-F0A5-6B38470A283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76846" y="1996232"/>
            <a:ext cx="212734" cy="1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6" name="Picture 47">
            <a:extLst>
              <a:ext uri="{FF2B5EF4-FFF2-40B4-BE49-F238E27FC236}">
                <a16:creationId xmlns:a16="http://schemas.microsoft.com/office/drawing/2014/main" id="{6FDED32A-A3CA-79EE-45F8-B086C837270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97167" y="1494556"/>
            <a:ext cx="191143" cy="19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7" name="Picture 48">
            <a:extLst>
              <a:ext uri="{FF2B5EF4-FFF2-40B4-BE49-F238E27FC236}">
                <a16:creationId xmlns:a16="http://schemas.microsoft.com/office/drawing/2014/main" id="{CA3DD3AC-4E34-ED09-6727-861318ACA84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425509" y="1499001"/>
            <a:ext cx="200033" cy="20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28" name="AutoShape 175">
            <a:extLst>
              <a:ext uri="{FF2B5EF4-FFF2-40B4-BE49-F238E27FC236}">
                <a16:creationId xmlns:a16="http://schemas.microsoft.com/office/drawing/2014/main" id="{4A337DC8-D440-5A98-B7E5-16EA4E80591D}"/>
              </a:ext>
            </a:extLst>
          </p:cNvPr>
          <p:cNvCxnSpPr>
            <a:cxnSpLocks noChangeShapeType="1"/>
          </p:cNvCxnSpPr>
          <p:nvPr/>
        </p:nvCxnSpPr>
        <p:spPr bwMode="auto">
          <a:xfrm>
            <a:off x="3835569" y="1717453"/>
            <a:ext cx="11093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29" name="AutoShape 176">
            <a:extLst>
              <a:ext uri="{FF2B5EF4-FFF2-40B4-BE49-F238E27FC236}">
                <a16:creationId xmlns:a16="http://schemas.microsoft.com/office/drawing/2014/main" id="{35897A2D-D873-B207-E48B-F4509A94B19F}"/>
              </a:ext>
            </a:extLst>
          </p:cNvPr>
          <p:cNvCxnSpPr>
            <a:cxnSpLocks noChangeShapeType="1"/>
          </p:cNvCxnSpPr>
          <p:nvPr/>
        </p:nvCxnSpPr>
        <p:spPr bwMode="auto">
          <a:xfrm>
            <a:off x="3835569" y="1956860"/>
            <a:ext cx="11093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30" name="AutoShape 177">
            <a:extLst>
              <a:ext uri="{FF2B5EF4-FFF2-40B4-BE49-F238E27FC236}">
                <a16:creationId xmlns:a16="http://schemas.microsoft.com/office/drawing/2014/main" id="{DEC37D37-8696-974E-B967-0E155CE4B778}"/>
              </a:ext>
            </a:extLst>
          </p:cNvPr>
          <p:cNvCxnSpPr>
            <a:cxnSpLocks noChangeShapeType="1"/>
          </p:cNvCxnSpPr>
          <p:nvPr/>
        </p:nvCxnSpPr>
        <p:spPr bwMode="auto">
          <a:xfrm>
            <a:off x="3835569" y="2191187"/>
            <a:ext cx="11093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31" name="WordArt 178">
            <a:extLst>
              <a:ext uri="{FF2B5EF4-FFF2-40B4-BE49-F238E27FC236}">
                <a16:creationId xmlns:a16="http://schemas.microsoft.com/office/drawing/2014/main" id="{B2DAC9FC-EFF7-1241-CE61-240578484D05}"/>
              </a:ext>
            </a:extLst>
          </p:cNvPr>
          <p:cNvSpPr>
            <a:spLocks noChangeArrowheads="1" noChangeShapeType="1" noTextEdit="1"/>
          </p:cNvSpPr>
          <p:nvPr/>
        </p:nvSpPr>
        <p:spPr bwMode="auto">
          <a:xfrm>
            <a:off x="4711906" y="1803182"/>
            <a:ext cx="160027" cy="5334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非搭載</a:t>
            </a:r>
          </a:p>
        </p:txBody>
      </p:sp>
      <p:sp>
        <p:nvSpPr>
          <p:cNvPr id="1332" name="WordArt 179">
            <a:extLst>
              <a:ext uri="{FF2B5EF4-FFF2-40B4-BE49-F238E27FC236}">
                <a16:creationId xmlns:a16="http://schemas.microsoft.com/office/drawing/2014/main" id="{2FD974A3-38EC-AF44-942D-1A46DC4F9050}"/>
              </a:ext>
            </a:extLst>
          </p:cNvPr>
          <p:cNvSpPr>
            <a:spLocks noChangeArrowheads="1" noChangeShapeType="1" noTextEdit="1"/>
          </p:cNvSpPr>
          <p:nvPr/>
        </p:nvSpPr>
        <p:spPr bwMode="auto">
          <a:xfrm>
            <a:off x="4734767" y="1866050"/>
            <a:ext cx="91444" cy="27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ドライブ</a:t>
            </a:r>
          </a:p>
        </p:txBody>
      </p:sp>
      <p:pic>
        <p:nvPicPr>
          <p:cNvPr id="1333" name="Picture 50">
            <a:extLst>
              <a:ext uri="{FF2B5EF4-FFF2-40B4-BE49-F238E27FC236}">
                <a16:creationId xmlns:a16="http://schemas.microsoft.com/office/drawing/2014/main" id="{089B1241-9C58-D6C0-C57B-3999272F00AE}"/>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446465" y="1764445"/>
            <a:ext cx="159392" cy="16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 name="Picture 184" descr="11th-gen-core-i7-processors-badge-rwd">
            <a:extLst>
              <a:ext uri="{FF2B5EF4-FFF2-40B4-BE49-F238E27FC236}">
                <a16:creationId xmlns:a16="http://schemas.microsoft.com/office/drawing/2014/main" id="{E1A7AF22-5460-C791-0B00-369BC51D3616}"/>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165950" y="2230559"/>
            <a:ext cx="262266" cy="26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8" name="Group 196">
            <a:extLst>
              <a:ext uri="{FF2B5EF4-FFF2-40B4-BE49-F238E27FC236}">
                <a16:creationId xmlns:a16="http://schemas.microsoft.com/office/drawing/2014/main" id="{75DE6658-5997-304D-836B-DACB70D5346D}"/>
              </a:ext>
            </a:extLst>
          </p:cNvPr>
          <p:cNvGrpSpPr>
            <a:grpSpLocks/>
          </p:cNvGrpSpPr>
          <p:nvPr/>
        </p:nvGrpSpPr>
        <p:grpSpPr bwMode="auto">
          <a:xfrm>
            <a:off x="4170229" y="2022268"/>
            <a:ext cx="205749" cy="114306"/>
            <a:chOff x="3154" y="6752"/>
            <a:chExt cx="556" cy="308"/>
          </a:xfrm>
        </p:grpSpPr>
        <p:sp>
          <p:nvSpPr>
            <p:cNvPr id="1339" name="WordArt 197">
              <a:extLst>
                <a:ext uri="{FF2B5EF4-FFF2-40B4-BE49-F238E27FC236}">
                  <a16:creationId xmlns:a16="http://schemas.microsoft.com/office/drawing/2014/main" id="{F60A82FA-FAB0-17D7-45D8-752AEA40251F}"/>
                </a:ext>
              </a:extLst>
            </p:cNvPr>
            <p:cNvSpPr>
              <a:spLocks noChangeArrowheads="1" noChangeShapeType="1" noTextEdit="1"/>
            </p:cNvSpPr>
            <p:nvPr/>
          </p:nvSpPr>
          <p:spPr bwMode="auto">
            <a:xfrm>
              <a:off x="3226" y="6847"/>
              <a:ext cx="412" cy="11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Iris Xe</a:t>
              </a:r>
              <a:endParaRPr lang="ja-JP" altLang="en-US" sz="3600" kern="10" spc="0">
                <a:ln>
                  <a:noFill/>
                </a:ln>
                <a:solidFill>
                  <a:srgbClr val="272727"/>
                </a:solidFill>
                <a:effectLst/>
                <a:latin typeface="ヒラギノ角ゴ5"/>
                <a:ea typeface="ヒラギノ角ゴ5"/>
              </a:endParaRPr>
            </a:p>
          </p:txBody>
        </p:sp>
        <p:sp>
          <p:nvSpPr>
            <p:cNvPr id="1340" name="WordArt 198">
              <a:extLst>
                <a:ext uri="{FF2B5EF4-FFF2-40B4-BE49-F238E27FC236}">
                  <a16:creationId xmlns:a16="http://schemas.microsoft.com/office/drawing/2014/main" id="{A0F90E5E-8866-2A97-1E70-B4E2661B1471}"/>
                </a:ext>
              </a:extLst>
            </p:cNvPr>
            <p:cNvSpPr>
              <a:spLocks noChangeArrowheads="1" noChangeShapeType="1" noTextEdit="1"/>
            </p:cNvSpPr>
            <p:nvPr/>
          </p:nvSpPr>
          <p:spPr bwMode="auto">
            <a:xfrm>
              <a:off x="3154" y="6989"/>
              <a:ext cx="556"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グラフィックス</a:t>
              </a:r>
            </a:p>
          </p:txBody>
        </p:sp>
        <p:sp>
          <p:nvSpPr>
            <p:cNvPr id="1341" name="WordArt 199">
              <a:extLst>
                <a:ext uri="{FF2B5EF4-FFF2-40B4-BE49-F238E27FC236}">
                  <a16:creationId xmlns:a16="http://schemas.microsoft.com/office/drawing/2014/main" id="{0D740C5B-2BC3-6515-D63B-8B69D77F300E}"/>
                </a:ext>
              </a:extLst>
            </p:cNvPr>
            <p:cNvSpPr>
              <a:spLocks noChangeArrowheads="1" noChangeShapeType="1" noTextEdit="1"/>
            </p:cNvSpPr>
            <p:nvPr/>
          </p:nvSpPr>
          <p:spPr bwMode="auto">
            <a:xfrm>
              <a:off x="3266" y="6752"/>
              <a:ext cx="332"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インテル</a:t>
              </a:r>
            </a:p>
          </p:txBody>
        </p:sp>
      </p:grpSp>
      <p:sp>
        <p:nvSpPr>
          <p:cNvPr id="1342" name="WordArt 200">
            <a:extLst>
              <a:ext uri="{FF2B5EF4-FFF2-40B4-BE49-F238E27FC236}">
                <a16:creationId xmlns:a16="http://schemas.microsoft.com/office/drawing/2014/main" id="{08D25188-8E9E-39D5-8922-D9537323B3A0}"/>
              </a:ext>
            </a:extLst>
          </p:cNvPr>
          <p:cNvSpPr>
            <a:spLocks noChangeArrowheads="1" noChangeShapeType="1" noTextEdit="1"/>
          </p:cNvSpPr>
          <p:nvPr/>
        </p:nvSpPr>
        <p:spPr bwMode="auto">
          <a:xfrm>
            <a:off x="422936" y="3607311"/>
            <a:ext cx="6238502" cy="25655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推奨モデルをベースに、さらにお客様の用途やご要望に応じたカスタマイズを加えることも可能となっています。</a:t>
            </a:r>
          </a:p>
          <a:p>
            <a:pPr algn="ctr" rtl="0">
              <a:buNone/>
            </a:pPr>
            <a:r>
              <a:rPr lang="ja-JP" altLang="en-US" sz="3600" kern="10" spc="0">
                <a:ln>
                  <a:noFill/>
                </a:ln>
                <a:solidFill>
                  <a:srgbClr val="272727"/>
                </a:solidFill>
                <a:effectLst/>
                <a:latin typeface="ヒラギノ角ゴ5"/>
                <a:ea typeface="ヒラギノ角ゴ5"/>
              </a:rPr>
              <a:t>追加のカスタマイズについては、担当営業マンまでお問い合わせくさだい。</a:t>
            </a:r>
          </a:p>
        </p:txBody>
      </p:sp>
      <p:grpSp>
        <p:nvGrpSpPr>
          <p:cNvPr id="1351" name="Group 408">
            <a:extLst>
              <a:ext uri="{FF2B5EF4-FFF2-40B4-BE49-F238E27FC236}">
                <a16:creationId xmlns:a16="http://schemas.microsoft.com/office/drawing/2014/main" id="{3F58DEF2-1AE8-A313-992D-F89B52EBA891}"/>
              </a:ext>
            </a:extLst>
          </p:cNvPr>
          <p:cNvGrpSpPr>
            <a:grpSpLocks/>
          </p:cNvGrpSpPr>
          <p:nvPr/>
        </p:nvGrpSpPr>
        <p:grpSpPr bwMode="auto">
          <a:xfrm>
            <a:off x="2017705" y="2235063"/>
            <a:ext cx="270303" cy="267574"/>
            <a:chOff x="1855" y="9885"/>
            <a:chExt cx="907" cy="907"/>
          </a:xfrm>
        </p:grpSpPr>
        <p:sp>
          <p:nvSpPr>
            <p:cNvPr id="1352" name="Rectangle 409">
              <a:extLst>
                <a:ext uri="{FF2B5EF4-FFF2-40B4-BE49-F238E27FC236}">
                  <a16:creationId xmlns:a16="http://schemas.microsoft.com/office/drawing/2014/main" id="{896B3876-67E0-F5FC-42E0-67E02B279BE7}"/>
                </a:ext>
              </a:extLst>
            </p:cNvPr>
            <p:cNvSpPr>
              <a:spLocks noChangeArrowheads="1"/>
            </p:cNvSpPr>
            <p:nvPr/>
          </p:nvSpPr>
          <p:spPr bwMode="auto">
            <a:xfrm>
              <a:off x="1855" y="9885"/>
              <a:ext cx="907" cy="907"/>
            </a:xfrm>
            <a:prstGeom prst="rect">
              <a:avLst/>
            </a:prstGeom>
            <a:solidFill>
              <a:srgbClr val="541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353" name="WordArt 410">
              <a:extLst>
                <a:ext uri="{FF2B5EF4-FFF2-40B4-BE49-F238E27FC236}">
                  <a16:creationId xmlns:a16="http://schemas.microsoft.com/office/drawing/2014/main" id="{DBDC1F82-AF4F-45DB-17D0-F3D1F72808FA}"/>
                </a:ext>
              </a:extLst>
            </p:cNvPr>
            <p:cNvSpPr>
              <a:spLocks noChangeArrowheads="1" noChangeShapeType="1" noTextEdit="1"/>
            </p:cNvSpPr>
            <p:nvPr/>
          </p:nvSpPr>
          <p:spPr bwMode="auto">
            <a:xfrm>
              <a:off x="2186" y="10589"/>
              <a:ext cx="258"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b="1" kern="10" spc="0">
                  <a:ln>
                    <a:noFill/>
                  </a:ln>
                  <a:solidFill>
                    <a:srgbClr val="FFFFFF"/>
                  </a:solidFill>
                  <a:effectLst/>
                  <a:latin typeface="Yu Gothic UI"/>
                  <a:ea typeface="Yu Gothic UI"/>
                </a:rPr>
                <a:t>Pro</a:t>
              </a:r>
              <a:endParaRPr lang="ja-JP" altLang="en-US" sz="900" b="1" kern="10" spc="0">
                <a:ln>
                  <a:noFill/>
                </a:ln>
                <a:solidFill>
                  <a:srgbClr val="FFFFFF"/>
                </a:solidFill>
                <a:effectLst/>
                <a:latin typeface="Yu Gothic UI"/>
                <a:ea typeface="Yu Gothic UI"/>
              </a:endParaRPr>
            </a:p>
          </p:txBody>
        </p:sp>
        <p:grpSp>
          <p:nvGrpSpPr>
            <p:cNvPr id="1354" name="Group 411">
              <a:extLst>
                <a:ext uri="{FF2B5EF4-FFF2-40B4-BE49-F238E27FC236}">
                  <a16:creationId xmlns:a16="http://schemas.microsoft.com/office/drawing/2014/main" id="{93E36E5D-1259-9283-4562-D8737B77934D}"/>
                </a:ext>
              </a:extLst>
            </p:cNvPr>
            <p:cNvGrpSpPr>
              <a:grpSpLocks/>
            </p:cNvGrpSpPr>
            <p:nvPr/>
          </p:nvGrpSpPr>
          <p:grpSpPr bwMode="auto">
            <a:xfrm>
              <a:off x="2126" y="9992"/>
              <a:ext cx="363" cy="367"/>
              <a:chOff x="8611" y="8722"/>
              <a:chExt cx="475" cy="480"/>
            </a:xfrm>
          </p:grpSpPr>
          <p:sp>
            <p:nvSpPr>
              <p:cNvPr id="1359" name="Rectangle 412">
                <a:extLst>
                  <a:ext uri="{FF2B5EF4-FFF2-40B4-BE49-F238E27FC236}">
                    <a16:creationId xmlns:a16="http://schemas.microsoft.com/office/drawing/2014/main" id="{F2C43B96-F61B-A5DD-BA2C-34E84B5E7BE3}"/>
                  </a:ext>
                </a:extLst>
              </p:cNvPr>
              <p:cNvSpPr>
                <a:spLocks noChangeArrowheads="1"/>
              </p:cNvSpPr>
              <p:nvPr/>
            </p:nvSpPr>
            <p:spPr bwMode="auto">
              <a:xfrm>
                <a:off x="8611"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360" name="Rectangle 413">
                <a:extLst>
                  <a:ext uri="{FF2B5EF4-FFF2-40B4-BE49-F238E27FC236}">
                    <a16:creationId xmlns:a16="http://schemas.microsoft.com/office/drawing/2014/main" id="{939C977C-CB93-7D02-DF5E-06E185760880}"/>
                  </a:ext>
                </a:extLst>
              </p:cNvPr>
              <p:cNvSpPr>
                <a:spLocks noChangeArrowheads="1"/>
              </p:cNvSpPr>
              <p:nvPr/>
            </p:nvSpPr>
            <p:spPr bwMode="auto">
              <a:xfrm>
                <a:off x="8862"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361" name="Rectangle 414">
                <a:extLst>
                  <a:ext uri="{FF2B5EF4-FFF2-40B4-BE49-F238E27FC236}">
                    <a16:creationId xmlns:a16="http://schemas.microsoft.com/office/drawing/2014/main" id="{9CEB7A6E-4DAF-5080-5BDE-03A4E9EBF55A}"/>
                  </a:ext>
                </a:extLst>
              </p:cNvPr>
              <p:cNvSpPr>
                <a:spLocks noChangeArrowheads="1"/>
              </p:cNvSpPr>
              <p:nvPr/>
            </p:nvSpPr>
            <p:spPr bwMode="auto">
              <a:xfrm>
                <a:off x="8611"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362" name="Rectangle 415">
                <a:extLst>
                  <a:ext uri="{FF2B5EF4-FFF2-40B4-BE49-F238E27FC236}">
                    <a16:creationId xmlns:a16="http://schemas.microsoft.com/office/drawing/2014/main" id="{0CC96197-433D-4F3D-43B5-5B57931B0518}"/>
                  </a:ext>
                </a:extLst>
              </p:cNvPr>
              <p:cNvSpPr>
                <a:spLocks noChangeArrowheads="1"/>
              </p:cNvSpPr>
              <p:nvPr/>
            </p:nvSpPr>
            <p:spPr bwMode="auto">
              <a:xfrm>
                <a:off x="8862"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grpSp>
          <p:nvGrpSpPr>
            <p:cNvPr id="1355" name="Group 416">
              <a:extLst>
                <a:ext uri="{FF2B5EF4-FFF2-40B4-BE49-F238E27FC236}">
                  <a16:creationId xmlns:a16="http://schemas.microsoft.com/office/drawing/2014/main" id="{1D908880-8479-779A-E581-007E898F01C7}"/>
                </a:ext>
              </a:extLst>
            </p:cNvPr>
            <p:cNvGrpSpPr>
              <a:grpSpLocks/>
            </p:cNvGrpSpPr>
            <p:nvPr/>
          </p:nvGrpSpPr>
          <p:grpSpPr bwMode="auto">
            <a:xfrm>
              <a:off x="2581" y="10389"/>
              <a:ext cx="122" cy="159"/>
              <a:chOff x="5257" y="1253"/>
              <a:chExt cx="5458" cy="7140"/>
            </a:xfrm>
          </p:grpSpPr>
          <p:sp>
            <p:nvSpPr>
              <p:cNvPr id="1357" name="WordArt 417">
                <a:extLst>
                  <a:ext uri="{FF2B5EF4-FFF2-40B4-BE49-F238E27FC236}">
                    <a16:creationId xmlns:a16="http://schemas.microsoft.com/office/drawing/2014/main" id="{55D65250-5915-6A57-2190-06853C5048B7}"/>
                  </a:ext>
                </a:extLst>
              </p:cNvPr>
              <p:cNvSpPr>
                <a:spLocks noChangeArrowheads="1" noChangeShapeType="1" noTextEdit="1"/>
              </p:cNvSpPr>
              <p:nvPr/>
            </p:nvSpPr>
            <p:spPr bwMode="auto">
              <a:xfrm>
                <a:off x="8399"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1</a:t>
                </a:r>
                <a:endParaRPr lang="ja-JP" altLang="en-US" sz="900" kern="10" spc="0">
                  <a:ln>
                    <a:noFill/>
                  </a:ln>
                  <a:solidFill>
                    <a:srgbClr val="FFFFFF"/>
                  </a:solidFill>
                  <a:effectLst/>
                  <a:latin typeface="Yu Gothic UI"/>
                  <a:ea typeface="Yu Gothic UI"/>
                </a:endParaRPr>
              </a:p>
            </p:txBody>
          </p:sp>
          <p:sp>
            <p:nvSpPr>
              <p:cNvPr id="1358" name="WordArt 418">
                <a:extLst>
                  <a:ext uri="{FF2B5EF4-FFF2-40B4-BE49-F238E27FC236}">
                    <a16:creationId xmlns:a16="http://schemas.microsoft.com/office/drawing/2014/main" id="{819E1AC9-0B55-4437-DA08-24512684BE83}"/>
                  </a:ext>
                </a:extLst>
              </p:cNvPr>
              <p:cNvSpPr>
                <a:spLocks noChangeArrowheads="1" noChangeShapeType="1" noTextEdit="1"/>
              </p:cNvSpPr>
              <p:nvPr/>
            </p:nvSpPr>
            <p:spPr bwMode="auto">
              <a:xfrm>
                <a:off x="5257"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1</a:t>
                </a:r>
                <a:endParaRPr lang="ja-JP" altLang="en-US" sz="900" kern="10" spc="0">
                  <a:ln>
                    <a:noFill/>
                  </a:ln>
                  <a:solidFill>
                    <a:srgbClr val="FFFFFF"/>
                  </a:solidFill>
                  <a:effectLst/>
                  <a:latin typeface="Yu Gothic UI"/>
                  <a:ea typeface="Yu Gothic UI"/>
                </a:endParaRPr>
              </a:p>
            </p:txBody>
          </p:sp>
        </p:grpSp>
        <p:sp>
          <p:nvSpPr>
            <p:cNvPr id="1356" name="WordArt 419">
              <a:extLst>
                <a:ext uri="{FF2B5EF4-FFF2-40B4-BE49-F238E27FC236}">
                  <a16:creationId xmlns:a16="http://schemas.microsoft.com/office/drawing/2014/main" id="{A59383FD-DA9E-4486-8722-517A0D5950F1}"/>
                </a:ext>
              </a:extLst>
            </p:cNvPr>
            <p:cNvSpPr>
              <a:spLocks noChangeArrowheads="1" noChangeShapeType="1" noTextEdit="1"/>
            </p:cNvSpPr>
            <p:nvPr/>
          </p:nvSpPr>
          <p:spPr bwMode="auto">
            <a:xfrm>
              <a:off x="1930" y="10433"/>
              <a:ext cx="634"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dirty="0">
                  <a:ln>
                    <a:noFill/>
                  </a:ln>
                  <a:solidFill>
                    <a:srgbClr val="FFFFFF"/>
                  </a:solidFill>
                  <a:effectLst/>
                  <a:latin typeface="Yu Gothic UI"/>
                  <a:ea typeface="Yu Gothic UI"/>
                </a:rPr>
                <a:t>Windows</a:t>
              </a:r>
              <a:endParaRPr lang="ja-JP" altLang="en-US" sz="900" kern="10" spc="0" dirty="0">
                <a:ln>
                  <a:noFill/>
                </a:ln>
                <a:solidFill>
                  <a:srgbClr val="FFFFFF"/>
                </a:solidFill>
                <a:effectLst/>
                <a:latin typeface="Yu Gothic UI"/>
                <a:ea typeface="Yu Gothic UI"/>
              </a:endParaRPr>
            </a:p>
          </p:txBody>
        </p:sp>
      </p:grpSp>
      <p:grpSp>
        <p:nvGrpSpPr>
          <p:cNvPr id="1363" name="Group 408">
            <a:extLst>
              <a:ext uri="{FF2B5EF4-FFF2-40B4-BE49-F238E27FC236}">
                <a16:creationId xmlns:a16="http://schemas.microsoft.com/office/drawing/2014/main" id="{9D2F1603-1DCE-33DC-2E80-84A206C6A66C}"/>
              </a:ext>
            </a:extLst>
          </p:cNvPr>
          <p:cNvGrpSpPr>
            <a:grpSpLocks/>
          </p:cNvGrpSpPr>
          <p:nvPr/>
        </p:nvGrpSpPr>
        <p:grpSpPr bwMode="auto">
          <a:xfrm>
            <a:off x="5502726" y="2218498"/>
            <a:ext cx="275390" cy="272609"/>
            <a:chOff x="1855" y="9885"/>
            <a:chExt cx="907" cy="907"/>
          </a:xfrm>
        </p:grpSpPr>
        <p:sp>
          <p:nvSpPr>
            <p:cNvPr id="1364" name="Rectangle 409">
              <a:extLst>
                <a:ext uri="{FF2B5EF4-FFF2-40B4-BE49-F238E27FC236}">
                  <a16:creationId xmlns:a16="http://schemas.microsoft.com/office/drawing/2014/main" id="{EA01CD07-D146-1FE5-CE7A-3A6EEC4976C9}"/>
                </a:ext>
              </a:extLst>
            </p:cNvPr>
            <p:cNvSpPr>
              <a:spLocks noChangeArrowheads="1"/>
            </p:cNvSpPr>
            <p:nvPr/>
          </p:nvSpPr>
          <p:spPr bwMode="auto">
            <a:xfrm>
              <a:off x="1855" y="9885"/>
              <a:ext cx="907" cy="907"/>
            </a:xfrm>
            <a:prstGeom prst="rect">
              <a:avLst/>
            </a:prstGeom>
            <a:solidFill>
              <a:srgbClr val="541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365" name="WordArt 410">
              <a:extLst>
                <a:ext uri="{FF2B5EF4-FFF2-40B4-BE49-F238E27FC236}">
                  <a16:creationId xmlns:a16="http://schemas.microsoft.com/office/drawing/2014/main" id="{B1D6D115-0B60-70AF-E902-2BEA6C2C78B3}"/>
                </a:ext>
              </a:extLst>
            </p:cNvPr>
            <p:cNvSpPr>
              <a:spLocks noChangeArrowheads="1" noChangeShapeType="1" noTextEdit="1"/>
            </p:cNvSpPr>
            <p:nvPr/>
          </p:nvSpPr>
          <p:spPr bwMode="auto">
            <a:xfrm>
              <a:off x="2186" y="10589"/>
              <a:ext cx="258"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b="1" kern="10" spc="0">
                  <a:ln>
                    <a:noFill/>
                  </a:ln>
                  <a:solidFill>
                    <a:srgbClr val="FFFFFF"/>
                  </a:solidFill>
                  <a:effectLst/>
                  <a:latin typeface="Yu Gothic UI"/>
                  <a:ea typeface="Yu Gothic UI"/>
                </a:rPr>
                <a:t>Pro</a:t>
              </a:r>
              <a:endParaRPr lang="ja-JP" altLang="en-US" sz="900" b="1" kern="10" spc="0">
                <a:ln>
                  <a:noFill/>
                </a:ln>
                <a:solidFill>
                  <a:srgbClr val="FFFFFF"/>
                </a:solidFill>
                <a:effectLst/>
                <a:latin typeface="Yu Gothic UI"/>
                <a:ea typeface="Yu Gothic UI"/>
              </a:endParaRPr>
            </a:p>
          </p:txBody>
        </p:sp>
        <p:grpSp>
          <p:nvGrpSpPr>
            <p:cNvPr id="1366" name="Group 411">
              <a:extLst>
                <a:ext uri="{FF2B5EF4-FFF2-40B4-BE49-F238E27FC236}">
                  <a16:creationId xmlns:a16="http://schemas.microsoft.com/office/drawing/2014/main" id="{AD0BABC3-F03C-8A4A-5B18-4B1270D78132}"/>
                </a:ext>
              </a:extLst>
            </p:cNvPr>
            <p:cNvGrpSpPr>
              <a:grpSpLocks/>
            </p:cNvGrpSpPr>
            <p:nvPr/>
          </p:nvGrpSpPr>
          <p:grpSpPr bwMode="auto">
            <a:xfrm>
              <a:off x="2126" y="9992"/>
              <a:ext cx="363" cy="367"/>
              <a:chOff x="8611" y="8722"/>
              <a:chExt cx="475" cy="480"/>
            </a:xfrm>
          </p:grpSpPr>
          <p:sp>
            <p:nvSpPr>
              <p:cNvPr id="1371" name="Rectangle 412">
                <a:extLst>
                  <a:ext uri="{FF2B5EF4-FFF2-40B4-BE49-F238E27FC236}">
                    <a16:creationId xmlns:a16="http://schemas.microsoft.com/office/drawing/2014/main" id="{E4EA0C54-2446-7E43-2B0F-09F32237F99D}"/>
                  </a:ext>
                </a:extLst>
              </p:cNvPr>
              <p:cNvSpPr>
                <a:spLocks noChangeArrowheads="1"/>
              </p:cNvSpPr>
              <p:nvPr/>
            </p:nvSpPr>
            <p:spPr bwMode="auto">
              <a:xfrm>
                <a:off x="8611"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372" name="Rectangle 413">
                <a:extLst>
                  <a:ext uri="{FF2B5EF4-FFF2-40B4-BE49-F238E27FC236}">
                    <a16:creationId xmlns:a16="http://schemas.microsoft.com/office/drawing/2014/main" id="{190E295A-64FE-9CDE-2345-946F23EF797D}"/>
                  </a:ext>
                </a:extLst>
              </p:cNvPr>
              <p:cNvSpPr>
                <a:spLocks noChangeArrowheads="1"/>
              </p:cNvSpPr>
              <p:nvPr/>
            </p:nvSpPr>
            <p:spPr bwMode="auto">
              <a:xfrm>
                <a:off x="8862"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373" name="Rectangle 414">
                <a:extLst>
                  <a:ext uri="{FF2B5EF4-FFF2-40B4-BE49-F238E27FC236}">
                    <a16:creationId xmlns:a16="http://schemas.microsoft.com/office/drawing/2014/main" id="{20C99B2E-0C13-CB8B-CDE0-C32FF34F480C}"/>
                  </a:ext>
                </a:extLst>
              </p:cNvPr>
              <p:cNvSpPr>
                <a:spLocks noChangeArrowheads="1"/>
              </p:cNvSpPr>
              <p:nvPr/>
            </p:nvSpPr>
            <p:spPr bwMode="auto">
              <a:xfrm>
                <a:off x="8611"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374" name="Rectangle 415">
                <a:extLst>
                  <a:ext uri="{FF2B5EF4-FFF2-40B4-BE49-F238E27FC236}">
                    <a16:creationId xmlns:a16="http://schemas.microsoft.com/office/drawing/2014/main" id="{A6D524F1-4122-B3C9-2454-AB7511E34401}"/>
                  </a:ext>
                </a:extLst>
              </p:cNvPr>
              <p:cNvSpPr>
                <a:spLocks noChangeArrowheads="1"/>
              </p:cNvSpPr>
              <p:nvPr/>
            </p:nvSpPr>
            <p:spPr bwMode="auto">
              <a:xfrm>
                <a:off x="8862"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grpSp>
          <p:nvGrpSpPr>
            <p:cNvPr id="1367" name="Group 416">
              <a:extLst>
                <a:ext uri="{FF2B5EF4-FFF2-40B4-BE49-F238E27FC236}">
                  <a16:creationId xmlns:a16="http://schemas.microsoft.com/office/drawing/2014/main" id="{6EBC1E22-FA77-6B73-8D58-5999BBDD5F72}"/>
                </a:ext>
              </a:extLst>
            </p:cNvPr>
            <p:cNvGrpSpPr>
              <a:grpSpLocks/>
            </p:cNvGrpSpPr>
            <p:nvPr/>
          </p:nvGrpSpPr>
          <p:grpSpPr bwMode="auto">
            <a:xfrm>
              <a:off x="2581" y="10389"/>
              <a:ext cx="122" cy="159"/>
              <a:chOff x="5257" y="1253"/>
              <a:chExt cx="5458" cy="7140"/>
            </a:xfrm>
          </p:grpSpPr>
          <p:sp>
            <p:nvSpPr>
              <p:cNvPr id="1369" name="WordArt 417">
                <a:extLst>
                  <a:ext uri="{FF2B5EF4-FFF2-40B4-BE49-F238E27FC236}">
                    <a16:creationId xmlns:a16="http://schemas.microsoft.com/office/drawing/2014/main" id="{50913C60-41C9-0B5C-649F-82705F1A88FC}"/>
                  </a:ext>
                </a:extLst>
              </p:cNvPr>
              <p:cNvSpPr>
                <a:spLocks noChangeArrowheads="1" noChangeShapeType="1" noTextEdit="1"/>
              </p:cNvSpPr>
              <p:nvPr/>
            </p:nvSpPr>
            <p:spPr bwMode="auto">
              <a:xfrm>
                <a:off x="8399"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1</a:t>
                </a:r>
                <a:endParaRPr lang="ja-JP" altLang="en-US" sz="900" kern="10" spc="0">
                  <a:ln>
                    <a:noFill/>
                  </a:ln>
                  <a:solidFill>
                    <a:srgbClr val="FFFFFF"/>
                  </a:solidFill>
                  <a:effectLst/>
                  <a:latin typeface="Yu Gothic UI"/>
                  <a:ea typeface="Yu Gothic UI"/>
                </a:endParaRPr>
              </a:p>
            </p:txBody>
          </p:sp>
          <p:sp>
            <p:nvSpPr>
              <p:cNvPr id="1370" name="WordArt 418">
                <a:extLst>
                  <a:ext uri="{FF2B5EF4-FFF2-40B4-BE49-F238E27FC236}">
                    <a16:creationId xmlns:a16="http://schemas.microsoft.com/office/drawing/2014/main" id="{6F124529-2C3B-9BBF-7A79-06280438BCC3}"/>
                  </a:ext>
                </a:extLst>
              </p:cNvPr>
              <p:cNvSpPr>
                <a:spLocks noChangeArrowheads="1" noChangeShapeType="1" noTextEdit="1"/>
              </p:cNvSpPr>
              <p:nvPr/>
            </p:nvSpPr>
            <p:spPr bwMode="auto">
              <a:xfrm>
                <a:off x="5257"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1</a:t>
                </a:r>
                <a:endParaRPr lang="ja-JP" altLang="en-US" sz="900" kern="10" spc="0">
                  <a:ln>
                    <a:noFill/>
                  </a:ln>
                  <a:solidFill>
                    <a:srgbClr val="FFFFFF"/>
                  </a:solidFill>
                  <a:effectLst/>
                  <a:latin typeface="Yu Gothic UI"/>
                  <a:ea typeface="Yu Gothic UI"/>
                </a:endParaRPr>
              </a:p>
            </p:txBody>
          </p:sp>
        </p:grpSp>
        <p:sp>
          <p:nvSpPr>
            <p:cNvPr id="1368" name="WordArt 419">
              <a:extLst>
                <a:ext uri="{FF2B5EF4-FFF2-40B4-BE49-F238E27FC236}">
                  <a16:creationId xmlns:a16="http://schemas.microsoft.com/office/drawing/2014/main" id="{0D7D100B-A6AB-3B98-1D93-156A9BFDCACA}"/>
                </a:ext>
              </a:extLst>
            </p:cNvPr>
            <p:cNvSpPr>
              <a:spLocks noChangeArrowheads="1" noChangeShapeType="1" noTextEdit="1"/>
            </p:cNvSpPr>
            <p:nvPr/>
          </p:nvSpPr>
          <p:spPr bwMode="auto">
            <a:xfrm>
              <a:off x="1930" y="10433"/>
              <a:ext cx="634"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dirty="0">
                  <a:ln>
                    <a:noFill/>
                  </a:ln>
                  <a:solidFill>
                    <a:srgbClr val="FFFFFF"/>
                  </a:solidFill>
                  <a:effectLst/>
                  <a:latin typeface="Yu Gothic UI"/>
                  <a:ea typeface="Yu Gothic UI"/>
                </a:rPr>
                <a:t>Windows</a:t>
              </a:r>
              <a:endParaRPr lang="ja-JP" altLang="en-US" sz="900" kern="10" spc="0" dirty="0">
                <a:ln>
                  <a:noFill/>
                </a:ln>
                <a:solidFill>
                  <a:srgbClr val="FFFFFF"/>
                </a:solidFill>
                <a:effectLst/>
                <a:latin typeface="Yu Gothic UI"/>
                <a:ea typeface="Yu Gothic UI"/>
              </a:endParaRPr>
            </a:p>
          </p:txBody>
        </p:sp>
      </p:grpSp>
      <p:pic>
        <p:nvPicPr>
          <p:cNvPr id="2050" name="Picture 2">
            <a:extLst>
              <a:ext uri="{FF2B5EF4-FFF2-40B4-BE49-F238E27FC236}">
                <a16:creationId xmlns:a16="http://schemas.microsoft.com/office/drawing/2014/main" id="{4A849E05-42D2-DE25-DB10-E4A8CCB2265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24770" b="24850"/>
          <a:stretch/>
        </p:blipFill>
        <p:spPr bwMode="auto">
          <a:xfrm>
            <a:off x="2038399" y="1500450"/>
            <a:ext cx="1428417" cy="719646"/>
          </a:xfrm>
          <a:prstGeom prst="rect">
            <a:avLst/>
          </a:prstGeom>
          <a:noFill/>
          <a:extLst>
            <a:ext uri="{909E8E84-426E-40DD-AFC4-6F175D3DCCD1}">
              <a14:hiddenFill xmlns:a14="http://schemas.microsoft.com/office/drawing/2010/main">
                <a:solidFill>
                  <a:srgbClr val="FFFFFF"/>
                </a:solidFill>
              </a14:hiddenFill>
            </a:ext>
          </a:extLst>
        </p:spPr>
      </p:pic>
      <p:pic>
        <p:nvPicPr>
          <p:cNvPr id="1375" name="Picture 2">
            <a:extLst>
              <a:ext uri="{FF2B5EF4-FFF2-40B4-BE49-F238E27FC236}">
                <a16:creationId xmlns:a16="http://schemas.microsoft.com/office/drawing/2014/main" id="{8F47F2CC-0CC0-30B6-8495-96817DA90584}"/>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24770" b="24850"/>
          <a:stretch/>
        </p:blipFill>
        <p:spPr bwMode="auto">
          <a:xfrm>
            <a:off x="5563091" y="1509160"/>
            <a:ext cx="1428417" cy="719646"/>
          </a:xfrm>
          <a:prstGeom prst="rect">
            <a:avLst/>
          </a:prstGeom>
          <a:noFill/>
          <a:extLst>
            <a:ext uri="{909E8E84-426E-40DD-AFC4-6F175D3DCCD1}">
              <a14:hiddenFill xmlns:a14="http://schemas.microsoft.com/office/drawing/2010/main">
                <a:solidFill>
                  <a:srgbClr val="FFFFFF"/>
                </a:solidFill>
              </a14:hiddenFill>
            </a:ext>
          </a:extLst>
        </p:spPr>
      </p:pic>
      <p:grpSp>
        <p:nvGrpSpPr>
          <p:cNvPr id="2048" name="Group 196">
            <a:extLst>
              <a:ext uri="{FF2B5EF4-FFF2-40B4-BE49-F238E27FC236}">
                <a16:creationId xmlns:a16="http://schemas.microsoft.com/office/drawing/2014/main" id="{3501E494-5AF6-14A2-D3D5-6048785028A6}"/>
              </a:ext>
            </a:extLst>
          </p:cNvPr>
          <p:cNvGrpSpPr>
            <a:grpSpLocks/>
          </p:cNvGrpSpPr>
          <p:nvPr/>
        </p:nvGrpSpPr>
        <p:grpSpPr bwMode="auto">
          <a:xfrm>
            <a:off x="659517" y="2022168"/>
            <a:ext cx="205749" cy="114306"/>
            <a:chOff x="3154" y="6752"/>
            <a:chExt cx="556" cy="308"/>
          </a:xfrm>
        </p:grpSpPr>
        <p:sp>
          <p:nvSpPr>
            <p:cNvPr id="2049" name="WordArt 197">
              <a:extLst>
                <a:ext uri="{FF2B5EF4-FFF2-40B4-BE49-F238E27FC236}">
                  <a16:creationId xmlns:a16="http://schemas.microsoft.com/office/drawing/2014/main" id="{EAA0E66E-BEE7-ECD7-42FA-A6C84EF143AF}"/>
                </a:ext>
              </a:extLst>
            </p:cNvPr>
            <p:cNvSpPr>
              <a:spLocks noChangeArrowheads="1" noChangeShapeType="1" noTextEdit="1"/>
            </p:cNvSpPr>
            <p:nvPr/>
          </p:nvSpPr>
          <p:spPr bwMode="auto">
            <a:xfrm>
              <a:off x="3226" y="6847"/>
              <a:ext cx="412" cy="11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Iris Xe</a:t>
              </a:r>
              <a:endParaRPr lang="ja-JP" altLang="en-US" sz="3600" kern="10" spc="0">
                <a:ln>
                  <a:noFill/>
                </a:ln>
                <a:solidFill>
                  <a:srgbClr val="272727"/>
                </a:solidFill>
                <a:effectLst/>
                <a:latin typeface="ヒラギノ角ゴ5"/>
                <a:ea typeface="ヒラギノ角ゴ5"/>
              </a:endParaRPr>
            </a:p>
          </p:txBody>
        </p:sp>
        <p:sp>
          <p:nvSpPr>
            <p:cNvPr id="2051" name="WordArt 198">
              <a:extLst>
                <a:ext uri="{FF2B5EF4-FFF2-40B4-BE49-F238E27FC236}">
                  <a16:creationId xmlns:a16="http://schemas.microsoft.com/office/drawing/2014/main" id="{558807B3-29A1-FDE0-5686-F535B92167D4}"/>
                </a:ext>
              </a:extLst>
            </p:cNvPr>
            <p:cNvSpPr>
              <a:spLocks noChangeArrowheads="1" noChangeShapeType="1" noTextEdit="1"/>
            </p:cNvSpPr>
            <p:nvPr/>
          </p:nvSpPr>
          <p:spPr bwMode="auto">
            <a:xfrm>
              <a:off x="3154" y="6989"/>
              <a:ext cx="556"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グラフィックス</a:t>
              </a:r>
            </a:p>
          </p:txBody>
        </p:sp>
        <p:sp>
          <p:nvSpPr>
            <p:cNvPr id="2052" name="WordArt 199">
              <a:extLst>
                <a:ext uri="{FF2B5EF4-FFF2-40B4-BE49-F238E27FC236}">
                  <a16:creationId xmlns:a16="http://schemas.microsoft.com/office/drawing/2014/main" id="{312312CF-E82A-05E5-4629-2A0E071E82DE}"/>
                </a:ext>
              </a:extLst>
            </p:cNvPr>
            <p:cNvSpPr>
              <a:spLocks noChangeArrowheads="1" noChangeShapeType="1" noTextEdit="1"/>
            </p:cNvSpPr>
            <p:nvPr/>
          </p:nvSpPr>
          <p:spPr bwMode="auto">
            <a:xfrm>
              <a:off x="3266" y="6752"/>
              <a:ext cx="332"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インテル</a:t>
              </a:r>
            </a:p>
          </p:txBody>
        </p:sp>
      </p:grpSp>
      <p:grpSp>
        <p:nvGrpSpPr>
          <p:cNvPr id="2053" name="Group 441">
            <a:extLst>
              <a:ext uri="{FF2B5EF4-FFF2-40B4-BE49-F238E27FC236}">
                <a16:creationId xmlns:a16="http://schemas.microsoft.com/office/drawing/2014/main" id="{788098D3-A261-B113-C4AD-9BE1C38B0E65}"/>
              </a:ext>
            </a:extLst>
          </p:cNvPr>
          <p:cNvGrpSpPr>
            <a:grpSpLocks/>
          </p:cNvGrpSpPr>
          <p:nvPr/>
        </p:nvGrpSpPr>
        <p:grpSpPr bwMode="auto">
          <a:xfrm>
            <a:off x="1114027" y="2044418"/>
            <a:ext cx="314973" cy="79379"/>
            <a:chOff x="3737" y="9314"/>
            <a:chExt cx="895" cy="225"/>
          </a:xfrm>
        </p:grpSpPr>
        <p:sp>
          <p:nvSpPr>
            <p:cNvPr id="2054" name="WordArt 442">
              <a:extLst>
                <a:ext uri="{FF2B5EF4-FFF2-40B4-BE49-F238E27FC236}">
                  <a16:creationId xmlns:a16="http://schemas.microsoft.com/office/drawing/2014/main" id="{BF05FEE4-DC83-11D0-24F1-B08E0341AD7B}"/>
                </a:ext>
              </a:extLst>
            </p:cNvPr>
            <p:cNvSpPr>
              <a:spLocks noChangeArrowheads="1" noChangeShapeType="1" noTextEdit="1"/>
            </p:cNvSpPr>
            <p:nvPr/>
          </p:nvSpPr>
          <p:spPr bwMode="auto">
            <a:xfrm>
              <a:off x="3737" y="9314"/>
              <a:ext cx="895" cy="11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272727"/>
                  </a:solidFill>
                  <a:effectLst/>
                  <a:latin typeface="ヒラギノ角ゴ5"/>
                  <a:ea typeface="ヒラギノ角ゴ5"/>
                </a:rPr>
                <a:t>Windows11</a:t>
              </a:r>
              <a:endParaRPr lang="ja-JP" altLang="en-US" sz="3600" kern="10" spc="0" dirty="0">
                <a:ln>
                  <a:noFill/>
                </a:ln>
                <a:solidFill>
                  <a:srgbClr val="272727"/>
                </a:solidFill>
                <a:effectLst/>
                <a:latin typeface="ヒラギノ角ゴ5"/>
                <a:ea typeface="ヒラギノ角ゴ5"/>
              </a:endParaRPr>
            </a:p>
          </p:txBody>
        </p:sp>
        <p:sp>
          <p:nvSpPr>
            <p:cNvPr id="2055" name="WordArt 443">
              <a:extLst>
                <a:ext uri="{FF2B5EF4-FFF2-40B4-BE49-F238E27FC236}">
                  <a16:creationId xmlns:a16="http://schemas.microsoft.com/office/drawing/2014/main" id="{5DE936C8-C087-C8BC-64B4-E4583EDFCC84}"/>
                </a:ext>
              </a:extLst>
            </p:cNvPr>
            <p:cNvSpPr>
              <a:spLocks noChangeArrowheads="1" noChangeShapeType="1" noTextEdit="1"/>
            </p:cNvSpPr>
            <p:nvPr/>
          </p:nvSpPr>
          <p:spPr bwMode="auto">
            <a:xfrm>
              <a:off x="4102" y="9461"/>
              <a:ext cx="165" cy="7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Pro</a:t>
              </a:r>
              <a:endParaRPr lang="ja-JP" altLang="en-US" sz="3600" kern="10" spc="0">
                <a:ln>
                  <a:noFill/>
                </a:ln>
                <a:solidFill>
                  <a:srgbClr val="272727"/>
                </a:solidFill>
                <a:effectLst/>
                <a:latin typeface="ヒラギノ角ゴ5"/>
                <a:ea typeface="ヒラギノ角ゴ5"/>
              </a:endParaRPr>
            </a:p>
          </p:txBody>
        </p:sp>
      </p:grpSp>
      <p:grpSp>
        <p:nvGrpSpPr>
          <p:cNvPr id="2056" name="Group 441">
            <a:extLst>
              <a:ext uri="{FF2B5EF4-FFF2-40B4-BE49-F238E27FC236}">
                <a16:creationId xmlns:a16="http://schemas.microsoft.com/office/drawing/2014/main" id="{0781727F-D063-166D-560D-47315AA830CA}"/>
              </a:ext>
            </a:extLst>
          </p:cNvPr>
          <p:cNvGrpSpPr>
            <a:grpSpLocks/>
          </p:cNvGrpSpPr>
          <p:nvPr/>
        </p:nvGrpSpPr>
        <p:grpSpPr bwMode="auto">
          <a:xfrm>
            <a:off x="4632412" y="2037904"/>
            <a:ext cx="314973" cy="79379"/>
            <a:chOff x="3737" y="9314"/>
            <a:chExt cx="895" cy="225"/>
          </a:xfrm>
        </p:grpSpPr>
        <p:sp>
          <p:nvSpPr>
            <p:cNvPr id="2057" name="WordArt 442">
              <a:extLst>
                <a:ext uri="{FF2B5EF4-FFF2-40B4-BE49-F238E27FC236}">
                  <a16:creationId xmlns:a16="http://schemas.microsoft.com/office/drawing/2014/main" id="{D9363720-8BB8-24B3-8B70-D05BBF18E372}"/>
                </a:ext>
              </a:extLst>
            </p:cNvPr>
            <p:cNvSpPr>
              <a:spLocks noChangeArrowheads="1" noChangeShapeType="1" noTextEdit="1"/>
            </p:cNvSpPr>
            <p:nvPr/>
          </p:nvSpPr>
          <p:spPr bwMode="auto">
            <a:xfrm>
              <a:off x="3737" y="9314"/>
              <a:ext cx="895" cy="11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272727"/>
                  </a:solidFill>
                  <a:effectLst/>
                  <a:latin typeface="ヒラギノ角ゴ5"/>
                  <a:ea typeface="ヒラギノ角ゴ5"/>
                </a:rPr>
                <a:t>Windows11</a:t>
              </a:r>
              <a:endParaRPr lang="ja-JP" altLang="en-US" sz="3600" kern="10" spc="0" dirty="0">
                <a:ln>
                  <a:noFill/>
                </a:ln>
                <a:solidFill>
                  <a:srgbClr val="272727"/>
                </a:solidFill>
                <a:effectLst/>
                <a:latin typeface="ヒラギノ角ゴ5"/>
                <a:ea typeface="ヒラギノ角ゴ5"/>
              </a:endParaRPr>
            </a:p>
          </p:txBody>
        </p:sp>
        <p:sp>
          <p:nvSpPr>
            <p:cNvPr id="2058" name="WordArt 443">
              <a:extLst>
                <a:ext uri="{FF2B5EF4-FFF2-40B4-BE49-F238E27FC236}">
                  <a16:creationId xmlns:a16="http://schemas.microsoft.com/office/drawing/2014/main" id="{3D1A97E6-45D8-4C76-8232-D62DFFF869D9}"/>
                </a:ext>
              </a:extLst>
            </p:cNvPr>
            <p:cNvSpPr>
              <a:spLocks noChangeArrowheads="1" noChangeShapeType="1" noTextEdit="1"/>
            </p:cNvSpPr>
            <p:nvPr/>
          </p:nvSpPr>
          <p:spPr bwMode="auto">
            <a:xfrm>
              <a:off x="4102" y="9461"/>
              <a:ext cx="165" cy="7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Pro</a:t>
              </a:r>
              <a:endParaRPr lang="ja-JP" altLang="en-US" sz="3600" kern="10" spc="0">
                <a:ln>
                  <a:noFill/>
                </a:ln>
                <a:solidFill>
                  <a:srgbClr val="272727"/>
                </a:solidFill>
                <a:effectLst/>
                <a:latin typeface="ヒラギノ角ゴ5"/>
                <a:ea typeface="ヒラギノ角ゴ5"/>
              </a:endParaRPr>
            </a:p>
          </p:txBody>
        </p:sp>
      </p:grpSp>
      <p:pic>
        <p:nvPicPr>
          <p:cNvPr id="2059" name="図 2058">
            <a:extLst>
              <a:ext uri="{FF2B5EF4-FFF2-40B4-BE49-F238E27FC236}">
                <a16:creationId xmlns:a16="http://schemas.microsoft.com/office/drawing/2014/main" id="{755866C2-B388-3B3A-BC7D-EED5B10070FD}"/>
              </a:ext>
            </a:extLst>
          </p:cNvPr>
          <p:cNvPicPr>
            <a:picLocks noChangeAspect="1"/>
          </p:cNvPicPr>
          <p:nvPr/>
        </p:nvPicPr>
        <p:blipFill>
          <a:blip r:embed="rId29"/>
          <a:stretch>
            <a:fillRect/>
          </a:stretch>
        </p:blipFill>
        <p:spPr>
          <a:xfrm>
            <a:off x="1667615" y="2232681"/>
            <a:ext cx="269472" cy="266374"/>
          </a:xfrm>
          <a:prstGeom prst="rect">
            <a:avLst/>
          </a:prstGeom>
        </p:spPr>
      </p:pic>
      <p:grpSp>
        <p:nvGrpSpPr>
          <p:cNvPr id="6" name="Group 334">
            <a:extLst>
              <a:ext uri="{FF2B5EF4-FFF2-40B4-BE49-F238E27FC236}">
                <a16:creationId xmlns:a16="http://schemas.microsoft.com/office/drawing/2014/main" id="{C3467DC3-6FAD-8332-F56D-4207D714371E}"/>
              </a:ext>
            </a:extLst>
          </p:cNvPr>
          <p:cNvGrpSpPr>
            <a:grpSpLocks/>
          </p:cNvGrpSpPr>
          <p:nvPr/>
        </p:nvGrpSpPr>
        <p:grpSpPr bwMode="auto">
          <a:xfrm>
            <a:off x="382423" y="293984"/>
            <a:ext cx="1974933" cy="660434"/>
            <a:chOff x="6356" y="8815"/>
            <a:chExt cx="4802" cy="1606"/>
          </a:xfrm>
        </p:grpSpPr>
        <p:pic>
          <p:nvPicPr>
            <p:cNvPr id="8" name="Picture 335">
              <a:extLst>
                <a:ext uri="{FF2B5EF4-FFF2-40B4-BE49-F238E27FC236}">
                  <a16:creationId xmlns:a16="http://schemas.microsoft.com/office/drawing/2014/main" id="{EF26848F-FB7E-BF8F-49CB-FEE4734C9A0C}"/>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356" y="8914"/>
              <a:ext cx="4802" cy="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336">
              <a:extLst>
                <a:ext uri="{FF2B5EF4-FFF2-40B4-BE49-F238E27FC236}">
                  <a16:creationId xmlns:a16="http://schemas.microsoft.com/office/drawing/2014/main" id="{B36798A4-12CC-9CD0-CD63-E799928EF948}"/>
                </a:ext>
              </a:extLst>
            </p:cNvPr>
            <p:cNvSpPr>
              <a:spLocks noChangeArrowheads="1" noChangeShapeType="1" noTextEdit="1"/>
            </p:cNvSpPr>
            <p:nvPr/>
          </p:nvSpPr>
          <p:spPr bwMode="auto">
            <a:xfrm>
              <a:off x="6590" y="8815"/>
              <a:ext cx="4378"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333333"/>
                  </a:solidFill>
                  <a:effectLst/>
                  <a:latin typeface="ヒラギノ角ゴ5"/>
                  <a:ea typeface="ヒラギノ角ゴ5"/>
                </a:rPr>
                <a:t>ビジネスに最適化されたオーダーメイド</a:t>
              </a:r>
              <a:r>
                <a:rPr lang="en-US" altLang="ja-JP" sz="800" kern="10" spc="0">
                  <a:ln>
                    <a:noFill/>
                  </a:ln>
                  <a:solidFill>
                    <a:srgbClr val="333333"/>
                  </a:solidFill>
                  <a:effectLst/>
                  <a:latin typeface="ヒラギノ角ゴ5"/>
                  <a:ea typeface="ヒラギノ角ゴ5"/>
                </a:rPr>
                <a:t>PC</a:t>
              </a:r>
              <a:endParaRPr lang="ja-JP" altLang="en-US" sz="800" kern="10" spc="0">
                <a:ln>
                  <a:noFill/>
                </a:ln>
                <a:solidFill>
                  <a:srgbClr val="333333"/>
                </a:solidFill>
                <a:effectLst/>
                <a:latin typeface="ヒラギノ角ゴ5"/>
                <a:ea typeface="ヒラギノ角ゴ5"/>
              </a:endParaRPr>
            </a:p>
          </p:txBody>
        </p:sp>
      </p:grpSp>
    </p:spTree>
    <p:extLst>
      <p:ext uri="{BB962C8B-B14F-4D97-AF65-F5344CB8AC3E}">
        <p14:creationId xmlns:p14="http://schemas.microsoft.com/office/powerpoint/2010/main" val="420731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23454103"/>
          <p:cNvPicPr>
            <a:picLocks noChangeAspect="1" noChangeArrowheads="1"/>
          </p:cNvPicPr>
          <p:nvPr/>
        </p:nvPicPr>
        <p:blipFill>
          <a:blip r:embed="rId2">
            <a:extLst>
              <a:ext uri="{28A0092B-C50C-407E-A947-70E740481C1C}">
                <a14:useLocalDpi xmlns:a14="http://schemas.microsoft.com/office/drawing/2010/main" val="0"/>
              </a:ext>
            </a:extLst>
          </a:blip>
          <a:srcRect r="70480"/>
          <a:stretch>
            <a:fillRect/>
          </a:stretch>
        </p:blipFill>
        <p:spPr bwMode="auto">
          <a:xfrm rot="16200000">
            <a:off x="3457228" y="6553763"/>
            <a:ext cx="688376" cy="759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23454103"/>
          <p:cNvPicPr>
            <a:picLocks noChangeAspect="1" noChangeArrowheads="1"/>
          </p:cNvPicPr>
          <p:nvPr/>
        </p:nvPicPr>
        <p:blipFill>
          <a:blip r:embed="rId2">
            <a:extLst>
              <a:ext uri="{28A0092B-C50C-407E-A947-70E740481C1C}">
                <a14:useLocalDpi xmlns:a14="http://schemas.microsoft.com/office/drawing/2010/main" val="0"/>
              </a:ext>
            </a:extLst>
          </a:blip>
          <a:srcRect r="70480"/>
          <a:stretch>
            <a:fillRect/>
          </a:stretch>
        </p:blipFill>
        <p:spPr bwMode="auto">
          <a:xfrm rot="16200000">
            <a:off x="11052781" y="6553763"/>
            <a:ext cx="688376" cy="759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2644" y="10144201"/>
            <a:ext cx="1709492" cy="33085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6869" y="4217439"/>
            <a:ext cx="6388368" cy="5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FabrikPC-NUC-Type-EB3-FL1115G4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99408" y="4169811"/>
            <a:ext cx="2186397" cy="21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89" name="Group 9"/>
          <p:cNvGrpSpPr>
            <a:grpSpLocks/>
          </p:cNvGrpSpPr>
          <p:nvPr/>
        </p:nvGrpSpPr>
        <p:grpSpPr bwMode="auto">
          <a:xfrm>
            <a:off x="7824309" y="423117"/>
            <a:ext cx="6815741" cy="758229"/>
            <a:chOff x="12" y="4649"/>
            <a:chExt cx="11408" cy="1269"/>
          </a:xfrm>
        </p:grpSpPr>
        <p:pic>
          <p:nvPicPr>
            <p:cNvPr id="2130" name="Picture 10" descr="FabrikPCロゴ 修正2022122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 y="4649"/>
              <a:ext cx="4331"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1" name="Rectangle 11"/>
            <p:cNvSpPr>
              <a:spLocks noChangeArrowheads="1"/>
            </p:cNvSpPr>
            <p:nvPr/>
          </p:nvSpPr>
          <p:spPr bwMode="auto">
            <a:xfrm>
              <a:off x="4085" y="4899"/>
              <a:ext cx="7335" cy="329"/>
            </a:xfrm>
            <a:prstGeom prst="rect">
              <a:avLst/>
            </a:prstGeom>
            <a:solidFill>
              <a:srgbClr val="00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132" name="WordArt 12"/>
            <p:cNvSpPr>
              <a:spLocks noChangeArrowheads="1" noChangeShapeType="1" noTextEdit="1"/>
            </p:cNvSpPr>
            <p:nvPr/>
          </p:nvSpPr>
          <p:spPr bwMode="auto">
            <a:xfrm>
              <a:off x="4465" y="4974"/>
              <a:ext cx="6575" cy="1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FFFFFF"/>
                  </a:solidFill>
                  <a:effectLst/>
                  <a:latin typeface="游ゴシック"/>
                  <a:ea typeface="游ゴシック"/>
                </a:rPr>
                <a:t>様々な業種で使えて、設置場所を問わないビジネスに最適化された特別</a:t>
              </a:r>
              <a:r>
                <a:rPr lang="en-US" altLang="ja-JP" sz="800" b="1" kern="10" spc="0">
                  <a:ln>
                    <a:noFill/>
                  </a:ln>
                  <a:solidFill>
                    <a:srgbClr val="FFFFFF"/>
                  </a:solidFill>
                  <a:effectLst/>
                  <a:latin typeface="游ゴシック"/>
                  <a:ea typeface="游ゴシック"/>
                </a:rPr>
                <a:t>PC</a:t>
              </a:r>
              <a:endParaRPr lang="ja-JP" altLang="en-US" sz="800" b="1" kern="10" spc="0">
                <a:ln>
                  <a:noFill/>
                </a:ln>
                <a:solidFill>
                  <a:srgbClr val="FFFFFF"/>
                </a:solidFill>
                <a:effectLst/>
                <a:latin typeface="游ゴシック"/>
                <a:ea typeface="游ゴシック"/>
              </a:endParaRPr>
            </a:p>
          </p:txBody>
        </p:sp>
        <p:grpSp>
          <p:nvGrpSpPr>
            <p:cNvPr id="2133" name="Group 13"/>
            <p:cNvGrpSpPr>
              <a:grpSpLocks/>
            </p:cNvGrpSpPr>
            <p:nvPr/>
          </p:nvGrpSpPr>
          <p:grpSpPr bwMode="auto">
            <a:xfrm>
              <a:off x="4134" y="5382"/>
              <a:ext cx="7286" cy="441"/>
              <a:chOff x="4366" y="8484"/>
              <a:chExt cx="7708" cy="467"/>
            </a:xfrm>
          </p:grpSpPr>
          <p:cxnSp>
            <p:nvCxnSpPr>
              <p:cNvPr id="2134" name="AutoShape 14"/>
              <p:cNvCxnSpPr>
                <a:cxnSpLocks noChangeShapeType="1"/>
              </p:cNvCxnSpPr>
              <p:nvPr/>
            </p:nvCxnSpPr>
            <p:spPr bwMode="auto">
              <a:xfrm>
                <a:off x="4366" y="8944"/>
                <a:ext cx="1354" cy="0"/>
              </a:xfrm>
              <a:prstGeom prst="straightConnector1">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35" name="AutoShape 15"/>
              <p:cNvCxnSpPr>
                <a:cxnSpLocks noChangeShapeType="1"/>
              </p:cNvCxnSpPr>
              <p:nvPr/>
            </p:nvCxnSpPr>
            <p:spPr bwMode="auto">
              <a:xfrm>
                <a:off x="6325" y="8944"/>
                <a:ext cx="1354" cy="0"/>
              </a:xfrm>
              <a:prstGeom prst="straightConnector1">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36" name="AutoShape 16"/>
              <p:cNvCxnSpPr>
                <a:cxnSpLocks noChangeShapeType="1"/>
              </p:cNvCxnSpPr>
              <p:nvPr/>
            </p:nvCxnSpPr>
            <p:spPr bwMode="auto">
              <a:xfrm>
                <a:off x="8222" y="8951"/>
                <a:ext cx="3852" cy="0"/>
              </a:xfrm>
              <a:prstGeom prst="straightConnector1">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37" name="WordArt 17"/>
              <p:cNvSpPr>
                <a:spLocks noChangeArrowheads="1" noChangeShapeType="1" noTextEdit="1"/>
              </p:cNvSpPr>
              <p:nvPr/>
            </p:nvSpPr>
            <p:spPr bwMode="auto">
              <a:xfrm>
                <a:off x="4415" y="8484"/>
                <a:ext cx="1229" cy="3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2060"/>
                    </a:solidFill>
                    <a:effectLst/>
                    <a:latin typeface="游ゴシック"/>
                    <a:ea typeface="游ゴシック"/>
                  </a:rPr>
                  <a:t>超小型</a:t>
                </a:r>
              </a:p>
            </p:txBody>
          </p:sp>
          <p:sp>
            <p:nvSpPr>
              <p:cNvPr id="2140" name="WordArt 18"/>
              <p:cNvSpPr>
                <a:spLocks noChangeArrowheads="1" noChangeShapeType="1" noTextEdit="1"/>
              </p:cNvSpPr>
              <p:nvPr/>
            </p:nvSpPr>
            <p:spPr bwMode="auto">
              <a:xfrm>
                <a:off x="5860" y="8564"/>
                <a:ext cx="223" cy="2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b="1" kern="10" spc="0">
                    <a:ln>
                      <a:noFill/>
                    </a:ln>
                    <a:solidFill>
                      <a:srgbClr val="002060"/>
                    </a:solidFill>
                    <a:effectLst/>
                    <a:latin typeface="游ゴシック"/>
                    <a:ea typeface="游ゴシック"/>
                  </a:rPr>
                  <a:t>×</a:t>
                </a:r>
                <a:endParaRPr lang="ja-JP" altLang="en-US" sz="800" b="1" kern="10" spc="0">
                  <a:ln>
                    <a:noFill/>
                  </a:ln>
                  <a:solidFill>
                    <a:srgbClr val="002060"/>
                  </a:solidFill>
                  <a:effectLst/>
                  <a:latin typeface="游ゴシック"/>
                  <a:ea typeface="游ゴシック"/>
                </a:endParaRPr>
              </a:p>
            </p:txBody>
          </p:sp>
          <p:sp>
            <p:nvSpPr>
              <p:cNvPr id="2141" name="WordArt 19"/>
              <p:cNvSpPr>
                <a:spLocks noChangeArrowheads="1" noChangeShapeType="1" noTextEdit="1"/>
              </p:cNvSpPr>
              <p:nvPr/>
            </p:nvSpPr>
            <p:spPr bwMode="auto">
              <a:xfrm>
                <a:off x="6388" y="8484"/>
                <a:ext cx="1229" cy="3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2060"/>
                    </a:solidFill>
                    <a:effectLst/>
                    <a:latin typeface="游ゴシック"/>
                    <a:ea typeface="游ゴシック"/>
                  </a:rPr>
                  <a:t>高耐久</a:t>
                </a:r>
              </a:p>
            </p:txBody>
          </p:sp>
          <p:sp>
            <p:nvSpPr>
              <p:cNvPr id="2142" name="WordArt 20"/>
              <p:cNvSpPr>
                <a:spLocks noChangeArrowheads="1" noChangeShapeType="1" noTextEdit="1"/>
              </p:cNvSpPr>
              <p:nvPr/>
            </p:nvSpPr>
            <p:spPr bwMode="auto">
              <a:xfrm>
                <a:off x="7876" y="8564"/>
                <a:ext cx="223" cy="2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b="1" kern="10" spc="0">
                    <a:ln>
                      <a:noFill/>
                    </a:ln>
                    <a:solidFill>
                      <a:srgbClr val="002060"/>
                    </a:solidFill>
                    <a:effectLst/>
                    <a:latin typeface="游ゴシック"/>
                    <a:ea typeface="游ゴシック"/>
                  </a:rPr>
                  <a:t>×</a:t>
                </a:r>
                <a:endParaRPr lang="ja-JP" altLang="en-US" sz="800" b="1" kern="10" spc="0">
                  <a:ln>
                    <a:noFill/>
                  </a:ln>
                  <a:solidFill>
                    <a:srgbClr val="002060"/>
                  </a:solidFill>
                  <a:effectLst/>
                  <a:latin typeface="游ゴシック"/>
                  <a:ea typeface="游ゴシック"/>
                </a:endParaRPr>
              </a:p>
            </p:txBody>
          </p:sp>
          <p:sp>
            <p:nvSpPr>
              <p:cNvPr id="2143" name="WordArt 21"/>
              <p:cNvSpPr>
                <a:spLocks noChangeArrowheads="1" noChangeShapeType="1" noTextEdit="1"/>
              </p:cNvSpPr>
              <p:nvPr/>
            </p:nvSpPr>
            <p:spPr bwMode="auto">
              <a:xfrm>
                <a:off x="8302" y="8490"/>
                <a:ext cx="3698" cy="42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2060"/>
                    </a:solidFill>
                    <a:effectLst/>
                    <a:latin typeface="游ゴシック"/>
                    <a:ea typeface="游ゴシック"/>
                  </a:rPr>
                  <a:t>静音 </a:t>
                </a:r>
                <a:r>
                  <a:rPr lang="en-US" altLang="ja-JP" sz="800" b="1" kern="10" spc="0">
                    <a:ln>
                      <a:noFill/>
                    </a:ln>
                    <a:solidFill>
                      <a:srgbClr val="002060"/>
                    </a:solidFill>
                    <a:effectLst/>
                    <a:latin typeface="游ゴシック"/>
                    <a:ea typeface="游ゴシック"/>
                  </a:rPr>
                  <a:t>FAN</a:t>
                </a:r>
                <a:r>
                  <a:rPr lang="ja-JP" altLang="en-US" sz="800" b="1" kern="10" spc="0">
                    <a:ln>
                      <a:noFill/>
                    </a:ln>
                    <a:solidFill>
                      <a:srgbClr val="002060"/>
                    </a:solidFill>
                    <a:effectLst/>
                    <a:latin typeface="游ゴシック"/>
                    <a:ea typeface="游ゴシック"/>
                  </a:rPr>
                  <a:t>レス仕様</a:t>
                </a:r>
              </a:p>
            </p:txBody>
          </p:sp>
        </p:grpSp>
      </p:grpSp>
      <p:sp>
        <p:nvSpPr>
          <p:cNvPr id="2390" name="Rectangle 22"/>
          <p:cNvSpPr>
            <a:spLocks noChangeArrowheads="1"/>
          </p:cNvSpPr>
          <p:nvPr/>
        </p:nvSpPr>
        <p:spPr bwMode="auto">
          <a:xfrm>
            <a:off x="8110071" y="1267076"/>
            <a:ext cx="6529979" cy="1061140"/>
          </a:xfrm>
          <a:prstGeom prst="rect">
            <a:avLst/>
          </a:prstGeom>
          <a:solidFill>
            <a:srgbClr val="FFFFFF"/>
          </a:solidFill>
          <a:ln w="38100" algn="ctr">
            <a:solidFill>
              <a:srgbClr val="C6D9F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pic>
        <p:nvPicPr>
          <p:cNvPr id="2071" name="Picture 23" descr="https://www.applied-g.jp/lp/stylish-compact/images/pc/12_1_pc_image_1668640783636.pn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8252317" y="1267076"/>
            <a:ext cx="1363402" cy="10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1" name="WordArt 24"/>
          <p:cNvSpPr>
            <a:spLocks noChangeArrowheads="1" noChangeShapeType="1" noTextEdit="1"/>
          </p:cNvSpPr>
          <p:nvPr/>
        </p:nvSpPr>
        <p:spPr bwMode="auto">
          <a:xfrm>
            <a:off x="9688112" y="1432819"/>
            <a:ext cx="2927473" cy="226072"/>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272727"/>
                </a:solidFill>
                <a:effectLst/>
                <a:latin typeface="ヒラギノ角ゴ7"/>
                <a:ea typeface="ヒラギノ角ゴ7"/>
              </a:rPr>
              <a:t>Fabrik PC  NUC </a:t>
            </a:r>
            <a:r>
              <a:rPr lang="ja-JP" altLang="en-US" sz="900" kern="10" spc="0">
                <a:ln>
                  <a:noFill/>
                </a:ln>
                <a:solidFill>
                  <a:srgbClr val="272727"/>
                </a:solidFill>
                <a:effectLst/>
                <a:latin typeface="ヒラギノ角ゴ7"/>
                <a:ea typeface="ヒラギノ角ゴ7"/>
              </a:rPr>
              <a:t>シリーズ</a:t>
            </a:r>
          </a:p>
        </p:txBody>
      </p:sp>
      <p:grpSp>
        <p:nvGrpSpPr>
          <p:cNvPr id="2392" name="Group 25"/>
          <p:cNvGrpSpPr>
            <a:grpSpLocks/>
          </p:cNvGrpSpPr>
          <p:nvPr/>
        </p:nvGrpSpPr>
        <p:grpSpPr bwMode="auto">
          <a:xfrm>
            <a:off x="9738914" y="1729380"/>
            <a:ext cx="1073195" cy="391815"/>
            <a:chOff x="16205" y="6047"/>
            <a:chExt cx="1690" cy="617"/>
          </a:xfrm>
        </p:grpSpPr>
        <p:sp>
          <p:nvSpPr>
            <p:cNvPr id="2122" name="Rectangle 26"/>
            <p:cNvSpPr>
              <a:spLocks noChangeArrowheads="1"/>
            </p:cNvSpPr>
            <p:nvPr/>
          </p:nvSpPr>
          <p:spPr bwMode="auto">
            <a:xfrm>
              <a:off x="16205" y="6047"/>
              <a:ext cx="790" cy="617"/>
            </a:xfrm>
            <a:prstGeom prst="rect">
              <a:avLst/>
            </a:prstGeom>
            <a:solidFill>
              <a:srgbClr val="000000"/>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123" name="Rectangle 27"/>
            <p:cNvSpPr>
              <a:spLocks noChangeArrowheads="1"/>
            </p:cNvSpPr>
            <p:nvPr/>
          </p:nvSpPr>
          <p:spPr bwMode="auto">
            <a:xfrm>
              <a:off x="17105" y="6047"/>
              <a:ext cx="790" cy="617"/>
            </a:xfrm>
            <a:prstGeom prst="rect">
              <a:avLst/>
            </a:prstGeom>
            <a:solidFill>
              <a:srgbClr val="000000"/>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2124" name="Group 28"/>
            <p:cNvGrpSpPr>
              <a:grpSpLocks/>
            </p:cNvGrpSpPr>
            <p:nvPr/>
          </p:nvGrpSpPr>
          <p:grpSpPr bwMode="auto">
            <a:xfrm>
              <a:off x="16295" y="6128"/>
              <a:ext cx="626" cy="436"/>
              <a:chOff x="4316" y="5030"/>
              <a:chExt cx="2017" cy="1407"/>
            </a:xfrm>
          </p:grpSpPr>
          <p:pic>
            <p:nvPicPr>
              <p:cNvPr id="2128" name="図 1"/>
              <p:cNvPicPr>
                <a:picLocks noChangeAspect="1" noChangeArrowheads="1"/>
              </p:cNvPicPr>
              <p:nvPr/>
            </p:nvPicPr>
            <p:blipFill>
              <a:blip r:embed="rId9" cstate="print">
                <a:extLst>
                  <a:ext uri="{28A0092B-C50C-407E-A947-70E740481C1C}">
                    <a14:useLocalDpi xmlns:a14="http://schemas.microsoft.com/office/drawing/2010/main" val="0"/>
                  </a:ext>
                </a:extLst>
              </a:blip>
              <a:srcRect l="26195" t="51895" r="61702" b="36375"/>
              <a:stretch>
                <a:fillRect/>
              </a:stretch>
            </p:blipFill>
            <p:spPr bwMode="auto">
              <a:xfrm>
                <a:off x="4316" y="5030"/>
                <a:ext cx="2017"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 name="WordArt 30"/>
              <p:cNvSpPr>
                <a:spLocks noChangeArrowheads="1" noChangeShapeType="1" noTextEdit="1"/>
              </p:cNvSpPr>
              <p:nvPr/>
            </p:nvSpPr>
            <p:spPr bwMode="auto">
              <a:xfrm>
                <a:off x="4611" y="6156"/>
                <a:ext cx="1452" cy="28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a:ea typeface="ヒラギノ角ゴ5"/>
                  </a:rPr>
                  <a:t>RS-232C</a:t>
                </a:r>
                <a:endParaRPr lang="ja-JP" altLang="en-US" sz="3600" kern="10" spc="0">
                  <a:ln>
                    <a:noFill/>
                  </a:ln>
                  <a:solidFill>
                    <a:srgbClr val="FFFFFF"/>
                  </a:solidFill>
                  <a:effectLst/>
                  <a:latin typeface="ヒラギノ角ゴ5"/>
                  <a:ea typeface="ヒラギノ角ゴ5"/>
                </a:endParaRPr>
              </a:p>
            </p:txBody>
          </p:sp>
        </p:grpSp>
        <p:sp>
          <p:nvSpPr>
            <p:cNvPr id="2127" name="WordArt 31"/>
            <p:cNvSpPr>
              <a:spLocks noChangeArrowheads="1" noChangeShapeType="1" noTextEdit="1"/>
            </p:cNvSpPr>
            <p:nvPr/>
          </p:nvSpPr>
          <p:spPr bwMode="auto">
            <a:xfrm>
              <a:off x="17233" y="6191"/>
              <a:ext cx="511" cy="3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6"/>
                  <a:ea typeface="ヒラギノ角ゴ6"/>
                </a:rPr>
                <a:t>高耐久</a:t>
              </a:r>
            </a:p>
            <a:p>
              <a:pPr algn="ctr" rtl="0">
                <a:buNone/>
              </a:pPr>
              <a:r>
                <a:rPr lang="ja-JP" altLang="en-US" sz="3600" kern="10" spc="0">
                  <a:ln>
                    <a:noFill/>
                  </a:ln>
                  <a:solidFill>
                    <a:srgbClr val="FFFFFF"/>
                  </a:solidFill>
                  <a:effectLst/>
                  <a:latin typeface="ヒラギノ角ゴ6"/>
                  <a:ea typeface="ヒラギノ角ゴ6"/>
                </a:rPr>
                <a:t>仕様</a:t>
              </a:r>
            </a:p>
          </p:txBody>
        </p:sp>
      </p:grpSp>
      <p:sp>
        <p:nvSpPr>
          <p:cNvPr id="2395" name="WordArt 32"/>
          <p:cNvSpPr>
            <a:spLocks noChangeArrowheads="1" noChangeShapeType="1" noTextEdit="1"/>
          </p:cNvSpPr>
          <p:nvPr/>
        </p:nvSpPr>
        <p:spPr bwMode="auto">
          <a:xfrm>
            <a:off x="10946100" y="1710964"/>
            <a:ext cx="1602807" cy="492786"/>
          </a:xfrm>
          <a:prstGeom prst="rect">
            <a:avLst/>
          </a:prstGeom>
          <a:extLs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800" kern="10" spc="0">
                <a:ln>
                  <a:noFill/>
                </a:ln>
                <a:solidFill>
                  <a:srgbClr val="272727"/>
                </a:solidFill>
                <a:effectLst/>
                <a:latin typeface="ヒラギノ角ゴ4"/>
                <a:ea typeface="ヒラギノ角ゴ4"/>
              </a:rPr>
              <a:t>Windows10 IoT Enterprise 2021 </a:t>
            </a:r>
          </a:p>
          <a:p>
            <a:pPr algn="ctr" rtl="0">
              <a:buNone/>
            </a:pPr>
            <a:r>
              <a:rPr lang="ja-JP" altLang="en-US" sz="800" kern="10" spc="0">
                <a:ln>
                  <a:noFill/>
                </a:ln>
                <a:solidFill>
                  <a:srgbClr val="272727"/>
                </a:solidFill>
                <a:effectLst/>
                <a:latin typeface="ヒラギノ角ゴ4"/>
                <a:ea typeface="ヒラギノ角ゴ4"/>
              </a:rPr>
              <a:t>を搭載したファンレンス型の産業用</a:t>
            </a:r>
            <a:r>
              <a:rPr lang="en-US" altLang="ja-JP" sz="800" kern="10" spc="0">
                <a:ln>
                  <a:noFill/>
                </a:ln>
                <a:solidFill>
                  <a:srgbClr val="272727"/>
                </a:solidFill>
                <a:effectLst/>
                <a:latin typeface="ヒラギノ角ゴ4"/>
                <a:ea typeface="ヒラギノ角ゴ4"/>
              </a:rPr>
              <a:t>PC</a:t>
            </a:r>
          </a:p>
          <a:p>
            <a:pPr algn="ctr" rtl="0">
              <a:buNone/>
            </a:pPr>
            <a:r>
              <a:rPr lang="ja-JP" altLang="en-US" sz="800" kern="10" spc="0">
                <a:ln>
                  <a:noFill/>
                </a:ln>
                <a:solidFill>
                  <a:srgbClr val="272727"/>
                </a:solidFill>
                <a:effectLst/>
                <a:latin typeface="ヒラギノ角ゴ4"/>
                <a:ea typeface="ヒラギノ角ゴ4"/>
              </a:rPr>
              <a:t>です。</a:t>
            </a:r>
            <a:r>
              <a:rPr lang="en-US" altLang="ja-JP" sz="800" kern="10" spc="0">
                <a:ln>
                  <a:noFill/>
                </a:ln>
                <a:solidFill>
                  <a:srgbClr val="272727"/>
                </a:solidFill>
                <a:effectLst/>
                <a:latin typeface="ヒラギノ角ゴ4"/>
                <a:ea typeface="ヒラギノ角ゴ4"/>
              </a:rPr>
              <a:t>USB3.1 Type-C</a:t>
            </a:r>
            <a:r>
              <a:rPr lang="ja-JP" altLang="en-US" sz="800" kern="10" spc="0">
                <a:ln>
                  <a:noFill/>
                </a:ln>
                <a:solidFill>
                  <a:srgbClr val="272727"/>
                </a:solidFill>
                <a:effectLst/>
                <a:latin typeface="ヒラギノ角ゴ4"/>
                <a:ea typeface="ヒラギノ角ゴ4"/>
              </a:rPr>
              <a:t>を </a:t>
            </a:r>
            <a:r>
              <a:rPr lang="en-US" altLang="ja-JP" sz="800" kern="10" spc="0">
                <a:ln>
                  <a:noFill/>
                </a:ln>
                <a:solidFill>
                  <a:srgbClr val="272727"/>
                </a:solidFill>
                <a:effectLst/>
                <a:latin typeface="ヒラギノ角ゴ4"/>
                <a:ea typeface="ヒラギノ角ゴ4"/>
              </a:rPr>
              <a:t>2 </a:t>
            </a:r>
            <a:r>
              <a:rPr lang="ja-JP" altLang="en-US" sz="800" kern="10" spc="0">
                <a:ln>
                  <a:noFill/>
                </a:ln>
                <a:solidFill>
                  <a:srgbClr val="272727"/>
                </a:solidFill>
                <a:effectLst/>
                <a:latin typeface="ヒラギノ角ゴ4"/>
                <a:ea typeface="ヒラギノ角ゴ4"/>
              </a:rPr>
              <a:t>ポート、</a:t>
            </a:r>
          </a:p>
          <a:p>
            <a:pPr algn="ctr" rtl="0">
              <a:buNone/>
            </a:pPr>
            <a:r>
              <a:rPr lang="ja-JP" altLang="en-US" sz="800" kern="10" spc="0">
                <a:ln>
                  <a:noFill/>
                </a:ln>
                <a:solidFill>
                  <a:srgbClr val="272727"/>
                </a:solidFill>
                <a:effectLst/>
                <a:latin typeface="ヒラギノ角ゴ4"/>
                <a:ea typeface="ヒラギノ角ゴ4"/>
              </a:rPr>
              <a:t>シリアル・ポートなど、充実した</a:t>
            </a:r>
          </a:p>
          <a:p>
            <a:pPr algn="ctr" rtl="0">
              <a:buNone/>
            </a:pPr>
            <a:r>
              <a:rPr lang="ja-JP" altLang="en-US" sz="800" kern="10" spc="0">
                <a:ln>
                  <a:noFill/>
                </a:ln>
                <a:solidFill>
                  <a:srgbClr val="272727"/>
                </a:solidFill>
                <a:effectLst/>
                <a:latin typeface="ヒラギノ角ゴ4"/>
                <a:ea typeface="ヒラギノ角ゴ4"/>
              </a:rPr>
              <a:t>インターフェイス搭載しています。</a:t>
            </a:r>
          </a:p>
        </p:txBody>
      </p:sp>
      <p:grpSp>
        <p:nvGrpSpPr>
          <p:cNvPr id="2400" name="Group 33"/>
          <p:cNvGrpSpPr>
            <a:grpSpLocks/>
          </p:cNvGrpSpPr>
          <p:nvPr/>
        </p:nvGrpSpPr>
        <p:grpSpPr bwMode="auto">
          <a:xfrm>
            <a:off x="12718459" y="1418214"/>
            <a:ext cx="1780615" cy="215276"/>
            <a:chOff x="18127" y="3910"/>
            <a:chExt cx="4932" cy="597"/>
          </a:xfrm>
        </p:grpSpPr>
        <p:sp>
          <p:nvSpPr>
            <p:cNvPr id="2120" name="Rectangle 34"/>
            <p:cNvSpPr>
              <a:spLocks noChangeArrowheads="1"/>
            </p:cNvSpPr>
            <p:nvPr/>
          </p:nvSpPr>
          <p:spPr bwMode="auto">
            <a:xfrm>
              <a:off x="18127" y="3910"/>
              <a:ext cx="4932" cy="597"/>
            </a:xfrm>
            <a:prstGeom prst="rect">
              <a:avLst/>
            </a:prstGeom>
            <a:solidFill>
              <a:srgbClr val="548DD4"/>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121" name="WordArt 35"/>
            <p:cNvSpPr>
              <a:spLocks noChangeArrowheads="1" noChangeShapeType="1" noTextEdit="1"/>
            </p:cNvSpPr>
            <p:nvPr/>
          </p:nvSpPr>
          <p:spPr bwMode="auto">
            <a:xfrm>
              <a:off x="18616" y="4077"/>
              <a:ext cx="3954" cy="26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7"/>
                  <a:ea typeface="ヒラギノ角ゴ7"/>
                </a:rPr>
                <a:t>砂・土・埃など粉塵の飛散に強い</a:t>
              </a:r>
            </a:p>
          </p:txBody>
        </p:sp>
      </p:grpSp>
      <p:sp>
        <p:nvSpPr>
          <p:cNvPr id="2401" name="WordArt 36"/>
          <p:cNvSpPr>
            <a:spLocks noChangeArrowheads="1" noChangeShapeType="1" noTextEdit="1"/>
          </p:cNvSpPr>
          <p:nvPr/>
        </p:nvSpPr>
        <p:spPr bwMode="auto">
          <a:xfrm>
            <a:off x="12758466" y="1703978"/>
            <a:ext cx="1740608" cy="4743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200" kern="10" spc="0">
                <a:ln>
                  <a:noFill/>
                </a:ln>
                <a:solidFill>
                  <a:srgbClr val="000000"/>
                </a:solidFill>
                <a:effectLst/>
                <a:latin typeface="ヒラギノ角ゴ3"/>
                <a:ea typeface="ヒラギノ角ゴ3"/>
              </a:rPr>
              <a:t>NUC</a:t>
            </a:r>
            <a:r>
              <a:rPr lang="ja-JP" altLang="en-US" sz="1200" kern="10" spc="0">
                <a:ln>
                  <a:noFill/>
                </a:ln>
                <a:solidFill>
                  <a:srgbClr val="000000"/>
                </a:solidFill>
                <a:effectLst/>
                <a:latin typeface="ヒラギノ角ゴ3"/>
                <a:ea typeface="ヒラギノ角ゴ3"/>
              </a:rPr>
              <a:t>は筐体が小さい分、熱を持たないように</a:t>
            </a:r>
          </a:p>
          <a:p>
            <a:pPr algn="l" rtl="0">
              <a:buNone/>
            </a:pPr>
            <a:r>
              <a:rPr lang="ja-JP" altLang="en-US" sz="1200" kern="10" spc="0">
                <a:ln>
                  <a:noFill/>
                </a:ln>
                <a:solidFill>
                  <a:srgbClr val="000000"/>
                </a:solidFill>
                <a:effectLst/>
                <a:latin typeface="ヒラギノ角ゴ3"/>
                <a:ea typeface="ヒラギノ角ゴ3"/>
              </a:rPr>
              <a:t>省電力で動くように設計されています。</a:t>
            </a:r>
          </a:p>
          <a:p>
            <a:pPr algn="l" rtl="0">
              <a:buNone/>
            </a:pPr>
            <a:r>
              <a:rPr lang="ja-JP" altLang="en-US" sz="1200" kern="10" spc="0">
                <a:ln>
                  <a:noFill/>
                </a:ln>
                <a:solidFill>
                  <a:srgbClr val="000000"/>
                </a:solidFill>
                <a:effectLst/>
                <a:latin typeface="ヒラギノ角ゴ3"/>
                <a:ea typeface="ヒラギノ角ゴ3"/>
              </a:rPr>
              <a:t>熱を持たないということは冷やす必要もないため、</a:t>
            </a:r>
          </a:p>
          <a:p>
            <a:pPr algn="l" rtl="0">
              <a:buNone/>
            </a:pPr>
            <a:r>
              <a:rPr lang="ja-JP" altLang="en-US" sz="1200" kern="10" spc="0">
                <a:ln>
                  <a:noFill/>
                </a:ln>
                <a:solidFill>
                  <a:srgbClr val="000000"/>
                </a:solidFill>
                <a:effectLst/>
                <a:latin typeface="ヒラギノ角ゴ3"/>
                <a:ea typeface="ヒラギノ角ゴ3"/>
              </a:rPr>
              <a:t>通常のパソコンには当然入っている冷却ファンが</a:t>
            </a:r>
          </a:p>
          <a:p>
            <a:pPr algn="l" rtl="0">
              <a:buNone/>
            </a:pPr>
            <a:r>
              <a:rPr lang="ja-JP" altLang="en-US" sz="1200" kern="10" spc="0">
                <a:ln>
                  <a:noFill/>
                </a:ln>
                <a:solidFill>
                  <a:srgbClr val="000000"/>
                </a:solidFill>
                <a:effectLst/>
                <a:latin typeface="ヒラギノ角ゴ3"/>
                <a:ea typeface="ヒラギノ角ゴ3"/>
              </a:rPr>
              <a:t>存在しません。なので、静音及び粉塵に強い</a:t>
            </a:r>
          </a:p>
          <a:p>
            <a:pPr algn="l" rtl="0">
              <a:buNone/>
            </a:pPr>
            <a:r>
              <a:rPr lang="ja-JP" altLang="en-US" sz="1200" kern="10" spc="0">
                <a:ln>
                  <a:noFill/>
                </a:ln>
                <a:solidFill>
                  <a:srgbClr val="000000"/>
                </a:solidFill>
                <a:effectLst/>
                <a:latin typeface="ヒラギノ角ゴ3"/>
                <a:ea typeface="ヒラギノ角ゴ3"/>
              </a:rPr>
              <a:t>構造になっています。</a:t>
            </a:r>
          </a:p>
        </p:txBody>
      </p:sp>
      <p:cxnSp>
        <p:nvCxnSpPr>
          <p:cNvPr id="2085" name="AutoShape 37"/>
          <p:cNvCxnSpPr>
            <a:cxnSpLocks noChangeShapeType="1"/>
          </p:cNvCxnSpPr>
          <p:nvPr/>
        </p:nvCxnSpPr>
        <p:spPr bwMode="auto">
          <a:xfrm>
            <a:off x="12656862" y="1443615"/>
            <a:ext cx="0" cy="760134"/>
          </a:xfrm>
          <a:prstGeom prst="straightConnector1">
            <a:avLst/>
          </a:prstGeom>
          <a:noFill/>
          <a:ln w="9525">
            <a:solidFill>
              <a:srgbClr val="548DD4"/>
            </a:solidFill>
            <a:round/>
            <a:headEnd/>
            <a:tailEnd/>
          </a:ln>
          <a:extLst>
            <a:ext uri="{909E8E84-426E-40DD-AFC4-6F175D3DCCD1}">
              <a14:hiddenFill xmlns:a14="http://schemas.microsoft.com/office/drawing/2010/main">
                <a:noFill/>
              </a14:hiddenFill>
            </a:ext>
          </a:extLst>
        </p:spPr>
      </p:cxnSp>
      <p:sp>
        <p:nvSpPr>
          <p:cNvPr id="2403" name="Rectangle 38"/>
          <p:cNvSpPr>
            <a:spLocks noChangeArrowheads="1"/>
          </p:cNvSpPr>
          <p:nvPr/>
        </p:nvSpPr>
        <p:spPr bwMode="auto">
          <a:xfrm>
            <a:off x="11466822" y="2772104"/>
            <a:ext cx="3169418" cy="43372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2404" name="Group 39"/>
          <p:cNvGrpSpPr>
            <a:grpSpLocks/>
          </p:cNvGrpSpPr>
          <p:nvPr/>
        </p:nvGrpSpPr>
        <p:grpSpPr bwMode="auto">
          <a:xfrm>
            <a:off x="8303119" y="2514281"/>
            <a:ext cx="2835394" cy="327677"/>
            <a:chOff x="3298" y="1652"/>
            <a:chExt cx="6430" cy="742"/>
          </a:xfrm>
        </p:grpSpPr>
        <p:sp>
          <p:nvSpPr>
            <p:cNvPr id="2118" name="WordArt 40"/>
            <p:cNvSpPr>
              <a:spLocks noChangeArrowheads="1" noChangeShapeType="1" noTextEdit="1"/>
            </p:cNvSpPr>
            <p:nvPr/>
          </p:nvSpPr>
          <p:spPr bwMode="auto">
            <a:xfrm>
              <a:off x="3298" y="1652"/>
              <a:ext cx="6430" cy="74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404040"/>
                  </a:solidFill>
                  <a:effectLst/>
                  <a:latin typeface="ヒラギノ角ゴ7"/>
                  <a:ea typeface="ヒラギノ角ゴ7"/>
                </a:rPr>
                <a:t>        大型機材が場所をとりパソコンを</a:t>
              </a:r>
            </a:p>
            <a:p>
              <a:pPr algn="l" rtl="0">
                <a:buNone/>
              </a:pPr>
              <a:r>
                <a:rPr lang="ja-JP" altLang="en-US" sz="800" kern="10" spc="0">
                  <a:ln>
                    <a:noFill/>
                  </a:ln>
                  <a:solidFill>
                    <a:srgbClr val="404040"/>
                  </a:solidFill>
                  <a:effectLst/>
                  <a:latin typeface="ヒラギノ角ゴ7"/>
                  <a:ea typeface="ヒラギノ角ゴ7"/>
                </a:rPr>
                <a:t>置くスペースがない工場・製造現場に</a:t>
              </a:r>
              <a:r>
                <a:rPr lang="en-US" altLang="ja-JP" sz="800" kern="10" spc="0">
                  <a:ln>
                    <a:noFill/>
                  </a:ln>
                  <a:solidFill>
                    <a:srgbClr val="404040"/>
                  </a:solidFill>
                  <a:effectLst/>
                  <a:latin typeface="ヒラギノ角ゴ7"/>
                  <a:ea typeface="ヒラギノ角ゴ7"/>
                </a:rPr>
                <a:t>!</a:t>
              </a:r>
              <a:endParaRPr lang="ja-JP" altLang="en-US" sz="800" kern="10" spc="0">
                <a:ln>
                  <a:noFill/>
                </a:ln>
                <a:solidFill>
                  <a:srgbClr val="404040"/>
                </a:solidFill>
                <a:effectLst/>
                <a:latin typeface="ヒラギノ角ゴ7"/>
                <a:ea typeface="ヒラギノ角ゴ7"/>
              </a:endParaRPr>
            </a:p>
          </p:txBody>
        </p:sp>
        <p:sp>
          <p:nvSpPr>
            <p:cNvPr id="2119" name="WordArt 41"/>
            <p:cNvSpPr>
              <a:spLocks noChangeArrowheads="1" noChangeShapeType="1" noTextEdit="1"/>
            </p:cNvSpPr>
            <p:nvPr/>
          </p:nvSpPr>
          <p:spPr bwMode="auto">
            <a:xfrm>
              <a:off x="3341" y="1762"/>
              <a:ext cx="868" cy="16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404040"/>
                  </a:solidFill>
                  <a:effectLst/>
                  <a:latin typeface="ヒラギノ角ゴ7"/>
                  <a:ea typeface="ヒラギノ角ゴ7"/>
                </a:rPr>
                <a:t>＼例えば／</a:t>
              </a:r>
            </a:p>
          </p:txBody>
        </p:sp>
      </p:grpSp>
      <p:grpSp>
        <p:nvGrpSpPr>
          <p:cNvPr id="2405" name="Group 42"/>
          <p:cNvGrpSpPr>
            <a:grpSpLocks/>
          </p:cNvGrpSpPr>
          <p:nvPr/>
        </p:nvGrpSpPr>
        <p:grpSpPr bwMode="auto">
          <a:xfrm>
            <a:off x="10302818" y="2909271"/>
            <a:ext cx="929679" cy="969060"/>
            <a:chOff x="4658" y="9833"/>
            <a:chExt cx="3997" cy="4173"/>
          </a:xfrm>
        </p:grpSpPr>
        <p:pic>
          <p:nvPicPr>
            <p:cNvPr id="2116" name="Picture 4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8" y="9833"/>
              <a:ext cx="3997" cy="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7" name="Oval 44"/>
            <p:cNvSpPr>
              <a:spLocks noChangeArrowheads="1"/>
            </p:cNvSpPr>
            <p:nvPr/>
          </p:nvSpPr>
          <p:spPr bwMode="auto">
            <a:xfrm>
              <a:off x="6623" y="10750"/>
              <a:ext cx="1913" cy="1913"/>
            </a:xfrm>
            <a:prstGeom prst="ellipse">
              <a:avLst/>
            </a:prstGeom>
            <a:noFill/>
            <a:ln w="19050" algn="ctr">
              <a:solidFill>
                <a:srgbClr val="F4B08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pic>
        <p:nvPicPr>
          <p:cNvPr id="2093" name="Picture 45"/>
          <p:cNvPicPr>
            <a:picLocks noChangeAspect="1" noChangeArrowheads="1"/>
          </p:cNvPicPr>
          <p:nvPr/>
        </p:nvPicPr>
        <p:blipFill>
          <a:blip r:embed="rId11" cstate="print">
            <a:extLst>
              <a:ext uri="{28A0092B-C50C-407E-A947-70E740481C1C}">
                <a14:useLocalDpi xmlns:a14="http://schemas.microsoft.com/office/drawing/2010/main" val="0"/>
              </a:ext>
            </a:extLst>
          </a:blip>
          <a:srcRect b="9267"/>
          <a:stretch>
            <a:fillRect/>
          </a:stretch>
        </p:blipFill>
        <p:spPr bwMode="auto">
          <a:xfrm>
            <a:off x="8110071" y="2909271"/>
            <a:ext cx="2007954" cy="121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 name="Oval 46"/>
          <p:cNvSpPr>
            <a:spLocks noChangeArrowheads="1"/>
          </p:cNvSpPr>
          <p:nvPr/>
        </p:nvSpPr>
        <p:spPr bwMode="auto">
          <a:xfrm>
            <a:off x="8738747" y="3165189"/>
            <a:ext cx="532787" cy="533428"/>
          </a:xfrm>
          <a:prstGeom prst="ellipse">
            <a:avLst/>
          </a:prstGeom>
          <a:noFill/>
          <a:ln w="38100" algn="ctr">
            <a:solidFill>
              <a:srgbClr val="F4B08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407" name="Rectangle 47"/>
          <p:cNvSpPr>
            <a:spLocks noChangeArrowheads="1"/>
          </p:cNvSpPr>
          <p:nvPr/>
        </p:nvSpPr>
        <p:spPr bwMode="auto">
          <a:xfrm>
            <a:off x="9375679" y="2961979"/>
            <a:ext cx="589305" cy="252743"/>
          </a:xfrm>
          <a:prstGeom prst="rect">
            <a:avLst/>
          </a:prstGeom>
          <a:solidFill>
            <a:srgbClr val="FFFFFF"/>
          </a:solidFill>
          <a:ln w="9525" algn="ctr">
            <a:solidFill>
              <a:srgbClr val="F4B08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408" name="WordArt 48"/>
          <p:cNvSpPr>
            <a:spLocks noChangeArrowheads="1" noChangeShapeType="1" noTextEdit="1"/>
          </p:cNvSpPr>
          <p:nvPr/>
        </p:nvSpPr>
        <p:spPr bwMode="auto">
          <a:xfrm>
            <a:off x="9436007" y="3007066"/>
            <a:ext cx="471190" cy="16701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201E1F"/>
                </a:solidFill>
                <a:effectLst/>
                <a:latin typeface="ヒラギノ角ゴ6"/>
                <a:ea typeface="ヒラギノ角ゴ6"/>
              </a:rPr>
              <a:t>モニターとキーボード</a:t>
            </a:r>
          </a:p>
          <a:p>
            <a:pPr algn="ctr" rtl="0">
              <a:buNone/>
            </a:pPr>
            <a:r>
              <a:rPr lang="ja-JP" altLang="en-US" sz="800" kern="10" spc="0">
                <a:ln>
                  <a:noFill/>
                </a:ln>
                <a:solidFill>
                  <a:srgbClr val="201E1F"/>
                </a:solidFill>
                <a:effectLst/>
                <a:latin typeface="ヒラギノ角ゴ6"/>
                <a:ea typeface="ヒラギノ角ゴ6"/>
              </a:rPr>
              <a:t>マウスでスッキリと</a:t>
            </a:r>
          </a:p>
          <a:p>
            <a:pPr algn="ctr" rtl="0">
              <a:buNone/>
            </a:pPr>
            <a:r>
              <a:rPr lang="en-US" altLang="ja-JP" sz="800" kern="10" spc="0">
                <a:ln>
                  <a:noFill/>
                </a:ln>
                <a:solidFill>
                  <a:srgbClr val="201E1F"/>
                </a:solidFill>
                <a:effectLst/>
                <a:latin typeface="ヒラギノ角ゴ6"/>
                <a:ea typeface="ヒラギノ角ゴ6"/>
              </a:rPr>
              <a:t>PC</a:t>
            </a:r>
            <a:r>
              <a:rPr lang="ja-JP" altLang="en-US" sz="800" kern="10" spc="0">
                <a:ln>
                  <a:noFill/>
                </a:ln>
                <a:solidFill>
                  <a:srgbClr val="201E1F"/>
                </a:solidFill>
                <a:effectLst/>
                <a:latin typeface="ヒラギノ角ゴ6"/>
                <a:ea typeface="ヒラギノ角ゴ6"/>
              </a:rPr>
              <a:t>を設置</a:t>
            </a:r>
          </a:p>
        </p:txBody>
      </p:sp>
      <p:sp>
        <p:nvSpPr>
          <p:cNvPr id="2409" name="Freeform 49"/>
          <p:cNvSpPr>
            <a:spLocks/>
          </p:cNvSpPr>
          <p:nvPr/>
        </p:nvSpPr>
        <p:spPr bwMode="auto">
          <a:xfrm>
            <a:off x="9193426" y="3098511"/>
            <a:ext cx="182253" cy="137802"/>
          </a:xfrm>
          <a:custGeom>
            <a:avLst/>
            <a:gdLst>
              <a:gd name="T0" fmla="*/ 0 w 773"/>
              <a:gd name="T1" fmla="*/ 583 h 583"/>
              <a:gd name="T2" fmla="*/ 503 w 773"/>
              <a:gd name="T3" fmla="*/ 0 h 583"/>
              <a:gd name="T4" fmla="*/ 773 w 773"/>
              <a:gd name="T5" fmla="*/ 0 h 583"/>
            </a:gdLst>
            <a:ahLst/>
            <a:cxnLst>
              <a:cxn ang="0">
                <a:pos x="T0" y="T1"/>
              </a:cxn>
              <a:cxn ang="0">
                <a:pos x="T2" y="T3"/>
              </a:cxn>
              <a:cxn ang="0">
                <a:pos x="T4" y="T5"/>
              </a:cxn>
            </a:cxnLst>
            <a:rect l="0" t="0" r="r" b="b"/>
            <a:pathLst>
              <a:path w="773" h="583">
                <a:moveTo>
                  <a:pt x="0" y="583"/>
                </a:moveTo>
                <a:lnTo>
                  <a:pt x="503" y="0"/>
                </a:lnTo>
                <a:lnTo>
                  <a:pt x="773" y="0"/>
                </a:lnTo>
              </a:path>
            </a:pathLst>
          </a:custGeom>
          <a:noFill/>
          <a:ln w="19050" cap="flat" cmpd="sng">
            <a:solidFill>
              <a:srgbClr val="F4B08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410" name="Freeform 50"/>
          <p:cNvSpPr>
            <a:spLocks/>
          </p:cNvSpPr>
          <p:nvPr/>
        </p:nvSpPr>
        <p:spPr bwMode="auto">
          <a:xfrm rot="14802299">
            <a:off x="9742722" y="2787352"/>
            <a:ext cx="517552" cy="1397059"/>
          </a:xfrm>
          <a:custGeom>
            <a:avLst/>
            <a:gdLst>
              <a:gd name="T0" fmla="*/ 1049 w 1049"/>
              <a:gd name="T1" fmla="*/ 0 h 2482"/>
              <a:gd name="T2" fmla="*/ 0 w 1049"/>
              <a:gd name="T3" fmla="*/ 1449 h 2482"/>
              <a:gd name="T4" fmla="*/ 0 w 1049"/>
              <a:gd name="T5" fmla="*/ 2482 h 2482"/>
            </a:gdLst>
            <a:ahLst/>
            <a:cxnLst>
              <a:cxn ang="0">
                <a:pos x="T0" y="T1"/>
              </a:cxn>
              <a:cxn ang="0">
                <a:pos x="T2" y="T3"/>
              </a:cxn>
              <a:cxn ang="0">
                <a:pos x="T4" y="T5"/>
              </a:cxn>
            </a:cxnLst>
            <a:rect l="0" t="0" r="r" b="b"/>
            <a:pathLst>
              <a:path w="1049" h="2482">
                <a:moveTo>
                  <a:pt x="1049" y="0"/>
                </a:moveTo>
                <a:lnTo>
                  <a:pt x="0" y="1449"/>
                </a:lnTo>
                <a:lnTo>
                  <a:pt x="0" y="2482"/>
                </a:lnTo>
              </a:path>
            </a:pathLst>
          </a:custGeom>
          <a:noFill/>
          <a:ln w="28575" cap="flat" cmpd="sng">
            <a:solidFill>
              <a:srgbClr val="F4B083"/>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411" name="WordArt 51"/>
          <p:cNvSpPr>
            <a:spLocks noChangeArrowheads="1" noChangeShapeType="1" noTextEdit="1"/>
          </p:cNvSpPr>
          <p:nvPr/>
        </p:nvSpPr>
        <p:spPr bwMode="auto">
          <a:xfrm>
            <a:off x="10186608" y="3851660"/>
            <a:ext cx="525167" cy="114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201E1F"/>
                </a:solidFill>
                <a:effectLst/>
                <a:latin typeface="ヒラギノ角ゴ7"/>
                <a:ea typeface="ヒラギノ角ゴ7"/>
              </a:rPr>
              <a:t>NUC</a:t>
            </a:r>
            <a:r>
              <a:rPr lang="ja-JP" altLang="en-US" sz="800" kern="10" spc="0">
                <a:ln>
                  <a:noFill/>
                </a:ln>
                <a:solidFill>
                  <a:srgbClr val="201E1F"/>
                </a:solidFill>
                <a:effectLst/>
                <a:latin typeface="ヒラギノ角ゴ7"/>
                <a:ea typeface="ヒラギノ角ゴ7"/>
              </a:rPr>
              <a:t>なら</a:t>
            </a:r>
          </a:p>
        </p:txBody>
      </p:sp>
      <p:sp>
        <p:nvSpPr>
          <p:cNvPr id="2412" name="WordArt 52"/>
          <p:cNvSpPr>
            <a:spLocks noChangeArrowheads="1" noChangeShapeType="1" noTextEdit="1"/>
          </p:cNvSpPr>
          <p:nvPr/>
        </p:nvSpPr>
        <p:spPr bwMode="auto">
          <a:xfrm>
            <a:off x="10175813" y="3993272"/>
            <a:ext cx="1200200" cy="11113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404040"/>
                </a:solidFill>
                <a:effectLst/>
                <a:latin typeface="ヒラギノ角ゴ5"/>
                <a:ea typeface="ヒラギノ角ゴ5"/>
              </a:rPr>
              <a:t>モニター裏に直接取り付けられ、</a:t>
            </a:r>
            <a:r>
              <a:rPr lang="en-US" altLang="ja-JP" sz="800" kern="10" spc="0">
                <a:ln>
                  <a:noFill/>
                </a:ln>
                <a:solidFill>
                  <a:srgbClr val="404040"/>
                </a:solidFill>
                <a:effectLst/>
                <a:latin typeface="ヒラギノ角ゴ5"/>
                <a:ea typeface="ヒラギノ角ゴ5"/>
              </a:rPr>
              <a:t>PC</a:t>
            </a:r>
            <a:r>
              <a:rPr lang="ja-JP" altLang="en-US" sz="800" kern="10" spc="0">
                <a:ln>
                  <a:noFill/>
                </a:ln>
                <a:solidFill>
                  <a:srgbClr val="404040"/>
                </a:solidFill>
                <a:effectLst/>
                <a:latin typeface="ヒラギノ角ゴ5"/>
                <a:ea typeface="ヒラギノ角ゴ5"/>
              </a:rPr>
              <a:t>を床等に置く</a:t>
            </a:r>
          </a:p>
          <a:p>
            <a:pPr algn="l" rtl="0">
              <a:buNone/>
            </a:pPr>
            <a:r>
              <a:rPr lang="ja-JP" altLang="en-US" sz="800" kern="10" spc="0">
                <a:ln>
                  <a:noFill/>
                </a:ln>
                <a:solidFill>
                  <a:srgbClr val="404040"/>
                </a:solidFill>
                <a:effectLst/>
                <a:latin typeface="ヒラギノ角ゴ5"/>
                <a:ea typeface="ヒラギノ角ゴ5"/>
              </a:rPr>
              <a:t>必要がありません。また、</a:t>
            </a:r>
            <a:r>
              <a:rPr lang="en-US" altLang="ja-JP" sz="800" kern="10" spc="0">
                <a:ln>
                  <a:noFill/>
                </a:ln>
                <a:solidFill>
                  <a:srgbClr val="404040"/>
                </a:solidFill>
                <a:effectLst/>
                <a:latin typeface="ヒラギノ角ゴ5"/>
                <a:ea typeface="ヒラギノ角ゴ5"/>
              </a:rPr>
              <a:t>PC</a:t>
            </a:r>
            <a:r>
              <a:rPr lang="ja-JP" altLang="en-US" sz="800" kern="10" spc="0">
                <a:ln>
                  <a:noFill/>
                </a:ln>
                <a:solidFill>
                  <a:srgbClr val="404040"/>
                </a:solidFill>
                <a:effectLst/>
                <a:latin typeface="ヒラギノ角ゴ5"/>
                <a:ea typeface="ヒラギノ角ゴ5"/>
              </a:rPr>
              <a:t>の配線周りもスッキリ</a:t>
            </a:r>
            <a:r>
              <a:rPr lang="en-US" altLang="ja-JP" sz="800" kern="10" spc="0">
                <a:ln>
                  <a:noFill/>
                </a:ln>
                <a:solidFill>
                  <a:srgbClr val="404040"/>
                </a:solidFill>
                <a:effectLst/>
                <a:latin typeface="ヒラギノ角ゴ5"/>
                <a:ea typeface="ヒラギノ角ゴ5"/>
              </a:rPr>
              <a:t>!</a:t>
            </a:r>
            <a:endParaRPr lang="ja-JP" altLang="en-US" sz="800" kern="10" spc="0">
              <a:ln>
                <a:noFill/>
              </a:ln>
              <a:solidFill>
                <a:srgbClr val="404040"/>
              </a:solidFill>
              <a:effectLst/>
              <a:latin typeface="ヒラギノ角ゴ5"/>
              <a:ea typeface="ヒラギノ角ゴ5"/>
            </a:endParaRPr>
          </a:p>
        </p:txBody>
      </p:sp>
      <p:sp>
        <p:nvSpPr>
          <p:cNvPr id="2413" name="WordArt 53"/>
          <p:cNvSpPr>
            <a:spLocks noChangeArrowheads="1" noChangeShapeType="1" noTextEdit="1"/>
          </p:cNvSpPr>
          <p:nvPr/>
        </p:nvSpPr>
        <p:spPr bwMode="auto">
          <a:xfrm>
            <a:off x="11650344" y="2523171"/>
            <a:ext cx="2769986" cy="1765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404040"/>
                </a:solidFill>
                <a:effectLst/>
                <a:latin typeface="ヒラギノ角ゴ7"/>
                <a:ea typeface="ヒラギノ角ゴ7"/>
              </a:rPr>
              <a:t>業務用機器の制御用</a:t>
            </a:r>
            <a:r>
              <a:rPr lang="en-US" altLang="ja-JP" sz="800" kern="10" spc="0">
                <a:ln>
                  <a:noFill/>
                </a:ln>
                <a:solidFill>
                  <a:srgbClr val="404040"/>
                </a:solidFill>
                <a:effectLst/>
                <a:latin typeface="ヒラギノ角ゴ7"/>
                <a:ea typeface="ヒラギノ角ゴ7"/>
              </a:rPr>
              <a:t>PC</a:t>
            </a:r>
            <a:r>
              <a:rPr lang="ja-JP" altLang="en-US" sz="800" kern="10" spc="0">
                <a:ln>
                  <a:noFill/>
                </a:ln>
                <a:solidFill>
                  <a:srgbClr val="404040"/>
                </a:solidFill>
                <a:effectLst/>
                <a:latin typeface="ヒラギノ角ゴ7"/>
                <a:ea typeface="ヒラギノ角ゴ7"/>
              </a:rPr>
              <a:t>として最適</a:t>
            </a:r>
            <a:r>
              <a:rPr lang="en-US" altLang="ja-JP" sz="800" kern="10" spc="0">
                <a:ln>
                  <a:noFill/>
                </a:ln>
                <a:solidFill>
                  <a:srgbClr val="404040"/>
                </a:solidFill>
                <a:effectLst/>
                <a:latin typeface="ヒラギノ角ゴ7"/>
                <a:ea typeface="ヒラギノ角ゴ7"/>
              </a:rPr>
              <a:t>!</a:t>
            </a:r>
            <a:endParaRPr lang="ja-JP" altLang="en-US" sz="800" kern="10" spc="0">
              <a:ln>
                <a:noFill/>
              </a:ln>
              <a:solidFill>
                <a:srgbClr val="404040"/>
              </a:solidFill>
              <a:effectLst/>
              <a:latin typeface="ヒラギノ角ゴ7"/>
              <a:ea typeface="ヒラギノ角ゴ7"/>
            </a:endParaRPr>
          </a:p>
        </p:txBody>
      </p:sp>
      <p:sp>
        <p:nvSpPr>
          <p:cNvPr id="2419" name="Rectangle 54"/>
          <p:cNvSpPr>
            <a:spLocks noChangeArrowheads="1"/>
          </p:cNvSpPr>
          <p:nvPr/>
        </p:nvSpPr>
        <p:spPr bwMode="auto">
          <a:xfrm>
            <a:off x="11466822" y="3247109"/>
            <a:ext cx="3169418" cy="43372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20" name="Rectangle 55"/>
          <p:cNvSpPr>
            <a:spLocks noChangeArrowheads="1"/>
          </p:cNvSpPr>
          <p:nvPr/>
        </p:nvSpPr>
        <p:spPr bwMode="auto">
          <a:xfrm>
            <a:off x="11473172" y="3719573"/>
            <a:ext cx="3169418" cy="43372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2104" name="Picture 56" descr="feature_0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637644" y="2812746"/>
            <a:ext cx="539138" cy="36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21" name="Group 57"/>
          <p:cNvGrpSpPr>
            <a:grpSpLocks/>
          </p:cNvGrpSpPr>
          <p:nvPr/>
        </p:nvGrpSpPr>
        <p:grpSpPr bwMode="auto">
          <a:xfrm>
            <a:off x="11631294" y="3300451"/>
            <a:ext cx="546758" cy="338473"/>
            <a:chOff x="4784" y="8719"/>
            <a:chExt cx="2338" cy="1446"/>
          </a:xfrm>
        </p:grpSpPr>
        <p:sp>
          <p:nvSpPr>
            <p:cNvPr id="2114" name="Rectangle 58"/>
            <p:cNvSpPr>
              <a:spLocks noChangeArrowheads="1"/>
            </p:cNvSpPr>
            <p:nvPr/>
          </p:nvSpPr>
          <p:spPr bwMode="auto">
            <a:xfrm>
              <a:off x="4784" y="8719"/>
              <a:ext cx="2338" cy="14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2115" name="Picture 59" descr="feature_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2" y="8750"/>
              <a:ext cx="2062" cy="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22" name="Group 60"/>
          <p:cNvGrpSpPr>
            <a:grpSpLocks/>
          </p:cNvGrpSpPr>
          <p:nvPr/>
        </p:nvGrpSpPr>
        <p:grpSpPr bwMode="auto">
          <a:xfrm>
            <a:off x="11650344" y="3777361"/>
            <a:ext cx="514372" cy="318152"/>
            <a:chOff x="8323" y="8719"/>
            <a:chExt cx="2338" cy="1446"/>
          </a:xfrm>
        </p:grpSpPr>
        <p:sp>
          <p:nvSpPr>
            <p:cNvPr id="2112" name="Rectangle 61"/>
            <p:cNvSpPr>
              <a:spLocks noChangeArrowheads="1"/>
            </p:cNvSpPr>
            <p:nvPr/>
          </p:nvSpPr>
          <p:spPr bwMode="auto">
            <a:xfrm>
              <a:off x="8323" y="8719"/>
              <a:ext cx="2338" cy="14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2113" name="Picture 62" descr="feature_0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49" y="8810"/>
              <a:ext cx="1887" cy="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23" name="WordArt 63"/>
          <p:cNvSpPr>
            <a:spLocks noChangeArrowheads="1" noChangeShapeType="1" noTextEdit="1"/>
          </p:cNvSpPr>
          <p:nvPr/>
        </p:nvSpPr>
        <p:spPr bwMode="auto">
          <a:xfrm>
            <a:off x="12225044" y="2941658"/>
            <a:ext cx="2274030" cy="14351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a:ln>
                  <a:noFill/>
                </a:ln>
                <a:solidFill>
                  <a:srgbClr val="FFFFFF"/>
                </a:solidFill>
                <a:effectLst/>
                <a:latin typeface="ヒラギノ角ゴ4"/>
                <a:ea typeface="ヒラギノ角ゴ4"/>
              </a:rPr>
              <a:t>測定器の制御用</a:t>
            </a:r>
            <a:r>
              <a:rPr lang="en-US" altLang="ja-JP" sz="1000" kern="10" spc="0">
                <a:ln>
                  <a:noFill/>
                </a:ln>
                <a:solidFill>
                  <a:srgbClr val="FFFFFF"/>
                </a:solidFill>
                <a:effectLst/>
                <a:latin typeface="ヒラギノ角ゴ4"/>
                <a:ea typeface="ヒラギノ角ゴ4"/>
              </a:rPr>
              <a:t>PC/</a:t>
            </a:r>
            <a:r>
              <a:rPr lang="ja-JP" altLang="en-US" sz="1000" kern="10" spc="0">
                <a:ln>
                  <a:noFill/>
                </a:ln>
                <a:solidFill>
                  <a:srgbClr val="FFFFFF"/>
                </a:solidFill>
                <a:effectLst/>
                <a:latin typeface="ヒラギノ角ゴ4"/>
                <a:ea typeface="ヒラギノ角ゴ4"/>
              </a:rPr>
              <a:t>ネットワーク監視</a:t>
            </a:r>
            <a:r>
              <a:rPr lang="en-US" altLang="ja-JP" sz="1000" kern="10" spc="0">
                <a:ln>
                  <a:noFill/>
                </a:ln>
                <a:solidFill>
                  <a:srgbClr val="FFFFFF"/>
                </a:solidFill>
                <a:effectLst/>
                <a:latin typeface="ヒラギノ角ゴ4"/>
                <a:ea typeface="ヒラギノ角ゴ4"/>
              </a:rPr>
              <a:t>PC</a:t>
            </a:r>
            <a:endParaRPr lang="ja-JP" altLang="en-US" sz="1000" kern="10" spc="0">
              <a:ln>
                <a:noFill/>
              </a:ln>
              <a:solidFill>
                <a:srgbClr val="FFFFFF"/>
              </a:solidFill>
              <a:effectLst/>
              <a:latin typeface="ヒラギノ角ゴ4"/>
              <a:ea typeface="ヒラギノ角ゴ4"/>
            </a:endParaRPr>
          </a:p>
        </p:txBody>
      </p:sp>
      <p:sp>
        <p:nvSpPr>
          <p:cNvPr id="2424" name="WordArt 64"/>
          <p:cNvSpPr>
            <a:spLocks noChangeArrowheads="1" noChangeShapeType="1" noTextEdit="1"/>
          </p:cNvSpPr>
          <p:nvPr/>
        </p:nvSpPr>
        <p:spPr bwMode="auto">
          <a:xfrm>
            <a:off x="12256160" y="3402692"/>
            <a:ext cx="2242279" cy="13970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a:ln>
                  <a:noFill/>
                </a:ln>
                <a:solidFill>
                  <a:srgbClr val="FFFFFF"/>
                </a:solidFill>
                <a:effectLst/>
                <a:latin typeface="ヒラギノ角ゴ4"/>
                <a:ea typeface="ヒラギノ角ゴ4"/>
              </a:rPr>
              <a:t>電子掲示板の制御用</a:t>
            </a:r>
            <a:r>
              <a:rPr lang="en-US" altLang="ja-JP" sz="1000" kern="10" spc="0">
                <a:ln>
                  <a:noFill/>
                </a:ln>
                <a:solidFill>
                  <a:srgbClr val="FFFFFF"/>
                </a:solidFill>
                <a:effectLst/>
                <a:latin typeface="ヒラギノ角ゴ4"/>
                <a:ea typeface="ヒラギノ角ゴ4"/>
              </a:rPr>
              <a:t>PC/</a:t>
            </a:r>
            <a:r>
              <a:rPr lang="ja-JP" altLang="en-US" sz="1000" kern="10" spc="0">
                <a:ln>
                  <a:noFill/>
                </a:ln>
                <a:solidFill>
                  <a:srgbClr val="FFFFFF"/>
                </a:solidFill>
                <a:effectLst/>
                <a:latin typeface="ヒラギノ角ゴ4"/>
                <a:ea typeface="ヒラギノ角ゴ4"/>
              </a:rPr>
              <a:t>映像配信用</a:t>
            </a:r>
            <a:r>
              <a:rPr lang="en-US" altLang="ja-JP" sz="1000" kern="10" spc="0">
                <a:ln>
                  <a:noFill/>
                </a:ln>
                <a:solidFill>
                  <a:srgbClr val="FFFFFF"/>
                </a:solidFill>
                <a:effectLst/>
                <a:latin typeface="ヒラギノ角ゴ4"/>
                <a:ea typeface="ヒラギノ角ゴ4"/>
              </a:rPr>
              <a:t>PC</a:t>
            </a:r>
            <a:endParaRPr lang="ja-JP" altLang="en-US" sz="1000" kern="10" spc="0">
              <a:ln>
                <a:noFill/>
              </a:ln>
              <a:solidFill>
                <a:srgbClr val="FFFFFF"/>
              </a:solidFill>
              <a:effectLst/>
              <a:latin typeface="ヒラギノ角ゴ4"/>
              <a:ea typeface="ヒラギノ角ゴ4"/>
            </a:endParaRPr>
          </a:p>
        </p:txBody>
      </p:sp>
      <p:sp>
        <p:nvSpPr>
          <p:cNvPr id="2427" name="WordArt 65"/>
          <p:cNvSpPr>
            <a:spLocks noChangeArrowheads="1" noChangeShapeType="1" noTextEdit="1"/>
          </p:cNvSpPr>
          <p:nvPr/>
        </p:nvSpPr>
        <p:spPr bwMode="auto">
          <a:xfrm>
            <a:off x="12269495" y="3859280"/>
            <a:ext cx="2146390" cy="14796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a:ln>
                  <a:noFill/>
                </a:ln>
                <a:solidFill>
                  <a:srgbClr val="FFFFFF"/>
                </a:solidFill>
                <a:effectLst/>
                <a:latin typeface="ヒラギノ角ゴ4"/>
                <a:ea typeface="ヒラギノ角ゴ4"/>
              </a:rPr>
              <a:t>電子カルテ用</a:t>
            </a:r>
            <a:r>
              <a:rPr lang="en-US" altLang="ja-JP" sz="1000" kern="10" spc="0">
                <a:ln>
                  <a:noFill/>
                </a:ln>
                <a:solidFill>
                  <a:srgbClr val="FFFFFF"/>
                </a:solidFill>
                <a:effectLst/>
                <a:latin typeface="ヒラギノ角ゴ4"/>
                <a:ea typeface="ヒラギノ角ゴ4"/>
              </a:rPr>
              <a:t>/</a:t>
            </a:r>
            <a:r>
              <a:rPr lang="ja-JP" altLang="en-US" sz="1000" kern="10" spc="0">
                <a:ln>
                  <a:noFill/>
                </a:ln>
                <a:solidFill>
                  <a:srgbClr val="FFFFFF"/>
                </a:solidFill>
                <a:effectLst/>
                <a:latin typeface="ヒラギノ角ゴ4"/>
                <a:ea typeface="ヒラギノ角ゴ4"/>
              </a:rPr>
              <a:t>シンクライアント端末</a:t>
            </a:r>
          </a:p>
        </p:txBody>
      </p:sp>
      <p:sp>
        <p:nvSpPr>
          <p:cNvPr id="2432" name="WordArt 66"/>
          <p:cNvSpPr>
            <a:spLocks noChangeArrowheads="1" noChangeShapeType="1" noTextEdit="1"/>
          </p:cNvSpPr>
          <p:nvPr/>
        </p:nvSpPr>
        <p:spPr bwMode="auto">
          <a:xfrm>
            <a:off x="8135472" y="6313048"/>
            <a:ext cx="1125902" cy="33783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アプライドオリジナル</a:t>
            </a:r>
          </a:p>
          <a:p>
            <a:pPr algn="l" rtl="0">
              <a:buNone/>
            </a:pPr>
            <a:r>
              <a:rPr lang="en-US" altLang="ja-JP" sz="3600" kern="10" spc="0" dirty="0" err="1">
                <a:ln>
                  <a:noFill/>
                </a:ln>
                <a:solidFill>
                  <a:srgbClr val="272727"/>
                </a:solidFill>
                <a:effectLst/>
                <a:latin typeface="ヒラギノ角ゴ5"/>
                <a:ea typeface="ヒラギノ角ゴ5"/>
              </a:rPr>
              <a:t>FabrikPC</a:t>
            </a:r>
            <a:r>
              <a:rPr lang="en-US" altLang="ja-JP" sz="3600" kern="10" spc="0" dirty="0">
                <a:ln>
                  <a:noFill/>
                </a:ln>
                <a:solidFill>
                  <a:srgbClr val="272727"/>
                </a:solidFill>
                <a:effectLst/>
                <a:latin typeface="ヒラギノ角ゴ5"/>
                <a:ea typeface="ヒラギノ角ゴ5"/>
              </a:rPr>
              <a:t> NUC</a:t>
            </a:r>
            <a:r>
              <a:rPr lang="ja-JP" altLang="en-US" sz="3600" kern="10" spc="0" dirty="0">
                <a:ln>
                  <a:noFill/>
                </a:ln>
                <a:solidFill>
                  <a:srgbClr val="272727"/>
                </a:solidFill>
                <a:effectLst/>
                <a:latin typeface="ヒラギノ角ゴ5"/>
                <a:ea typeface="ヒラギノ角ゴ5"/>
              </a:rPr>
              <a:t>シリーズ</a:t>
            </a:r>
          </a:p>
          <a:p>
            <a:pPr algn="l" rtl="0">
              <a:buNone/>
            </a:pPr>
            <a:r>
              <a:rPr lang="en-US" altLang="ja-JP" sz="3600" kern="10" spc="0">
                <a:ln>
                  <a:noFill/>
                </a:ln>
                <a:solidFill>
                  <a:srgbClr val="272727"/>
                </a:solidFill>
                <a:effectLst/>
                <a:latin typeface="ヒラギノ角ゴ5"/>
                <a:ea typeface="ヒラギノ角ゴ5"/>
              </a:rPr>
              <a:t>Type-EB5-FL1145G7</a:t>
            </a:r>
            <a:endParaRPr lang="ja-JP" altLang="en-US" sz="3600" kern="10" spc="0" dirty="0">
              <a:ln>
                <a:noFill/>
              </a:ln>
              <a:solidFill>
                <a:srgbClr val="272727"/>
              </a:solidFill>
              <a:effectLst/>
              <a:latin typeface="ヒラギノ角ゴ5"/>
              <a:ea typeface="ヒラギノ角ゴ5"/>
            </a:endParaRPr>
          </a:p>
        </p:txBody>
      </p:sp>
      <p:sp>
        <p:nvSpPr>
          <p:cNvPr id="2433" name="WordArt 67"/>
          <p:cNvSpPr>
            <a:spLocks noChangeArrowheads="1" noChangeShapeType="1" noTextEdit="1"/>
          </p:cNvSpPr>
          <p:nvPr/>
        </p:nvSpPr>
        <p:spPr bwMode="auto">
          <a:xfrm>
            <a:off x="11666855" y="6196202"/>
            <a:ext cx="2282921" cy="55565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220,000</a:t>
            </a:r>
            <a:endParaRPr lang="ja-JP" altLang="en-US" sz="3600" kern="10" spc="0" dirty="0">
              <a:ln>
                <a:noFill/>
              </a:ln>
              <a:solidFill>
                <a:srgbClr val="272727"/>
              </a:solidFill>
              <a:effectLst/>
              <a:latin typeface="ヒラギノ角ゴ5"/>
              <a:ea typeface="ヒラギノ角ゴ5"/>
            </a:endParaRPr>
          </a:p>
        </p:txBody>
      </p:sp>
      <p:grpSp>
        <p:nvGrpSpPr>
          <p:cNvPr id="2434" name="Group 68"/>
          <p:cNvGrpSpPr>
            <a:grpSpLocks/>
          </p:cNvGrpSpPr>
          <p:nvPr/>
        </p:nvGrpSpPr>
        <p:grpSpPr bwMode="auto">
          <a:xfrm>
            <a:off x="14018994" y="6230493"/>
            <a:ext cx="269886" cy="445793"/>
            <a:chOff x="10084" y="8929"/>
            <a:chExt cx="562" cy="930"/>
          </a:xfrm>
        </p:grpSpPr>
        <p:sp>
          <p:nvSpPr>
            <p:cNvPr id="2110" name="WordArt 69"/>
            <p:cNvSpPr>
              <a:spLocks noChangeArrowheads="1" noChangeShapeType="1" noTextEdit="1"/>
            </p:cNvSpPr>
            <p:nvPr/>
          </p:nvSpPr>
          <p:spPr bwMode="auto">
            <a:xfrm>
              <a:off x="10084" y="9260"/>
              <a:ext cx="562" cy="5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円</a:t>
              </a:r>
            </a:p>
          </p:txBody>
        </p:sp>
        <p:sp>
          <p:nvSpPr>
            <p:cNvPr id="2111" name="WordArt 70"/>
            <p:cNvSpPr>
              <a:spLocks noChangeArrowheads="1" noChangeShapeType="1" noTextEdit="1"/>
            </p:cNvSpPr>
            <p:nvPr/>
          </p:nvSpPr>
          <p:spPr bwMode="auto">
            <a:xfrm>
              <a:off x="10084" y="8929"/>
              <a:ext cx="562" cy="28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税別</a:t>
              </a:r>
            </a:p>
          </p:txBody>
        </p:sp>
      </p:grpSp>
      <p:sp>
        <p:nvSpPr>
          <p:cNvPr id="2435" name="Rectangle 71"/>
          <p:cNvSpPr>
            <a:spLocks noChangeArrowheads="1"/>
          </p:cNvSpPr>
          <p:nvPr/>
        </p:nvSpPr>
        <p:spPr bwMode="auto">
          <a:xfrm>
            <a:off x="14369528" y="6220333"/>
            <a:ext cx="398162" cy="472465"/>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436" name="WordArt 72"/>
          <p:cNvSpPr>
            <a:spLocks noChangeArrowheads="1" noChangeShapeType="1" noTextEdit="1"/>
          </p:cNvSpPr>
          <p:nvPr/>
        </p:nvSpPr>
        <p:spPr bwMode="auto">
          <a:xfrm>
            <a:off x="14420331" y="6363850"/>
            <a:ext cx="296557" cy="18606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カスタマイズ</a:t>
            </a:r>
          </a:p>
          <a:p>
            <a:pPr algn="ctr" rtl="0">
              <a:buNone/>
            </a:pPr>
            <a:r>
              <a:rPr lang="ja-JP" altLang="en-US" sz="3600" kern="10" spc="0">
                <a:ln>
                  <a:noFill/>
                </a:ln>
                <a:solidFill>
                  <a:srgbClr val="272727"/>
                </a:solidFill>
                <a:effectLst/>
                <a:latin typeface="ヒラギノ角ゴ5"/>
                <a:ea typeface="ヒラギノ角ゴ5"/>
              </a:rPr>
              <a:t>のご要望も</a:t>
            </a:r>
          </a:p>
          <a:p>
            <a:pPr algn="ctr" rtl="0">
              <a:buNone/>
            </a:pPr>
            <a:r>
              <a:rPr lang="ja-JP" altLang="en-US" sz="3600" kern="10" spc="0">
                <a:ln>
                  <a:noFill/>
                </a:ln>
                <a:solidFill>
                  <a:srgbClr val="272727"/>
                </a:solidFill>
                <a:effectLst/>
                <a:latin typeface="ヒラギノ角ゴ5"/>
                <a:ea typeface="ヒラギノ角ゴ5"/>
              </a:rPr>
              <a:t>承ります</a:t>
            </a:r>
          </a:p>
        </p:txBody>
      </p:sp>
      <p:sp>
        <p:nvSpPr>
          <p:cNvPr id="2437" name="WordArt 73"/>
          <p:cNvSpPr>
            <a:spLocks noChangeArrowheads="1" noChangeShapeType="1" noTextEdit="1"/>
          </p:cNvSpPr>
          <p:nvPr/>
        </p:nvSpPr>
        <p:spPr bwMode="auto">
          <a:xfrm>
            <a:off x="10718125" y="6373376"/>
            <a:ext cx="824900" cy="12954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受注生産モデル</a:t>
            </a:r>
          </a:p>
        </p:txBody>
      </p:sp>
      <p:sp>
        <p:nvSpPr>
          <p:cNvPr id="2438" name="AutoShape 74"/>
          <p:cNvSpPr>
            <a:spLocks noChangeArrowheads="1"/>
          </p:cNvSpPr>
          <p:nvPr/>
        </p:nvSpPr>
        <p:spPr bwMode="auto">
          <a:xfrm>
            <a:off x="10709870" y="6535309"/>
            <a:ext cx="833155" cy="153678"/>
          </a:xfrm>
          <a:prstGeom prst="roundRect">
            <a:avLst>
              <a:gd name="adj" fmla="val 16667"/>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39" name="WordArt 75"/>
          <p:cNvSpPr>
            <a:spLocks noChangeArrowheads="1" noChangeShapeType="1" noTextEdit="1"/>
          </p:cNvSpPr>
          <p:nvPr/>
        </p:nvSpPr>
        <p:spPr bwMode="auto">
          <a:xfrm>
            <a:off x="10831160" y="6565791"/>
            <a:ext cx="590575" cy="9398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3600" kern="10" spc="0">
                <a:ln>
                  <a:noFill/>
                </a:ln>
                <a:solidFill>
                  <a:srgbClr val="FFFFFF"/>
                </a:solidFill>
                <a:effectLst/>
                <a:latin typeface="ヒラギノ角ゴ5"/>
                <a:ea typeface="ヒラギノ角ゴ5"/>
              </a:rPr>
              <a:t>特別限定価格</a:t>
            </a:r>
            <a:r>
              <a:rPr lang="en-US" altLang="zh-TW" sz="3600" kern="10" spc="0">
                <a:ln>
                  <a:noFill/>
                </a:ln>
                <a:solidFill>
                  <a:srgbClr val="FFFFFF"/>
                </a:solidFill>
                <a:effectLst/>
                <a:latin typeface="ヒラギノ角ゴ5"/>
                <a:ea typeface="ヒラギノ角ゴ5"/>
              </a:rPr>
              <a:t>!</a:t>
            </a:r>
            <a:endParaRPr lang="ja-JP" altLang="en-US" sz="3600" kern="10" spc="0">
              <a:ln>
                <a:noFill/>
              </a:ln>
              <a:solidFill>
                <a:srgbClr val="FFFFFF"/>
              </a:solidFill>
              <a:effectLst/>
              <a:latin typeface="ヒラギノ角ゴ5"/>
              <a:ea typeface="ヒラギノ角ゴ5"/>
            </a:endParaRPr>
          </a:p>
        </p:txBody>
      </p:sp>
      <p:sp>
        <p:nvSpPr>
          <p:cNvPr id="2440" name="WordArt 76"/>
          <p:cNvSpPr>
            <a:spLocks noChangeArrowheads="1" noChangeShapeType="1" noTextEdit="1"/>
          </p:cNvSpPr>
          <p:nvPr/>
        </p:nvSpPr>
        <p:spPr bwMode="auto">
          <a:xfrm>
            <a:off x="8233266" y="4419379"/>
            <a:ext cx="3244986" cy="13653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5"/>
                <a:ea typeface="ヒラギノ角ゴ5"/>
              </a:rPr>
              <a:t>産業用向けコンパクト</a:t>
            </a:r>
            <a:r>
              <a:rPr lang="en-US" altLang="ja-JP" sz="3600" kern="10" spc="0" dirty="0">
                <a:ln>
                  <a:noFill/>
                </a:ln>
                <a:solidFill>
                  <a:srgbClr val="FFFFFF"/>
                </a:solidFill>
                <a:effectLst/>
                <a:latin typeface="ヒラギノ角ゴ5"/>
                <a:ea typeface="ヒラギノ角ゴ5"/>
              </a:rPr>
              <a:t>PC</a:t>
            </a:r>
            <a:r>
              <a:rPr lang="ja-JP" altLang="en-US" sz="3600" kern="10" spc="0" dirty="0">
                <a:ln>
                  <a:noFill/>
                </a:ln>
                <a:solidFill>
                  <a:srgbClr val="FFFFFF"/>
                </a:solidFill>
                <a:effectLst/>
                <a:latin typeface="ヒラギノ角ゴ5"/>
                <a:ea typeface="ヒラギノ角ゴ5"/>
              </a:rPr>
              <a:t>（インテル  </a:t>
            </a:r>
            <a:r>
              <a:rPr lang="en-US" altLang="ja-JP" sz="3600" kern="10" spc="0" dirty="0">
                <a:ln>
                  <a:noFill/>
                </a:ln>
                <a:solidFill>
                  <a:srgbClr val="FFFFFF"/>
                </a:solidFill>
                <a:effectLst/>
                <a:latin typeface="ヒラギノ角ゴ5"/>
                <a:ea typeface="ヒラギノ角ゴ5"/>
              </a:rPr>
              <a:t>Core i5 </a:t>
            </a:r>
            <a:r>
              <a:rPr lang="ja-JP" altLang="en-US" sz="3600" kern="10" spc="0" dirty="0">
                <a:ln>
                  <a:noFill/>
                </a:ln>
                <a:solidFill>
                  <a:srgbClr val="FFFFFF"/>
                </a:solidFill>
                <a:effectLst/>
                <a:latin typeface="ヒラギノ角ゴ5"/>
                <a:ea typeface="ヒラギノ角ゴ5"/>
              </a:rPr>
              <a:t>搭載）</a:t>
            </a:r>
          </a:p>
        </p:txBody>
      </p:sp>
      <p:cxnSp>
        <p:nvCxnSpPr>
          <p:cNvPr id="2125" name="AutoShape 77"/>
          <p:cNvCxnSpPr>
            <a:cxnSpLocks noChangeShapeType="1"/>
          </p:cNvCxnSpPr>
          <p:nvPr/>
        </p:nvCxnSpPr>
        <p:spPr bwMode="auto">
          <a:xfrm>
            <a:off x="7837645" y="6854096"/>
            <a:ext cx="7093247" cy="0"/>
          </a:xfrm>
          <a:prstGeom prst="straightConnector1">
            <a:avLst/>
          </a:prstGeom>
          <a:noFill/>
          <a:ln w="9525">
            <a:solidFill>
              <a:srgbClr val="BFBFBF"/>
            </a:solidFill>
            <a:round/>
            <a:headEnd/>
            <a:tailEnd/>
          </a:ln>
          <a:extLst>
            <a:ext uri="{909E8E84-426E-40DD-AFC4-6F175D3DCCD1}">
              <a14:hiddenFill xmlns:a14="http://schemas.microsoft.com/office/drawing/2010/main">
                <a:noFill/>
              </a14:hiddenFill>
            </a:ext>
          </a:extLst>
        </p:spPr>
      </p:cxnSp>
      <p:cxnSp>
        <p:nvCxnSpPr>
          <p:cNvPr id="2126" name="AutoShape 78"/>
          <p:cNvCxnSpPr>
            <a:cxnSpLocks noChangeShapeType="1"/>
          </p:cNvCxnSpPr>
          <p:nvPr/>
        </p:nvCxnSpPr>
        <p:spPr bwMode="auto">
          <a:xfrm>
            <a:off x="11360772" y="6998883"/>
            <a:ext cx="0" cy="2465198"/>
          </a:xfrm>
          <a:prstGeom prst="straightConnector1">
            <a:avLst/>
          </a:prstGeom>
          <a:noFill/>
          <a:ln w="9525">
            <a:solidFill>
              <a:srgbClr val="BFBFBF"/>
            </a:solidFill>
            <a:round/>
            <a:headEnd/>
            <a:tailEnd/>
          </a:ln>
          <a:extLst>
            <a:ext uri="{909E8E84-426E-40DD-AFC4-6F175D3DCCD1}">
              <a14:hiddenFill xmlns:a14="http://schemas.microsoft.com/office/drawing/2010/main">
                <a:noFill/>
              </a14:hiddenFill>
            </a:ext>
          </a:extLst>
        </p:spPr>
      </p:cxnSp>
      <p:grpSp>
        <p:nvGrpSpPr>
          <p:cNvPr id="2441" name="Group 79"/>
          <p:cNvGrpSpPr>
            <a:grpSpLocks/>
          </p:cNvGrpSpPr>
          <p:nvPr/>
        </p:nvGrpSpPr>
        <p:grpSpPr bwMode="auto">
          <a:xfrm>
            <a:off x="8049108" y="8959865"/>
            <a:ext cx="3086864" cy="422297"/>
            <a:chOff x="4816" y="14527"/>
            <a:chExt cx="6418" cy="879"/>
          </a:xfrm>
        </p:grpSpPr>
        <p:sp>
          <p:nvSpPr>
            <p:cNvPr id="2100" name="WordArt 80"/>
            <p:cNvSpPr>
              <a:spLocks noChangeArrowheads="1" noChangeShapeType="1" noTextEdit="1"/>
            </p:cNvSpPr>
            <p:nvPr/>
          </p:nvSpPr>
          <p:spPr bwMode="auto">
            <a:xfrm>
              <a:off x="6329" y="14527"/>
              <a:ext cx="3611" cy="8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168,000</a:t>
              </a:r>
              <a:endParaRPr lang="ja-JP" altLang="en-US" sz="3600" kern="10" spc="0" dirty="0">
                <a:ln>
                  <a:noFill/>
                </a:ln>
                <a:solidFill>
                  <a:srgbClr val="272727"/>
                </a:solidFill>
                <a:effectLst/>
                <a:latin typeface="ヒラギノ角ゴ5"/>
                <a:ea typeface="ヒラギノ角ゴ5"/>
              </a:endParaRPr>
            </a:p>
          </p:txBody>
        </p:sp>
        <p:grpSp>
          <p:nvGrpSpPr>
            <p:cNvPr id="2101" name="Group 81"/>
            <p:cNvGrpSpPr>
              <a:grpSpLocks/>
            </p:cNvGrpSpPr>
            <p:nvPr/>
          </p:nvGrpSpPr>
          <p:grpSpPr bwMode="auto">
            <a:xfrm>
              <a:off x="10050" y="14581"/>
              <a:ext cx="427" cy="706"/>
              <a:chOff x="10084" y="8929"/>
              <a:chExt cx="562" cy="930"/>
            </a:xfrm>
          </p:grpSpPr>
          <p:sp>
            <p:nvSpPr>
              <p:cNvPr id="2108" name="WordArt 82"/>
              <p:cNvSpPr>
                <a:spLocks noChangeArrowheads="1" noChangeShapeType="1" noTextEdit="1"/>
              </p:cNvSpPr>
              <p:nvPr/>
            </p:nvSpPr>
            <p:spPr bwMode="auto">
              <a:xfrm>
                <a:off x="10084" y="9260"/>
                <a:ext cx="562" cy="5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円</a:t>
                </a:r>
              </a:p>
            </p:txBody>
          </p:sp>
          <p:sp>
            <p:nvSpPr>
              <p:cNvPr id="2109" name="WordArt 83"/>
              <p:cNvSpPr>
                <a:spLocks noChangeArrowheads="1" noChangeShapeType="1" noTextEdit="1"/>
              </p:cNvSpPr>
              <p:nvPr/>
            </p:nvSpPr>
            <p:spPr bwMode="auto">
              <a:xfrm>
                <a:off x="10084" y="8929"/>
                <a:ext cx="562" cy="28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税別</a:t>
                </a:r>
              </a:p>
            </p:txBody>
          </p:sp>
        </p:grpSp>
        <p:sp>
          <p:nvSpPr>
            <p:cNvPr id="2102" name="Rectangle 84"/>
            <p:cNvSpPr>
              <a:spLocks noChangeArrowheads="1"/>
            </p:cNvSpPr>
            <p:nvPr/>
          </p:nvSpPr>
          <p:spPr bwMode="auto">
            <a:xfrm>
              <a:off x="10604" y="14565"/>
              <a:ext cx="630" cy="748"/>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103" name="WordArt 85"/>
            <p:cNvSpPr>
              <a:spLocks noChangeArrowheads="1" noChangeShapeType="1" noTextEdit="1"/>
            </p:cNvSpPr>
            <p:nvPr/>
          </p:nvSpPr>
          <p:spPr bwMode="auto">
            <a:xfrm>
              <a:off x="10684" y="14792"/>
              <a:ext cx="470" cy="2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カスタマイズ</a:t>
              </a:r>
            </a:p>
            <a:p>
              <a:pPr algn="ctr" rtl="0">
                <a:buNone/>
              </a:pPr>
              <a:r>
                <a:rPr lang="ja-JP" altLang="en-US" sz="3600" kern="10" spc="0">
                  <a:ln>
                    <a:noFill/>
                  </a:ln>
                  <a:solidFill>
                    <a:srgbClr val="272727"/>
                  </a:solidFill>
                  <a:effectLst/>
                  <a:latin typeface="ヒラギノ角ゴ5"/>
                  <a:ea typeface="ヒラギノ角ゴ5"/>
                </a:rPr>
                <a:t>のご要望も</a:t>
              </a:r>
            </a:p>
            <a:p>
              <a:pPr algn="ctr" rtl="0">
                <a:buNone/>
              </a:pPr>
              <a:r>
                <a:rPr lang="ja-JP" altLang="en-US" sz="3600" kern="10" spc="0">
                  <a:ln>
                    <a:noFill/>
                  </a:ln>
                  <a:solidFill>
                    <a:srgbClr val="272727"/>
                  </a:solidFill>
                  <a:effectLst/>
                  <a:latin typeface="ヒラギノ角ゴ5"/>
                  <a:ea typeface="ヒラギノ角ゴ5"/>
                </a:rPr>
                <a:t>承ります</a:t>
              </a:r>
            </a:p>
          </p:txBody>
        </p:sp>
        <p:sp>
          <p:nvSpPr>
            <p:cNvPr id="2105" name="WordArt 86"/>
            <p:cNvSpPr>
              <a:spLocks noChangeArrowheads="1" noChangeShapeType="1" noTextEdit="1"/>
            </p:cNvSpPr>
            <p:nvPr/>
          </p:nvSpPr>
          <p:spPr bwMode="auto">
            <a:xfrm>
              <a:off x="4829" y="14807"/>
              <a:ext cx="1305"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受注生産モデル</a:t>
              </a:r>
            </a:p>
          </p:txBody>
        </p:sp>
        <p:sp>
          <p:nvSpPr>
            <p:cNvPr id="2106" name="AutoShape 87"/>
            <p:cNvSpPr>
              <a:spLocks noChangeArrowheads="1"/>
            </p:cNvSpPr>
            <p:nvPr/>
          </p:nvSpPr>
          <p:spPr bwMode="auto">
            <a:xfrm>
              <a:off x="4816" y="15064"/>
              <a:ext cx="1318" cy="243"/>
            </a:xfrm>
            <a:prstGeom prst="roundRect">
              <a:avLst>
                <a:gd name="adj" fmla="val 16667"/>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07" name="WordArt 88"/>
            <p:cNvSpPr>
              <a:spLocks noChangeArrowheads="1" noChangeShapeType="1" noTextEdit="1"/>
            </p:cNvSpPr>
            <p:nvPr/>
          </p:nvSpPr>
          <p:spPr bwMode="auto">
            <a:xfrm>
              <a:off x="5008" y="15112"/>
              <a:ext cx="934" cy="14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3600" kern="10" spc="0">
                  <a:ln>
                    <a:noFill/>
                  </a:ln>
                  <a:solidFill>
                    <a:srgbClr val="FFFFFF"/>
                  </a:solidFill>
                  <a:effectLst/>
                  <a:latin typeface="ヒラギノ角ゴ5"/>
                  <a:ea typeface="ヒラギノ角ゴ5"/>
                </a:rPr>
                <a:t>特別限定価格</a:t>
              </a:r>
              <a:r>
                <a:rPr lang="en-US" altLang="zh-TW" sz="3600" kern="10" spc="0">
                  <a:ln>
                    <a:noFill/>
                  </a:ln>
                  <a:solidFill>
                    <a:srgbClr val="FFFFFF"/>
                  </a:solidFill>
                  <a:effectLst/>
                  <a:latin typeface="ヒラギノ角ゴ5"/>
                  <a:ea typeface="ヒラギノ角ゴ5"/>
                </a:rPr>
                <a:t>!</a:t>
              </a:r>
              <a:endParaRPr lang="ja-JP" altLang="en-US" sz="3600" kern="10" spc="0">
                <a:ln>
                  <a:noFill/>
                </a:ln>
                <a:solidFill>
                  <a:srgbClr val="FFFFFF"/>
                </a:solidFill>
                <a:effectLst/>
                <a:latin typeface="ヒラギノ角ゴ5"/>
                <a:ea typeface="ヒラギノ角ゴ5"/>
              </a:endParaRPr>
            </a:p>
          </p:txBody>
        </p:sp>
      </p:grpSp>
      <p:sp>
        <p:nvSpPr>
          <p:cNvPr id="2442" name="WordArt 89"/>
          <p:cNvSpPr>
            <a:spLocks noChangeArrowheads="1" noChangeShapeType="1" noTextEdit="1"/>
          </p:cNvSpPr>
          <p:nvPr/>
        </p:nvSpPr>
        <p:spPr bwMode="auto">
          <a:xfrm>
            <a:off x="8069429" y="8630918"/>
            <a:ext cx="2167981" cy="2444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アプライドオリジナル</a:t>
            </a:r>
            <a:r>
              <a:rPr lang="en-US" altLang="ja-JP" sz="3600" kern="10" spc="0" dirty="0" err="1">
                <a:ln>
                  <a:noFill/>
                </a:ln>
                <a:solidFill>
                  <a:srgbClr val="272727"/>
                </a:solidFill>
                <a:effectLst/>
                <a:latin typeface="ヒラギノ角ゴ5"/>
                <a:ea typeface="ヒラギノ角ゴ5"/>
              </a:rPr>
              <a:t>FabrikPC</a:t>
            </a:r>
            <a:r>
              <a:rPr lang="en-US" altLang="ja-JP" sz="3600" kern="10" spc="0" dirty="0">
                <a:ln>
                  <a:noFill/>
                </a:ln>
                <a:solidFill>
                  <a:srgbClr val="272727"/>
                </a:solidFill>
                <a:effectLst/>
                <a:latin typeface="ヒラギノ角ゴ5"/>
                <a:ea typeface="ヒラギノ角ゴ5"/>
              </a:rPr>
              <a:t> NUC</a:t>
            </a:r>
            <a:r>
              <a:rPr lang="ja-JP" altLang="en-US" sz="3600" kern="10" spc="0" dirty="0">
                <a:ln>
                  <a:noFill/>
                </a:ln>
                <a:solidFill>
                  <a:srgbClr val="272727"/>
                </a:solidFill>
                <a:effectLst/>
                <a:latin typeface="ヒラギノ角ゴ5"/>
                <a:ea typeface="ヒラギノ角ゴ5"/>
              </a:rPr>
              <a:t>シリーズ</a:t>
            </a:r>
          </a:p>
          <a:p>
            <a:pPr algn="l" rtl="0">
              <a:buNone/>
            </a:pPr>
            <a:r>
              <a:rPr lang="en-US" altLang="ja-JP" sz="3600" kern="10" spc="0" dirty="0">
                <a:ln>
                  <a:noFill/>
                </a:ln>
                <a:solidFill>
                  <a:srgbClr val="272727"/>
                </a:solidFill>
                <a:effectLst/>
                <a:latin typeface="ヒラギノ角ゴ5"/>
                <a:ea typeface="ヒラギノ角ゴ5"/>
              </a:rPr>
              <a:t>Type-EB3-FL1115G4</a:t>
            </a:r>
            <a:endParaRPr lang="ja-JP" altLang="en-US" sz="3600" kern="10" spc="0" dirty="0">
              <a:ln>
                <a:noFill/>
              </a:ln>
              <a:solidFill>
                <a:srgbClr val="272727"/>
              </a:solidFill>
              <a:effectLst/>
              <a:latin typeface="ヒラギノ角ゴ5"/>
              <a:ea typeface="ヒラギノ角ゴ5"/>
            </a:endParaRPr>
          </a:p>
        </p:txBody>
      </p:sp>
      <p:cxnSp>
        <p:nvCxnSpPr>
          <p:cNvPr id="2138" name="AutoShape 90"/>
          <p:cNvCxnSpPr>
            <a:cxnSpLocks noChangeShapeType="1"/>
          </p:cNvCxnSpPr>
          <p:nvPr/>
        </p:nvCxnSpPr>
        <p:spPr bwMode="auto">
          <a:xfrm>
            <a:off x="8012912" y="8528043"/>
            <a:ext cx="318592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139" name="Picture 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1468" y="7004599"/>
            <a:ext cx="3347860" cy="2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3" name="WordArt 92"/>
          <p:cNvSpPr>
            <a:spLocks noChangeArrowheads="1" noChangeShapeType="1" noTextEdit="1"/>
          </p:cNvSpPr>
          <p:nvPr/>
        </p:nvSpPr>
        <p:spPr bwMode="auto">
          <a:xfrm>
            <a:off x="8089115" y="7119540"/>
            <a:ext cx="1926671" cy="838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5"/>
                <a:ea typeface="ヒラギノ角ゴ5"/>
              </a:rPr>
              <a:t>産業用向けコンパクト</a:t>
            </a:r>
            <a:r>
              <a:rPr lang="en-US" altLang="ja-JP" sz="3600" kern="10" spc="0">
                <a:ln>
                  <a:noFill/>
                </a:ln>
                <a:solidFill>
                  <a:srgbClr val="FFFFFF"/>
                </a:solidFill>
                <a:effectLst/>
                <a:latin typeface="ヒラギノ角ゴ5"/>
                <a:ea typeface="ヒラギノ角ゴ5"/>
              </a:rPr>
              <a:t>PC</a:t>
            </a:r>
            <a:r>
              <a:rPr lang="ja-JP" altLang="en-US" sz="3600" kern="10" spc="0">
                <a:ln>
                  <a:noFill/>
                </a:ln>
                <a:solidFill>
                  <a:srgbClr val="FFFFFF"/>
                </a:solidFill>
                <a:effectLst/>
                <a:latin typeface="ヒラギノ角ゴ5"/>
                <a:ea typeface="ヒラギノ角ゴ5"/>
              </a:rPr>
              <a:t>（インテル  </a:t>
            </a:r>
            <a:r>
              <a:rPr lang="en-US" altLang="ja-JP" sz="3600" kern="10" spc="0">
                <a:ln>
                  <a:noFill/>
                </a:ln>
                <a:solidFill>
                  <a:srgbClr val="FFFFFF"/>
                </a:solidFill>
                <a:effectLst/>
                <a:latin typeface="ヒラギノ角ゴ5"/>
                <a:ea typeface="ヒラギノ角ゴ5"/>
              </a:rPr>
              <a:t>Core i3 </a:t>
            </a:r>
            <a:r>
              <a:rPr lang="ja-JP" altLang="en-US" sz="3600" kern="10" spc="0">
                <a:ln>
                  <a:noFill/>
                </a:ln>
                <a:solidFill>
                  <a:srgbClr val="FFFFFF"/>
                </a:solidFill>
                <a:effectLst/>
                <a:latin typeface="ヒラギノ角ゴ5"/>
                <a:ea typeface="ヒラギノ角ゴ5"/>
              </a:rPr>
              <a:t>搭載）</a:t>
            </a:r>
          </a:p>
        </p:txBody>
      </p:sp>
      <p:sp>
        <p:nvSpPr>
          <p:cNvPr id="2444" name="WordArt 93"/>
          <p:cNvSpPr>
            <a:spLocks noChangeArrowheads="1" noChangeShapeType="1" noTextEdit="1"/>
          </p:cNvSpPr>
          <p:nvPr/>
        </p:nvSpPr>
        <p:spPr bwMode="auto">
          <a:xfrm>
            <a:off x="8069429" y="8162899"/>
            <a:ext cx="1191945" cy="31243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ASROCK BOXPC MCP System</a:t>
            </a:r>
          </a:p>
          <a:p>
            <a:pPr algn="l" rtl="0">
              <a:buNone/>
            </a:pPr>
            <a:r>
              <a:rPr lang="ja-JP" altLang="en-US" sz="3600" kern="10" spc="0">
                <a:ln>
                  <a:noFill/>
                </a:ln>
                <a:solidFill>
                  <a:srgbClr val="272727"/>
                </a:solidFill>
                <a:effectLst/>
                <a:latin typeface="ヒラギノ角ゴ5"/>
                <a:ea typeface="ヒラギノ角ゴ5"/>
              </a:rPr>
              <a:t>・最大画面出力：最大</a:t>
            </a:r>
            <a:r>
              <a:rPr lang="en-US" altLang="ja-JP" sz="3600" kern="10" spc="0">
                <a:ln>
                  <a:noFill/>
                </a:ln>
                <a:solidFill>
                  <a:srgbClr val="272727"/>
                </a:solidFill>
                <a:effectLst/>
                <a:latin typeface="ヒラギノ角ゴ5"/>
                <a:ea typeface="ヒラギノ角ゴ5"/>
              </a:rPr>
              <a:t>4</a:t>
            </a:r>
            <a:r>
              <a:rPr lang="ja-JP" altLang="en-US" sz="3600" kern="10" spc="0">
                <a:ln>
                  <a:noFill/>
                </a:ln>
                <a:solidFill>
                  <a:srgbClr val="272727"/>
                </a:solidFill>
                <a:effectLst/>
                <a:latin typeface="ヒラギノ角ゴ5"/>
                <a:ea typeface="ヒラギノ角ゴ5"/>
              </a:rPr>
              <a:t>画面出力</a:t>
            </a:r>
          </a:p>
          <a:p>
            <a:pPr algn="l" rtl="0">
              <a:buNone/>
            </a:pPr>
            <a:r>
              <a:rPr lang="ja-JP" altLang="en-US" sz="3600" kern="10" spc="0">
                <a:ln>
                  <a:noFill/>
                </a:ln>
                <a:solidFill>
                  <a:srgbClr val="272727"/>
                </a:solidFill>
                <a:effectLst/>
                <a:latin typeface="ヒラギノ角ゴ5"/>
                <a:ea typeface="ヒラギノ角ゴ5"/>
              </a:rPr>
              <a:t>・電源：</a:t>
            </a:r>
            <a:r>
              <a:rPr lang="en-US" altLang="ja-JP" sz="3600" kern="10" spc="0">
                <a:ln>
                  <a:noFill/>
                </a:ln>
                <a:solidFill>
                  <a:srgbClr val="272727"/>
                </a:solidFill>
                <a:effectLst/>
                <a:latin typeface="ヒラギノ角ゴ5"/>
                <a:ea typeface="ヒラギノ角ゴ5"/>
              </a:rPr>
              <a:t>AC</a:t>
            </a:r>
            <a:r>
              <a:rPr lang="ja-JP" altLang="en-US" sz="3600" kern="10" spc="0">
                <a:ln>
                  <a:noFill/>
                </a:ln>
                <a:solidFill>
                  <a:srgbClr val="272727"/>
                </a:solidFill>
                <a:effectLst/>
                <a:latin typeface="ヒラギノ角ゴ5"/>
                <a:ea typeface="ヒラギノ角ゴ5"/>
              </a:rPr>
              <a:t>アダプター</a:t>
            </a:r>
            <a:r>
              <a:rPr lang="en-US" altLang="ja-JP" sz="3600" kern="10" spc="0">
                <a:ln>
                  <a:noFill/>
                </a:ln>
                <a:solidFill>
                  <a:srgbClr val="272727"/>
                </a:solidFill>
                <a:effectLst/>
                <a:latin typeface="ヒラギノ角ゴ5"/>
                <a:ea typeface="ヒラギノ角ゴ5"/>
              </a:rPr>
              <a:t>(100V-240V)</a:t>
            </a:r>
          </a:p>
          <a:p>
            <a:pPr algn="l" rtl="0">
              <a:buNone/>
            </a:pPr>
            <a:r>
              <a:rPr lang="ja-JP" altLang="en-US" sz="3600" kern="10" spc="0">
                <a:ln>
                  <a:noFill/>
                </a:ln>
                <a:solidFill>
                  <a:srgbClr val="272727"/>
                </a:solidFill>
                <a:effectLst/>
                <a:latin typeface="ヒラギノ角ゴ5"/>
                <a:ea typeface="ヒラギノ角ゴ5"/>
              </a:rPr>
              <a:t>・ポート：</a:t>
            </a:r>
            <a:r>
              <a:rPr lang="en-US" altLang="ja-JP" sz="3600" kern="10" spc="0">
                <a:ln>
                  <a:noFill/>
                </a:ln>
                <a:solidFill>
                  <a:srgbClr val="272727"/>
                </a:solidFill>
                <a:effectLst/>
                <a:latin typeface="ヒラギノ角ゴ5"/>
                <a:ea typeface="ヒラギノ角ゴ5"/>
              </a:rPr>
              <a:t>DisplayPort</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1  | HDMI</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1  | Type-C</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2 </a:t>
            </a:r>
          </a:p>
          <a:p>
            <a:pPr algn="l" rtl="0">
              <a:buNone/>
            </a:pPr>
            <a:r>
              <a:rPr lang="ja-JP" altLang="en-US" sz="3600" kern="10" spc="0">
                <a:ln>
                  <a:noFill/>
                </a:ln>
                <a:solidFill>
                  <a:srgbClr val="272727"/>
                </a:solidFill>
                <a:effectLst/>
                <a:latin typeface="ヒラギノ角ゴ5"/>
                <a:ea typeface="ヒラギノ角ゴ5"/>
              </a:rPr>
              <a:t>・モニタ別売り</a:t>
            </a:r>
            <a:r>
              <a:rPr lang="en-US" altLang="ja-JP" sz="3600" kern="10" spc="0">
                <a:ln>
                  <a:noFill/>
                </a:ln>
                <a:solidFill>
                  <a:srgbClr val="272727"/>
                </a:solidFill>
                <a:effectLst/>
                <a:latin typeface="ヒラギノ角ゴ5"/>
                <a:ea typeface="ヒラギノ角ゴ5"/>
              </a:rPr>
              <a:t>/</a:t>
            </a:r>
            <a:r>
              <a:rPr lang="ja-JP" altLang="en-US" sz="3600" kern="10" spc="0">
                <a:ln>
                  <a:noFill/>
                </a:ln>
                <a:solidFill>
                  <a:srgbClr val="272727"/>
                </a:solidFill>
                <a:effectLst/>
                <a:latin typeface="ヒラギノ角ゴ5"/>
                <a:ea typeface="ヒラギノ角ゴ5"/>
              </a:rPr>
              <a:t>キーボード・マウス付属</a:t>
            </a:r>
          </a:p>
          <a:p>
            <a:pPr algn="l" rtl="0">
              <a:buNone/>
            </a:pP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1 </a:t>
            </a:r>
            <a:r>
              <a:rPr lang="ja-JP" altLang="en-US" sz="3600" kern="10" spc="0">
                <a:ln>
                  <a:noFill/>
                </a:ln>
                <a:solidFill>
                  <a:srgbClr val="272727"/>
                </a:solidFill>
                <a:effectLst/>
                <a:latin typeface="ヒラギノ角ゴ5"/>
                <a:ea typeface="ヒラギノ角ゴ5"/>
              </a:rPr>
              <a:t>年間センドバック方式ハードウェア保証</a:t>
            </a:r>
          </a:p>
        </p:txBody>
      </p:sp>
      <p:sp>
        <p:nvSpPr>
          <p:cNvPr id="2445" name="WordArt 94"/>
          <p:cNvSpPr>
            <a:spLocks noChangeArrowheads="1" noChangeShapeType="1" noTextEdit="1"/>
          </p:cNvSpPr>
          <p:nvPr/>
        </p:nvSpPr>
        <p:spPr bwMode="auto">
          <a:xfrm>
            <a:off x="8813045" y="4888034"/>
            <a:ext cx="418483" cy="933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Core i5</a:t>
            </a:r>
            <a:endParaRPr lang="ja-JP" altLang="en-US" sz="3600" kern="10" spc="0">
              <a:ln>
                <a:noFill/>
              </a:ln>
              <a:solidFill>
                <a:srgbClr val="272727"/>
              </a:solidFill>
              <a:effectLst/>
              <a:latin typeface="ヒラギノ角ゴ5"/>
              <a:ea typeface="ヒラギノ角ゴ5"/>
            </a:endParaRPr>
          </a:p>
        </p:txBody>
      </p:sp>
      <p:sp>
        <p:nvSpPr>
          <p:cNvPr id="2446" name="WordArt 95"/>
          <p:cNvSpPr>
            <a:spLocks noChangeArrowheads="1" noChangeShapeType="1" noTextEdit="1"/>
          </p:cNvSpPr>
          <p:nvPr/>
        </p:nvSpPr>
        <p:spPr bwMode="auto">
          <a:xfrm>
            <a:off x="8782564" y="5009325"/>
            <a:ext cx="478810" cy="584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1145G7</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2.6GHz</a:t>
            </a:r>
            <a:r>
              <a:rPr lang="ja-JP" altLang="en-US" sz="3600" kern="10" spc="0">
                <a:ln>
                  <a:noFill/>
                </a:ln>
                <a:solidFill>
                  <a:srgbClr val="272727"/>
                </a:solidFill>
                <a:effectLst/>
                <a:latin typeface="ヒラギノ角ゴ5"/>
                <a:ea typeface="ヒラギノ角ゴ5"/>
              </a:rPr>
              <a:t>）</a:t>
            </a:r>
          </a:p>
        </p:txBody>
      </p:sp>
      <p:sp>
        <p:nvSpPr>
          <p:cNvPr id="2447" name="WordArt 96"/>
          <p:cNvSpPr>
            <a:spLocks noChangeArrowheads="1" noChangeShapeType="1" noTextEdit="1"/>
          </p:cNvSpPr>
          <p:nvPr/>
        </p:nvSpPr>
        <p:spPr bwMode="auto">
          <a:xfrm>
            <a:off x="9931962" y="4875968"/>
            <a:ext cx="342279" cy="10541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  8GB</a:t>
            </a:r>
            <a:endParaRPr lang="ja-JP" altLang="en-US" sz="3600" kern="10" spc="0">
              <a:ln>
                <a:noFill/>
              </a:ln>
              <a:solidFill>
                <a:srgbClr val="272727"/>
              </a:solidFill>
              <a:effectLst/>
              <a:latin typeface="ヒラギノ角ゴ5"/>
              <a:ea typeface="ヒラギノ角ゴ5"/>
            </a:endParaRPr>
          </a:p>
        </p:txBody>
      </p:sp>
      <p:sp>
        <p:nvSpPr>
          <p:cNvPr id="2448" name="WordArt 97"/>
          <p:cNvSpPr>
            <a:spLocks noChangeArrowheads="1" noChangeShapeType="1" noTextEdit="1"/>
          </p:cNvSpPr>
          <p:nvPr/>
        </p:nvSpPr>
        <p:spPr bwMode="auto">
          <a:xfrm>
            <a:off x="9928787" y="5009325"/>
            <a:ext cx="427373" cy="584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DDR4(8GB×1)</a:t>
            </a:r>
            <a:endParaRPr lang="ja-JP" altLang="en-US" sz="3600" kern="10" spc="0">
              <a:ln>
                <a:noFill/>
              </a:ln>
              <a:solidFill>
                <a:srgbClr val="272727"/>
              </a:solidFill>
              <a:effectLst/>
              <a:latin typeface="ヒラギノ角ゴ5"/>
              <a:ea typeface="ヒラギノ角ゴ5"/>
            </a:endParaRPr>
          </a:p>
        </p:txBody>
      </p:sp>
      <p:sp>
        <p:nvSpPr>
          <p:cNvPr id="2449" name="WordArt 98"/>
          <p:cNvSpPr>
            <a:spLocks noChangeArrowheads="1" noChangeShapeType="1" noTextEdit="1"/>
          </p:cNvSpPr>
          <p:nvPr/>
        </p:nvSpPr>
        <p:spPr bwMode="auto">
          <a:xfrm>
            <a:off x="8819396" y="5363038"/>
            <a:ext cx="404512" cy="997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250GB</a:t>
            </a:r>
            <a:endParaRPr lang="ja-JP" altLang="en-US" sz="3600" kern="10" spc="0" dirty="0">
              <a:ln>
                <a:noFill/>
              </a:ln>
              <a:solidFill>
                <a:srgbClr val="272727"/>
              </a:solidFill>
              <a:effectLst/>
              <a:latin typeface="ヒラギノ角ゴ5"/>
              <a:ea typeface="ヒラギノ角ゴ5"/>
            </a:endParaRPr>
          </a:p>
        </p:txBody>
      </p:sp>
      <p:sp>
        <p:nvSpPr>
          <p:cNvPr id="2450" name="WordArt 99"/>
          <p:cNvSpPr>
            <a:spLocks noChangeArrowheads="1" noChangeShapeType="1" noTextEdit="1"/>
          </p:cNvSpPr>
          <p:nvPr/>
        </p:nvSpPr>
        <p:spPr bwMode="auto">
          <a:xfrm>
            <a:off x="8924810" y="5490045"/>
            <a:ext cx="194318" cy="577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NVMe</a:t>
            </a:r>
            <a:endParaRPr lang="ja-JP" altLang="en-US" sz="3600" kern="10" spc="0">
              <a:ln>
                <a:noFill/>
              </a:ln>
              <a:solidFill>
                <a:srgbClr val="272727"/>
              </a:solidFill>
              <a:effectLst/>
              <a:latin typeface="ヒラギノ角ゴ5"/>
              <a:ea typeface="ヒラギノ角ゴ5"/>
            </a:endParaRPr>
          </a:p>
        </p:txBody>
      </p:sp>
      <p:grpSp>
        <p:nvGrpSpPr>
          <p:cNvPr id="2451" name="Group 100"/>
          <p:cNvGrpSpPr>
            <a:grpSpLocks/>
          </p:cNvGrpSpPr>
          <p:nvPr/>
        </p:nvGrpSpPr>
        <p:grpSpPr bwMode="auto">
          <a:xfrm>
            <a:off x="9858299" y="5892021"/>
            <a:ext cx="568349" cy="145423"/>
            <a:chOff x="3469" y="5966"/>
            <a:chExt cx="899" cy="230"/>
          </a:xfrm>
        </p:grpSpPr>
        <p:sp>
          <p:nvSpPr>
            <p:cNvPr id="2098" name="WordArt 101"/>
            <p:cNvSpPr>
              <a:spLocks noChangeArrowheads="1" noChangeShapeType="1" noTextEdit="1"/>
            </p:cNvSpPr>
            <p:nvPr/>
          </p:nvSpPr>
          <p:spPr bwMode="auto">
            <a:xfrm>
              <a:off x="3469" y="5966"/>
              <a:ext cx="899"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Windows10</a:t>
              </a:r>
              <a:endParaRPr lang="ja-JP" altLang="en-US" sz="3600" kern="10" spc="0">
                <a:ln>
                  <a:noFill/>
                </a:ln>
                <a:solidFill>
                  <a:srgbClr val="272727"/>
                </a:solidFill>
                <a:effectLst/>
                <a:latin typeface="ヒラギノ角ゴ5"/>
                <a:ea typeface="ヒラギノ角ゴ5"/>
              </a:endParaRPr>
            </a:p>
          </p:txBody>
        </p:sp>
        <p:sp>
          <p:nvSpPr>
            <p:cNvPr id="2099" name="WordArt 102"/>
            <p:cNvSpPr>
              <a:spLocks noChangeArrowheads="1" noChangeShapeType="1" noTextEdit="1"/>
            </p:cNvSpPr>
            <p:nvPr/>
          </p:nvSpPr>
          <p:spPr bwMode="auto">
            <a:xfrm>
              <a:off x="3552" y="6114"/>
              <a:ext cx="734" cy="8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IoT Enterprise 2021</a:t>
              </a:r>
              <a:endParaRPr lang="ja-JP" altLang="en-US" sz="3600" kern="10" spc="0">
                <a:ln>
                  <a:noFill/>
                </a:ln>
                <a:solidFill>
                  <a:srgbClr val="272727"/>
                </a:solidFill>
                <a:effectLst/>
                <a:latin typeface="ヒラギノ角ゴ5"/>
                <a:ea typeface="ヒラギノ角ゴ5"/>
              </a:endParaRPr>
            </a:p>
          </p:txBody>
        </p:sp>
      </p:grpSp>
      <p:pic>
        <p:nvPicPr>
          <p:cNvPr id="2151" name="Picture 10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76114" y="5190944"/>
            <a:ext cx="508656" cy="5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 name="Picture 1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01080" y="5770095"/>
            <a:ext cx="327674" cy="32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 name="Picture 10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91354" y="5783430"/>
            <a:ext cx="450869" cy="3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 name="Picture 10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33266" y="4718480"/>
            <a:ext cx="407052" cy="40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 name="Picture 10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356628" y="4726735"/>
            <a:ext cx="426738" cy="42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6" name="AutoShape 108"/>
          <p:cNvCxnSpPr>
            <a:cxnSpLocks noChangeShapeType="1"/>
          </p:cNvCxnSpPr>
          <p:nvPr/>
        </p:nvCxnSpPr>
        <p:spPr bwMode="auto">
          <a:xfrm>
            <a:off x="8103721" y="5190944"/>
            <a:ext cx="235721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57" name="AutoShape 109"/>
          <p:cNvCxnSpPr>
            <a:cxnSpLocks noChangeShapeType="1"/>
          </p:cNvCxnSpPr>
          <p:nvPr/>
        </p:nvCxnSpPr>
        <p:spPr bwMode="auto">
          <a:xfrm>
            <a:off x="8103721" y="5700241"/>
            <a:ext cx="235721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58" name="AutoShape 110"/>
          <p:cNvCxnSpPr>
            <a:cxnSpLocks noChangeShapeType="1"/>
          </p:cNvCxnSpPr>
          <p:nvPr/>
        </p:nvCxnSpPr>
        <p:spPr bwMode="auto">
          <a:xfrm>
            <a:off x="8103721" y="6198742"/>
            <a:ext cx="235721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159" name="Picture 111" descr="FabrikPC-NUC-Type-EB3-FL1115G4_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907196" y="7097948"/>
            <a:ext cx="1287834" cy="128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2" name="WordArt 112"/>
          <p:cNvSpPr>
            <a:spLocks noChangeArrowheads="1" noChangeShapeType="1" noTextEdit="1"/>
          </p:cNvSpPr>
          <p:nvPr/>
        </p:nvSpPr>
        <p:spPr bwMode="auto">
          <a:xfrm>
            <a:off x="10012611" y="5380184"/>
            <a:ext cx="259091" cy="876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非搭載</a:t>
            </a:r>
          </a:p>
        </p:txBody>
      </p:sp>
      <p:sp>
        <p:nvSpPr>
          <p:cNvPr id="2453" name="WordArt 113"/>
          <p:cNvSpPr>
            <a:spLocks noChangeArrowheads="1" noChangeShapeType="1" noTextEdit="1"/>
          </p:cNvSpPr>
          <p:nvPr/>
        </p:nvSpPr>
        <p:spPr bwMode="auto">
          <a:xfrm>
            <a:off x="10043092" y="5490045"/>
            <a:ext cx="198763" cy="577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ドライブ</a:t>
            </a:r>
          </a:p>
        </p:txBody>
      </p:sp>
      <p:pic>
        <p:nvPicPr>
          <p:cNvPr id="2162" name="Picture 5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415686" y="5268418"/>
            <a:ext cx="347995" cy="34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4" name="Group 115"/>
          <p:cNvGrpSpPr>
            <a:grpSpLocks/>
          </p:cNvGrpSpPr>
          <p:nvPr/>
        </p:nvGrpSpPr>
        <p:grpSpPr bwMode="auto">
          <a:xfrm>
            <a:off x="8042123" y="7418005"/>
            <a:ext cx="1108756" cy="696631"/>
            <a:chOff x="610" y="8926"/>
            <a:chExt cx="1595" cy="1002"/>
          </a:xfrm>
        </p:grpSpPr>
        <p:sp>
          <p:nvSpPr>
            <p:cNvPr id="2084" name="WordArt 116"/>
            <p:cNvSpPr>
              <a:spLocks noChangeArrowheads="1" noChangeShapeType="1" noTextEdit="1"/>
            </p:cNvSpPr>
            <p:nvPr/>
          </p:nvSpPr>
          <p:spPr bwMode="auto">
            <a:xfrm>
              <a:off x="1095" y="9035"/>
              <a:ext cx="283" cy="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Core i3</a:t>
              </a:r>
              <a:endParaRPr lang="ja-JP" altLang="en-US" sz="3600" kern="10" spc="0">
                <a:ln>
                  <a:noFill/>
                </a:ln>
                <a:solidFill>
                  <a:srgbClr val="272727"/>
                </a:solidFill>
                <a:effectLst/>
                <a:latin typeface="ヒラギノ角ゴ5"/>
                <a:ea typeface="ヒラギノ角ゴ5"/>
              </a:endParaRPr>
            </a:p>
          </p:txBody>
        </p:sp>
        <p:sp>
          <p:nvSpPr>
            <p:cNvPr id="2086" name="WordArt 117"/>
            <p:cNvSpPr>
              <a:spLocks noChangeArrowheads="1" noChangeShapeType="1" noTextEdit="1"/>
            </p:cNvSpPr>
            <p:nvPr/>
          </p:nvSpPr>
          <p:spPr bwMode="auto">
            <a:xfrm>
              <a:off x="1075" y="9117"/>
              <a:ext cx="323" cy="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1115G4</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3.0GHz</a:t>
              </a:r>
              <a:r>
                <a:rPr lang="ja-JP" altLang="en-US" sz="3600" kern="10" spc="0">
                  <a:ln>
                    <a:noFill/>
                  </a:ln>
                  <a:solidFill>
                    <a:srgbClr val="272727"/>
                  </a:solidFill>
                  <a:effectLst/>
                  <a:latin typeface="ヒラギノ角ゴ5"/>
                  <a:ea typeface="ヒラギノ角ゴ5"/>
                </a:rPr>
                <a:t>）</a:t>
              </a:r>
            </a:p>
          </p:txBody>
        </p:sp>
        <p:sp>
          <p:nvSpPr>
            <p:cNvPr id="2087" name="WordArt 118"/>
            <p:cNvSpPr>
              <a:spLocks noChangeArrowheads="1" noChangeShapeType="1" noTextEdit="1"/>
            </p:cNvSpPr>
            <p:nvPr/>
          </p:nvSpPr>
          <p:spPr bwMode="auto">
            <a:xfrm>
              <a:off x="1843" y="9033"/>
              <a:ext cx="232"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  8GB</a:t>
              </a:r>
              <a:endParaRPr lang="ja-JP" altLang="en-US" sz="3600" kern="10" spc="0">
                <a:ln>
                  <a:noFill/>
                </a:ln>
                <a:solidFill>
                  <a:srgbClr val="272727"/>
                </a:solidFill>
                <a:effectLst/>
                <a:latin typeface="ヒラギノ角ゴ5"/>
                <a:ea typeface="ヒラギノ角ゴ5"/>
              </a:endParaRPr>
            </a:p>
          </p:txBody>
        </p:sp>
        <p:sp>
          <p:nvSpPr>
            <p:cNvPr id="2088" name="WordArt 119"/>
            <p:cNvSpPr>
              <a:spLocks noChangeArrowheads="1" noChangeShapeType="1" noTextEdit="1"/>
            </p:cNvSpPr>
            <p:nvPr/>
          </p:nvSpPr>
          <p:spPr bwMode="auto">
            <a:xfrm>
              <a:off x="1844" y="9123"/>
              <a:ext cx="289" cy="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DDR4(8GB×1)</a:t>
              </a:r>
              <a:endParaRPr lang="ja-JP" altLang="en-US" sz="3600" kern="10" spc="0">
                <a:ln>
                  <a:noFill/>
                </a:ln>
                <a:solidFill>
                  <a:srgbClr val="272727"/>
                </a:solidFill>
                <a:effectLst/>
                <a:latin typeface="ヒラギノ角ゴ5"/>
                <a:ea typeface="ヒラギノ角ゴ5"/>
              </a:endParaRPr>
            </a:p>
          </p:txBody>
        </p:sp>
        <p:sp>
          <p:nvSpPr>
            <p:cNvPr id="2089" name="WordArt 120"/>
            <p:cNvSpPr>
              <a:spLocks noChangeArrowheads="1" noChangeShapeType="1" noTextEdit="1"/>
            </p:cNvSpPr>
            <p:nvPr/>
          </p:nvSpPr>
          <p:spPr bwMode="auto">
            <a:xfrm>
              <a:off x="1099" y="9356"/>
              <a:ext cx="274" cy="6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256GB</a:t>
              </a:r>
              <a:endParaRPr lang="ja-JP" altLang="en-US" sz="3600" kern="10" spc="0">
                <a:ln>
                  <a:noFill/>
                </a:ln>
                <a:solidFill>
                  <a:srgbClr val="272727"/>
                </a:solidFill>
                <a:effectLst/>
                <a:latin typeface="ヒラギノ角ゴ5"/>
                <a:ea typeface="ヒラギノ角ゴ5"/>
              </a:endParaRPr>
            </a:p>
          </p:txBody>
        </p:sp>
        <p:sp>
          <p:nvSpPr>
            <p:cNvPr id="2090" name="WordArt 121"/>
            <p:cNvSpPr>
              <a:spLocks noChangeArrowheads="1" noChangeShapeType="1" noTextEdit="1"/>
            </p:cNvSpPr>
            <p:nvPr/>
          </p:nvSpPr>
          <p:spPr bwMode="auto">
            <a:xfrm>
              <a:off x="1171" y="9442"/>
              <a:ext cx="131" cy="4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NVMe</a:t>
              </a:r>
              <a:endParaRPr lang="ja-JP" altLang="en-US" sz="3600" kern="10" spc="0">
                <a:ln>
                  <a:noFill/>
                </a:ln>
                <a:solidFill>
                  <a:srgbClr val="272727"/>
                </a:solidFill>
                <a:effectLst/>
                <a:latin typeface="ヒラギノ角ゴ5"/>
                <a:ea typeface="ヒラギノ角ゴ5"/>
              </a:endParaRPr>
            </a:p>
          </p:txBody>
        </p:sp>
        <p:pic>
          <p:nvPicPr>
            <p:cNvPr id="2170" name="図 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9" y="9246"/>
              <a:ext cx="34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1" name="Picture 5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88" y="9638"/>
              <a:ext cx="22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2" name="Picture 5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69" y="9647"/>
              <a:ext cx="30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3" name="Picture 4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8" y="8926"/>
              <a:ext cx="27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4" name="Picture 4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458" y="893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75" name="AutoShape 127"/>
            <p:cNvCxnSpPr>
              <a:cxnSpLocks noChangeShapeType="1"/>
            </p:cNvCxnSpPr>
            <p:nvPr/>
          </p:nvCxnSpPr>
          <p:spPr bwMode="auto">
            <a:xfrm>
              <a:off x="610" y="9246"/>
              <a:ext cx="159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76" name="AutoShape 128"/>
            <p:cNvCxnSpPr>
              <a:cxnSpLocks noChangeShapeType="1"/>
            </p:cNvCxnSpPr>
            <p:nvPr/>
          </p:nvCxnSpPr>
          <p:spPr bwMode="auto">
            <a:xfrm>
              <a:off x="610" y="9591"/>
              <a:ext cx="159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77" name="AutoShape 129"/>
            <p:cNvCxnSpPr>
              <a:cxnSpLocks noChangeShapeType="1"/>
            </p:cNvCxnSpPr>
            <p:nvPr/>
          </p:nvCxnSpPr>
          <p:spPr bwMode="auto">
            <a:xfrm>
              <a:off x="610" y="9928"/>
              <a:ext cx="159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91" name="WordArt 130"/>
            <p:cNvSpPr>
              <a:spLocks noChangeArrowheads="1" noChangeShapeType="1" noTextEdit="1"/>
            </p:cNvSpPr>
            <p:nvPr/>
          </p:nvSpPr>
          <p:spPr bwMode="auto">
            <a:xfrm>
              <a:off x="1870" y="9370"/>
              <a:ext cx="230" cy="7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非搭載</a:t>
              </a:r>
            </a:p>
          </p:txBody>
        </p:sp>
        <p:sp>
          <p:nvSpPr>
            <p:cNvPr id="2092" name="WordArt 131"/>
            <p:cNvSpPr>
              <a:spLocks noChangeArrowheads="1" noChangeShapeType="1" noTextEdit="1"/>
            </p:cNvSpPr>
            <p:nvPr/>
          </p:nvSpPr>
          <p:spPr bwMode="auto">
            <a:xfrm>
              <a:off x="1903" y="9460"/>
              <a:ext cx="132" cy="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ドライブ</a:t>
              </a:r>
            </a:p>
          </p:txBody>
        </p:sp>
        <p:pic>
          <p:nvPicPr>
            <p:cNvPr id="2180" name="Picture 5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88" y="9314"/>
              <a:ext cx="2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94" name="Group 133"/>
            <p:cNvGrpSpPr>
              <a:grpSpLocks/>
            </p:cNvGrpSpPr>
            <p:nvPr/>
          </p:nvGrpSpPr>
          <p:grpSpPr bwMode="auto">
            <a:xfrm>
              <a:off x="1800" y="9727"/>
              <a:ext cx="370" cy="95"/>
              <a:chOff x="3469" y="5966"/>
              <a:chExt cx="899" cy="230"/>
            </a:xfrm>
          </p:grpSpPr>
          <p:sp>
            <p:nvSpPr>
              <p:cNvPr id="2096" name="WordArt 134"/>
              <p:cNvSpPr>
                <a:spLocks noChangeArrowheads="1" noChangeShapeType="1" noTextEdit="1"/>
              </p:cNvSpPr>
              <p:nvPr/>
            </p:nvSpPr>
            <p:spPr bwMode="auto">
              <a:xfrm>
                <a:off x="3469" y="5966"/>
                <a:ext cx="899"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Windows10</a:t>
                </a:r>
                <a:endParaRPr lang="ja-JP" altLang="en-US" sz="3600" kern="10" spc="0">
                  <a:ln>
                    <a:noFill/>
                  </a:ln>
                  <a:solidFill>
                    <a:srgbClr val="272727"/>
                  </a:solidFill>
                  <a:effectLst/>
                  <a:latin typeface="ヒラギノ角ゴ5"/>
                  <a:ea typeface="ヒラギノ角ゴ5"/>
                </a:endParaRPr>
              </a:p>
            </p:txBody>
          </p:sp>
          <p:sp>
            <p:nvSpPr>
              <p:cNvPr id="2097" name="WordArt 135"/>
              <p:cNvSpPr>
                <a:spLocks noChangeArrowheads="1" noChangeShapeType="1" noTextEdit="1"/>
              </p:cNvSpPr>
              <p:nvPr/>
            </p:nvSpPr>
            <p:spPr bwMode="auto">
              <a:xfrm>
                <a:off x="3552" y="6114"/>
                <a:ext cx="734" cy="8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IoT Enterprise 2021</a:t>
                </a:r>
                <a:endParaRPr lang="ja-JP" altLang="en-US" sz="3600" kern="10" spc="0">
                  <a:ln>
                    <a:noFill/>
                  </a:ln>
                  <a:solidFill>
                    <a:srgbClr val="272727"/>
                  </a:solidFill>
                  <a:effectLst/>
                  <a:latin typeface="ヒラギノ角ゴ5"/>
                  <a:ea typeface="ヒラギノ角ゴ5"/>
                </a:endParaRPr>
              </a:p>
            </p:txBody>
          </p:sp>
        </p:grpSp>
        <p:sp>
          <p:nvSpPr>
            <p:cNvPr id="2095" name="WordArt 136"/>
            <p:cNvSpPr>
              <a:spLocks noChangeArrowheads="1" noChangeShapeType="1" noTextEdit="1"/>
            </p:cNvSpPr>
            <p:nvPr/>
          </p:nvSpPr>
          <p:spPr bwMode="auto">
            <a:xfrm>
              <a:off x="1068" y="9734"/>
              <a:ext cx="345" cy="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インテル</a:t>
              </a:r>
            </a:p>
            <a:p>
              <a:pPr algn="ctr" rtl="0">
                <a:buNone/>
              </a:pPr>
              <a:r>
                <a:rPr lang="en-US" altLang="ja-JP" sz="3600" kern="10" spc="0">
                  <a:ln>
                    <a:noFill/>
                  </a:ln>
                  <a:solidFill>
                    <a:srgbClr val="272727"/>
                  </a:solidFill>
                  <a:effectLst/>
                  <a:latin typeface="ヒラギノ角ゴ5"/>
                  <a:ea typeface="ヒラギノ角ゴ5"/>
                </a:rPr>
                <a:t>UHD</a:t>
              </a:r>
              <a:r>
                <a:rPr lang="ja-JP" altLang="en-US" sz="3600" kern="10" spc="0">
                  <a:ln>
                    <a:noFill/>
                  </a:ln>
                  <a:solidFill>
                    <a:srgbClr val="272727"/>
                  </a:solidFill>
                  <a:effectLst/>
                  <a:latin typeface="ヒラギノ角ゴ5"/>
                  <a:ea typeface="ヒラギノ角ゴ5"/>
                </a:rPr>
                <a:t>グラフィックス</a:t>
              </a:r>
            </a:p>
          </p:txBody>
        </p:sp>
      </p:grpSp>
      <p:grpSp>
        <p:nvGrpSpPr>
          <p:cNvPr id="2081" name="Group 139"/>
          <p:cNvGrpSpPr>
            <a:grpSpLocks/>
          </p:cNvGrpSpPr>
          <p:nvPr/>
        </p:nvGrpSpPr>
        <p:grpSpPr bwMode="auto">
          <a:xfrm>
            <a:off x="9368694" y="7650427"/>
            <a:ext cx="383556" cy="184795"/>
            <a:chOff x="7880" y="1665"/>
            <a:chExt cx="1083" cy="523"/>
          </a:xfrm>
        </p:grpSpPr>
        <p:sp>
          <p:nvSpPr>
            <p:cNvPr id="2082" name="WordArt 140"/>
            <p:cNvSpPr>
              <a:spLocks noChangeArrowheads="1" noChangeShapeType="1" noTextEdit="1"/>
            </p:cNvSpPr>
            <p:nvPr/>
          </p:nvSpPr>
          <p:spPr bwMode="auto">
            <a:xfrm>
              <a:off x="7880" y="1665"/>
              <a:ext cx="1083" cy="35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短納期</a:t>
              </a:r>
            </a:p>
          </p:txBody>
        </p:sp>
        <p:sp>
          <p:nvSpPr>
            <p:cNvPr id="2083" name="WordArt 141"/>
            <p:cNvSpPr>
              <a:spLocks noChangeArrowheads="1" noChangeShapeType="1" noTextEdit="1"/>
            </p:cNvSpPr>
            <p:nvPr/>
          </p:nvSpPr>
          <p:spPr bwMode="auto">
            <a:xfrm>
              <a:off x="7880" y="2044"/>
              <a:ext cx="1083"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で納品できます</a:t>
              </a:r>
            </a:p>
          </p:txBody>
        </p:sp>
      </p:grpSp>
      <p:grpSp>
        <p:nvGrpSpPr>
          <p:cNvPr id="2456" name="Group 143"/>
          <p:cNvGrpSpPr>
            <a:grpSpLocks/>
          </p:cNvGrpSpPr>
          <p:nvPr/>
        </p:nvGrpSpPr>
        <p:grpSpPr bwMode="auto">
          <a:xfrm>
            <a:off x="11562711" y="8959865"/>
            <a:ext cx="3087499" cy="422297"/>
            <a:chOff x="4816" y="14527"/>
            <a:chExt cx="6418" cy="879"/>
          </a:xfrm>
        </p:grpSpPr>
        <p:sp>
          <p:nvSpPr>
            <p:cNvPr id="2070" name="WordArt 144"/>
            <p:cNvSpPr>
              <a:spLocks noChangeArrowheads="1" noChangeShapeType="1" noTextEdit="1"/>
            </p:cNvSpPr>
            <p:nvPr/>
          </p:nvSpPr>
          <p:spPr bwMode="auto">
            <a:xfrm>
              <a:off x="6329" y="14527"/>
              <a:ext cx="3611" cy="8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268,000</a:t>
              </a:r>
              <a:endParaRPr lang="ja-JP" altLang="en-US" sz="3600" kern="10" spc="0" dirty="0">
                <a:ln>
                  <a:noFill/>
                </a:ln>
                <a:solidFill>
                  <a:srgbClr val="272727"/>
                </a:solidFill>
                <a:effectLst/>
                <a:latin typeface="ヒラギノ角ゴ5"/>
                <a:ea typeface="ヒラギノ角ゴ5"/>
              </a:endParaRPr>
            </a:p>
          </p:txBody>
        </p:sp>
        <p:grpSp>
          <p:nvGrpSpPr>
            <p:cNvPr id="2072" name="Group 145"/>
            <p:cNvGrpSpPr>
              <a:grpSpLocks/>
            </p:cNvGrpSpPr>
            <p:nvPr/>
          </p:nvGrpSpPr>
          <p:grpSpPr bwMode="auto">
            <a:xfrm>
              <a:off x="10050" y="14581"/>
              <a:ext cx="427" cy="706"/>
              <a:chOff x="10084" y="8929"/>
              <a:chExt cx="562" cy="930"/>
            </a:xfrm>
          </p:grpSpPr>
          <p:sp>
            <p:nvSpPr>
              <p:cNvPr id="2078" name="WordArt 146"/>
              <p:cNvSpPr>
                <a:spLocks noChangeArrowheads="1" noChangeShapeType="1" noTextEdit="1"/>
              </p:cNvSpPr>
              <p:nvPr/>
            </p:nvSpPr>
            <p:spPr bwMode="auto">
              <a:xfrm>
                <a:off x="10084" y="9260"/>
                <a:ext cx="562" cy="5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円</a:t>
                </a:r>
              </a:p>
            </p:txBody>
          </p:sp>
          <p:sp>
            <p:nvSpPr>
              <p:cNvPr id="2079" name="WordArt 147"/>
              <p:cNvSpPr>
                <a:spLocks noChangeArrowheads="1" noChangeShapeType="1" noTextEdit="1"/>
              </p:cNvSpPr>
              <p:nvPr/>
            </p:nvSpPr>
            <p:spPr bwMode="auto">
              <a:xfrm>
                <a:off x="10084" y="8929"/>
                <a:ext cx="562" cy="28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税別</a:t>
                </a:r>
              </a:p>
            </p:txBody>
          </p:sp>
        </p:grpSp>
        <p:sp>
          <p:nvSpPr>
            <p:cNvPr id="2073" name="Rectangle 148"/>
            <p:cNvSpPr>
              <a:spLocks noChangeArrowheads="1"/>
            </p:cNvSpPr>
            <p:nvPr/>
          </p:nvSpPr>
          <p:spPr bwMode="auto">
            <a:xfrm>
              <a:off x="10604" y="14565"/>
              <a:ext cx="630" cy="748"/>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074" name="WordArt 149"/>
            <p:cNvSpPr>
              <a:spLocks noChangeArrowheads="1" noChangeShapeType="1" noTextEdit="1"/>
            </p:cNvSpPr>
            <p:nvPr/>
          </p:nvSpPr>
          <p:spPr bwMode="auto">
            <a:xfrm>
              <a:off x="10684" y="14792"/>
              <a:ext cx="470" cy="2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カスタマイズ</a:t>
              </a:r>
            </a:p>
            <a:p>
              <a:pPr algn="ctr" rtl="0">
                <a:buNone/>
              </a:pPr>
              <a:r>
                <a:rPr lang="ja-JP" altLang="en-US" sz="3600" kern="10" spc="0">
                  <a:ln>
                    <a:noFill/>
                  </a:ln>
                  <a:solidFill>
                    <a:srgbClr val="272727"/>
                  </a:solidFill>
                  <a:effectLst/>
                  <a:latin typeface="ヒラギノ角ゴ5"/>
                  <a:ea typeface="ヒラギノ角ゴ5"/>
                </a:rPr>
                <a:t>のご要望も</a:t>
              </a:r>
            </a:p>
            <a:p>
              <a:pPr algn="ctr" rtl="0">
                <a:buNone/>
              </a:pPr>
              <a:r>
                <a:rPr lang="ja-JP" altLang="en-US" sz="3600" kern="10" spc="0">
                  <a:ln>
                    <a:noFill/>
                  </a:ln>
                  <a:solidFill>
                    <a:srgbClr val="272727"/>
                  </a:solidFill>
                  <a:effectLst/>
                  <a:latin typeface="ヒラギノ角ゴ5"/>
                  <a:ea typeface="ヒラギノ角ゴ5"/>
                </a:rPr>
                <a:t>承ります</a:t>
              </a:r>
            </a:p>
          </p:txBody>
        </p:sp>
        <p:sp>
          <p:nvSpPr>
            <p:cNvPr id="2075" name="WordArt 150"/>
            <p:cNvSpPr>
              <a:spLocks noChangeArrowheads="1" noChangeShapeType="1" noTextEdit="1"/>
            </p:cNvSpPr>
            <p:nvPr/>
          </p:nvSpPr>
          <p:spPr bwMode="auto">
            <a:xfrm>
              <a:off x="4829" y="14807"/>
              <a:ext cx="1305"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受注生産モデル</a:t>
              </a:r>
            </a:p>
          </p:txBody>
        </p:sp>
        <p:sp>
          <p:nvSpPr>
            <p:cNvPr id="2076" name="AutoShape 151"/>
            <p:cNvSpPr>
              <a:spLocks noChangeArrowheads="1"/>
            </p:cNvSpPr>
            <p:nvPr/>
          </p:nvSpPr>
          <p:spPr bwMode="auto">
            <a:xfrm>
              <a:off x="4816" y="15064"/>
              <a:ext cx="1318" cy="243"/>
            </a:xfrm>
            <a:prstGeom prst="roundRect">
              <a:avLst>
                <a:gd name="adj" fmla="val 16667"/>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77" name="WordArt 152"/>
            <p:cNvSpPr>
              <a:spLocks noChangeArrowheads="1" noChangeShapeType="1" noTextEdit="1"/>
            </p:cNvSpPr>
            <p:nvPr/>
          </p:nvSpPr>
          <p:spPr bwMode="auto">
            <a:xfrm>
              <a:off x="5008" y="15112"/>
              <a:ext cx="934" cy="14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3600" kern="10" spc="0">
                  <a:ln>
                    <a:noFill/>
                  </a:ln>
                  <a:solidFill>
                    <a:srgbClr val="FFFFFF"/>
                  </a:solidFill>
                  <a:effectLst/>
                  <a:latin typeface="ヒラギノ角ゴ5"/>
                  <a:ea typeface="ヒラギノ角ゴ5"/>
                </a:rPr>
                <a:t>特別限定価格</a:t>
              </a:r>
              <a:r>
                <a:rPr lang="en-US" altLang="zh-TW" sz="3600" kern="10" spc="0">
                  <a:ln>
                    <a:noFill/>
                  </a:ln>
                  <a:solidFill>
                    <a:srgbClr val="FFFFFF"/>
                  </a:solidFill>
                  <a:effectLst/>
                  <a:latin typeface="ヒラギノ角ゴ5"/>
                  <a:ea typeface="ヒラギノ角ゴ5"/>
                </a:rPr>
                <a:t>!</a:t>
              </a:r>
              <a:endParaRPr lang="ja-JP" altLang="en-US" sz="3600" kern="10" spc="0">
                <a:ln>
                  <a:noFill/>
                </a:ln>
                <a:solidFill>
                  <a:srgbClr val="FFFFFF"/>
                </a:solidFill>
                <a:effectLst/>
                <a:latin typeface="ヒラギノ角ゴ5"/>
                <a:ea typeface="ヒラギノ角ゴ5"/>
              </a:endParaRPr>
            </a:p>
          </p:txBody>
        </p:sp>
      </p:grpSp>
      <p:cxnSp>
        <p:nvCxnSpPr>
          <p:cNvPr id="2201" name="AutoShape 153"/>
          <p:cNvCxnSpPr>
            <a:cxnSpLocks noChangeShapeType="1"/>
          </p:cNvCxnSpPr>
          <p:nvPr/>
        </p:nvCxnSpPr>
        <p:spPr bwMode="auto">
          <a:xfrm>
            <a:off x="11527149" y="8528043"/>
            <a:ext cx="318592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202" name="Picture 1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5705" y="7004599"/>
            <a:ext cx="3347860" cy="2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 name="WordArt 155"/>
          <p:cNvSpPr>
            <a:spLocks noChangeArrowheads="1" noChangeShapeType="1" noTextEdit="1"/>
          </p:cNvSpPr>
          <p:nvPr/>
        </p:nvSpPr>
        <p:spPr bwMode="auto">
          <a:xfrm>
            <a:off x="11603352" y="7119540"/>
            <a:ext cx="1926671" cy="838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5"/>
                <a:ea typeface="ヒラギノ角ゴ5"/>
              </a:rPr>
              <a:t>産業用向けコンパクト</a:t>
            </a:r>
            <a:r>
              <a:rPr lang="en-US" altLang="ja-JP" sz="3600" kern="10" spc="0">
                <a:ln>
                  <a:noFill/>
                </a:ln>
                <a:solidFill>
                  <a:srgbClr val="FFFFFF"/>
                </a:solidFill>
                <a:effectLst/>
                <a:latin typeface="ヒラギノ角ゴ5"/>
                <a:ea typeface="ヒラギノ角ゴ5"/>
              </a:rPr>
              <a:t>PC</a:t>
            </a:r>
            <a:r>
              <a:rPr lang="ja-JP" altLang="en-US" sz="3600" kern="10" spc="0">
                <a:ln>
                  <a:noFill/>
                </a:ln>
                <a:solidFill>
                  <a:srgbClr val="FFFFFF"/>
                </a:solidFill>
                <a:effectLst/>
                <a:latin typeface="ヒラギノ角ゴ5"/>
                <a:ea typeface="ヒラギノ角ゴ5"/>
              </a:rPr>
              <a:t>（インテル  </a:t>
            </a:r>
            <a:r>
              <a:rPr lang="en-US" altLang="ja-JP" sz="3600" kern="10" spc="0">
                <a:ln>
                  <a:noFill/>
                </a:ln>
                <a:solidFill>
                  <a:srgbClr val="FFFFFF"/>
                </a:solidFill>
                <a:effectLst/>
                <a:latin typeface="ヒラギノ角ゴ5"/>
                <a:ea typeface="ヒラギノ角ゴ5"/>
              </a:rPr>
              <a:t>Core i7 </a:t>
            </a:r>
            <a:r>
              <a:rPr lang="ja-JP" altLang="en-US" sz="3600" kern="10" spc="0">
                <a:ln>
                  <a:noFill/>
                </a:ln>
                <a:solidFill>
                  <a:srgbClr val="FFFFFF"/>
                </a:solidFill>
                <a:effectLst/>
                <a:latin typeface="ヒラギノ角ゴ5"/>
                <a:ea typeface="ヒラギノ角ゴ5"/>
              </a:rPr>
              <a:t>搭載）</a:t>
            </a:r>
          </a:p>
        </p:txBody>
      </p:sp>
      <p:sp>
        <p:nvSpPr>
          <p:cNvPr id="2458" name="WordArt 156"/>
          <p:cNvSpPr>
            <a:spLocks noChangeArrowheads="1" noChangeShapeType="1" noTextEdit="1"/>
          </p:cNvSpPr>
          <p:nvPr/>
        </p:nvSpPr>
        <p:spPr bwMode="auto">
          <a:xfrm>
            <a:off x="11583667" y="8162899"/>
            <a:ext cx="1191945" cy="31243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ASROCK BOXPC MCP System</a:t>
            </a:r>
          </a:p>
          <a:p>
            <a:pPr algn="l" rtl="0">
              <a:buNone/>
            </a:pPr>
            <a:r>
              <a:rPr lang="ja-JP" altLang="en-US" sz="3600" kern="10" spc="0">
                <a:ln>
                  <a:noFill/>
                </a:ln>
                <a:solidFill>
                  <a:srgbClr val="272727"/>
                </a:solidFill>
                <a:effectLst/>
                <a:latin typeface="ヒラギノ角ゴ5"/>
                <a:ea typeface="ヒラギノ角ゴ5"/>
              </a:rPr>
              <a:t>・最大画面出力：最大</a:t>
            </a:r>
            <a:r>
              <a:rPr lang="en-US" altLang="ja-JP" sz="3600" kern="10" spc="0">
                <a:ln>
                  <a:noFill/>
                </a:ln>
                <a:solidFill>
                  <a:srgbClr val="272727"/>
                </a:solidFill>
                <a:effectLst/>
                <a:latin typeface="ヒラギノ角ゴ5"/>
                <a:ea typeface="ヒラギノ角ゴ5"/>
              </a:rPr>
              <a:t>4</a:t>
            </a:r>
            <a:r>
              <a:rPr lang="ja-JP" altLang="en-US" sz="3600" kern="10" spc="0">
                <a:ln>
                  <a:noFill/>
                </a:ln>
                <a:solidFill>
                  <a:srgbClr val="272727"/>
                </a:solidFill>
                <a:effectLst/>
                <a:latin typeface="ヒラギノ角ゴ5"/>
                <a:ea typeface="ヒラギノ角ゴ5"/>
              </a:rPr>
              <a:t>画面出力</a:t>
            </a:r>
          </a:p>
          <a:p>
            <a:pPr algn="l" rtl="0">
              <a:buNone/>
            </a:pPr>
            <a:r>
              <a:rPr lang="ja-JP" altLang="en-US" sz="3600" kern="10" spc="0">
                <a:ln>
                  <a:noFill/>
                </a:ln>
                <a:solidFill>
                  <a:srgbClr val="272727"/>
                </a:solidFill>
                <a:effectLst/>
                <a:latin typeface="ヒラギノ角ゴ5"/>
                <a:ea typeface="ヒラギノ角ゴ5"/>
              </a:rPr>
              <a:t>・電源：</a:t>
            </a:r>
            <a:r>
              <a:rPr lang="en-US" altLang="ja-JP" sz="3600" kern="10" spc="0">
                <a:ln>
                  <a:noFill/>
                </a:ln>
                <a:solidFill>
                  <a:srgbClr val="272727"/>
                </a:solidFill>
                <a:effectLst/>
                <a:latin typeface="ヒラギノ角ゴ5"/>
                <a:ea typeface="ヒラギノ角ゴ5"/>
              </a:rPr>
              <a:t>AC</a:t>
            </a:r>
            <a:r>
              <a:rPr lang="ja-JP" altLang="en-US" sz="3600" kern="10" spc="0">
                <a:ln>
                  <a:noFill/>
                </a:ln>
                <a:solidFill>
                  <a:srgbClr val="272727"/>
                </a:solidFill>
                <a:effectLst/>
                <a:latin typeface="ヒラギノ角ゴ5"/>
                <a:ea typeface="ヒラギノ角ゴ5"/>
              </a:rPr>
              <a:t>アダプター</a:t>
            </a:r>
            <a:r>
              <a:rPr lang="en-US" altLang="ja-JP" sz="3600" kern="10" spc="0">
                <a:ln>
                  <a:noFill/>
                </a:ln>
                <a:solidFill>
                  <a:srgbClr val="272727"/>
                </a:solidFill>
                <a:effectLst/>
                <a:latin typeface="ヒラギノ角ゴ5"/>
                <a:ea typeface="ヒラギノ角ゴ5"/>
              </a:rPr>
              <a:t>(100V-240V)</a:t>
            </a:r>
          </a:p>
          <a:p>
            <a:pPr algn="l" rtl="0">
              <a:buNone/>
            </a:pPr>
            <a:r>
              <a:rPr lang="ja-JP" altLang="en-US" sz="3600" kern="10" spc="0">
                <a:ln>
                  <a:noFill/>
                </a:ln>
                <a:solidFill>
                  <a:srgbClr val="272727"/>
                </a:solidFill>
                <a:effectLst/>
                <a:latin typeface="ヒラギノ角ゴ5"/>
                <a:ea typeface="ヒラギノ角ゴ5"/>
              </a:rPr>
              <a:t>・ポート：</a:t>
            </a:r>
            <a:r>
              <a:rPr lang="en-US" altLang="ja-JP" sz="3600" kern="10" spc="0">
                <a:ln>
                  <a:noFill/>
                </a:ln>
                <a:solidFill>
                  <a:srgbClr val="272727"/>
                </a:solidFill>
                <a:effectLst/>
                <a:latin typeface="ヒラギノ角ゴ5"/>
                <a:ea typeface="ヒラギノ角ゴ5"/>
              </a:rPr>
              <a:t>DisplayPort</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1  | HDMI</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1  | Type-C</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2 </a:t>
            </a:r>
          </a:p>
          <a:p>
            <a:pPr algn="l" rtl="0">
              <a:buNone/>
            </a:pPr>
            <a:r>
              <a:rPr lang="ja-JP" altLang="en-US" sz="3600" kern="10" spc="0">
                <a:ln>
                  <a:noFill/>
                </a:ln>
                <a:solidFill>
                  <a:srgbClr val="272727"/>
                </a:solidFill>
                <a:effectLst/>
                <a:latin typeface="ヒラギノ角ゴ5"/>
                <a:ea typeface="ヒラギノ角ゴ5"/>
              </a:rPr>
              <a:t>・モニタ別売り</a:t>
            </a:r>
            <a:r>
              <a:rPr lang="en-US" altLang="ja-JP" sz="3600" kern="10" spc="0">
                <a:ln>
                  <a:noFill/>
                </a:ln>
                <a:solidFill>
                  <a:srgbClr val="272727"/>
                </a:solidFill>
                <a:effectLst/>
                <a:latin typeface="ヒラギノ角ゴ5"/>
                <a:ea typeface="ヒラギノ角ゴ5"/>
              </a:rPr>
              <a:t>/</a:t>
            </a:r>
            <a:r>
              <a:rPr lang="ja-JP" altLang="en-US" sz="3600" kern="10" spc="0">
                <a:ln>
                  <a:noFill/>
                </a:ln>
                <a:solidFill>
                  <a:srgbClr val="272727"/>
                </a:solidFill>
                <a:effectLst/>
                <a:latin typeface="ヒラギノ角ゴ5"/>
                <a:ea typeface="ヒラギノ角ゴ5"/>
              </a:rPr>
              <a:t>キーボード・マウス付属</a:t>
            </a:r>
          </a:p>
          <a:p>
            <a:pPr algn="l" rtl="0">
              <a:buNone/>
            </a:pP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1 </a:t>
            </a:r>
            <a:r>
              <a:rPr lang="ja-JP" altLang="en-US" sz="3600" kern="10" spc="0">
                <a:ln>
                  <a:noFill/>
                </a:ln>
                <a:solidFill>
                  <a:srgbClr val="272727"/>
                </a:solidFill>
                <a:effectLst/>
                <a:latin typeface="ヒラギノ角ゴ5"/>
                <a:ea typeface="ヒラギノ角ゴ5"/>
              </a:rPr>
              <a:t>年間センドバック方式ハードウェア保証</a:t>
            </a:r>
          </a:p>
        </p:txBody>
      </p:sp>
      <p:pic>
        <p:nvPicPr>
          <p:cNvPr id="2205" name="Picture 157" descr="FabrikPC-NUC-Type-EB3-FL1115G4_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87777" y="7119540"/>
            <a:ext cx="1287834" cy="128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7" name="Group 160"/>
          <p:cNvGrpSpPr>
            <a:grpSpLocks/>
          </p:cNvGrpSpPr>
          <p:nvPr/>
        </p:nvGrpSpPr>
        <p:grpSpPr bwMode="auto">
          <a:xfrm>
            <a:off x="12882931" y="7650427"/>
            <a:ext cx="383556" cy="184795"/>
            <a:chOff x="7880" y="1665"/>
            <a:chExt cx="1083" cy="523"/>
          </a:xfrm>
        </p:grpSpPr>
        <p:sp>
          <p:nvSpPr>
            <p:cNvPr id="2068" name="WordArt 161"/>
            <p:cNvSpPr>
              <a:spLocks noChangeArrowheads="1" noChangeShapeType="1" noTextEdit="1"/>
            </p:cNvSpPr>
            <p:nvPr/>
          </p:nvSpPr>
          <p:spPr bwMode="auto">
            <a:xfrm>
              <a:off x="7880" y="1665"/>
              <a:ext cx="1083" cy="35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短納期</a:t>
              </a:r>
            </a:p>
          </p:txBody>
        </p:sp>
        <p:sp>
          <p:nvSpPr>
            <p:cNvPr id="2069" name="WordArt 162"/>
            <p:cNvSpPr>
              <a:spLocks noChangeArrowheads="1" noChangeShapeType="1" noTextEdit="1"/>
            </p:cNvSpPr>
            <p:nvPr/>
          </p:nvSpPr>
          <p:spPr bwMode="auto">
            <a:xfrm>
              <a:off x="7880" y="2044"/>
              <a:ext cx="1083"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で納品できます</a:t>
              </a:r>
            </a:p>
          </p:txBody>
        </p:sp>
      </p:grpSp>
      <p:sp>
        <p:nvSpPr>
          <p:cNvPr id="2460" name="WordArt 163"/>
          <p:cNvSpPr>
            <a:spLocks noChangeArrowheads="1" noChangeShapeType="1" noTextEdit="1"/>
          </p:cNvSpPr>
          <p:nvPr/>
        </p:nvSpPr>
        <p:spPr bwMode="auto">
          <a:xfrm>
            <a:off x="11583667" y="8630918"/>
            <a:ext cx="2167981" cy="2444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アプライドオリジナル</a:t>
            </a:r>
            <a:r>
              <a:rPr lang="en-US" altLang="ja-JP" sz="3600" kern="10" spc="0" dirty="0" err="1">
                <a:ln>
                  <a:noFill/>
                </a:ln>
                <a:solidFill>
                  <a:srgbClr val="272727"/>
                </a:solidFill>
                <a:effectLst/>
                <a:latin typeface="ヒラギノ角ゴ5"/>
                <a:ea typeface="ヒラギノ角ゴ5"/>
              </a:rPr>
              <a:t>FabrikPC</a:t>
            </a:r>
            <a:r>
              <a:rPr lang="en-US" altLang="ja-JP" sz="3600" kern="10" spc="0" dirty="0">
                <a:ln>
                  <a:noFill/>
                </a:ln>
                <a:solidFill>
                  <a:srgbClr val="272727"/>
                </a:solidFill>
                <a:effectLst/>
                <a:latin typeface="ヒラギノ角ゴ5"/>
                <a:ea typeface="ヒラギノ角ゴ5"/>
              </a:rPr>
              <a:t> NUC</a:t>
            </a:r>
            <a:r>
              <a:rPr lang="ja-JP" altLang="en-US" sz="3600" kern="10" spc="0" dirty="0">
                <a:ln>
                  <a:noFill/>
                </a:ln>
                <a:solidFill>
                  <a:srgbClr val="272727"/>
                </a:solidFill>
                <a:effectLst/>
                <a:latin typeface="ヒラギノ角ゴ5"/>
                <a:ea typeface="ヒラギノ角ゴ5"/>
              </a:rPr>
              <a:t>シリーズ</a:t>
            </a:r>
          </a:p>
          <a:p>
            <a:pPr algn="l" rtl="0">
              <a:buNone/>
            </a:pPr>
            <a:r>
              <a:rPr lang="en-US" altLang="ja-JP" sz="3600" kern="10" spc="0">
                <a:ln>
                  <a:noFill/>
                </a:ln>
                <a:solidFill>
                  <a:srgbClr val="272727"/>
                </a:solidFill>
                <a:effectLst/>
                <a:latin typeface="ヒラギノ角ゴ5"/>
                <a:ea typeface="ヒラギノ角ゴ5"/>
              </a:rPr>
              <a:t>Type-EB7-FL1185G7</a:t>
            </a:r>
            <a:endParaRPr lang="ja-JP" altLang="en-US" sz="3600" kern="10" spc="0" dirty="0">
              <a:ln>
                <a:noFill/>
              </a:ln>
              <a:solidFill>
                <a:srgbClr val="272727"/>
              </a:solidFill>
              <a:effectLst/>
              <a:latin typeface="ヒラギノ角ゴ5"/>
              <a:ea typeface="ヒラギノ角ゴ5"/>
            </a:endParaRPr>
          </a:p>
        </p:txBody>
      </p:sp>
      <p:sp>
        <p:nvSpPr>
          <p:cNvPr id="2461" name="WordArt 164"/>
          <p:cNvSpPr>
            <a:spLocks noChangeArrowheads="1" noChangeShapeType="1" noTextEdit="1"/>
          </p:cNvSpPr>
          <p:nvPr/>
        </p:nvSpPr>
        <p:spPr bwMode="auto">
          <a:xfrm>
            <a:off x="11892925" y="7494209"/>
            <a:ext cx="197493" cy="4318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Core i7</a:t>
            </a:r>
            <a:endParaRPr lang="ja-JP" altLang="en-US" sz="3600" kern="10" spc="0">
              <a:ln>
                <a:noFill/>
              </a:ln>
              <a:solidFill>
                <a:srgbClr val="272727"/>
              </a:solidFill>
              <a:effectLst/>
              <a:latin typeface="ヒラギノ角ゴ5"/>
              <a:ea typeface="ヒラギノ角ゴ5"/>
            </a:endParaRPr>
          </a:p>
        </p:txBody>
      </p:sp>
      <p:sp>
        <p:nvSpPr>
          <p:cNvPr id="2462" name="WordArt 165"/>
          <p:cNvSpPr>
            <a:spLocks noChangeArrowheads="1" noChangeShapeType="1" noTextEdit="1"/>
          </p:cNvSpPr>
          <p:nvPr/>
        </p:nvSpPr>
        <p:spPr bwMode="auto">
          <a:xfrm>
            <a:off x="11878954" y="7550727"/>
            <a:ext cx="225434" cy="27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1185G7</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3.0GHz</a:t>
            </a:r>
            <a:r>
              <a:rPr lang="ja-JP" altLang="en-US" sz="3600" kern="10" spc="0">
                <a:ln>
                  <a:noFill/>
                </a:ln>
                <a:solidFill>
                  <a:srgbClr val="272727"/>
                </a:solidFill>
                <a:effectLst/>
                <a:latin typeface="ヒラギノ角ゴ5"/>
                <a:ea typeface="ヒラギノ角ゴ5"/>
              </a:rPr>
              <a:t>）</a:t>
            </a:r>
          </a:p>
        </p:txBody>
      </p:sp>
      <p:sp>
        <p:nvSpPr>
          <p:cNvPr id="2463" name="WordArt 166"/>
          <p:cNvSpPr>
            <a:spLocks noChangeArrowheads="1" noChangeShapeType="1" noTextEdit="1"/>
          </p:cNvSpPr>
          <p:nvPr/>
        </p:nvSpPr>
        <p:spPr bwMode="auto">
          <a:xfrm>
            <a:off x="12428252" y="7492939"/>
            <a:ext cx="161297" cy="4889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16GB</a:t>
            </a:r>
            <a:endParaRPr lang="ja-JP" altLang="en-US" sz="3600" kern="10" spc="0">
              <a:ln>
                <a:noFill/>
              </a:ln>
              <a:solidFill>
                <a:srgbClr val="272727"/>
              </a:solidFill>
              <a:effectLst/>
              <a:latin typeface="ヒラギノ角ゴ5"/>
              <a:ea typeface="ヒラギノ角ゴ5"/>
            </a:endParaRPr>
          </a:p>
        </p:txBody>
      </p:sp>
      <p:sp>
        <p:nvSpPr>
          <p:cNvPr id="2464" name="WordArt 167"/>
          <p:cNvSpPr>
            <a:spLocks noChangeArrowheads="1" noChangeShapeType="1" noTextEdit="1"/>
          </p:cNvSpPr>
          <p:nvPr/>
        </p:nvSpPr>
        <p:spPr bwMode="auto">
          <a:xfrm>
            <a:off x="12413646" y="7555172"/>
            <a:ext cx="201303" cy="27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DDR4(16GB×1)</a:t>
            </a:r>
            <a:endParaRPr lang="ja-JP" altLang="en-US" sz="3600" kern="10" spc="0">
              <a:ln>
                <a:noFill/>
              </a:ln>
              <a:solidFill>
                <a:srgbClr val="272727"/>
              </a:solidFill>
              <a:effectLst/>
              <a:latin typeface="ヒラギノ角ゴ5"/>
              <a:ea typeface="ヒラギノ角ゴ5"/>
            </a:endParaRPr>
          </a:p>
        </p:txBody>
      </p:sp>
      <p:sp>
        <p:nvSpPr>
          <p:cNvPr id="2465" name="WordArt 168"/>
          <p:cNvSpPr>
            <a:spLocks noChangeArrowheads="1" noChangeShapeType="1" noTextEdit="1"/>
          </p:cNvSpPr>
          <p:nvPr/>
        </p:nvSpPr>
        <p:spPr bwMode="auto">
          <a:xfrm>
            <a:off x="11896100" y="7717106"/>
            <a:ext cx="190508" cy="4762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500GB</a:t>
            </a:r>
            <a:endParaRPr lang="ja-JP" altLang="en-US" sz="3600" kern="10" spc="0" dirty="0">
              <a:ln>
                <a:noFill/>
              </a:ln>
              <a:solidFill>
                <a:srgbClr val="272727"/>
              </a:solidFill>
              <a:effectLst/>
              <a:latin typeface="ヒラギノ角ゴ5"/>
              <a:ea typeface="ヒラギノ角ゴ5"/>
            </a:endParaRPr>
          </a:p>
        </p:txBody>
      </p:sp>
      <p:sp>
        <p:nvSpPr>
          <p:cNvPr id="2466" name="WordArt 169"/>
          <p:cNvSpPr>
            <a:spLocks noChangeArrowheads="1" noChangeShapeType="1" noTextEdit="1"/>
          </p:cNvSpPr>
          <p:nvPr/>
        </p:nvSpPr>
        <p:spPr bwMode="auto">
          <a:xfrm>
            <a:off x="11946267" y="7776799"/>
            <a:ext cx="90809" cy="2794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NVMe</a:t>
            </a:r>
            <a:endParaRPr lang="ja-JP" altLang="en-US" sz="3600" kern="10" spc="0">
              <a:ln>
                <a:noFill/>
              </a:ln>
              <a:solidFill>
                <a:srgbClr val="272727"/>
              </a:solidFill>
              <a:effectLst/>
              <a:latin typeface="ヒラギノ角ゴ5"/>
              <a:ea typeface="ヒラギノ角ゴ5"/>
            </a:endParaRPr>
          </a:p>
        </p:txBody>
      </p:sp>
      <p:pic>
        <p:nvPicPr>
          <p:cNvPr id="2218" name="図 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90017" y="7640902"/>
            <a:ext cx="238770" cy="23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9" name="Picture 5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166621" y="7913331"/>
            <a:ext cx="154311" cy="1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0" name="Picture 5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597002" y="7919681"/>
            <a:ext cx="212734" cy="1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1" name="Picture 4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617323" y="7418005"/>
            <a:ext cx="191143" cy="19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 name="Picture 4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2145665" y="7422450"/>
            <a:ext cx="200033" cy="20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23" name="AutoShape 175"/>
          <p:cNvCxnSpPr>
            <a:cxnSpLocks noChangeShapeType="1"/>
          </p:cNvCxnSpPr>
          <p:nvPr/>
        </p:nvCxnSpPr>
        <p:spPr bwMode="auto">
          <a:xfrm>
            <a:off x="11555725" y="7640902"/>
            <a:ext cx="11093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24" name="AutoShape 176"/>
          <p:cNvCxnSpPr>
            <a:cxnSpLocks noChangeShapeType="1"/>
          </p:cNvCxnSpPr>
          <p:nvPr/>
        </p:nvCxnSpPr>
        <p:spPr bwMode="auto">
          <a:xfrm>
            <a:off x="11555725" y="7880309"/>
            <a:ext cx="11093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25" name="AutoShape 177"/>
          <p:cNvCxnSpPr>
            <a:cxnSpLocks noChangeShapeType="1"/>
          </p:cNvCxnSpPr>
          <p:nvPr/>
        </p:nvCxnSpPr>
        <p:spPr bwMode="auto">
          <a:xfrm>
            <a:off x="11555725" y="8114636"/>
            <a:ext cx="11093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67" name="WordArt 178"/>
          <p:cNvSpPr>
            <a:spLocks noChangeArrowheads="1" noChangeShapeType="1" noTextEdit="1"/>
          </p:cNvSpPr>
          <p:nvPr/>
        </p:nvSpPr>
        <p:spPr bwMode="auto">
          <a:xfrm>
            <a:off x="12432062" y="7726631"/>
            <a:ext cx="160027" cy="5334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非搭載</a:t>
            </a:r>
          </a:p>
        </p:txBody>
      </p:sp>
      <p:sp>
        <p:nvSpPr>
          <p:cNvPr id="2468" name="WordArt 179"/>
          <p:cNvSpPr>
            <a:spLocks noChangeArrowheads="1" noChangeShapeType="1" noTextEdit="1"/>
          </p:cNvSpPr>
          <p:nvPr/>
        </p:nvSpPr>
        <p:spPr bwMode="auto">
          <a:xfrm>
            <a:off x="12454923" y="7789499"/>
            <a:ext cx="91444" cy="27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ドライブ</a:t>
            </a:r>
          </a:p>
        </p:txBody>
      </p:sp>
      <p:pic>
        <p:nvPicPr>
          <p:cNvPr id="2228" name="Picture 5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2166621" y="7687894"/>
            <a:ext cx="159392" cy="16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9" name="Group 181"/>
          <p:cNvGrpSpPr>
            <a:grpSpLocks/>
          </p:cNvGrpSpPr>
          <p:nvPr/>
        </p:nvGrpSpPr>
        <p:grpSpPr bwMode="auto">
          <a:xfrm>
            <a:off x="12383800" y="7974929"/>
            <a:ext cx="257186" cy="66043"/>
            <a:chOff x="3469" y="5966"/>
            <a:chExt cx="899" cy="230"/>
          </a:xfrm>
        </p:grpSpPr>
        <p:sp>
          <p:nvSpPr>
            <p:cNvPr id="2064" name="WordArt 182"/>
            <p:cNvSpPr>
              <a:spLocks noChangeArrowheads="1" noChangeShapeType="1" noTextEdit="1"/>
            </p:cNvSpPr>
            <p:nvPr/>
          </p:nvSpPr>
          <p:spPr bwMode="auto">
            <a:xfrm>
              <a:off x="3469" y="5966"/>
              <a:ext cx="899"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Windows10</a:t>
              </a:r>
              <a:endParaRPr lang="ja-JP" altLang="en-US" sz="3600" kern="10" spc="0">
                <a:ln>
                  <a:noFill/>
                </a:ln>
                <a:solidFill>
                  <a:srgbClr val="272727"/>
                </a:solidFill>
                <a:effectLst/>
                <a:latin typeface="ヒラギノ角ゴ5"/>
                <a:ea typeface="ヒラギノ角ゴ5"/>
              </a:endParaRPr>
            </a:p>
          </p:txBody>
        </p:sp>
        <p:sp>
          <p:nvSpPr>
            <p:cNvPr id="2065" name="WordArt 183"/>
            <p:cNvSpPr>
              <a:spLocks noChangeArrowheads="1" noChangeShapeType="1" noTextEdit="1"/>
            </p:cNvSpPr>
            <p:nvPr/>
          </p:nvSpPr>
          <p:spPr bwMode="auto">
            <a:xfrm>
              <a:off x="3552" y="6114"/>
              <a:ext cx="734" cy="8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IoT Enterprise 2021</a:t>
              </a:r>
              <a:endParaRPr lang="ja-JP" altLang="en-US" sz="3600" kern="10" spc="0">
                <a:ln>
                  <a:noFill/>
                </a:ln>
                <a:solidFill>
                  <a:srgbClr val="272727"/>
                </a:solidFill>
                <a:effectLst/>
                <a:latin typeface="ヒラギノ角ゴ5"/>
                <a:ea typeface="ヒラギノ角ゴ5"/>
              </a:endParaRPr>
            </a:p>
          </p:txBody>
        </p:sp>
      </p:grpSp>
      <p:pic>
        <p:nvPicPr>
          <p:cNvPr id="2232" name="Picture 184" descr="11th-gen-core-i7-processors-badge-rwd"/>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2886106" y="8154008"/>
            <a:ext cx="262266" cy="26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1" name="Group 187"/>
          <p:cNvGrpSpPr>
            <a:grpSpLocks/>
          </p:cNvGrpSpPr>
          <p:nvPr/>
        </p:nvGrpSpPr>
        <p:grpSpPr bwMode="auto">
          <a:xfrm>
            <a:off x="14424776" y="5901546"/>
            <a:ext cx="290207" cy="140342"/>
            <a:chOff x="7880" y="1665"/>
            <a:chExt cx="1083" cy="523"/>
          </a:xfrm>
        </p:grpSpPr>
        <p:sp>
          <p:nvSpPr>
            <p:cNvPr id="2062" name="WordArt 188"/>
            <p:cNvSpPr>
              <a:spLocks noChangeArrowheads="1" noChangeShapeType="1" noTextEdit="1"/>
            </p:cNvSpPr>
            <p:nvPr/>
          </p:nvSpPr>
          <p:spPr bwMode="auto">
            <a:xfrm>
              <a:off x="7880" y="1665"/>
              <a:ext cx="1083" cy="35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短納期</a:t>
              </a:r>
            </a:p>
          </p:txBody>
        </p:sp>
        <p:sp>
          <p:nvSpPr>
            <p:cNvPr id="2063" name="WordArt 189"/>
            <p:cNvSpPr>
              <a:spLocks noChangeArrowheads="1" noChangeShapeType="1" noTextEdit="1"/>
            </p:cNvSpPr>
            <p:nvPr/>
          </p:nvSpPr>
          <p:spPr bwMode="auto">
            <a:xfrm>
              <a:off x="7880" y="2044"/>
              <a:ext cx="1083"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で納品できます</a:t>
              </a:r>
            </a:p>
          </p:txBody>
        </p:sp>
      </p:grpSp>
      <p:sp>
        <p:nvSpPr>
          <p:cNvPr id="2471" name="WordArt 190"/>
          <p:cNvSpPr>
            <a:spLocks noChangeArrowheads="1" noChangeShapeType="1" noTextEdit="1"/>
          </p:cNvSpPr>
          <p:nvPr/>
        </p:nvSpPr>
        <p:spPr bwMode="auto">
          <a:xfrm>
            <a:off x="10615886" y="5435432"/>
            <a:ext cx="2482319" cy="65090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ASROCK BOXPC MCP System</a:t>
            </a:r>
          </a:p>
          <a:p>
            <a:pPr algn="l" rtl="0">
              <a:buNone/>
            </a:pPr>
            <a:r>
              <a:rPr lang="ja-JP" altLang="en-US" sz="3600" kern="10" spc="0">
                <a:ln>
                  <a:noFill/>
                </a:ln>
                <a:solidFill>
                  <a:srgbClr val="272727"/>
                </a:solidFill>
                <a:effectLst/>
                <a:latin typeface="ヒラギノ角ゴ5"/>
                <a:ea typeface="ヒラギノ角ゴ5"/>
              </a:rPr>
              <a:t>・最大画面出力：最大</a:t>
            </a:r>
            <a:r>
              <a:rPr lang="en-US" altLang="ja-JP" sz="3600" kern="10" spc="0">
                <a:ln>
                  <a:noFill/>
                </a:ln>
                <a:solidFill>
                  <a:srgbClr val="272727"/>
                </a:solidFill>
                <a:effectLst/>
                <a:latin typeface="ヒラギノ角ゴ5"/>
                <a:ea typeface="ヒラギノ角ゴ5"/>
              </a:rPr>
              <a:t>4</a:t>
            </a:r>
            <a:r>
              <a:rPr lang="ja-JP" altLang="en-US" sz="3600" kern="10" spc="0">
                <a:ln>
                  <a:noFill/>
                </a:ln>
                <a:solidFill>
                  <a:srgbClr val="272727"/>
                </a:solidFill>
                <a:effectLst/>
                <a:latin typeface="ヒラギノ角ゴ5"/>
                <a:ea typeface="ヒラギノ角ゴ5"/>
              </a:rPr>
              <a:t>画面出力</a:t>
            </a:r>
          </a:p>
          <a:p>
            <a:pPr algn="l" rtl="0">
              <a:buNone/>
            </a:pPr>
            <a:r>
              <a:rPr lang="ja-JP" altLang="en-US" sz="3600" kern="10" spc="0">
                <a:ln>
                  <a:noFill/>
                </a:ln>
                <a:solidFill>
                  <a:srgbClr val="272727"/>
                </a:solidFill>
                <a:effectLst/>
                <a:latin typeface="ヒラギノ角ゴ5"/>
                <a:ea typeface="ヒラギノ角ゴ5"/>
              </a:rPr>
              <a:t>・電源：</a:t>
            </a:r>
            <a:r>
              <a:rPr lang="en-US" altLang="ja-JP" sz="3600" kern="10" spc="0">
                <a:ln>
                  <a:noFill/>
                </a:ln>
                <a:solidFill>
                  <a:srgbClr val="272727"/>
                </a:solidFill>
                <a:effectLst/>
                <a:latin typeface="ヒラギノ角ゴ5"/>
                <a:ea typeface="ヒラギノ角ゴ5"/>
              </a:rPr>
              <a:t>AC</a:t>
            </a:r>
            <a:r>
              <a:rPr lang="ja-JP" altLang="en-US" sz="3600" kern="10" spc="0">
                <a:ln>
                  <a:noFill/>
                </a:ln>
                <a:solidFill>
                  <a:srgbClr val="272727"/>
                </a:solidFill>
                <a:effectLst/>
                <a:latin typeface="ヒラギノ角ゴ5"/>
                <a:ea typeface="ヒラギノ角ゴ5"/>
              </a:rPr>
              <a:t>アダプター</a:t>
            </a:r>
            <a:r>
              <a:rPr lang="en-US" altLang="ja-JP" sz="3600" kern="10" spc="0">
                <a:ln>
                  <a:noFill/>
                </a:ln>
                <a:solidFill>
                  <a:srgbClr val="272727"/>
                </a:solidFill>
                <a:effectLst/>
                <a:latin typeface="ヒラギノ角ゴ5"/>
                <a:ea typeface="ヒラギノ角ゴ5"/>
              </a:rPr>
              <a:t>(100V-240V)</a:t>
            </a:r>
          </a:p>
          <a:p>
            <a:pPr algn="l" rtl="0">
              <a:buNone/>
            </a:pPr>
            <a:r>
              <a:rPr lang="ja-JP" altLang="en-US" sz="3600" kern="10" spc="0">
                <a:ln>
                  <a:noFill/>
                </a:ln>
                <a:solidFill>
                  <a:srgbClr val="272727"/>
                </a:solidFill>
                <a:effectLst/>
                <a:latin typeface="ヒラギノ角ゴ5"/>
                <a:ea typeface="ヒラギノ角ゴ5"/>
              </a:rPr>
              <a:t>・ポート：</a:t>
            </a:r>
            <a:r>
              <a:rPr lang="en-US" altLang="ja-JP" sz="3600" kern="10" spc="0">
                <a:ln>
                  <a:noFill/>
                </a:ln>
                <a:solidFill>
                  <a:srgbClr val="272727"/>
                </a:solidFill>
                <a:effectLst/>
                <a:latin typeface="ヒラギノ角ゴ5"/>
                <a:ea typeface="ヒラギノ角ゴ5"/>
              </a:rPr>
              <a:t>DisplayPort</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1  | HDMI</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1  | Type-C</a:t>
            </a: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2 </a:t>
            </a:r>
          </a:p>
          <a:p>
            <a:pPr algn="l" rtl="0">
              <a:buNone/>
            </a:pPr>
            <a:r>
              <a:rPr lang="ja-JP" altLang="en-US" sz="3600" kern="10" spc="0">
                <a:ln>
                  <a:noFill/>
                </a:ln>
                <a:solidFill>
                  <a:srgbClr val="272727"/>
                </a:solidFill>
                <a:effectLst/>
                <a:latin typeface="ヒラギノ角ゴ5"/>
                <a:ea typeface="ヒラギノ角ゴ5"/>
              </a:rPr>
              <a:t>・モニタ別売り</a:t>
            </a:r>
            <a:r>
              <a:rPr lang="en-US" altLang="ja-JP" sz="3600" kern="10" spc="0">
                <a:ln>
                  <a:noFill/>
                </a:ln>
                <a:solidFill>
                  <a:srgbClr val="272727"/>
                </a:solidFill>
                <a:effectLst/>
                <a:latin typeface="ヒラギノ角ゴ5"/>
                <a:ea typeface="ヒラギノ角ゴ5"/>
              </a:rPr>
              <a:t>/</a:t>
            </a:r>
            <a:r>
              <a:rPr lang="ja-JP" altLang="en-US" sz="3600" kern="10" spc="0">
                <a:ln>
                  <a:noFill/>
                </a:ln>
                <a:solidFill>
                  <a:srgbClr val="272727"/>
                </a:solidFill>
                <a:effectLst/>
                <a:latin typeface="ヒラギノ角ゴ5"/>
                <a:ea typeface="ヒラギノ角ゴ5"/>
              </a:rPr>
              <a:t>キーボード・マウス付属</a:t>
            </a:r>
          </a:p>
          <a:p>
            <a:pPr algn="l" rtl="0">
              <a:buNone/>
            </a:pPr>
            <a:r>
              <a:rPr lang="ja-JP" altLang="en-US" sz="3600" kern="10" spc="0">
                <a:ln>
                  <a:noFill/>
                </a:ln>
                <a:solidFill>
                  <a:srgbClr val="272727"/>
                </a:solidFill>
                <a:effectLst/>
                <a:latin typeface="ヒラギノ角ゴ5"/>
                <a:ea typeface="ヒラギノ角ゴ5"/>
              </a:rPr>
              <a:t>・</a:t>
            </a:r>
            <a:r>
              <a:rPr lang="en-US" altLang="ja-JP" sz="3600" kern="10" spc="0">
                <a:ln>
                  <a:noFill/>
                </a:ln>
                <a:solidFill>
                  <a:srgbClr val="272727"/>
                </a:solidFill>
                <a:effectLst/>
                <a:latin typeface="ヒラギノ角ゴ5"/>
                <a:ea typeface="ヒラギノ角ゴ5"/>
              </a:rPr>
              <a:t>1 </a:t>
            </a:r>
            <a:r>
              <a:rPr lang="ja-JP" altLang="en-US" sz="3600" kern="10" spc="0">
                <a:ln>
                  <a:noFill/>
                </a:ln>
                <a:solidFill>
                  <a:srgbClr val="272727"/>
                </a:solidFill>
                <a:effectLst/>
                <a:latin typeface="ヒラギノ角ゴ5"/>
                <a:ea typeface="ヒラギノ角ゴ5"/>
              </a:rPr>
              <a:t>年間センドバック方式ハードウェア保証</a:t>
            </a:r>
          </a:p>
        </p:txBody>
      </p:sp>
      <p:grpSp>
        <p:nvGrpSpPr>
          <p:cNvPr id="2472" name="Group 191"/>
          <p:cNvGrpSpPr>
            <a:grpSpLocks/>
          </p:cNvGrpSpPr>
          <p:nvPr/>
        </p:nvGrpSpPr>
        <p:grpSpPr bwMode="auto">
          <a:xfrm>
            <a:off x="8840987" y="5851379"/>
            <a:ext cx="361965" cy="201305"/>
            <a:chOff x="3154" y="6752"/>
            <a:chExt cx="556" cy="308"/>
          </a:xfrm>
        </p:grpSpPr>
        <p:sp>
          <p:nvSpPr>
            <p:cNvPr id="2057" name="WordArt 192"/>
            <p:cNvSpPr>
              <a:spLocks noChangeArrowheads="1" noChangeShapeType="1" noTextEdit="1"/>
            </p:cNvSpPr>
            <p:nvPr/>
          </p:nvSpPr>
          <p:spPr bwMode="auto">
            <a:xfrm>
              <a:off x="3226" y="6847"/>
              <a:ext cx="412" cy="11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Iris Xe</a:t>
              </a:r>
              <a:endParaRPr lang="ja-JP" altLang="en-US" sz="3600" kern="10" spc="0">
                <a:ln>
                  <a:noFill/>
                </a:ln>
                <a:solidFill>
                  <a:srgbClr val="272727"/>
                </a:solidFill>
                <a:effectLst/>
                <a:latin typeface="ヒラギノ角ゴ5"/>
                <a:ea typeface="ヒラギノ角ゴ5"/>
              </a:endParaRPr>
            </a:p>
          </p:txBody>
        </p:sp>
        <p:sp>
          <p:nvSpPr>
            <p:cNvPr id="2058" name="WordArt 193"/>
            <p:cNvSpPr>
              <a:spLocks noChangeArrowheads="1" noChangeShapeType="1" noTextEdit="1"/>
            </p:cNvSpPr>
            <p:nvPr/>
          </p:nvSpPr>
          <p:spPr bwMode="auto">
            <a:xfrm>
              <a:off x="3154" y="6989"/>
              <a:ext cx="556"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グラフィックス</a:t>
              </a:r>
            </a:p>
          </p:txBody>
        </p:sp>
        <p:sp>
          <p:nvSpPr>
            <p:cNvPr id="2059" name="WordArt 194"/>
            <p:cNvSpPr>
              <a:spLocks noChangeArrowheads="1" noChangeShapeType="1" noTextEdit="1"/>
            </p:cNvSpPr>
            <p:nvPr/>
          </p:nvSpPr>
          <p:spPr bwMode="auto">
            <a:xfrm>
              <a:off x="3266" y="6752"/>
              <a:ext cx="332"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インテル</a:t>
              </a:r>
            </a:p>
          </p:txBody>
        </p:sp>
      </p:grpSp>
      <p:pic>
        <p:nvPicPr>
          <p:cNvPr id="2473" name="Picture 195" descr="11th-gen-core-i5-processors-badge-rwd"/>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610806" y="4778808"/>
            <a:ext cx="531517" cy="5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74" name="Group 196"/>
          <p:cNvGrpSpPr>
            <a:grpSpLocks/>
          </p:cNvGrpSpPr>
          <p:nvPr/>
        </p:nvGrpSpPr>
        <p:grpSpPr bwMode="auto">
          <a:xfrm>
            <a:off x="11890385" y="7945717"/>
            <a:ext cx="205749" cy="114306"/>
            <a:chOff x="3154" y="6752"/>
            <a:chExt cx="556" cy="308"/>
          </a:xfrm>
        </p:grpSpPr>
        <p:sp>
          <p:nvSpPr>
            <p:cNvPr id="2049" name="WordArt 197"/>
            <p:cNvSpPr>
              <a:spLocks noChangeArrowheads="1" noChangeShapeType="1" noTextEdit="1"/>
            </p:cNvSpPr>
            <p:nvPr/>
          </p:nvSpPr>
          <p:spPr bwMode="auto">
            <a:xfrm>
              <a:off x="3226" y="6847"/>
              <a:ext cx="412" cy="11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Iris Xe</a:t>
              </a:r>
              <a:endParaRPr lang="ja-JP" altLang="en-US" sz="3600" kern="10" spc="0">
                <a:ln>
                  <a:noFill/>
                </a:ln>
                <a:solidFill>
                  <a:srgbClr val="272727"/>
                </a:solidFill>
                <a:effectLst/>
                <a:latin typeface="ヒラギノ角ゴ5"/>
                <a:ea typeface="ヒラギノ角ゴ5"/>
              </a:endParaRPr>
            </a:p>
          </p:txBody>
        </p:sp>
        <p:sp>
          <p:nvSpPr>
            <p:cNvPr id="2050" name="WordArt 198"/>
            <p:cNvSpPr>
              <a:spLocks noChangeArrowheads="1" noChangeShapeType="1" noTextEdit="1"/>
            </p:cNvSpPr>
            <p:nvPr/>
          </p:nvSpPr>
          <p:spPr bwMode="auto">
            <a:xfrm>
              <a:off x="3154" y="6989"/>
              <a:ext cx="556"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グラフィックス</a:t>
              </a:r>
            </a:p>
          </p:txBody>
        </p:sp>
        <p:sp>
          <p:nvSpPr>
            <p:cNvPr id="2054" name="WordArt 199"/>
            <p:cNvSpPr>
              <a:spLocks noChangeArrowheads="1" noChangeShapeType="1" noTextEdit="1"/>
            </p:cNvSpPr>
            <p:nvPr/>
          </p:nvSpPr>
          <p:spPr bwMode="auto">
            <a:xfrm>
              <a:off x="3266" y="6752"/>
              <a:ext cx="332"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インテル</a:t>
              </a:r>
            </a:p>
          </p:txBody>
        </p:sp>
      </p:grpSp>
      <p:sp>
        <p:nvSpPr>
          <p:cNvPr id="2475" name="WordArt 200"/>
          <p:cNvSpPr>
            <a:spLocks noChangeArrowheads="1" noChangeShapeType="1" noTextEdit="1"/>
          </p:cNvSpPr>
          <p:nvPr/>
        </p:nvSpPr>
        <p:spPr bwMode="auto">
          <a:xfrm>
            <a:off x="8143092" y="9530760"/>
            <a:ext cx="6238502" cy="25655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推奨モデルをベースに、さらにお客様の用途やご要望に応じたカスタマイズを加えることも可能となっています。</a:t>
            </a:r>
          </a:p>
          <a:p>
            <a:pPr algn="ctr" rtl="0">
              <a:buNone/>
            </a:pPr>
            <a:r>
              <a:rPr lang="ja-JP" altLang="en-US" sz="3600" kern="10" spc="0">
                <a:ln>
                  <a:noFill/>
                </a:ln>
                <a:solidFill>
                  <a:srgbClr val="272727"/>
                </a:solidFill>
                <a:effectLst/>
                <a:latin typeface="ヒラギノ角ゴ5"/>
                <a:ea typeface="ヒラギノ角ゴ5"/>
              </a:rPr>
              <a:t>追加のカスタマイズについては、担当営業マンまでお問い合わせくさだい。</a:t>
            </a:r>
          </a:p>
        </p:txBody>
      </p:sp>
      <p:grpSp>
        <p:nvGrpSpPr>
          <p:cNvPr id="2476" name="Group 201"/>
          <p:cNvGrpSpPr>
            <a:grpSpLocks/>
          </p:cNvGrpSpPr>
          <p:nvPr/>
        </p:nvGrpSpPr>
        <p:grpSpPr bwMode="auto">
          <a:xfrm>
            <a:off x="11548105" y="4936931"/>
            <a:ext cx="1001437" cy="199400"/>
            <a:chOff x="2166" y="6246"/>
            <a:chExt cx="3364" cy="670"/>
          </a:xfrm>
        </p:grpSpPr>
        <p:sp>
          <p:nvSpPr>
            <p:cNvPr id="2495" name="WordArt 203"/>
            <p:cNvSpPr>
              <a:spLocks noChangeArrowheads="1" noChangeShapeType="1" noTextEdit="1"/>
            </p:cNvSpPr>
            <p:nvPr/>
          </p:nvSpPr>
          <p:spPr bwMode="auto">
            <a:xfrm>
              <a:off x="2166" y="6246"/>
              <a:ext cx="3364" cy="382"/>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2000" kern="10" spc="0" dirty="0">
                  <a:ln>
                    <a:noFill/>
                  </a:ln>
                  <a:solidFill>
                    <a:srgbClr val="0070C0"/>
                  </a:solidFill>
                  <a:effectLst/>
                  <a:latin typeface="ヒラギノ角ゴ4"/>
                  <a:ea typeface="ヒラギノ角ゴ4"/>
                </a:rPr>
                <a:t>Windows10 IoT</a:t>
              </a:r>
              <a:endParaRPr lang="ja-JP" altLang="en-US" sz="2000" kern="10" spc="0" dirty="0">
                <a:ln>
                  <a:noFill/>
                </a:ln>
                <a:solidFill>
                  <a:srgbClr val="0070C0"/>
                </a:solidFill>
                <a:effectLst/>
                <a:latin typeface="ヒラギノ角ゴ4"/>
                <a:ea typeface="ヒラギノ角ゴ4"/>
              </a:endParaRPr>
            </a:p>
          </p:txBody>
        </p:sp>
        <p:sp>
          <p:nvSpPr>
            <p:cNvPr id="2048" name="WordArt 204"/>
            <p:cNvSpPr>
              <a:spLocks noChangeArrowheads="1" noChangeShapeType="1" noTextEdit="1"/>
            </p:cNvSpPr>
            <p:nvPr/>
          </p:nvSpPr>
          <p:spPr bwMode="auto">
            <a:xfrm>
              <a:off x="2630" y="6714"/>
              <a:ext cx="2435" cy="202"/>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2000" kern="10" spc="0" dirty="0">
                  <a:ln>
                    <a:noFill/>
                  </a:ln>
                  <a:solidFill>
                    <a:srgbClr val="0070C0"/>
                  </a:solidFill>
                  <a:effectLst/>
                  <a:latin typeface="ヒラギノ角ゴ4"/>
                  <a:ea typeface="ヒラギノ角ゴ4"/>
                </a:rPr>
                <a:t>Enterprise LTSC 2021</a:t>
              </a:r>
              <a:endParaRPr lang="ja-JP" altLang="en-US" sz="2000" kern="10" spc="0" dirty="0">
                <a:ln>
                  <a:noFill/>
                </a:ln>
                <a:solidFill>
                  <a:srgbClr val="0070C0"/>
                </a:solidFill>
                <a:effectLst/>
                <a:latin typeface="ヒラギノ角ゴ4"/>
                <a:ea typeface="ヒラギノ角ゴ4"/>
              </a:endParaRPr>
            </a:p>
          </p:txBody>
        </p:sp>
      </p:grpSp>
      <p:grpSp>
        <p:nvGrpSpPr>
          <p:cNvPr id="2485" name="Group 205"/>
          <p:cNvGrpSpPr>
            <a:grpSpLocks/>
          </p:cNvGrpSpPr>
          <p:nvPr/>
        </p:nvGrpSpPr>
        <p:grpSpPr bwMode="auto">
          <a:xfrm>
            <a:off x="10008166" y="8202906"/>
            <a:ext cx="1001437" cy="199400"/>
            <a:chOff x="2166" y="6246"/>
            <a:chExt cx="3364" cy="670"/>
          </a:xfrm>
        </p:grpSpPr>
        <p:sp>
          <p:nvSpPr>
            <p:cNvPr id="2492" name="WordArt 207"/>
            <p:cNvSpPr>
              <a:spLocks noChangeArrowheads="1" noChangeShapeType="1" noTextEdit="1"/>
            </p:cNvSpPr>
            <p:nvPr/>
          </p:nvSpPr>
          <p:spPr bwMode="auto">
            <a:xfrm>
              <a:off x="2166" y="6246"/>
              <a:ext cx="3364" cy="382"/>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2000" kern="10" spc="0">
                  <a:ln>
                    <a:noFill/>
                  </a:ln>
                  <a:solidFill>
                    <a:srgbClr val="0070C0"/>
                  </a:solidFill>
                  <a:effectLst/>
                  <a:latin typeface="ヒラギノ角ゴ4"/>
                  <a:ea typeface="ヒラギノ角ゴ4"/>
                </a:rPr>
                <a:t>Windows10 IoT</a:t>
              </a:r>
              <a:endParaRPr lang="ja-JP" altLang="en-US" sz="2000" kern="10" spc="0">
                <a:ln>
                  <a:noFill/>
                </a:ln>
                <a:solidFill>
                  <a:srgbClr val="0070C0"/>
                </a:solidFill>
                <a:effectLst/>
                <a:latin typeface="ヒラギノ角ゴ4"/>
                <a:ea typeface="ヒラギノ角ゴ4"/>
              </a:endParaRPr>
            </a:p>
          </p:txBody>
        </p:sp>
        <p:sp>
          <p:nvSpPr>
            <p:cNvPr id="2493" name="WordArt 208"/>
            <p:cNvSpPr>
              <a:spLocks noChangeArrowheads="1" noChangeShapeType="1" noTextEdit="1"/>
            </p:cNvSpPr>
            <p:nvPr/>
          </p:nvSpPr>
          <p:spPr bwMode="auto">
            <a:xfrm>
              <a:off x="2630" y="6714"/>
              <a:ext cx="2435" cy="202"/>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2000" kern="10" spc="0" dirty="0">
                  <a:ln>
                    <a:noFill/>
                  </a:ln>
                  <a:solidFill>
                    <a:srgbClr val="0070C0"/>
                  </a:solidFill>
                  <a:effectLst/>
                  <a:latin typeface="ヒラギノ角ゴ4"/>
                  <a:ea typeface="ヒラギノ角ゴ4"/>
                </a:rPr>
                <a:t>Enterprise LTSC 2021</a:t>
              </a:r>
              <a:endParaRPr lang="ja-JP" altLang="en-US" sz="2000" kern="10" spc="0" dirty="0">
                <a:ln>
                  <a:noFill/>
                </a:ln>
                <a:solidFill>
                  <a:srgbClr val="0070C0"/>
                </a:solidFill>
                <a:effectLst/>
                <a:latin typeface="ヒラギノ角ゴ4"/>
                <a:ea typeface="ヒラギノ角ゴ4"/>
              </a:endParaRPr>
            </a:p>
          </p:txBody>
        </p:sp>
      </p:grpSp>
      <p:grpSp>
        <p:nvGrpSpPr>
          <p:cNvPr id="2486" name="Group 209"/>
          <p:cNvGrpSpPr>
            <a:grpSpLocks/>
          </p:cNvGrpSpPr>
          <p:nvPr/>
        </p:nvGrpSpPr>
        <p:grpSpPr bwMode="auto">
          <a:xfrm>
            <a:off x="13498272" y="8225131"/>
            <a:ext cx="1001437" cy="199400"/>
            <a:chOff x="2166" y="6246"/>
            <a:chExt cx="3364" cy="670"/>
          </a:xfrm>
        </p:grpSpPr>
        <p:sp>
          <p:nvSpPr>
            <p:cNvPr id="2489" name="WordArt 211"/>
            <p:cNvSpPr>
              <a:spLocks noChangeArrowheads="1" noChangeShapeType="1" noTextEdit="1"/>
            </p:cNvSpPr>
            <p:nvPr/>
          </p:nvSpPr>
          <p:spPr bwMode="auto">
            <a:xfrm>
              <a:off x="2166" y="6246"/>
              <a:ext cx="3364" cy="382"/>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2000" kern="10" spc="0" dirty="0">
                  <a:ln>
                    <a:noFill/>
                  </a:ln>
                  <a:solidFill>
                    <a:srgbClr val="0070C0"/>
                  </a:solidFill>
                  <a:effectLst/>
                  <a:latin typeface="ヒラギノ角ゴ4"/>
                  <a:ea typeface="ヒラギノ角ゴ4"/>
                </a:rPr>
                <a:t>Windows10 IoT</a:t>
              </a:r>
              <a:endParaRPr lang="ja-JP" altLang="en-US" sz="2000" kern="10" spc="0" dirty="0">
                <a:ln>
                  <a:noFill/>
                </a:ln>
                <a:solidFill>
                  <a:srgbClr val="0070C0"/>
                </a:solidFill>
                <a:effectLst/>
                <a:latin typeface="ヒラギノ角ゴ4"/>
                <a:ea typeface="ヒラギノ角ゴ4"/>
              </a:endParaRPr>
            </a:p>
          </p:txBody>
        </p:sp>
        <p:sp>
          <p:nvSpPr>
            <p:cNvPr id="2490" name="WordArt 212"/>
            <p:cNvSpPr>
              <a:spLocks noChangeArrowheads="1" noChangeShapeType="1" noTextEdit="1"/>
            </p:cNvSpPr>
            <p:nvPr/>
          </p:nvSpPr>
          <p:spPr bwMode="auto">
            <a:xfrm>
              <a:off x="2630" y="6714"/>
              <a:ext cx="2435" cy="202"/>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2000" kern="10" spc="0" dirty="0">
                  <a:ln>
                    <a:noFill/>
                  </a:ln>
                  <a:solidFill>
                    <a:srgbClr val="0070C0"/>
                  </a:solidFill>
                  <a:effectLst/>
                  <a:latin typeface="ヒラギノ角ゴ4"/>
                  <a:ea typeface="ヒラギノ角ゴ4"/>
                </a:rPr>
                <a:t>Enterprise LTSC 2021</a:t>
              </a:r>
              <a:endParaRPr lang="ja-JP" altLang="en-US" sz="2000" kern="10" spc="0" dirty="0">
                <a:ln>
                  <a:noFill/>
                </a:ln>
                <a:solidFill>
                  <a:srgbClr val="0070C0"/>
                </a:solidFill>
                <a:effectLst/>
                <a:latin typeface="ヒラギノ角ゴ4"/>
                <a:ea typeface="ヒラギノ角ゴ4"/>
              </a:endParaRPr>
            </a:p>
          </p:txBody>
        </p:sp>
      </p:grpSp>
      <p:pic>
        <p:nvPicPr>
          <p:cNvPr id="2262"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76" y="4219979"/>
            <a:ext cx="6388367" cy="5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 name="Picture 21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214350" y="4488598"/>
            <a:ext cx="2155280" cy="156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6"/>
          <p:cNvSpPr>
            <a:spLocks noChangeArrowheads="1"/>
          </p:cNvSpPr>
          <p:nvPr/>
        </p:nvSpPr>
        <p:spPr bwMode="auto">
          <a:xfrm>
            <a:off x="611677" y="1269616"/>
            <a:ext cx="6529978" cy="1061140"/>
          </a:xfrm>
          <a:prstGeom prst="rect">
            <a:avLst/>
          </a:prstGeom>
          <a:solidFill>
            <a:srgbClr val="FFFFFF"/>
          </a:solidFill>
          <a:ln w="38100" algn="ctr">
            <a:solidFill>
              <a:srgbClr val="C6D9F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 name="WordArt 217"/>
          <p:cNvSpPr>
            <a:spLocks noChangeArrowheads="1" noChangeShapeType="1" noTextEdit="1"/>
          </p:cNvSpPr>
          <p:nvPr/>
        </p:nvSpPr>
        <p:spPr bwMode="auto">
          <a:xfrm>
            <a:off x="2189718" y="1418213"/>
            <a:ext cx="2725534" cy="24321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272727"/>
                </a:solidFill>
                <a:effectLst/>
                <a:latin typeface="ヒラギノ角ゴ7"/>
                <a:ea typeface="ヒラギノ角ゴ7"/>
              </a:rPr>
              <a:t>Be-Clia NUC </a:t>
            </a:r>
            <a:r>
              <a:rPr lang="ja-JP" altLang="en-US" sz="900" kern="10" spc="0">
                <a:ln>
                  <a:noFill/>
                </a:ln>
                <a:solidFill>
                  <a:srgbClr val="272727"/>
                </a:solidFill>
                <a:effectLst/>
                <a:latin typeface="ヒラギノ角ゴ7"/>
                <a:ea typeface="ヒラギノ角ゴ7"/>
              </a:rPr>
              <a:t>シリーズ</a:t>
            </a:r>
          </a:p>
        </p:txBody>
      </p:sp>
      <p:sp>
        <p:nvSpPr>
          <p:cNvPr id="9" name="WordArt 218"/>
          <p:cNvSpPr>
            <a:spLocks noChangeArrowheads="1" noChangeShapeType="1" noTextEdit="1"/>
          </p:cNvSpPr>
          <p:nvPr/>
        </p:nvSpPr>
        <p:spPr bwMode="auto">
          <a:xfrm>
            <a:off x="3273709" y="1731920"/>
            <a:ext cx="1692346" cy="455319"/>
          </a:xfrm>
          <a:prstGeom prst="rect">
            <a:avLst/>
          </a:prstGeom>
          <a:extLs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272727"/>
                </a:solidFill>
                <a:effectLst/>
                <a:latin typeface="ヒラギノ角ゴ4"/>
                <a:ea typeface="ヒラギノ角ゴ4"/>
              </a:rPr>
              <a:t>手のひらサイズのコンパクト筐体は、</a:t>
            </a:r>
          </a:p>
          <a:p>
            <a:pPr algn="ctr" rtl="0">
              <a:buNone/>
            </a:pPr>
            <a:r>
              <a:rPr lang="en-US" altLang="ja-JP" sz="800" kern="10" spc="0">
                <a:ln>
                  <a:noFill/>
                </a:ln>
                <a:solidFill>
                  <a:srgbClr val="272727"/>
                </a:solidFill>
                <a:effectLst/>
                <a:latin typeface="ヒラギノ角ゴ4"/>
                <a:ea typeface="ヒラギノ角ゴ4"/>
              </a:rPr>
              <a:t>VESA</a:t>
            </a:r>
            <a:r>
              <a:rPr lang="ja-JP" altLang="en-US" sz="800" kern="10" spc="0">
                <a:ln>
                  <a:noFill/>
                </a:ln>
                <a:solidFill>
                  <a:srgbClr val="272727"/>
                </a:solidFill>
                <a:effectLst/>
                <a:latin typeface="ヒラギノ角ゴ4"/>
                <a:ea typeface="ヒラギノ角ゴ4"/>
              </a:rPr>
              <a:t>規格対応モニターの背面に取付け</a:t>
            </a:r>
          </a:p>
          <a:p>
            <a:pPr algn="ctr" rtl="0">
              <a:buNone/>
            </a:pPr>
            <a:r>
              <a:rPr lang="ja-JP" altLang="en-US" sz="800" kern="10" spc="0">
                <a:ln>
                  <a:noFill/>
                </a:ln>
                <a:solidFill>
                  <a:srgbClr val="272727"/>
                </a:solidFill>
                <a:effectLst/>
                <a:latin typeface="ヒラギノ角ゴ4"/>
                <a:ea typeface="ヒラギノ角ゴ4"/>
              </a:rPr>
              <a:t>が可能で、一体型パソコンと同様に</a:t>
            </a:r>
          </a:p>
          <a:p>
            <a:pPr algn="ctr" rtl="0">
              <a:buNone/>
            </a:pPr>
            <a:r>
              <a:rPr lang="ja-JP" altLang="en-US" sz="800" kern="10" spc="0">
                <a:ln>
                  <a:noFill/>
                </a:ln>
                <a:solidFill>
                  <a:srgbClr val="272727"/>
                </a:solidFill>
                <a:effectLst/>
                <a:latin typeface="ヒラギノ角ゴ4"/>
                <a:ea typeface="ヒラギノ角ゴ4"/>
              </a:rPr>
              <a:t>省スペースを実現します。</a:t>
            </a:r>
          </a:p>
        </p:txBody>
      </p:sp>
      <p:cxnSp>
        <p:nvCxnSpPr>
          <p:cNvPr id="2267" name="AutoShape 219"/>
          <p:cNvCxnSpPr>
            <a:cxnSpLocks noChangeShapeType="1"/>
          </p:cNvCxnSpPr>
          <p:nvPr/>
        </p:nvCxnSpPr>
        <p:spPr bwMode="auto">
          <a:xfrm>
            <a:off x="5158468" y="1446155"/>
            <a:ext cx="0" cy="760134"/>
          </a:xfrm>
          <a:prstGeom prst="straightConnector1">
            <a:avLst/>
          </a:prstGeom>
          <a:noFill/>
          <a:ln w="9525">
            <a:solidFill>
              <a:srgbClr val="548DD4"/>
            </a:solidFill>
            <a:round/>
            <a:headEnd/>
            <a:tailEnd/>
          </a:ln>
          <a:extLst>
            <a:ext uri="{909E8E84-426E-40DD-AFC4-6F175D3DCCD1}">
              <a14:hiddenFill xmlns:a14="http://schemas.microsoft.com/office/drawing/2010/main">
                <a:noFill/>
              </a14:hiddenFill>
            </a:ext>
          </a:extLst>
        </p:spPr>
      </p:cxnSp>
      <p:sp>
        <p:nvSpPr>
          <p:cNvPr id="10" name="Rectangle 220"/>
          <p:cNvSpPr>
            <a:spLocks noChangeArrowheads="1"/>
          </p:cNvSpPr>
          <p:nvPr/>
        </p:nvSpPr>
        <p:spPr bwMode="auto">
          <a:xfrm>
            <a:off x="3968428" y="2774644"/>
            <a:ext cx="3169418" cy="43372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 name="WordArt 221"/>
          <p:cNvSpPr>
            <a:spLocks noChangeArrowheads="1" noChangeShapeType="1" noTextEdit="1"/>
          </p:cNvSpPr>
          <p:nvPr/>
        </p:nvSpPr>
        <p:spPr bwMode="auto">
          <a:xfrm>
            <a:off x="4221804" y="2525711"/>
            <a:ext cx="2667112" cy="1765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404040"/>
                </a:solidFill>
                <a:effectLst/>
                <a:latin typeface="ヒラギノ角ゴ7"/>
                <a:ea typeface="ヒラギノ角ゴ7"/>
              </a:rPr>
              <a:t>業務用機器の制御用</a:t>
            </a:r>
            <a:r>
              <a:rPr lang="en-US" altLang="ja-JP" sz="800" kern="10" spc="0">
                <a:ln>
                  <a:noFill/>
                </a:ln>
                <a:solidFill>
                  <a:srgbClr val="404040"/>
                </a:solidFill>
                <a:effectLst/>
                <a:latin typeface="ヒラギノ角ゴ7"/>
                <a:ea typeface="ヒラギノ角ゴ7"/>
              </a:rPr>
              <a:t>PC</a:t>
            </a:r>
            <a:r>
              <a:rPr lang="ja-JP" altLang="en-US" sz="800" kern="10" spc="0">
                <a:ln>
                  <a:noFill/>
                </a:ln>
                <a:solidFill>
                  <a:srgbClr val="404040"/>
                </a:solidFill>
                <a:effectLst/>
                <a:latin typeface="ヒラギノ角ゴ7"/>
                <a:ea typeface="ヒラギノ角ゴ7"/>
              </a:rPr>
              <a:t>として最適</a:t>
            </a:r>
            <a:r>
              <a:rPr lang="en-US" altLang="ja-JP" sz="800" kern="10" spc="0">
                <a:ln>
                  <a:noFill/>
                </a:ln>
                <a:solidFill>
                  <a:srgbClr val="404040"/>
                </a:solidFill>
                <a:effectLst/>
                <a:latin typeface="ヒラギノ角ゴ7"/>
                <a:ea typeface="ヒラギノ角ゴ7"/>
              </a:rPr>
              <a:t>!</a:t>
            </a:r>
            <a:endParaRPr lang="ja-JP" altLang="en-US" sz="800" kern="10" spc="0">
              <a:ln>
                <a:noFill/>
              </a:ln>
              <a:solidFill>
                <a:srgbClr val="404040"/>
              </a:solidFill>
              <a:effectLst/>
              <a:latin typeface="ヒラギノ角ゴ7"/>
              <a:ea typeface="ヒラギノ角ゴ7"/>
            </a:endParaRPr>
          </a:p>
        </p:txBody>
      </p:sp>
      <p:sp>
        <p:nvSpPr>
          <p:cNvPr id="12" name="Rectangle 222"/>
          <p:cNvSpPr>
            <a:spLocks noChangeArrowheads="1"/>
          </p:cNvSpPr>
          <p:nvPr/>
        </p:nvSpPr>
        <p:spPr bwMode="auto">
          <a:xfrm>
            <a:off x="3968428" y="3249649"/>
            <a:ext cx="3169418" cy="43372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3" name="Rectangle 223"/>
          <p:cNvSpPr>
            <a:spLocks noChangeArrowheads="1"/>
          </p:cNvSpPr>
          <p:nvPr/>
        </p:nvSpPr>
        <p:spPr bwMode="auto">
          <a:xfrm>
            <a:off x="3974778" y="3722113"/>
            <a:ext cx="3169418" cy="43372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4" name="WordArt 224"/>
          <p:cNvSpPr>
            <a:spLocks noChangeArrowheads="1" noChangeShapeType="1" noTextEdit="1"/>
          </p:cNvSpPr>
          <p:nvPr/>
        </p:nvSpPr>
        <p:spPr bwMode="auto">
          <a:xfrm>
            <a:off x="4726650" y="2944198"/>
            <a:ext cx="2122259" cy="14351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a:ln>
                  <a:noFill/>
                </a:ln>
                <a:solidFill>
                  <a:srgbClr val="FFFFFF"/>
                </a:solidFill>
                <a:effectLst/>
                <a:latin typeface="ヒラギノ角ゴ4"/>
                <a:ea typeface="ヒラギノ角ゴ4"/>
              </a:rPr>
              <a:t>オフィス用の</a:t>
            </a:r>
            <a:r>
              <a:rPr lang="en-US" altLang="ja-JP" sz="1000" kern="10" spc="0">
                <a:ln>
                  <a:noFill/>
                </a:ln>
                <a:solidFill>
                  <a:srgbClr val="FFFFFF"/>
                </a:solidFill>
                <a:effectLst/>
                <a:latin typeface="ヒラギノ角ゴ4"/>
                <a:ea typeface="ヒラギノ角ゴ4"/>
              </a:rPr>
              <a:t>PC</a:t>
            </a:r>
            <a:r>
              <a:rPr lang="ja-JP" altLang="en-US" sz="1000" kern="10" spc="0">
                <a:ln>
                  <a:noFill/>
                </a:ln>
                <a:solidFill>
                  <a:srgbClr val="FFFFFF"/>
                </a:solidFill>
                <a:effectLst/>
                <a:latin typeface="ヒラギノ角ゴ4"/>
                <a:ea typeface="ヒラギノ角ゴ4"/>
              </a:rPr>
              <a:t>をスッキリと</a:t>
            </a:r>
          </a:p>
        </p:txBody>
      </p:sp>
      <p:sp>
        <p:nvSpPr>
          <p:cNvPr id="15" name="WordArt 225"/>
          <p:cNvSpPr>
            <a:spLocks noChangeArrowheads="1" noChangeShapeType="1" noTextEdit="1"/>
          </p:cNvSpPr>
          <p:nvPr/>
        </p:nvSpPr>
        <p:spPr bwMode="auto">
          <a:xfrm>
            <a:off x="4713314" y="3405232"/>
            <a:ext cx="2242279" cy="13970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a:ln>
                  <a:noFill/>
                </a:ln>
                <a:solidFill>
                  <a:srgbClr val="FFFFFF"/>
                </a:solidFill>
                <a:effectLst/>
                <a:latin typeface="ヒラギノ角ゴ4"/>
                <a:ea typeface="ヒラギノ角ゴ4"/>
              </a:rPr>
              <a:t>宿泊施設等お客様ご利用</a:t>
            </a:r>
            <a:r>
              <a:rPr lang="en-US" altLang="ja-JP" sz="1000" kern="10" spc="0">
                <a:ln>
                  <a:noFill/>
                </a:ln>
                <a:solidFill>
                  <a:srgbClr val="FFFFFF"/>
                </a:solidFill>
                <a:effectLst/>
                <a:latin typeface="ヒラギノ角ゴ4"/>
                <a:ea typeface="ヒラギノ角ゴ4"/>
              </a:rPr>
              <a:t>PC</a:t>
            </a:r>
            <a:r>
              <a:rPr lang="ja-JP" altLang="en-US" sz="1000" kern="10" spc="0">
                <a:ln>
                  <a:noFill/>
                </a:ln>
                <a:solidFill>
                  <a:srgbClr val="FFFFFF"/>
                </a:solidFill>
                <a:effectLst/>
                <a:latin typeface="ヒラギノ角ゴ4"/>
                <a:ea typeface="ヒラギノ角ゴ4"/>
              </a:rPr>
              <a:t>として</a:t>
            </a:r>
          </a:p>
        </p:txBody>
      </p:sp>
      <p:sp>
        <p:nvSpPr>
          <p:cNvPr id="16" name="WordArt 226"/>
          <p:cNvSpPr>
            <a:spLocks noChangeArrowheads="1" noChangeShapeType="1" noTextEdit="1"/>
          </p:cNvSpPr>
          <p:nvPr/>
        </p:nvSpPr>
        <p:spPr bwMode="auto">
          <a:xfrm>
            <a:off x="4668227" y="3861820"/>
            <a:ext cx="2249264" cy="14796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a:ln>
                  <a:noFill/>
                </a:ln>
                <a:solidFill>
                  <a:srgbClr val="FFFFFF"/>
                </a:solidFill>
                <a:effectLst/>
                <a:latin typeface="ヒラギノ角ゴ4"/>
                <a:ea typeface="ヒラギノ角ゴ4"/>
              </a:rPr>
              <a:t>デジタルサイネージ用の</a:t>
            </a:r>
            <a:r>
              <a:rPr lang="en-US" altLang="ja-JP" sz="1000" kern="10" spc="0">
                <a:ln>
                  <a:noFill/>
                </a:ln>
                <a:solidFill>
                  <a:srgbClr val="FFFFFF"/>
                </a:solidFill>
                <a:effectLst/>
                <a:latin typeface="ヒラギノ角ゴ4"/>
                <a:ea typeface="ヒラギノ角ゴ4"/>
              </a:rPr>
              <a:t>PC</a:t>
            </a:r>
            <a:r>
              <a:rPr lang="ja-JP" altLang="en-US" sz="1000" kern="10" spc="0">
                <a:ln>
                  <a:noFill/>
                </a:ln>
                <a:solidFill>
                  <a:srgbClr val="FFFFFF"/>
                </a:solidFill>
                <a:effectLst/>
                <a:latin typeface="ヒラギノ角ゴ4"/>
                <a:ea typeface="ヒラギノ角ゴ4"/>
              </a:rPr>
              <a:t>として</a:t>
            </a:r>
          </a:p>
        </p:txBody>
      </p:sp>
      <p:sp>
        <p:nvSpPr>
          <p:cNvPr id="17" name="WordArt 227"/>
          <p:cNvSpPr>
            <a:spLocks noChangeArrowheads="1" noChangeShapeType="1" noTextEdit="1"/>
          </p:cNvSpPr>
          <p:nvPr/>
        </p:nvSpPr>
        <p:spPr bwMode="auto">
          <a:xfrm>
            <a:off x="637078" y="6315588"/>
            <a:ext cx="1397041" cy="33783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アプライドオリジナル</a:t>
            </a:r>
          </a:p>
          <a:p>
            <a:pPr algn="l" rtl="0">
              <a:buNone/>
            </a:pPr>
            <a:r>
              <a:rPr lang="en-US" altLang="ja-JP" sz="3600" kern="10" spc="0" dirty="0">
                <a:ln>
                  <a:noFill/>
                </a:ln>
                <a:solidFill>
                  <a:srgbClr val="272727"/>
                </a:solidFill>
                <a:effectLst/>
                <a:latin typeface="ヒラギノ角ゴ5"/>
                <a:ea typeface="ヒラギノ角ゴ5"/>
              </a:rPr>
              <a:t>Be-</a:t>
            </a:r>
            <a:r>
              <a:rPr lang="en-US" altLang="ja-JP" sz="3600" kern="10" spc="0" dirty="0" err="1">
                <a:ln>
                  <a:noFill/>
                </a:ln>
                <a:solidFill>
                  <a:srgbClr val="272727"/>
                </a:solidFill>
                <a:effectLst/>
                <a:latin typeface="ヒラギノ角ゴ5"/>
                <a:ea typeface="ヒラギノ角ゴ5"/>
              </a:rPr>
              <a:t>Clia</a:t>
            </a:r>
            <a:r>
              <a:rPr lang="en-US" altLang="ja-JP" sz="3600" kern="10" spc="0" dirty="0">
                <a:ln>
                  <a:noFill/>
                </a:ln>
                <a:solidFill>
                  <a:srgbClr val="272727"/>
                </a:solidFill>
                <a:effectLst/>
                <a:latin typeface="ヒラギノ角ゴ5"/>
                <a:ea typeface="ヒラギノ角ゴ5"/>
              </a:rPr>
              <a:t> NUC</a:t>
            </a:r>
            <a:r>
              <a:rPr lang="ja-JP" altLang="en-US" sz="3600" kern="10" spc="0" dirty="0">
                <a:ln>
                  <a:noFill/>
                </a:ln>
                <a:solidFill>
                  <a:srgbClr val="272727"/>
                </a:solidFill>
                <a:effectLst/>
                <a:latin typeface="ヒラギノ角ゴ5"/>
                <a:ea typeface="ヒラギノ角ゴ5"/>
              </a:rPr>
              <a:t>シリーズ</a:t>
            </a:r>
          </a:p>
          <a:p>
            <a:pPr algn="l" rtl="0">
              <a:buNone/>
            </a:pPr>
            <a:r>
              <a:rPr lang="en-US" altLang="ja-JP" sz="3600" kern="10" spc="0" dirty="0">
                <a:ln>
                  <a:noFill/>
                </a:ln>
                <a:solidFill>
                  <a:srgbClr val="272727"/>
                </a:solidFill>
                <a:effectLst/>
                <a:latin typeface="ヒラギノ角ゴ5"/>
                <a:ea typeface="ヒラギノ角ゴ5"/>
              </a:rPr>
              <a:t>Type-NB5-1340P </a:t>
            </a:r>
            <a:endParaRPr lang="ja-JP" altLang="en-US" sz="3600" kern="10" spc="0" dirty="0">
              <a:ln>
                <a:noFill/>
              </a:ln>
              <a:solidFill>
                <a:srgbClr val="272727"/>
              </a:solidFill>
              <a:effectLst/>
              <a:latin typeface="ヒラギノ角ゴ5"/>
              <a:ea typeface="ヒラギノ角ゴ5"/>
            </a:endParaRPr>
          </a:p>
        </p:txBody>
      </p:sp>
      <p:sp>
        <p:nvSpPr>
          <p:cNvPr id="18" name="WordArt 228"/>
          <p:cNvSpPr>
            <a:spLocks noChangeArrowheads="1" noChangeShapeType="1" noTextEdit="1"/>
          </p:cNvSpPr>
          <p:nvPr/>
        </p:nvSpPr>
        <p:spPr bwMode="auto">
          <a:xfrm>
            <a:off x="4168461" y="6198742"/>
            <a:ext cx="2282921" cy="55565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160,000</a:t>
            </a:r>
            <a:endParaRPr lang="ja-JP" altLang="en-US" sz="3600" kern="10" spc="0" dirty="0">
              <a:ln>
                <a:noFill/>
              </a:ln>
              <a:solidFill>
                <a:srgbClr val="272727"/>
              </a:solidFill>
              <a:effectLst/>
              <a:latin typeface="ヒラギノ角ゴ5"/>
              <a:ea typeface="ヒラギノ角ゴ5"/>
            </a:endParaRPr>
          </a:p>
        </p:txBody>
      </p:sp>
      <p:grpSp>
        <p:nvGrpSpPr>
          <p:cNvPr id="19" name="Group 229"/>
          <p:cNvGrpSpPr>
            <a:grpSpLocks/>
          </p:cNvGrpSpPr>
          <p:nvPr/>
        </p:nvGrpSpPr>
        <p:grpSpPr bwMode="auto">
          <a:xfrm>
            <a:off x="6520600" y="6233033"/>
            <a:ext cx="269886" cy="445793"/>
            <a:chOff x="10084" y="8929"/>
            <a:chExt cx="562" cy="930"/>
          </a:xfrm>
        </p:grpSpPr>
        <p:sp>
          <p:nvSpPr>
            <p:cNvPr id="2384" name="WordArt 230"/>
            <p:cNvSpPr>
              <a:spLocks noChangeArrowheads="1" noChangeShapeType="1" noTextEdit="1"/>
            </p:cNvSpPr>
            <p:nvPr/>
          </p:nvSpPr>
          <p:spPr bwMode="auto">
            <a:xfrm>
              <a:off x="10084" y="9260"/>
              <a:ext cx="562" cy="5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円</a:t>
              </a:r>
            </a:p>
          </p:txBody>
        </p:sp>
        <p:sp>
          <p:nvSpPr>
            <p:cNvPr id="2388" name="WordArt 231"/>
            <p:cNvSpPr>
              <a:spLocks noChangeArrowheads="1" noChangeShapeType="1" noTextEdit="1"/>
            </p:cNvSpPr>
            <p:nvPr/>
          </p:nvSpPr>
          <p:spPr bwMode="auto">
            <a:xfrm>
              <a:off x="10084" y="8929"/>
              <a:ext cx="562" cy="28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税別</a:t>
              </a:r>
            </a:p>
          </p:txBody>
        </p:sp>
      </p:grpSp>
      <p:sp>
        <p:nvSpPr>
          <p:cNvPr id="20" name="Rectangle 232"/>
          <p:cNvSpPr>
            <a:spLocks noChangeArrowheads="1"/>
          </p:cNvSpPr>
          <p:nvPr/>
        </p:nvSpPr>
        <p:spPr bwMode="auto">
          <a:xfrm>
            <a:off x="6871134" y="6222873"/>
            <a:ext cx="398162" cy="472465"/>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1" name="WordArt 233"/>
          <p:cNvSpPr>
            <a:spLocks noChangeArrowheads="1" noChangeShapeType="1" noTextEdit="1"/>
          </p:cNvSpPr>
          <p:nvPr/>
        </p:nvSpPr>
        <p:spPr bwMode="auto">
          <a:xfrm>
            <a:off x="6921937" y="6366390"/>
            <a:ext cx="296557" cy="18606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カスタマイズ</a:t>
            </a:r>
          </a:p>
          <a:p>
            <a:pPr algn="ctr" rtl="0">
              <a:buNone/>
            </a:pPr>
            <a:r>
              <a:rPr lang="ja-JP" altLang="en-US" sz="3600" kern="10" spc="0">
                <a:ln>
                  <a:noFill/>
                </a:ln>
                <a:solidFill>
                  <a:srgbClr val="272727"/>
                </a:solidFill>
                <a:effectLst/>
                <a:latin typeface="ヒラギノ角ゴ5"/>
                <a:ea typeface="ヒラギノ角ゴ5"/>
              </a:rPr>
              <a:t>のご要望も</a:t>
            </a:r>
          </a:p>
          <a:p>
            <a:pPr algn="ctr" rtl="0">
              <a:buNone/>
            </a:pPr>
            <a:r>
              <a:rPr lang="ja-JP" altLang="en-US" sz="3600" kern="10" spc="0">
                <a:ln>
                  <a:noFill/>
                </a:ln>
                <a:solidFill>
                  <a:srgbClr val="272727"/>
                </a:solidFill>
                <a:effectLst/>
                <a:latin typeface="ヒラギノ角ゴ5"/>
                <a:ea typeface="ヒラギノ角ゴ5"/>
              </a:rPr>
              <a:t>承ります</a:t>
            </a:r>
          </a:p>
        </p:txBody>
      </p:sp>
      <p:sp>
        <p:nvSpPr>
          <p:cNvPr id="22" name="WordArt 234"/>
          <p:cNvSpPr>
            <a:spLocks noChangeArrowheads="1" noChangeShapeType="1" noTextEdit="1"/>
          </p:cNvSpPr>
          <p:nvPr/>
        </p:nvSpPr>
        <p:spPr bwMode="auto">
          <a:xfrm>
            <a:off x="3219732" y="6375916"/>
            <a:ext cx="824900" cy="12954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受注生産モデル</a:t>
            </a:r>
          </a:p>
        </p:txBody>
      </p:sp>
      <p:sp>
        <p:nvSpPr>
          <p:cNvPr id="23" name="AutoShape 235"/>
          <p:cNvSpPr>
            <a:spLocks noChangeArrowheads="1"/>
          </p:cNvSpPr>
          <p:nvPr/>
        </p:nvSpPr>
        <p:spPr bwMode="auto">
          <a:xfrm>
            <a:off x="3211476" y="6537849"/>
            <a:ext cx="833155" cy="153678"/>
          </a:xfrm>
          <a:prstGeom prst="roundRect">
            <a:avLst>
              <a:gd name="adj" fmla="val 16667"/>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 name="WordArt 236"/>
          <p:cNvSpPr>
            <a:spLocks noChangeArrowheads="1" noChangeShapeType="1" noTextEdit="1"/>
          </p:cNvSpPr>
          <p:nvPr/>
        </p:nvSpPr>
        <p:spPr bwMode="auto">
          <a:xfrm>
            <a:off x="3332766" y="6568331"/>
            <a:ext cx="590575" cy="9398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3600" kern="10" spc="0">
                <a:ln>
                  <a:noFill/>
                </a:ln>
                <a:solidFill>
                  <a:srgbClr val="FFFFFF"/>
                </a:solidFill>
                <a:effectLst/>
                <a:latin typeface="ヒラギノ角ゴ5"/>
                <a:ea typeface="ヒラギノ角ゴ5"/>
              </a:rPr>
              <a:t>特別限定価格</a:t>
            </a:r>
            <a:r>
              <a:rPr lang="en-US" altLang="zh-TW" sz="3600" kern="10" spc="0">
                <a:ln>
                  <a:noFill/>
                </a:ln>
                <a:solidFill>
                  <a:srgbClr val="FFFFFF"/>
                </a:solidFill>
                <a:effectLst/>
                <a:latin typeface="ヒラギノ角ゴ5"/>
                <a:ea typeface="ヒラギノ角ゴ5"/>
              </a:rPr>
              <a:t>!</a:t>
            </a:r>
            <a:endParaRPr lang="ja-JP" altLang="en-US" sz="3600" kern="10" spc="0">
              <a:ln>
                <a:noFill/>
              </a:ln>
              <a:solidFill>
                <a:srgbClr val="FFFFFF"/>
              </a:solidFill>
              <a:effectLst/>
              <a:latin typeface="ヒラギノ角ゴ5"/>
              <a:ea typeface="ヒラギノ角ゴ5"/>
            </a:endParaRPr>
          </a:p>
        </p:txBody>
      </p:sp>
      <p:sp>
        <p:nvSpPr>
          <p:cNvPr id="25" name="WordArt 237"/>
          <p:cNvSpPr>
            <a:spLocks noChangeArrowheads="1" noChangeShapeType="1" noTextEdit="1"/>
          </p:cNvSpPr>
          <p:nvPr/>
        </p:nvSpPr>
        <p:spPr bwMode="auto">
          <a:xfrm>
            <a:off x="734873" y="4419379"/>
            <a:ext cx="2667112" cy="1390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5"/>
                <a:ea typeface="ヒラギノ角ゴ5"/>
              </a:rPr>
              <a:t>コンパクト</a:t>
            </a:r>
            <a:r>
              <a:rPr lang="en-US" altLang="ja-JP" sz="3600" kern="10" spc="0">
                <a:ln>
                  <a:noFill/>
                </a:ln>
                <a:solidFill>
                  <a:srgbClr val="FFFFFF"/>
                </a:solidFill>
                <a:effectLst/>
                <a:latin typeface="ヒラギノ角ゴ5"/>
                <a:ea typeface="ヒラギノ角ゴ5"/>
              </a:rPr>
              <a:t>PC</a:t>
            </a:r>
            <a:r>
              <a:rPr lang="ja-JP" altLang="en-US" sz="3600" kern="10" spc="0">
                <a:ln>
                  <a:noFill/>
                </a:ln>
                <a:solidFill>
                  <a:srgbClr val="FFFFFF"/>
                </a:solidFill>
                <a:effectLst/>
                <a:latin typeface="ヒラギノ角ゴ5"/>
                <a:ea typeface="ヒラギノ角ゴ5"/>
              </a:rPr>
              <a:t>（インテル  </a:t>
            </a:r>
            <a:r>
              <a:rPr lang="en-US" altLang="ja-JP" sz="3600" kern="10" spc="0">
                <a:ln>
                  <a:noFill/>
                </a:ln>
                <a:solidFill>
                  <a:srgbClr val="FFFFFF"/>
                </a:solidFill>
                <a:effectLst/>
                <a:latin typeface="ヒラギノ角ゴ5"/>
                <a:ea typeface="ヒラギノ角ゴ5"/>
              </a:rPr>
              <a:t>Core i5 </a:t>
            </a:r>
            <a:r>
              <a:rPr lang="ja-JP" altLang="en-US" sz="3600" kern="10" spc="0">
                <a:ln>
                  <a:noFill/>
                </a:ln>
                <a:solidFill>
                  <a:srgbClr val="FFFFFF"/>
                </a:solidFill>
                <a:effectLst/>
                <a:latin typeface="ヒラギノ角ゴ5"/>
                <a:ea typeface="ヒラギノ角ゴ5"/>
              </a:rPr>
              <a:t>搭載）</a:t>
            </a:r>
          </a:p>
        </p:txBody>
      </p:sp>
      <p:cxnSp>
        <p:nvCxnSpPr>
          <p:cNvPr id="2286" name="AutoShape 238"/>
          <p:cNvCxnSpPr>
            <a:cxnSpLocks noChangeShapeType="1"/>
          </p:cNvCxnSpPr>
          <p:nvPr/>
        </p:nvCxnSpPr>
        <p:spPr bwMode="auto">
          <a:xfrm>
            <a:off x="339251" y="6856636"/>
            <a:ext cx="7093247" cy="0"/>
          </a:xfrm>
          <a:prstGeom prst="straightConnector1">
            <a:avLst/>
          </a:prstGeom>
          <a:noFill/>
          <a:ln w="9525">
            <a:solidFill>
              <a:srgbClr val="BFBFBF"/>
            </a:solidFill>
            <a:round/>
            <a:headEnd/>
            <a:tailEnd/>
          </a:ln>
          <a:extLst>
            <a:ext uri="{909E8E84-426E-40DD-AFC4-6F175D3DCCD1}">
              <a14:hiddenFill xmlns:a14="http://schemas.microsoft.com/office/drawing/2010/main">
                <a:noFill/>
              </a14:hiddenFill>
            </a:ext>
          </a:extLst>
        </p:spPr>
      </p:cxnSp>
      <p:cxnSp>
        <p:nvCxnSpPr>
          <p:cNvPr id="2287" name="AutoShape 239"/>
          <p:cNvCxnSpPr>
            <a:cxnSpLocks noChangeShapeType="1"/>
          </p:cNvCxnSpPr>
          <p:nvPr/>
        </p:nvCxnSpPr>
        <p:spPr bwMode="auto">
          <a:xfrm>
            <a:off x="3862379" y="7001423"/>
            <a:ext cx="0" cy="2465198"/>
          </a:xfrm>
          <a:prstGeom prst="straightConnector1">
            <a:avLst/>
          </a:prstGeom>
          <a:noFill/>
          <a:ln w="9525">
            <a:solidFill>
              <a:srgbClr val="BFBFBF"/>
            </a:solidFill>
            <a:round/>
            <a:headEnd/>
            <a:tailEnd/>
          </a:ln>
          <a:extLst>
            <a:ext uri="{909E8E84-426E-40DD-AFC4-6F175D3DCCD1}">
              <a14:hiddenFill xmlns:a14="http://schemas.microsoft.com/office/drawing/2010/main">
                <a:noFill/>
              </a14:hiddenFill>
            </a:ext>
          </a:extLst>
        </p:spPr>
      </p:cxnSp>
      <p:grpSp>
        <p:nvGrpSpPr>
          <p:cNvPr id="26" name="Group 240"/>
          <p:cNvGrpSpPr>
            <a:grpSpLocks/>
          </p:cNvGrpSpPr>
          <p:nvPr/>
        </p:nvGrpSpPr>
        <p:grpSpPr bwMode="auto">
          <a:xfrm>
            <a:off x="550715" y="8962405"/>
            <a:ext cx="3086864" cy="422297"/>
            <a:chOff x="4816" y="14527"/>
            <a:chExt cx="6418" cy="879"/>
          </a:xfrm>
        </p:grpSpPr>
        <p:sp>
          <p:nvSpPr>
            <p:cNvPr id="2373" name="WordArt 241"/>
            <p:cNvSpPr>
              <a:spLocks noChangeArrowheads="1" noChangeShapeType="1" noTextEdit="1"/>
            </p:cNvSpPr>
            <p:nvPr/>
          </p:nvSpPr>
          <p:spPr bwMode="auto">
            <a:xfrm>
              <a:off x="6329" y="14527"/>
              <a:ext cx="3611" cy="8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114,000</a:t>
              </a:r>
              <a:endParaRPr lang="ja-JP" altLang="en-US" sz="3600" kern="10" spc="0" dirty="0">
                <a:ln>
                  <a:noFill/>
                </a:ln>
                <a:solidFill>
                  <a:srgbClr val="272727"/>
                </a:solidFill>
                <a:effectLst/>
                <a:latin typeface="ヒラギノ角ゴ5"/>
                <a:ea typeface="ヒラギノ角ゴ5"/>
              </a:endParaRPr>
            </a:p>
          </p:txBody>
        </p:sp>
        <p:grpSp>
          <p:nvGrpSpPr>
            <p:cNvPr id="2375" name="Group 242"/>
            <p:cNvGrpSpPr>
              <a:grpSpLocks/>
            </p:cNvGrpSpPr>
            <p:nvPr/>
          </p:nvGrpSpPr>
          <p:grpSpPr bwMode="auto">
            <a:xfrm>
              <a:off x="10050" y="14581"/>
              <a:ext cx="427" cy="706"/>
              <a:chOff x="10084" y="8929"/>
              <a:chExt cx="562" cy="930"/>
            </a:xfrm>
          </p:grpSpPr>
          <p:sp>
            <p:nvSpPr>
              <p:cNvPr id="2381" name="WordArt 243"/>
              <p:cNvSpPr>
                <a:spLocks noChangeArrowheads="1" noChangeShapeType="1" noTextEdit="1"/>
              </p:cNvSpPr>
              <p:nvPr/>
            </p:nvSpPr>
            <p:spPr bwMode="auto">
              <a:xfrm>
                <a:off x="10084" y="9260"/>
                <a:ext cx="562" cy="5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円</a:t>
                </a:r>
              </a:p>
            </p:txBody>
          </p:sp>
          <p:sp>
            <p:nvSpPr>
              <p:cNvPr id="2382" name="WordArt 244"/>
              <p:cNvSpPr>
                <a:spLocks noChangeArrowheads="1" noChangeShapeType="1" noTextEdit="1"/>
              </p:cNvSpPr>
              <p:nvPr/>
            </p:nvSpPr>
            <p:spPr bwMode="auto">
              <a:xfrm>
                <a:off x="10084" y="8929"/>
                <a:ext cx="562" cy="28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税別</a:t>
                </a:r>
              </a:p>
            </p:txBody>
          </p:sp>
        </p:grpSp>
        <p:sp>
          <p:nvSpPr>
            <p:cNvPr id="2376" name="Rectangle 245"/>
            <p:cNvSpPr>
              <a:spLocks noChangeArrowheads="1"/>
            </p:cNvSpPr>
            <p:nvPr/>
          </p:nvSpPr>
          <p:spPr bwMode="auto">
            <a:xfrm>
              <a:off x="10604" y="14565"/>
              <a:ext cx="630" cy="748"/>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77" name="WordArt 246"/>
            <p:cNvSpPr>
              <a:spLocks noChangeArrowheads="1" noChangeShapeType="1" noTextEdit="1"/>
            </p:cNvSpPr>
            <p:nvPr/>
          </p:nvSpPr>
          <p:spPr bwMode="auto">
            <a:xfrm>
              <a:off x="10684" y="14792"/>
              <a:ext cx="470" cy="2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カスタマイズ</a:t>
              </a:r>
            </a:p>
            <a:p>
              <a:pPr algn="ctr" rtl="0">
                <a:buNone/>
              </a:pPr>
              <a:r>
                <a:rPr lang="ja-JP" altLang="en-US" sz="3600" kern="10" spc="0">
                  <a:ln>
                    <a:noFill/>
                  </a:ln>
                  <a:solidFill>
                    <a:srgbClr val="272727"/>
                  </a:solidFill>
                  <a:effectLst/>
                  <a:latin typeface="ヒラギノ角ゴ5"/>
                  <a:ea typeface="ヒラギノ角ゴ5"/>
                </a:rPr>
                <a:t>のご要望も</a:t>
              </a:r>
            </a:p>
            <a:p>
              <a:pPr algn="ctr" rtl="0">
                <a:buNone/>
              </a:pPr>
              <a:r>
                <a:rPr lang="ja-JP" altLang="en-US" sz="3600" kern="10" spc="0">
                  <a:ln>
                    <a:noFill/>
                  </a:ln>
                  <a:solidFill>
                    <a:srgbClr val="272727"/>
                  </a:solidFill>
                  <a:effectLst/>
                  <a:latin typeface="ヒラギノ角ゴ5"/>
                  <a:ea typeface="ヒラギノ角ゴ5"/>
                </a:rPr>
                <a:t>承ります</a:t>
              </a:r>
            </a:p>
          </p:txBody>
        </p:sp>
        <p:sp>
          <p:nvSpPr>
            <p:cNvPr id="2378" name="WordArt 247"/>
            <p:cNvSpPr>
              <a:spLocks noChangeArrowheads="1" noChangeShapeType="1" noTextEdit="1"/>
            </p:cNvSpPr>
            <p:nvPr/>
          </p:nvSpPr>
          <p:spPr bwMode="auto">
            <a:xfrm>
              <a:off x="4829" y="14807"/>
              <a:ext cx="1305"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受注生産モデル</a:t>
              </a:r>
            </a:p>
          </p:txBody>
        </p:sp>
        <p:sp>
          <p:nvSpPr>
            <p:cNvPr id="2379" name="AutoShape 248"/>
            <p:cNvSpPr>
              <a:spLocks noChangeArrowheads="1"/>
            </p:cNvSpPr>
            <p:nvPr/>
          </p:nvSpPr>
          <p:spPr bwMode="auto">
            <a:xfrm>
              <a:off x="4816" y="15064"/>
              <a:ext cx="1318" cy="243"/>
            </a:xfrm>
            <a:prstGeom prst="roundRect">
              <a:avLst>
                <a:gd name="adj" fmla="val 16667"/>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80" name="WordArt 249"/>
            <p:cNvSpPr>
              <a:spLocks noChangeArrowheads="1" noChangeShapeType="1" noTextEdit="1"/>
            </p:cNvSpPr>
            <p:nvPr/>
          </p:nvSpPr>
          <p:spPr bwMode="auto">
            <a:xfrm>
              <a:off x="5008" y="15112"/>
              <a:ext cx="934" cy="14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3600" kern="10" spc="0">
                  <a:ln>
                    <a:noFill/>
                  </a:ln>
                  <a:solidFill>
                    <a:srgbClr val="FFFFFF"/>
                  </a:solidFill>
                  <a:effectLst/>
                  <a:latin typeface="ヒラギノ角ゴ5"/>
                  <a:ea typeface="ヒラギノ角ゴ5"/>
                </a:rPr>
                <a:t>特別限定価格</a:t>
              </a:r>
              <a:r>
                <a:rPr lang="en-US" altLang="zh-TW" sz="3600" kern="10" spc="0">
                  <a:ln>
                    <a:noFill/>
                  </a:ln>
                  <a:solidFill>
                    <a:srgbClr val="FFFFFF"/>
                  </a:solidFill>
                  <a:effectLst/>
                  <a:latin typeface="ヒラギノ角ゴ5"/>
                  <a:ea typeface="ヒラギノ角ゴ5"/>
                </a:rPr>
                <a:t>!</a:t>
              </a:r>
              <a:endParaRPr lang="ja-JP" altLang="en-US" sz="3600" kern="10" spc="0">
                <a:ln>
                  <a:noFill/>
                </a:ln>
                <a:solidFill>
                  <a:srgbClr val="FFFFFF"/>
                </a:solidFill>
                <a:effectLst/>
                <a:latin typeface="ヒラギノ角ゴ5"/>
                <a:ea typeface="ヒラギノ角ゴ5"/>
              </a:endParaRPr>
            </a:p>
          </p:txBody>
        </p:sp>
      </p:grpSp>
      <p:sp>
        <p:nvSpPr>
          <p:cNvPr id="27" name="WordArt 250"/>
          <p:cNvSpPr>
            <a:spLocks noChangeArrowheads="1" noChangeShapeType="1" noTextEdit="1"/>
          </p:cNvSpPr>
          <p:nvPr/>
        </p:nvSpPr>
        <p:spPr bwMode="auto">
          <a:xfrm>
            <a:off x="571036" y="8633458"/>
            <a:ext cx="2167981" cy="2444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アプライドオリジナル</a:t>
            </a:r>
            <a:r>
              <a:rPr lang="en-US" altLang="ja-JP" sz="3600" kern="10" spc="0" dirty="0">
                <a:ln>
                  <a:noFill/>
                </a:ln>
                <a:solidFill>
                  <a:srgbClr val="272727"/>
                </a:solidFill>
                <a:effectLst/>
                <a:latin typeface="ヒラギノ角ゴ5"/>
                <a:ea typeface="ヒラギノ角ゴ5"/>
              </a:rPr>
              <a:t>Be-</a:t>
            </a:r>
            <a:r>
              <a:rPr lang="en-US" altLang="ja-JP" sz="3600" kern="10" spc="0" dirty="0" err="1">
                <a:ln>
                  <a:noFill/>
                </a:ln>
                <a:solidFill>
                  <a:srgbClr val="272727"/>
                </a:solidFill>
                <a:effectLst/>
                <a:latin typeface="ヒラギノ角ゴ5"/>
                <a:ea typeface="ヒラギノ角ゴ5"/>
              </a:rPr>
              <a:t>Clia</a:t>
            </a:r>
            <a:r>
              <a:rPr lang="en-US" altLang="ja-JP" sz="3600" kern="10" spc="0" dirty="0">
                <a:ln>
                  <a:noFill/>
                </a:ln>
                <a:solidFill>
                  <a:srgbClr val="272727"/>
                </a:solidFill>
                <a:effectLst/>
                <a:latin typeface="ヒラギノ角ゴ5"/>
                <a:ea typeface="ヒラギノ角ゴ5"/>
              </a:rPr>
              <a:t> NUC</a:t>
            </a:r>
            <a:r>
              <a:rPr lang="ja-JP" altLang="en-US" sz="3600" kern="10" spc="0" dirty="0">
                <a:ln>
                  <a:noFill/>
                </a:ln>
                <a:solidFill>
                  <a:srgbClr val="272727"/>
                </a:solidFill>
                <a:effectLst/>
                <a:latin typeface="ヒラギノ角ゴ5"/>
                <a:ea typeface="ヒラギノ角ゴ5"/>
              </a:rPr>
              <a:t>シリーズ</a:t>
            </a:r>
          </a:p>
          <a:p>
            <a:pPr algn="l" rtl="0">
              <a:buNone/>
            </a:pPr>
            <a:r>
              <a:rPr lang="en-US" altLang="ja-JP" sz="3600" kern="10" spc="0" dirty="0">
                <a:ln>
                  <a:noFill/>
                </a:ln>
                <a:solidFill>
                  <a:srgbClr val="272727"/>
                </a:solidFill>
                <a:effectLst/>
                <a:latin typeface="ヒラギノ角ゴ5"/>
                <a:ea typeface="ヒラギノ角ゴ5"/>
              </a:rPr>
              <a:t>Type-NB-N97 </a:t>
            </a:r>
            <a:endParaRPr lang="ja-JP" altLang="en-US" sz="3600" kern="10" spc="0" dirty="0">
              <a:ln>
                <a:noFill/>
              </a:ln>
              <a:solidFill>
                <a:srgbClr val="272727"/>
              </a:solidFill>
              <a:effectLst/>
              <a:latin typeface="ヒラギノ角ゴ5"/>
              <a:ea typeface="ヒラギノ角ゴ5"/>
            </a:endParaRPr>
          </a:p>
        </p:txBody>
      </p:sp>
      <p:cxnSp>
        <p:nvCxnSpPr>
          <p:cNvPr id="2299" name="AutoShape 251"/>
          <p:cNvCxnSpPr>
            <a:cxnSpLocks noChangeShapeType="1"/>
          </p:cNvCxnSpPr>
          <p:nvPr/>
        </p:nvCxnSpPr>
        <p:spPr bwMode="auto">
          <a:xfrm>
            <a:off x="514518" y="8530583"/>
            <a:ext cx="31859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300" name="Picture 2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75" y="7007139"/>
            <a:ext cx="3347860" cy="2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WordArt 253"/>
          <p:cNvSpPr>
            <a:spLocks noChangeArrowheads="1" noChangeShapeType="1" noTextEdit="1"/>
          </p:cNvSpPr>
          <p:nvPr/>
        </p:nvSpPr>
        <p:spPr bwMode="auto">
          <a:xfrm>
            <a:off x="590722" y="7122080"/>
            <a:ext cx="1539304" cy="838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5"/>
                <a:ea typeface="ヒラギノ角ゴ5"/>
              </a:rPr>
              <a:t>コンパクト</a:t>
            </a:r>
            <a:r>
              <a:rPr lang="en-US" altLang="ja-JP" sz="3600" kern="10" spc="0" dirty="0">
                <a:ln>
                  <a:noFill/>
                </a:ln>
                <a:solidFill>
                  <a:srgbClr val="FFFFFF"/>
                </a:solidFill>
                <a:effectLst/>
                <a:latin typeface="ヒラギノ角ゴ5"/>
                <a:ea typeface="ヒラギノ角ゴ5"/>
              </a:rPr>
              <a:t>PC</a:t>
            </a:r>
            <a:r>
              <a:rPr lang="ja-JP" altLang="en-US" sz="3600" kern="10" spc="0" dirty="0">
                <a:ln>
                  <a:noFill/>
                </a:ln>
                <a:solidFill>
                  <a:srgbClr val="FFFFFF"/>
                </a:solidFill>
                <a:effectLst/>
                <a:latin typeface="ヒラギノ角ゴ5"/>
                <a:ea typeface="ヒラギノ角ゴ5"/>
              </a:rPr>
              <a:t>（インテル  </a:t>
            </a:r>
            <a:r>
              <a:rPr lang="en-US" altLang="ja-JP" sz="3600" kern="10" spc="0" dirty="0">
                <a:ln>
                  <a:noFill/>
                </a:ln>
                <a:solidFill>
                  <a:srgbClr val="FFFFFF"/>
                </a:solidFill>
                <a:effectLst/>
                <a:latin typeface="ヒラギノ角ゴ5"/>
                <a:ea typeface="ヒラギノ角ゴ5"/>
              </a:rPr>
              <a:t>N97 </a:t>
            </a:r>
            <a:r>
              <a:rPr lang="ja-JP" altLang="en-US" sz="3600" kern="10" spc="0" dirty="0">
                <a:ln>
                  <a:noFill/>
                </a:ln>
                <a:solidFill>
                  <a:srgbClr val="FFFFFF"/>
                </a:solidFill>
                <a:effectLst/>
                <a:latin typeface="ヒラギノ角ゴ5"/>
                <a:ea typeface="ヒラギノ角ゴ5"/>
              </a:rPr>
              <a:t>搭載）</a:t>
            </a:r>
          </a:p>
        </p:txBody>
      </p:sp>
      <p:sp>
        <p:nvSpPr>
          <p:cNvPr id="29" name="WordArt 254"/>
          <p:cNvSpPr>
            <a:spLocks noChangeArrowheads="1" noChangeShapeType="1" noTextEdit="1"/>
          </p:cNvSpPr>
          <p:nvPr/>
        </p:nvSpPr>
        <p:spPr bwMode="auto">
          <a:xfrm>
            <a:off x="571036" y="8165439"/>
            <a:ext cx="1191945" cy="31243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ASROCK NUC MCP System</a:t>
            </a:r>
          </a:p>
          <a:p>
            <a:pPr algn="l" rtl="0">
              <a:buNone/>
            </a:pPr>
            <a:r>
              <a:rPr lang="ja-JP" altLang="en-US" sz="3600" kern="10" spc="0" dirty="0">
                <a:ln>
                  <a:noFill/>
                </a:ln>
                <a:solidFill>
                  <a:srgbClr val="272727"/>
                </a:solidFill>
                <a:effectLst/>
                <a:latin typeface="ヒラギノ角ゴ5"/>
                <a:ea typeface="ヒラギノ角ゴ5"/>
              </a:rPr>
              <a:t>・最大画面出力：最大</a:t>
            </a:r>
            <a:r>
              <a:rPr lang="en-US" altLang="ja-JP" sz="3600" kern="10" spc="0" dirty="0">
                <a:ln>
                  <a:noFill/>
                </a:ln>
                <a:solidFill>
                  <a:srgbClr val="272727"/>
                </a:solidFill>
                <a:effectLst/>
                <a:latin typeface="ヒラギノ角ゴ5"/>
                <a:ea typeface="ヒラギノ角ゴ5"/>
              </a:rPr>
              <a:t>4</a:t>
            </a:r>
            <a:r>
              <a:rPr lang="ja-JP" altLang="en-US" sz="3600" kern="10" spc="0" dirty="0">
                <a:ln>
                  <a:noFill/>
                </a:ln>
                <a:solidFill>
                  <a:srgbClr val="272727"/>
                </a:solidFill>
                <a:effectLst/>
                <a:latin typeface="ヒラギノ角ゴ5"/>
                <a:ea typeface="ヒラギノ角ゴ5"/>
              </a:rPr>
              <a:t>画面出力</a:t>
            </a:r>
          </a:p>
          <a:p>
            <a:pPr algn="l" rtl="0">
              <a:buNone/>
            </a:pPr>
            <a:r>
              <a:rPr lang="ja-JP" altLang="en-US" sz="3600" kern="10" spc="0" dirty="0">
                <a:ln>
                  <a:noFill/>
                </a:ln>
                <a:solidFill>
                  <a:srgbClr val="272727"/>
                </a:solidFill>
                <a:effectLst/>
                <a:latin typeface="ヒラギノ角ゴ5"/>
                <a:ea typeface="ヒラギノ角ゴ5"/>
              </a:rPr>
              <a:t>・電源：</a:t>
            </a:r>
            <a:r>
              <a:rPr lang="en-US" altLang="ja-JP" sz="3600" kern="10" spc="0" dirty="0">
                <a:ln>
                  <a:noFill/>
                </a:ln>
                <a:solidFill>
                  <a:srgbClr val="272727"/>
                </a:solidFill>
                <a:effectLst/>
                <a:latin typeface="ヒラギノ角ゴ5"/>
                <a:ea typeface="ヒラギノ角ゴ5"/>
              </a:rPr>
              <a:t>AC</a:t>
            </a:r>
            <a:r>
              <a:rPr lang="ja-JP" altLang="en-US" sz="3600" kern="10" spc="0" dirty="0">
                <a:ln>
                  <a:noFill/>
                </a:ln>
                <a:solidFill>
                  <a:srgbClr val="272727"/>
                </a:solidFill>
                <a:effectLst/>
                <a:latin typeface="ヒラギノ角ゴ5"/>
                <a:ea typeface="ヒラギノ角ゴ5"/>
              </a:rPr>
              <a:t>アダプター</a:t>
            </a:r>
            <a:r>
              <a:rPr lang="en-US" altLang="ja-JP" sz="3600" kern="10" spc="0" dirty="0">
                <a:ln>
                  <a:noFill/>
                </a:ln>
                <a:solidFill>
                  <a:srgbClr val="272727"/>
                </a:solidFill>
                <a:effectLst/>
                <a:latin typeface="ヒラギノ角ゴ5"/>
                <a:ea typeface="ヒラギノ角ゴ5"/>
              </a:rPr>
              <a:t>(100V-240V)</a:t>
            </a:r>
          </a:p>
          <a:p>
            <a:pPr algn="l" rtl="0">
              <a:buNone/>
            </a:pPr>
            <a:r>
              <a:rPr lang="ja-JP" altLang="en-US" sz="3600" kern="10" spc="0" dirty="0">
                <a:ln>
                  <a:noFill/>
                </a:ln>
                <a:solidFill>
                  <a:srgbClr val="272727"/>
                </a:solidFill>
                <a:effectLst/>
                <a:latin typeface="ヒラギノ角ゴ5"/>
                <a:ea typeface="ヒラギノ角ゴ5"/>
              </a:rPr>
              <a:t>・ポート：</a:t>
            </a:r>
            <a:r>
              <a:rPr lang="en-US" altLang="ja-JP" sz="3600" kern="10" spc="0" dirty="0">
                <a:ln>
                  <a:noFill/>
                </a:ln>
                <a:solidFill>
                  <a:srgbClr val="272727"/>
                </a:solidFill>
                <a:effectLst/>
                <a:latin typeface="ヒラギノ角ゴ5"/>
                <a:ea typeface="ヒラギノ角ゴ5"/>
              </a:rPr>
              <a:t>DisplayPort 1.4a x2</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Type-C</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 HDMI 2.0b x2</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2 </a:t>
            </a:r>
          </a:p>
          <a:p>
            <a:pPr algn="l" rtl="0">
              <a:buNone/>
            </a:pPr>
            <a:r>
              <a:rPr lang="ja-JP" altLang="en-US" sz="3600" kern="10" spc="0" dirty="0">
                <a:ln>
                  <a:noFill/>
                </a:ln>
                <a:solidFill>
                  <a:srgbClr val="272727"/>
                </a:solidFill>
                <a:effectLst/>
                <a:latin typeface="ヒラギノ角ゴ5"/>
                <a:ea typeface="ヒラギノ角ゴ5"/>
              </a:rPr>
              <a:t>・モニタ別売り</a:t>
            </a:r>
            <a:r>
              <a:rPr lang="en-US" altLang="ja-JP" sz="3600" kern="10" spc="0" dirty="0">
                <a:ln>
                  <a:noFill/>
                </a:ln>
                <a:solidFill>
                  <a:srgbClr val="272727"/>
                </a:solidFill>
                <a:effectLst/>
                <a:latin typeface="ヒラギノ角ゴ5"/>
                <a:ea typeface="ヒラギノ角ゴ5"/>
              </a:rPr>
              <a:t>/</a:t>
            </a:r>
            <a:r>
              <a:rPr lang="ja-JP" altLang="en-US" sz="3600" kern="10" spc="0" dirty="0">
                <a:ln>
                  <a:noFill/>
                </a:ln>
                <a:solidFill>
                  <a:srgbClr val="272727"/>
                </a:solidFill>
                <a:effectLst/>
                <a:latin typeface="ヒラギノ角ゴ5"/>
                <a:ea typeface="ヒラギノ角ゴ5"/>
              </a:rPr>
              <a:t>キーボード・マウス付属</a:t>
            </a:r>
          </a:p>
          <a:p>
            <a:pPr algn="l" rtl="0">
              <a:buNone/>
            </a:pPr>
            <a:r>
              <a:rPr lang="ja-JP" altLang="en-US" sz="3600" kern="10" spc="0" dirty="0">
                <a:ln>
                  <a:noFill/>
                </a:ln>
                <a:solidFill>
                  <a:srgbClr val="272727"/>
                </a:solidFill>
                <a:effectLst/>
                <a:latin typeface="ヒラギノ角ゴ5"/>
                <a:ea typeface="ヒラギノ角ゴ5"/>
              </a:rPr>
              <a:t>・</a:t>
            </a:r>
            <a:r>
              <a:rPr lang="en-US" altLang="ja-JP" sz="3600" kern="10" dirty="0">
                <a:solidFill>
                  <a:srgbClr val="272727"/>
                </a:solidFill>
                <a:latin typeface="ヒラギノ角ゴ5"/>
                <a:ea typeface="ヒラギノ角ゴ5"/>
              </a:rPr>
              <a:t>3</a:t>
            </a:r>
            <a:r>
              <a:rPr lang="ja-JP" altLang="en-US" sz="3600" kern="10" dirty="0">
                <a:solidFill>
                  <a:srgbClr val="272727"/>
                </a:solidFill>
                <a:latin typeface="ヒラギノ角ゴ5"/>
                <a:ea typeface="ヒラギノ角ゴ5"/>
              </a:rPr>
              <a:t> </a:t>
            </a:r>
            <a:r>
              <a:rPr lang="ja-JP" altLang="en-US" sz="3600" kern="10" spc="0" dirty="0">
                <a:ln>
                  <a:noFill/>
                </a:ln>
                <a:solidFill>
                  <a:srgbClr val="272727"/>
                </a:solidFill>
                <a:effectLst/>
                <a:latin typeface="ヒラギノ角ゴ5"/>
                <a:ea typeface="ヒラギノ角ゴ5"/>
              </a:rPr>
              <a:t>年間センドバック方式ハードウェア保証</a:t>
            </a:r>
          </a:p>
        </p:txBody>
      </p:sp>
      <p:sp>
        <p:nvSpPr>
          <p:cNvPr id="30" name="WordArt 255"/>
          <p:cNvSpPr>
            <a:spLocks noChangeArrowheads="1" noChangeShapeType="1" noTextEdit="1"/>
          </p:cNvSpPr>
          <p:nvPr/>
        </p:nvSpPr>
        <p:spPr bwMode="auto">
          <a:xfrm>
            <a:off x="1314652" y="4890574"/>
            <a:ext cx="418483" cy="933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Core i5</a:t>
            </a:r>
            <a:endParaRPr lang="ja-JP" altLang="en-US" sz="3600" kern="10" spc="0">
              <a:ln>
                <a:noFill/>
              </a:ln>
              <a:solidFill>
                <a:srgbClr val="272727"/>
              </a:solidFill>
              <a:effectLst/>
              <a:latin typeface="ヒラギノ角ゴ5"/>
              <a:ea typeface="ヒラギノ角ゴ5"/>
            </a:endParaRPr>
          </a:p>
        </p:txBody>
      </p:sp>
      <p:sp>
        <p:nvSpPr>
          <p:cNvPr id="31" name="WordArt 256"/>
          <p:cNvSpPr>
            <a:spLocks noChangeArrowheads="1" noChangeShapeType="1" noTextEdit="1"/>
          </p:cNvSpPr>
          <p:nvPr/>
        </p:nvSpPr>
        <p:spPr bwMode="auto">
          <a:xfrm>
            <a:off x="1284171" y="5011865"/>
            <a:ext cx="478810" cy="584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1</a:t>
            </a:r>
            <a:r>
              <a:rPr lang="en-US" altLang="ja-JP" sz="3600" kern="10" dirty="0">
                <a:solidFill>
                  <a:srgbClr val="272727"/>
                </a:solidFill>
                <a:latin typeface="ヒラギノ角ゴ5"/>
                <a:ea typeface="ヒラギノ角ゴ5"/>
              </a:rPr>
              <a:t>340P</a:t>
            </a:r>
            <a:endParaRPr lang="ja-JP" altLang="en-US" sz="3600" kern="10" spc="0" dirty="0">
              <a:ln>
                <a:noFill/>
              </a:ln>
              <a:solidFill>
                <a:srgbClr val="272727"/>
              </a:solidFill>
              <a:effectLst/>
              <a:latin typeface="ヒラギノ角ゴ5"/>
              <a:ea typeface="ヒラギノ角ゴ5"/>
            </a:endParaRPr>
          </a:p>
        </p:txBody>
      </p:sp>
      <p:sp>
        <p:nvSpPr>
          <p:cNvPr id="32" name="WordArt 257"/>
          <p:cNvSpPr>
            <a:spLocks noChangeArrowheads="1" noChangeShapeType="1" noTextEdit="1"/>
          </p:cNvSpPr>
          <p:nvPr/>
        </p:nvSpPr>
        <p:spPr bwMode="auto">
          <a:xfrm>
            <a:off x="2433569" y="4878508"/>
            <a:ext cx="342279" cy="10541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  8GB</a:t>
            </a:r>
            <a:endParaRPr lang="ja-JP" altLang="en-US" sz="3600" kern="10" spc="0">
              <a:ln>
                <a:noFill/>
              </a:ln>
              <a:solidFill>
                <a:srgbClr val="272727"/>
              </a:solidFill>
              <a:effectLst/>
              <a:latin typeface="ヒラギノ角ゴ5"/>
              <a:ea typeface="ヒラギノ角ゴ5"/>
            </a:endParaRPr>
          </a:p>
        </p:txBody>
      </p:sp>
      <p:sp>
        <p:nvSpPr>
          <p:cNvPr id="33" name="WordArt 258"/>
          <p:cNvSpPr>
            <a:spLocks noChangeArrowheads="1" noChangeShapeType="1" noTextEdit="1"/>
          </p:cNvSpPr>
          <p:nvPr/>
        </p:nvSpPr>
        <p:spPr bwMode="auto">
          <a:xfrm>
            <a:off x="2430394" y="5011865"/>
            <a:ext cx="427373" cy="5842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DDR5(8GB×1)</a:t>
            </a:r>
            <a:endParaRPr lang="ja-JP" altLang="en-US" sz="3600" kern="10" spc="0" dirty="0">
              <a:ln>
                <a:noFill/>
              </a:ln>
              <a:solidFill>
                <a:srgbClr val="272727"/>
              </a:solidFill>
              <a:effectLst/>
              <a:latin typeface="ヒラギノ角ゴ5"/>
              <a:ea typeface="ヒラギノ角ゴ5"/>
            </a:endParaRPr>
          </a:p>
        </p:txBody>
      </p:sp>
      <p:sp>
        <p:nvSpPr>
          <p:cNvPr id="34" name="WordArt 259"/>
          <p:cNvSpPr>
            <a:spLocks noChangeArrowheads="1" noChangeShapeType="1" noTextEdit="1"/>
          </p:cNvSpPr>
          <p:nvPr/>
        </p:nvSpPr>
        <p:spPr bwMode="auto">
          <a:xfrm>
            <a:off x="1321002" y="5365578"/>
            <a:ext cx="404512" cy="997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250GB</a:t>
            </a:r>
            <a:endParaRPr lang="ja-JP" altLang="en-US" sz="3600" kern="10" spc="0" dirty="0">
              <a:ln>
                <a:noFill/>
              </a:ln>
              <a:solidFill>
                <a:srgbClr val="272727"/>
              </a:solidFill>
              <a:effectLst/>
              <a:latin typeface="ヒラギノ角ゴ5"/>
              <a:ea typeface="ヒラギノ角ゴ5"/>
            </a:endParaRPr>
          </a:p>
        </p:txBody>
      </p:sp>
      <p:sp>
        <p:nvSpPr>
          <p:cNvPr id="35" name="WordArt 260"/>
          <p:cNvSpPr>
            <a:spLocks noChangeArrowheads="1" noChangeShapeType="1" noTextEdit="1"/>
          </p:cNvSpPr>
          <p:nvPr/>
        </p:nvSpPr>
        <p:spPr bwMode="auto">
          <a:xfrm>
            <a:off x="1426417" y="5492585"/>
            <a:ext cx="194318" cy="577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NVMe</a:t>
            </a:r>
            <a:endParaRPr lang="ja-JP" altLang="en-US" sz="3600" kern="10" spc="0">
              <a:ln>
                <a:noFill/>
              </a:ln>
              <a:solidFill>
                <a:srgbClr val="272727"/>
              </a:solidFill>
              <a:effectLst/>
              <a:latin typeface="ヒラギノ角ゴ5"/>
              <a:ea typeface="ヒラギノ角ゴ5"/>
            </a:endParaRPr>
          </a:p>
        </p:txBody>
      </p:sp>
      <p:pic>
        <p:nvPicPr>
          <p:cNvPr id="2309" name="Picture 26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7720" y="5193484"/>
            <a:ext cx="508656" cy="5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0" name="Picture 26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2686" y="5772634"/>
            <a:ext cx="327674" cy="32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1" name="Picture 2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2961" y="5785970"/>
            <a:ext cx="450869" cy="3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2" name="Picture 26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4873" y="4721020"/>
            <a:ext cx="407052" cy="40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3" name="Picture 26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58235" y="4729275"/>
            <a:ext cx="426738" cy="42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14" name="AutoShape 266"/>
          <p:cNvCxnSpPr>
            <a:cxnSpLocks noChangeShapeType="1"/>
          </p:cNvCxnSpPr>
          <p:nvPr/>
        </p:nvCxnSpPr>
        <p:spPr bwMode="auto">
          <a:xfrm>
            <a:off x="605327" y="5193484"/>
            <a:ext cx="235721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15" name="AutoShape 267"/>
          <p:cNvCxnSpPr>
            <a:cxnSpLocks noChangeShapeType="1"/>
          </p:cNvCxnSpPr>
          <p:nvPr/>
        </p:nvCxnSpPr>
        <p:spPr bwMode="auto">
          <a:xfrm>
            <a:off x="605327" y="5702781"/>
            <a:ext cx="235721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16" name="AutoShape 268"/>
          <p:cNvCxnSpPr>
            <a:cxnSpLocks noChangeShapeType="1"/>
          </p:cNvCxnSpPr>
          <p:nvPr/>
        </p:nvCxnSpPr>
        <p:spPr bwMode="auto">
          <a:xfrm>
            <a:off x="605327" y="6201282"/>
            <a:ext cx="235721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6" name="WordArt 269"/>
          <p:cNvSpPr>
            <a:spLocks noChangeArrowheads="1" noChangeShapeType="1" noTextEdit="1"/>
          </p:cNvSpPr>
          <p:nvPr/>
        </p:nvSpPr>
        <p:spPr bwMode="auto">
          <a:xfrm>
            <a:off x="2514217" y="5382724"/>
            <a:ext cx="259091" cy="876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非搭載</a:t>
            </a:r>
          </a:p>
        </p:txBody>
      </p:sp>
      <p:sp>
        <p:nvSpPr>
          <p:cNvPr id="37" name="WordArt 270"/>
          <p:cNvSpPr>
            <a:spLocks noChangeArrowheads="1" noChangeShapeType="1" noTextEdit="1"/>
          </p:cNvSpPr>
          <p:nvPr/>
        </p:nvSpPr>
        <p:spPr bwMode="auto">
          <a:xfrm>
            <a:off x="2544698" y="5492585"/>
            <a:ext cx="198763" cy="577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ドライブ</a:t>
            </a:r>
          </a:p>
        </p:txBody>
      </p:sp>
      <p:pic>
        <p:nvPicPr>
          <p:cNvPr id="2319" name="Picture 5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17292" y="5270958"/>
            <a:ext cx="347995" cy="34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70" name="Group 274"/>
          <p:cNvGrpSpPr>
            <a:grpSpLocks/>
          </p:cNvGrpSpPr>
          <p:nvPr/>
        </p:nvGrpSpPr>
        <p:grpSpPr bwMode="auto">
          <a:xfrm>
            <a:off x="1870300" y="7652967"/>
            <a:ext cx="383556" cy="184795"/>
            <a:chOff x="7880" y="1665"/>
            <a:chExt cx="1083" cy="523"/>
          </a:xfrm>
        </p:grpSpPr>
        <p:sp>
          <p:nvSpPr>
            <p:cNvPr id="2371" name="WordArt 275"/>
            <p:cNvSpPr>
              <a:spLocks noChangeArrowheads="1" noChangeShapeType="1" noTextEdit="1"/>
            </p:cNvSpPr>
            <p:nvPr/>
          </p:nvSpPr>
          <p:spPr bwMode="auto">
            <a:xfrm>
              <a:off x="7880" y="1665"/>
              <a:ext cx="1083" cy="35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短納期</a:t>
              </a:r>
            </a:p>
          </p:txBody>
        </p:sp>
        <p:sp>
          <p:nvSpPr>
            <p:cNvPr id="2372" name="WordArt 276"/>
            <p:cNvSpPr>
              <a:spLocks noChangeArrowheads="1" noChangeShapeType="1" noTextEdit="1"/>
            </p:cNvSpPr>
            <p:nvPr/>
          </p:nvSpPr>
          <p:spPr bwMode="auto">
            <a:xfrm>
              <a:off x="7880" y="2044"/>
              <a:ext cx="1083"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で納品できます</a:t>
              </a:r>
            </a:p>
          </p:txBody>
        </p:sp>
      </p:grpSp>
      <p:grpSp>
        <p:nvGrpSpPr>
          <p:cNvPr id="39" name="Group 278"/>
          <p:cNvGrpSpPr>
            <a:grpSpLocks/>
          </p:cNvGrpSpPr>
          <p:nvPr/>
        </p:nvGrpSpPr>
        <p:grpSpPr bwMode="auto">
          <a:xfrm>
            <a:off x="4064317" y="8962405"/>
            <a:ext cx="3087499" cy="422297"/>
            <a:chOff x="4816" y="14527"/>
            <a:chExt cx="6418" cy="879"/>
          </a:xfrm>
        </p:grpSpPr>
        <p:sp>
          <p:nvSpPr>
            <p:cNvPr id="2350" name="WordArt 279"/>
            <p:cNvSpPr>
              <a:spLocks noChangeArrowheads="1" noChangeShapeType="1" noTextEdit="1"/>
            </p:cNvSpPr>
            <p:nvPr/>
          </p:nvSpPr>
          <p:spPr bwMode="auto">
            <a:xfrm>
              <a:off x="6329" y="14527"/>
              <a:ext cx="3611" cy="8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198,000</a:t>
              </a:r>
              <a:endParaRPr lang="ja-JP" altLang="en-US" sz="3600" kern="10" spc="0" dirty="0">
                <a:ln>
                  <a:noFill/>
                </a:ln>
                <a:solidFill>
                  <a:srgbClr val="272727"/>
                </a:solidFill>
                <a:effectLst/>
                <a:latin typeface="ヒラギノ角ゴ5"/>
                <a:ea typeface="ヒラギノ角ゴ5"/>
              </a:endParaRPr>
            </a:p>
          </p:txBody>
        </p:sp>
        <p:grpSp>
          <p:nvGrpSpPr>
            <p:cNvPr id="2351" name="Group 280"/>
            <p:cNvGrpSpPr>
              <a:grpSpLocks/>
            </p:cNvGrpSpPr>
            <p:nvPr/>
          </p:nvGrpSpPr>
          <p:grpSpPr bwMode="auto">
            <a:xfrm>
              <a:off x="10050" y="14581"/>
              <a:ext cx="427" cy="706"/>
              <a:chOff x="10084" y="8929"/>
              <a:chExt cx="562" cy="930"/>
            </a:xfrm>
          </p:grpSpPr>
          <p:sp>
            <p:nvSpPr>
              <p:cNvPr id="2367" name="WordArt 281"/>
              <p:cNvSpPr>
                <a:spLocks noChangeArrowheads="1" noChangeShapeType="1" noTextEdit="1"/>
              </p:cNvSpPr>
              <p:nvPr/>
            </p:nvSpPr>
            <p:spPr bwMode="auto">
              <a:xfrm>
                <a:off x="10084" y="9260"/>
                <a:ext cx="562" cy="59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円</a:t>
                </a:r>
              </a:p>
            </p:txBody>
          </p:sp>
          <p:sp>
            <p:nvSpPr>
              <p:cNvPr id="2368" name="WordArt 282"/>
              <p:cNvSpPr>
                <a:spLocks noChangeArrowheads="1" noChangeShapeType="1" noTextEdit="1"/>
              </p:cNvSpPr>
              <p:nvPr/>
            </p:nvSpPr>
            <p:spPr bwMode="auto">
              <a:xfrm>
                <a:off x="10084" y="8929"/>
                <a:ext cx="562" cy="28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税別</a:t>
                </a:r>
              </a:p>
            </p:txBody>
          </p:sp>
        </p:grpSp>
        <p:sp>
          <p:nvSpPr>
            <p:cNvPr id="2360" name="Rectangle 283"/>
            <p:cNvSpPr>
              <a:spLocks noChangeArrowheads="1"/>
            </p:cNvSpPr>
            <p:nvPr/>
          </p:nvSpPr>
          <p:spPr bwMode="auto">
            <a:xfrm>
              <a:off x="10604" y="14565"/>
              <a:ext cx="630" cy="748"/>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61" name="WordArt 284"/>
            <p:cNvSpPr>
              <a:spLocks noChangeArrowheads="1" noChangeShapeType="1" noTextEdit="1"/>
            </p:cNvSpPr>
            <p:nvPr/>
          </p:nvSpPr>
          <p:spPr bwMode="auto">
            <a:xfrm>
              <a:off x="10684" y="14792"/>
              <a:ext cx="470" cy="2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カスタマイズ</a:t>
              </a:r>
            </a:p>
            <a:p>
              <a:pPr algn="ctr" rtl="0">
                <a:buNone/>
              </a:pPr>
              <a:r>
                <a:rPr lang="ja-JP" altLang="en-US" sz="3600" kern="10" spc="0">
                  <a:ln>
                    <a:noFill/>
                  </a:ln>
                  <a:solidFill>
                    <a:srgbClr val="272727"/>
                  </a:solidFill>
                  <a:effectLst/>
                  <a:latin typeface="ヒラギノ角ゴ5"/>
                  <a:ea typeface="ヒラギノ角ゴ5"/>
                </a:rPr>
                <a:t>のご要望も</a:t>
              </a:r>
            </a:p>
            <a:p>
              <a:pPr algn="ctr" rtl="0">
                <a:buNone/>
              </a:pPr>
              <a:r>
                <a:rPr lang="ja-JP" altLang="en-US" sz="3600" kern="10" spc="0">
                  <a:ln>
                    <a:noFill/>
                  </a:ln>
                  <a:solidFill>
                    <a:srgbClr val="272727"/>
                  </a:solidFill>
                  <a:effectLst/>
                  <a:latin typeface="ヒラギノ角ゴ5"/>
                  <a:ea typeface="ヒラギノ角ゴ5"/>
                </a:rPr>
                <a:t>承ります</a:t>
              </a:r>
            </a:p>
          </p:txBody>
        </p:sp>
        <p:sp>
          <p:nvSpPr>
            <p:cNvPr id="2364" name="WordArt 285"/>
            <p:cNvSpPr>
              <a:spLocks noChangeArrowheads="1" noChangeShapeType="1" noTextEdit="1"/>
            </p:cNvSpPr>
            <p:nvPr/>
          </p:nvSpPr>
          <p:spPr bwMode="auto">
            <a:xfrm>
              <a:off x="4829" y="14807"/>
              <a:ext cx="1305"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受注生産モデル</a:t>
              </a:r>
            </a:p>
          </p:txBody>
        </p:sp>
        <p:sp>
          <p:nvSpPr>
            <p:cNvPr id="2365" name="AutoShape 286"/>
            <p:cNvSpPr>
              <a:spLocks noChangeArrowheads="1"/>
            </p:cNvSpPr>
            <p:nvPr/>
          </p:nvSpPr>
          <p:spPr bwMode="auto">
            <a:xfrm>
              <a:off x="4816" y="15064"/>
              <a:ext cx="1318" cy="243"/>
            </a:xfrm>
            <a:prstGeom prst="roundRect">
              <a:avLst>
                <a:gd name="adj" fmla="val 16667"/>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66" name="WordArt 287"/>
            <p:cNvSpPr>
              <a:spLocks noChangeArrowheads="1" noChangeShapeType="1" noTextEdit="1"/>
            </p:cNvSpPr>
            <p:nvPr/>
          </p:nvSpPr>
          <p:spPr bwMode="auto">
            <a:xfrm>
              <a:off x="5008" y="15112"/>
              <a:ext cx="934" cy="14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3600" kern="10" spc="0">
                  <a:ln>
                    <a:noFill/>
                  </a:ln>
                  <a:solidFill>
                    <a:srgbClr val="FFFFFF"/>
                  </a:solidFill>
                  <a:effectLst/>
                  <a:latin typeface="ヒラギノ角ゴ5"/>
                  <a:ea typeface="ヒラギノ角ゴ5"/>
                </a:rPr>
                <a:t>特別限定価格</a:t>
              </a:r>
              <a:r>
                <a:rPr lang="en-US" altLang="zh-TW" sz="3600" kern="10" spc="0">
                  <a:ln>
                    <a:noFill/>
                  </a:ln>
                  <a:solidFill>
                    <a:srgbClr val="FFFFFF"/>
                  </a:solidFill>
                  <a:effectLst/>
                  <a:latin typeface="ヒラギノ角ゴ5"/>
                  <a:ea typeface="ヒラギノ角ゴ5"/>
                </a:rPr>
                <a:t>!</a:t>
              </a:r>
              <a:endParaRPr lang="ja-JP" altLang="en-US" sz="3600" kern="10" spc="0">
                <a:ln>
                  <a:noFill/>
                </a:ln>
                <a:solidFill>
                  <a:srgbClr val="FFFFFF"/>
                </a:solidFill>
                <a:effectLst/>
                <a:latin typeface="ヒラギノ角ゴ5"/>
                <a:ea typeface="ヒラギノ角ゴ5"/>
              </a:endParaRPr>
            </a:p>
          </p:txBody>
        </p:sp>
      </p:grpSp>
      <p:cxnSp>
        <p:nvCxnSpPr>
          <p:cNvPr id="2336" name="AutoShape 288"/>
          <p:cNvCxnSpPr>
            <a:cxnSpLocks noChangeShapeType="1"/>
          </p:cNvCxnSpPr>
          <p:nvPr/>
        </p:nvCxnSpPr>
        <p:spPr bwMode="auto">
          <a:xfrm>
            <a:off x="4028755" y="8530583"/>
            <a:ext cx="31859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337" name="Picture 2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7312" y="7007139"/>
            <a:ext cx="3347860" cy="2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WordArt 290"/>
          <p:cNvSpPr>
            <a:spLocks noChangeArrowheads="1" noChangeShapeType="1" noTextEdit="1"/>
          </p:cNvSpPr>
          <p:nvPr/>
        </p:nvSpPr>
        <p:spPr bwMode="auto">
          <a:xfrm>
            <a:off x="4104959" y="7122080"/>
            <a:ext cx="1517714" cy="8128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5"/>
                <a:ea typeface="ヒラギノ角ゴ5"/>
              </a:rPr>
              <a:t>コンパクト</a:t>
            </a:r>
            <a:r>
              <a:rPr lang="en-US" altLang="ja-JP" sz="3600" kern="10" spc="0">
                <a:ln>
                  <a:noFill/>
                </a:ln>
                <a:solidFill>
                  <a:srgbClr val="FFFFFF"/>
                </a:solidFill>
                <a:effectLst/>
                <a:latin typeface="ヒラギノ角ゴ5"/>
                <a:ea typeface="ヒラギノ角ゴ5"/>
              </a:rPr>
              <a:t>PC</a:t>
            </a:r>
            <a:r>
              <a:rPr lang="ja-JP" altLang="en-US" sz="3600" kern="10" spc="0">
                <a:ln>
                  <a:noFill/>
                </a:ln>
                <a:solidFill>
                  <a:srgbClr val="FFFFFF"/>
                </a:solidFill>
                <a:effectLst/>
                <a:latin typeface="ヒラギノ角ゴ5"/>
                <a:ea typeface="ヒラギノ角ゴ5"/>
              </a:rPr>
              <a:t>（インテル  </a:t>
            </a:r>
            <a:r>
              <a:rPr lang="en-US" altLang="ja-JP" sz="3600" kern="10" spc="0">
                <a:ln>
                  <a:noFill/>
                </a:ln>
                <a:solidFill>
                  <a:srgbClr val="FFFFFF"/>
                </a:solidFill>
                <a:effectLst/>
                <a:latin typeface="ヒラギノ角ゴ5"/>
                <a:ea typeface="ヒラギノ角ゴ5"/>
              </a:rPr>
              <a:t>Core i7 </a:t>
            </a:r>
            <a:r>
              <a:rPr lang="ja-JP" altLang="en-US" sz="3600" kern="10" spc="0">
                <a:ln>
                  <a:noFill/>
                </a:ln>
                <a:solidFill>
                  <a:srgbClr val="FFFFFF"/>
                </a:solidFill>
                <a:effectLst/>
                <a:latin typeface="ヒラギノ角ゴ5"/>
                <a:ea typeface="ヒラギノ角ゴ5"/>
              </a:rPr>
              <a:t>搭載）</a:t>
            </a:r>
          </a:p>
        </p:txBody>
      </p:sp>
      <p:sp>
        <p:nvSpPr>
          <p:cNvPr id="41" name="WordArt 291"/>
          <p:cNvSpPr>
            <a:spLocks noChangeArrowheads="1" noChangeShapeType="1" noTextEdit="1"/>
          </p:cNvSpPr>
          <p:nvPr/>
        </p:nvSpPr>
        <p:spPr bwMode="auto">
          <a:xfrm>
            <a:off x="4085273" y="8165439"/>
            <a:ext cx="1191945" cy="31243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ASROCK NUC MCP System</a:t>
            </a:r>
          </a:p>
          <a:p>
            <a:pPr algn="l" rtl="0">
              <a:buNone/>
            </a:pPr>
            <a:r>
              <a:rPr lang="ja-JP" altLang="en-US" sz="3600" kern="10" spc="0" dirty="0">
                <a:ln>
                  <a:noFill/>
                </a:ln>
                <a:solidFill>
                  <a:srgbClr val="272727"/>
                </a:solidFill>
                <a:effectLst/>
                <a:latin typeface="ヒラギノ角ゴ5"/>
                <a:ea typeface="ヒラギノ角ゴ5"/>
              </a:rPr>
              <a:t>・最大画面出力：最大</a:t>
            </a:r>
            <a:r>
              <a:rPr lang="en-US" altLang="ja-JP" sz="3600" kern="10" spc="0" dirty="0">
                <a:ln>
                  <a:noFill/>
                </a:ln>
                <a:solidFill>
                  <a:srgbClr val="272727"/>
                </a:solidFill>
                <a:effectLst/>
                <a:latin typeface="ヒラギノ角ゴ5"/>
                <a:ea typeface="ヒラギノ角ゴ5"/>
              </a:rPr>
              <a:t>4</a:t>
            </a:r>
            <a:r>
              <a:rPr lang="ja-JP" altLang="en-US" sz="3600" kern="10" spc="0" dirty="0">
                <a:ln>
                  <a:noFill/>
                </a:ln>
                <a:solidFill>
                  <a:srgbClr val="272727"/>
                </a:solidFill>
                <a:effectLst/>
                <a:latin typeface="ヒラギノ角ゴ5"/>
                <a:ea typeface="ヒラギノ角ゴ5"/>
              </a:rPr>
              <a:t>画面出力</a:t>
            </a:r>
          </a:p>
          <a:p>
            <a:pPr algn="l" rtl="0">
              <a:buNone/>
            </a:pPr>
            <a:r>
              <a:rPr lang="ja-JP" altLang="en-US" sz="3600" kern="10" spc="0" dirty="0">
                <a:ln>
                  <a:noFill/>
                </a:ln>
                <a:solidFill>
                  <a:srgbClr val="272727"/>
                </a:solidFill>
                <a:effectLst/>
                <a:latin typeface="ヒラギノ角ゴ5"/>
                <a:ea typeface="ヒラギノ角ゴ5"/>
              </a:rPr>
              <a:t>・電源：</a:t>
            </a:r>
            <a:r>
              <a:rPr lang="en-US" altLang="ja-JP" sz="3600" kern="10" spc="0" dirty="0">
                <a:ln>
                  <a:noFill/>
                </a:ln>
                <a:solidFill>
                  <a:srgbClr val="272727"/>
                </a:solidFill>
                <a:effectLst/>
                <a:latin typeface="ヒラギノ角ゴ5"/>
                <a:ea typeface="ヒラギノ角ゴ5"/>
              </a:rPr>
              <a:t>AC</a:t>
            </a:r>
            <a:r>
              <a:rPr lang="ja-JP" altLang="en-US" sz="3600" kern="10" spc="0" dirty="0">
                <a:ln>
                  <a:noFill/>
                </a:ln>
                <a:solidFill>
                  <a:srgbClr val="272727"/>
                </a:solidFill>
                <a:effectLst/>
                <a:latin typeface="ヒラギノ角ゴ5"/>
                <a:ea typeface="ヒラギノ角ゴ5"/>
              </a:rPr>
              <a:t>アダプター</a:t>
            </a:r>
            <a:r>
              <a:rPr lang="en-US" altLang="ja-JP" sz="3600" kern="10" spc="0" dirty="0">
                <a:ln>
                  <a:noFill/>
                </a:ln>
                <a:solidFill>
                  <a:srgbClr val="272727"/>
                </a:solidFill>
                <a:effectLst/>
                <a:latin typeface="ヒラギノ角ゴ5"/>
                <a:ea typeface="ヒラギノ角ゴ5"/>
              </a:rPr>
              <a:t>(100V-240V)</a:t>
            </a:r>
          </a:p>
          <a:p>
            <a:pPr algn="l" rtl="0">
              <a:buNone/>
            </a:pPr>
            <a:r>
              <a:rPr lang="ja-JP" altLang="en-US" sz="3600" kern="10" spc="0" dirty="0">
                <a:ln>
                  <a:noFill/>
                </a:ln>
                <a:solidFill>
                  <a:srgbClr val="272727"/>
                </a:solidFill>
                <a:effectLst/>
                <a:latin typeface="ヒラギノ角ゴ5"/>
                <a:ea typeface="ヒラギノ角ゴ5"/>
              </a:rPr>
              <a:t>・ポート：</a:t>
            </a:r>
            <a:r>
              <a:rPr lang="en-US" altLang="ja-JP" sz="3600" kern="10" spc="0" dirty="0">
                <a:ln>
                  <a:noFill/>
                </a:ln>
                <a:solidFill>
                  <a:srgbClr val="272727"/>
                </a:solidFill>
                <a:effectLst/>
                <a:latin typeface="ヒラギノ角ゴ5"/>
                <a:ea typeface="ヒラギノ角ゴ5"/>
              </a:rPr>
              <a:t>DisplayPort</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1  | HDMI</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1  | Type-C</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2 </a:t>
            </a:r>
          </a:p>
          <a:p>
            <a:pPr algn="l" rtl="0">
              <a:buNone/>
            </a:pPr>
            <a:r>
              <a:rPr lang="ja-JP" altLang="en-US" sz="3600" kern="10" spc="0" dirty="0">
                <a:ln>
                  <a:noFill/>
                </a:ln>
                <a:solidFill>
                  <a:srgbClr val="272727"/>
                </a:solidFill>
                <a:effectLst/>
                <a:latin typeface="ヒラギノ角ゴ5"/>
                <a:ea typeface="ヒラギノ角ゴ5"/>
              </a:rPr>
              <a:t>・モニタ別売り</a:t>
            </a:r>
            <a:r>
              <a:rPr lang="en-US" altLang="ja-JP" sz="3600" kern="10" spc="0" dirty="0">
                <a:ln>
                  <a:noFill/>
                </a:ln>
                <a:solidFill>
                  <a:srgbClr val="272727"/>
                </a:solidFill>
                <a:effectLst/>
                <a:latin typeface="ヒラギノ角ゴ5"/>
                <a:ea typeface="ヒラギノ角ゴ5"/>
              </a:rPr>
              <a:t>/</a:t>
            </a:r>
            <a:r>
              <a:rPr lang="ja-JP" altLang="en-US" sz="3600" kern="10" spc="0" dirty="0">
                <a:ln>
                  <a:noFill/>
                </a:ln>
                <a:solidFill>
                  <a:srgbClr val="272727"/>
                </a:solidFill>
                <a:effectLst/>
                <a:latin typeface="ヒラギノ角ゴ5"/>
                <a:ea typeface="ヒラギノ角ゴ5"/>
              </a:rPr>
              <a:t>キーボード・マウス付属</a:t>
            </a:r>
          </a:p>
          <a:p>
            <a:pPr algn="l" rtl="0">
              <a:buNone/>
            </a:pPr>
            <a:r>
              <a:rPr lang="ja-JP" altLang="en-US" sz="3600" kern="10" spc="0" dirty="0">
                <a:ln>
                  <a:noFill/>
                </a:ln>
                <a:solidFill>
                  <a:srgbClr val="272727"/>
                </a:solidFill>
                <a:effectLst/>
                <a:latin typeface="ヒラギノ角ゴ5"/>
                <a:ea typeface="ヒラギノ角ゴ5"/>
              </a:rPr>
              <a:t>・</a:t>
            </a:r>
            <a:r>
              <a:rPr lang="en-US" altLang="ja-JP" sz="3600" kern="10" dirty="0">
                <a:solidFill>
                  <a:srgbClr val="272727"/>
                </a:solidFill>
                <a:latin typeface="ヒラギノ角ゴ5"/>
                <a:ea typeface="ヒラギノ角ゴ5"/>
              </a:rPr>
              <a:t>3</a:t>
            </a:r>
            <a:r>
              <a:rPr lang="en-US" altLang="ja-JP" sz="3600" kern="10" spc="0" dirty="0">
                <a:ln>
                  <a:noFill/>
                </a:ln>
                <a:solidFill>
                  <a:srgbClr val="272727"/>
                </a:solidFill>
                <a:effectLst/>
                <a:latin typeface="ヒラギノ角ゴ5"/>
                <a:ea typeface="ヒラギノ角ゴ5"/>
              </a:rPr>
              <a:t> </a:t>
            </a:r>
            <a:r>
              <a:rPr lang="ja-JP" altLang="en-US" sz="3600" kern="10" spc="0" dirty="0">
                <a:ln>
                  <a:noFill/>
                </a:ln>
                <a:solidFill>
                  <a:srgbClr val="272727"/>
                </a:solidFill>
                <a:effectLst/>
                <a:latin typeface="ヒラギノ角ゴ5"/>
                <a:ea typeface="ヒラギノ角ゴ5"/>
              </a:rPr>
              <a:t>年間センドバック方式ハードウェア保証</a:t>
            </a:r>
          </a:p>
        </p:txBody>
      </p:sp>
      <p:grpSp>
        <p:nvGrpSpPr>
          <p:cNvPr id="2347" name="Group 294"/>
          <p:cNvGrpSpPr>
            <a:grpSpLocks/>
          </p:cNvGrpSpPr>
          <p:nvPr/>
        </p:nvGrpSpPr>
        <p:grpSpPr bwMode="auto">
          <a:xfrm>
            <a:off x="5384537" y="7652967"/>
            <a:ext cx="383556" cy="184795"/>
            <a:chOff x="7880" y="1665"/>
            <a:chExt cx="1083" cy="523"/>
          </a:xfrm>
        </p:grpSpPr>
        <p:sp>
          <p:nvSpPr>
            <p:cNvPr id="2348" name="WordArt 295"/>
            <p:cNvSpPr>
              <a:spLocks noChangeArrowheads="1" noChangeShapeType="1" noTextEdit="1"/>
            </p:cNvSpPr>
            <p:nvPr/>
          </p:nvSpPr>
          <p:spPr bwMode="auto">
            <a:xfrm>
              <a:off x="7880" y="1665"/>
              <a:ext cx="1083" cy="35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FFFFFF"/>
                  </a:solidFill>
                  <a:effectLst/>
                  <a:latin typeface="ヒラギノ角ゴ5"/>
                  <a:ea typeface="ヒラギノ角ゴ5"/>
                </a:rPr>
                <a:t>短納期</a:t>
              </a:r>
            </a:p>
          </p:txBody>
        </p:sp>
        <p:sp>
          <p:nvSpPr>
            <p:cNvPr id="2349" name="WordArt 296"/>
            <p:cNvSpPr>
              <a:spLocks noChangeArrowheads="1" noChangeShapeType="1" noTextEdit="1"/>
            </p:cNvSpPr>
            <p:nvPr/>
          </p:nvSpPr>
          <p:spPr bwMode="auto">
            <a:xfrm>
              <a:off x="7880" y="2044"/>
              <a:ext cx="1083"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FFFFFF"/>
                  </a:solidFill>
                  <a:effectLst/>
                  <a:latin typeface="ヒラギノ角ゴ5"/>
                  <a:ea typeface="ヒラギノ角ゴ5"/>
                </a:rPr>
                <a:t>で納品できます</a:t>
              </a:r>
            </a:p>
          </p:txBody>
        </p:sp>
      </p:grpSp>
      <p:sp>
        <p:nvSpPr>
          <p:cNvPr id="43" name="WordArt 297"/>
          <p:cNvSpPr>
            <a:spLocks noChangeArrowheads="1" noChangeShapeType="1" noTextEdit="1"/>
          </p:cNvSpPr>
          <p:nvPr/>
        </p:nvSpPr>
        <p:spPr bwMode="auto">
          <a:xfrm>
            <a:off x="4085273" y="8633458"/>
            <a:ext cx="2167981" cy="2444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アプライドオリジナル</a:t>
            </a:r>
            <a:r>
              <a:rPr lang="en-US" altLang="ja-JP" sz="3600" kern="10" spc="0" dirty="0">
                <a:ln>
                  <a:noFill/>
                </a:ln>
                <a:solidFill>
                  <a:srgbClr val="272727"/>
                </a:solidFill>
                <a:effectLst/>
                <a:latin typeface="ヒラギノ角ゴ5"/>
                <a:ea typeface="ヒラギノ角ゴ5"/>
              </a:rPr>
              <a:t>Be-</a:t>
            </a:r>
            <a:r>
              <a:rPr lang="en-US" altLang="ja-JP" sz="3600" kern="10" spc="0" dirty="0" err="1">
                <a:ln>
                  <a:noFill/>
                </a:ln>
                <a:solidFill>
                  <a:srgbClr val="272727"/>
                </a:solidFill>
                <a:effectLst/>
                <a:latin typeface="ヒラギノ角ゴ5"/>
                <a:ea typeface="ヒラギノ角ゴ5"/>
              </a:rPr>
              <a:t>Clia</a:t>
            </a:r>
            <a:r>
              <a:rPr lang="en-US" altLang="ja-JP" sz="3600" kern="10" spc="0" dirty="0">
                <a:ln>
                  <a:noFill/>
                </a:ln>
                <a:solidFill>
                  <a:srgbClr val="272727"/>
                </a:solidFill>
                <a:effectLst/>
                <a:latin typeface="ヒラギノ角ゴ5"/>
                <a:ea typeface="ヒラギノ角ゴ5"/>
              </a:rPr>
              <a:t> NUC</a:t>
            </a:r>
            <a:r>
              <a:rPr lang="ja-JP" altLang="en-US" sz="3600" kern="10" spc="0" dirty="0">
                <a:ln>
                  <a:noFill/>
                </a:ln>
                <a:solidFill>
                  <a:srgbClr val="272727"/>
                </a:solidFill>
                <a:effectLst/>
                <a:latin typeface="ヒラギノ角ゴ5"/>
                <a:ea typeface="ヒラギノ角ゴ5"/>
              </a:rPr>
              <a:t>シリーズ</a:t>
            </a:r>
          </a:p>
          <a:p>
            <a:pPr algn="l" rtl="0">
              <a:buNone/>
            </a:pPr>
            <a:r>
              <a:rPr lang="en-US" altLang="ja-JP" sz="3600" kern="10" spc="0" dirty="0">
                <a:ln>
                  <a:noFill/>
                </a:ln>
                <a:solidFill>
                  <a:srgbClr val="272727"/>
                </a:solidFill>
                <a:effectLst/>
                <a:latin typeface="ヒラギノ角ゴ5"/>
                <a:ea typeface="ヒラギノ角ゴ5"/>
              </a:rPr>
              <a:t>Type-NB7-1360P</a:t>
            </a:r>
            <a:endParaRPr lang="ja-JP" altLang="en-US" sz="3600" kern="10" spc="0" dirty="0">
              <a:ln>
                <a:noFill/>
              </a:ln>
              <a:solidFill>
                <a:srgbClr val="272727"/>
              </a:solidFill>
              <a:effectLst/>
              <a:latin typeface="ヒラギノ角ゴ5"/>
              <a:ea typeface="ヒラギノ角ゴ5"/>
            </a:endParaRPr>
          </a:p>
        </p:txBody>
      </p:sp>
      <p:sp>
        <p:nvSpPr>
          <p:cNvPr id="44" name="WordArt 298"/>
          <p:cNvSpPr>
            <a:spLocks noChangeArrowheads="1" noChangeShapeType="1" noTextEdit="1"/>
          </p:cNvSpPr>
          <p:nvPr/>
        </p:nvSpPr>
        <p:spPr bwMode="auto">
          <a:xfrm>
            <a:off x="4394531" y="7496749"/>
            <a:ext cx="197493" cy="4318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Core i7</a:t>
            </a:r>
            <a:endParaRPr lang="ja-JP" altLang="en-US" sz="3600" kern="10" spc="0">
              <a:ln>
                <a:noFill/>
              </a:ln>
              <a:solidFill>
                <a:srgbClr val="272727"/>
              </a:solidFill>
              <a:effectLst/>
              <a:latin typeface="ヒラギノ角ゴ5"/>
              <a:ea typeface="ヒラギノ角ゴ5"/>
            </a:endParaRPr>
          </a:p>
        </p:txBody>
      </p:sp>
      <p:sp>
        <p:nvSpPr>
          <p:cNvPr id="45" name="WordArt 299"/>
          <p:cNvSpPr>
            <a:spLocks noChangeArrowheads="1" noChangeShapeType="1" noTextEdit="1"/>
          </p:cNvSpPr>
          <p:nvPr/>
        </p:nvSpPr>
        <p:spPr bwMode="auto">
          <a:xfrm>
            <a:off x="4380560" y="7553267"/>
            <a:ext cx="225434" cy="27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dirty="0">
                <a:solidFill>
                  <a:srgbClr val="272727"/>
                </a:solidFill>
                <a:latin typeface="ヒラギノ角ゴ5"/>
                <a:ea typeface="ヒラギノ角ゴ5"/>
              </a:rPr>
              <a:t>1360P</a:t>
            </a:r>
          </a:p>
        </p:txBody>
      </p:sp>
      <p:sp>
        <p:nvSpPr>
          <p:cNvPr id="46" name="WordArt 300"/>
          <p:cNvSpPr>
            <a:spLocks noChangeArrowheads="1" noChangeShapeType="1" noTextEdit="1"/>
          </p:cNvSpPr>
          <p:nvPr/>
        </p:nvSpPr>
        <p:spPr bwMode="auto">
          <a:xfrm>
            <a:off x="4929858" y="7495479"/>
            <a:ext cx="161297" cy="4889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16GB</a:t>
            </a:r>
            <a:endParaRPr lang="ja-JP" altLang="en-US" sz="3600" kern="10" spc="0">
              <a:ln>
                <a:noFill/>
              </a:ln>
              <a:solidFill>
                <a:srgbClr val="272727"/>
              </a:solidFill>
              <a:effectLst/>
              <a:latin typeface="ヒラギノ角ゴ5"/>
              <a:ea typeface="ヒラギノ角ゴ5"/>
            </a:endParaRPr>
          </a:p>
        </p:txBody>
      </p:sp>
      <p:sp>
        <p:nvSpPr>
          <p:cNvPr id="47" name="WordArt 301"/>
          <p:cNvSpPr>
            <a:spLocks noChangeArrowheads="1" noChangeShapeType="1" noTextEdit="1"/>
          </p:cNvSpPr>
          <p:nvPr/>
        </p:nvSpPr>
        <p:spPr bwMode="auto">
          <a:xfrm>
            <a:off x="4915253" y="7557712"/>
            <a:ext cx="201303" cy="27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DDR5</a:t>
            </a:r>
          </a:p>
          <a:p>
            <a:pPr algn="l" rtl="0">
              <a:buNone/>
            </a:pPr>
            <a:r>
              <a:rPr lang="en-US" altLang="ja-JP" sz="3600" kern="10" spc="0" dirty="0">
                <a:ln>
                  <a:noFill/>
                </a:ln>
                <a:solidFill>
                  <a:srgbClr val="272727"/>
                </a:solidFill>
                <a:effectLst/>
                <a:latin typeface="ヒラギノ角ゴ5"/>
                <a:ea typeface="ヒラギノ角ゴ5"/>
              </a:rPr>
              <a:t>(16GB×1)</a:t>
            </a:r>
            <a:endParaRPr lang="ja-JP" altLang="en-US" sz="3600" kern="10" spc="0" dirty="0">
              <a:ln>
                <a:noFill/>
              </a:ln>
              <a:solidFill>
                <a:srgbClr val="272727"/>
              </a:solidFill>
              <a:effectLst/>
              <a:latin typeface="ヒラギノ角ゴ5"/>
              <a:ea typeface="ヒラギノ角ゴ5"/>
            </a:endParaRPr>
          </a:p>
        </p:txBody>
      </p:sp>
      <p:sp>
        <p:nvSpPr>
          <p:cNvPr id="48" name="WordArt 302"/>
          <p:cNvSpPr>
            <a:spLocks noChangeArrowheads="1" noChangeShapeType="1" noTextEdit="1"/>
          </p:cNvSpPr>
          <p:nvPr/>
        </p:nvSpPr>
        <p:spPr bwMode="auto">
          <a:xfrm>
            <a:off x="4397706" y="7719646"/>
            <a:ext cx="190508" cy="4762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250GB</a:t>
            </a:r>
            <a:endParaRPr lang="ja-JP" altLang="en-US" sz="3600" kern="10" spc="0" dirty="0">
              <a:ln>
                <a:noFill/>
              </a:ln>
              <a:solidFill>
                <a:srgbClr val="272727"/>
              </a:solidFill>
              <a:effectLst/>
              <a:latin typeface="ヒラギノ角ゴ5"/>
              <a:ea typeface="ヒラギノ角ゴ5"/>
            </a:endParaRPr>
          </a:p>
        </p:txBody>
      </p:sp>
      <p:sp>
        <p:nvSpPr>
          <p:cNvPr id="49" name="WordArt 303"/>
          <p:cNvSpPr>
            <a:spLocks noChangeArrowheads="1" noChangeShapeType="1" noTextEdit="1"/>
          </p:cNvSpPr>
          <p:nvPr/>
        </p:nvSpPr>
        <p:spPr bwMode="auto">
          <a:xfrm>
            <a:off x="4447873" y="7779339"/>
            <a:ext cx="90809" cy="2794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NVMe</a:t>
            </a:r>
            <a:endParaRPr lang="ja-JP" altLang="en-US" sz="3600" kern="10" spc="0">
              <a:ln>
                <a:noFill/>
              </a:ln>
              <a:solidFill>
                <a:srgbClr val="272727"/>
              </a:solidFill>
              <a:effectLst/>
              <a:latin typeface="ヒラギノ角ゴ5"/>
              <a:ea typeface="ヒラギノ角ゴ5"/>
            </a:endParaRPr>
          </a:p>
        </p:txBody>
      </p:sp>
      <p:pic>
        <p:nvPicPr>
          <p:cNvPr id="2352" name="図 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91623" y="7643442"/>
            <a:ext cx="238770" cy="23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3" name="Picture 5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68227" y="7915871"/>
            <a:ext cx="154311" cy="1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4" name="Picture 5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098608" y="7922221"/>
            <a:ext cx="212734" cy="1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 name="Picture 4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118929" y="7420545"/>
            <a:ext cx="191143" cy="19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 name="Picture 4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647271" y="7424990"/>
            <a:ext cx="200033" cy="20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7" name="AutoShape 309"/>
          <p:cNvCxnSpPr>
            <a:cxnSpLocks noChangeShapeType="1"/>
          </p:cNvCxnSpPr>
          <p:nvPr/>
        </p:nvCxnSpPr>
        <p:spPr bwMode="auto">
          <a:xfrm>
            <a:off x="4057332" y="7643442"/>
            <a:ext cx="110939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58" name="AutoShape 310"/>
          <p:cNvCxnSpPr>
            <a:cxnSpLocks noChangeShapeType="1"/>
          </p:cNvCxnSpPr>
          <p:nvPr/>
        </p:nvCxnSpPr>
        <p:spPr bwMode="auto">
          <a:xfrm>
            <a:off x="4057332" y="7882849"/>
            <a:ext cx="110939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59" name="AutoShape 311"/>
          <p:cNvCxnSpPr>
            <a:cxnSpLocks noChangeShapeType="1"/>
          </p:cNvCxnSpPr>
          <p:nvPr/>
        </p:nvCxnSpPr>
        <p:spPr bwMode="auto">
          <a:xfrm>
            <a:off x="4057332" y="8117176"/>
            <a:ext cx="110939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0" name="WordArt 312"/>
          <p:cNvSpPr>
            <a:spLocks noChangeArrowheads="1" noChangeShapeType="1" noTextEdit="1"/>
          </p:cNvSpPr>
          <p:nvPr/>
        </p:nvSpPr>
        <p:spPr bwMode="auto">
          <a:xfrm>
            <a:off x="4933668" y="7729171"/>
            <a:ext cx="160027" cy="5334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非搭載</a:t>
            </a:r>
          </a:p>
        </p:txBody>
      </p:sp>
      <p:sp>
        <p:nvSpPr>
          <p:cNvPr id="51" name="WordArt 313"/>
          <p:cNvSpPr>
            <a:spLocks noChangeArrowheads="1" noChangeShapeType="1" noTextEdit="1"/>
          </p:cNvSpPr>
          <p:nvPr/>
        </p:nvSpPr>
        <p:spPr bwMode="auto">
          <a:xfrm>
            <a:off x="4956529" y="7792039"/>
            <a:ext cx="91444" cy="27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ドライブ</a:t>
            </a:r>
          </a:p>
        </p:txBody>
      </p:sp>
      <p:pic>
        <p:nvPicPr>
          <p:cNvPr id="2362" name="Picture 5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68227" y="7690434"/>
            <a:ext cx="159392" cy="16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 name="Picture 315" descr="11th-gen-core-i7-processors-badge-rwd"/>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387712" y="8156548"/>
            <a:ext cx="262266" cy="26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43" name="Group 318"/>
          <p:cNvGrpSpPr>
            <a:grpSpLocks/>
          </p:cNvGrpSpPr>
          <p:nvPr/>
        </p:nvGrpSpPr>
        <p:grpSpPr bwMode="auto">
          <a:xfrm>
            <a:off x="4511376" y="4861997"/>
            <a:ext cx="589940" cy="284495"/>
            <a:chOff x="7880" y="1665"/>
            <a:chExt cx="1083" cy="523"/>
          </a:xfrm>
        </p:grpSpPr>
        <p:sp>
          <p:nvSpPr>
            <p:cNvPr id="2344" name="WordArt 319"/>
            <p:cNvSpPr>
              <a:spLocks noChangeArrowheads="1" noChangeShapeType="1" noTextEdit="1"/>
            </p:cNvSpPr>
            <p:nvPr/>
          </p:nvSpPr>
          <p:spPr bwMode="auto">
            <a:xfrm>
              <a:off x="7880" y="1665"/>
              <a:ext cx="1083" cy="35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短納期</a:t>
              </a:r>
            </a:p>
          </p:txBody>
        </p:sp>
        <p:sp>
          <p:nvSpPr>
            <p:cNvPr id="2345" name="WordArt 320"/>
            <p:cNvSpPr>
              <a:spLocks noChangeArrowheads="1" noChangeShapeType="1" noTextEdit="1"/>
            </p:cNvSpPr>
            <p:nvPr/>
          </p:nvSpPr>
          <p:spPr bwMode="auto">
            <a:xfrm>
              <a:off x="7880" y="2044"/>
              <a:ext cx="1083"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latin typeface="ヒラギノ角ゴ5"/>
                  <a:ea typeface="ヒラギノ角ゴ5"/>
                </a:rPr>
                <a:t>で納品できます</a:t>
              </a:r>
            </a:p>
          </p:txBody>
        </p:sp>
      </p:grpSp>
      <p:sp>
        <p:nvSpPr>
          <p:cNvPr id="53" name="WordArt 321"/>
          <p:cNvSpPr>
            <a:spLocks noChangeArrowheads="1" noChangeShapeType="1" noTextEdit="1"/>
          </p:cNvSpPr>
          <p:nvPr/>
        </p:nvSpPr>
        <p:spPr bwMode="auto">
          <a:xfrm>
            <a:off x="3117492" y="5437972"/>
            <a:ext cx="2482319" cy="65090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ASROCK NUC MCP System</a:t>
            </a:r>
          </a:p>
          <a:p>
            <a:pPr algn="l" rtl="0">
              <a:buNone/>
            </a:pPr>
            <a:r>
              <a:rPr lang="ja-JP" altLang="en-US" sz="3600" kern="10" spc="0" dirty="0">
                <a:ln>
                  <a:noFill/>
                </a:ln>
                <a:solidFill>
                  <a:srgbClr val="272727"/>
                </a:solidFill>
                <a:effectLst/>
                <a:latin typeface="ヒラギノ角ゴ5"/>
                <a:ea typeface="ヒラギノ角ゴ5"/>
              </a:rPr>
              <a:t>・最大画面出力：最大</a:t>
            </a:r>
            <a:r>
              <a:rPr lang="en-US" altLang="ja-JP" sz="3600" kern="10" spc="0" dirty="0">
                <a:ln>
                  <a:noFill/>
                </a:ln>
                <a:solidFill>
                  <a:srgbClr val="272727"/>
                </a:solidFill>
                <a:effectLst/>
                <a:latin typeface="ヒラギノ角ゴ5"/>
                <a:ea typeface="ヒラギノ角ゴ5"/>
              </a:rPr>
              <a:t>4</a:t>
            </a:r>
            <a:r>
              <a:rPr lang="ja-JP" altLang="en-US" sz="3600" kern="10" spc="0" dirty="0">
                <a:ln>
                  <a:noFill/>
                </a:ln>
                <a:solidFill>
                  <a:srgbClr val="272727"/>
                </a:solidFill>
                <a:effectLst/>
                <a:latin typeface="ヒラギノ角ゴ5"/>
                <a:ea typeface="ヒラギノ角ゴ5"/>
              </a:rPr>
              <a:t>画面出力</a:t>
            </a:r>
          </a:p>
          <a:p>
            <a:pPr algn="l" rtl="0">
              <a:buNone/>
            </a:pPr>
            <a:r>
              <a:rPr lang="ja-JP" altLang="en-US" sz="3600" kern="10" spc="0" dirty="0">
                <a:ln>
                  <a:noFill/>
                </a:ln>
                <a:solidFill>
                  <a:srgbClr val="272727"/>
                </a:solidFill>
                <a:effectLst/>
                <a:latin typeface="ヒラギノ角ゴ5"/>
                <a:ea typeface="ヒラギノ角ゴ5"/>
              </a:rPr>
              <a:t>・電源：</a:t>
            </a:r>
            <a:r>
              <a:rPr lang="en-US" altLang="ja-JP" sz="3600" kern="10" spc="0" dirty="0">
                <a:ln>
                  <a:noFill/>
                </a:ln>
                <a:solidFill>
                  <a:srgbClr val="272727"/>
                </a:solidFill>
                <a:effectLst/>
                <a:latin typeface="ヒラギノ角ゴ5"/>
                <a:ea typeface="ヒラギノ角ゴ5"/>
              </a:rPr>
              <a:t>AC</a:t>
            </a:r>
            <a:r>
              <a:rPr lang="ja-JP" altLang="en-US" sz="3600" kern="10" spc="0" dirty="0">
                <a:ln>
                  <a:noFill/>
                </a:ln>
                <a:solidFill>
                  <a:srgbClr val="272727"/>
                </a:solidFill>
                <a:effectLst/>
                <a:latin typeface="ヒラギノ角ゴ5"/>
                <a:ea typeface="ヒラギノ角ゴ5"/>
              </a:rPr>
              <a:t>アダプター</a:t>
            </a:r>
            <a:r>
              <a:rPr lang="en-US" altLang="ja-JP" sz="3600" kern="10" spc="0" dirty="0">
                <a:ln>
                  <a:noFill/>
                </a:ln>
                <a:solidFill>
                  <a:srgbClr val="272727"/>
                </a:solidFill>
                <a:effectLst/>
                <a:latin typeface="ヒラギノ角ゴ5"/>
                <a:ea typeface="ヒラギノ角ゴ5"/>
              </a:rPr>
              <a:t>(100V-240V)</a:t>
            </a:r>
          </a:p>
          <a:p>
            <a:pPr algn="l" rtl="0">
              <a:buNone/>
            </a:pPr>
            <a:r>
              <a:rPr lang="ja-JP" altLang="en-US" sz="3600" kern="10" spc="0" dirty="0">
                <a:ln>
                  <a:noFill/>
                </a:ln>
                <a:solidFill>
                  <a:srgbClr val="272727"/>
                </a:solidFill>
                <a:effectLst/>
                <a:latin typeface="ヒラギノ角ゴ5"/>
                <a:ea typeface="ヒラギノ角ゴ5"/>
              </a:rPr>
              <a:t>・ポート：</a:t>
            </a:r>
            <a:r>
              <a:rPr lang="en-US" altLang="ja-JP" sz="3600" kern="10" spc="0" dirty="0">
                <a:ln>
                  <a:noFill/>
                </a:ln>
                <a:solidFill>
                  <a:srgbClr val="272727"/>
                </a:solidFill>
                <a:effectLst/>
                <a:latin typeface="ヒラギノ角ゴ5"/>
                <a:ea typeface="ヒラギノ角ゴ5"/>
              </a:rPr>
              <a:t>DisplayPort</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1  | HDMI</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1  | Type-C</a:t>
            </a:r>
            <a:r>
              <a:rPr lang="ja-JP" altLang="en-US" sz="3600" kern="10" spc="0" dirty="0">
                <a:ln>
                  <a:noFill/>
                </a:ln>
                <a:solidFill>
                  <a:srgbClr val="272727"/>
                </a:solidFill>
                <a:effectLst/>
                <a:latin typeface="ヒラギノ角ゴ5"/>
                <a:ea typeface="ヒラギノ角ゴ5"/>
              </a:rPr>
              <a:t>：</a:t>
            </a:r>
            <a:r>
              <a:rPr lang="en-US" altLang="ja-JP" sz="3600" kern="10" spc="0" dirty="0">
                <a:ln>
                  <a:noFill/>
                </a:ln>
                <a:solidFill>
                  <a:srgbClr val="272727"/>
                </a:solidFill>
                <a:effectLst/>
                <a:latin typeface="ヒラギノ角ゴ5"/>
                <a:ea typeface="ヒラギノ角ゴ5"/>
              </a:rPr>
              <a:t>2 </a:t>
            </a:r>
          </a:p>
          <a:p>
            <a:pPr algn="l" rtl="0">
              <a:buNone/>
            </a:pPr>
            <a:r>
              <a:rPr lang="ja-JP" altLang="en-US" sz="3600" kern="10" spc="0" dirty="0">
                <a:ln>
                  <a:noFill/>
                </a:ln>
                <a:solidFill>
                  <a:srgbClr val="272727"/>
                </a:solidFill>
                <a:effectLst/>
                <a:latin typeface="ヒラギノ角ゴ5"/>
                <a:ea typeface="ヒラギノ角ゴ5"/>
              </a:rPr>
              <a:t>・モニタ別売り</a:t>
            </a:r>
            <a:r>
              <a:rPr lang="en-US" altLang="ja-JP" sz="3600" kern="10" spc="0" dirty="0">
                <a:ln>
                  <a:noFill/>
                </a:ln>
                <a:solidFill>
                  <a:srgbClr val="272727"/>
                </a:solidFill>
                <a:effectLst/>
                <a:latin typeface="ヒラギノ角ゴ5"/>
                <a:ea typeface="ヒラギノ角ゴ5"/>
              </a:rPr>
              <a:t>/</a:t>
            </a:r>
            <a:r>
              <a:rPr lang="ja-JP" altLang="en-US" sz="3600" kern="10" spc="0" dirty="0">
                <a:ln>
                  <a:noFill/>
                </a:ln>
                <a:solidFill>
                  <a:srgbClr val="272727"/>
                </a:solidFill>
                <a:effectLst/>
                <a:latin typeface="ヒラギノ角ゴ5"/>
                <a:ea typeface="ヒラギノ角ゴ5"/>
              </a:rPr>
              <a:t>キーボード・マウス付属</a:t>
            </a:r>
          </a:p>
          <a:p>
            <a:pPr algn="l" rtl="0">
              <a:buNone/>
            </a:pPr>
            <a:r>
              <a:rPr lang="ja-JP" altLang="en-US" sz="3600" kern="10" spc="0" dirty="0">
                <a:ln>
                  <a:noFill/>
                </a:ln>
                <a:solidFill>
                  <a:srgbClr val="272727"/>
                </a:solidFill>
                <a:effectLst/>
                <a:latin typeface="ヒラギノ角ゴ5"/>
                <a:ea typeface="ヒラギノ角ゴ5"/>
              </a:rPr>
              <a:t>・</a:t>
            </a:r>
            <a:r>
              <a:rPr lang="en-US" altLang="ja-JP" sz="3600" kern="10" dirty="0">
                <a:solidFill>
                  <a:srgbClr val="272727"/>
                </a:solidFill>
                <a:latin typeface="ヒラギノ角ゴ5"/>
                <a:ea typeface="ヒラギノ角ゴ5"/>
              </a:rPr>
              <a:t>3</a:t>
            </a:r>
            <a:r>
              <a:rPr lang="en-US" altLang="ja-JP" sz="3600" kern="10" spc="0" dirty="0">
                <a:ln>
                  <a:noFill/>
                </a:ln>
                <a:solidFill>
                  <a:srgbClr val="272727"/>
                </a:solidFill>
                <a:effectLst/>
                <a:latin typeface="ヒラギノ角ゴ5"/>
                <a:ea typeface="ヒラギノ角ゴ5"/>
              </a:rPr>
              <a:t> </a:t>
            </a:r>
            <a:r>
              <a:rPr lang="ja-JP" altLang="en-US" sz="3600" kern="10" spc="0" dirty="0">
                <a:ln>
                  <a:noFill/>
                </a:ln>
                <a:solidFill>
                  <a:srgbClr val="272727"/>
                </a:solidFill>
                <a:effectLst/>
                <a:latin typeface="ヒラギノ角ゴ5"/>
                <a:ea typeface="ヒラギノ角ゴ5"/>
              </a:rPr>
              <a:t>年間センドバック方式ハードウェア保証</a:t>
            </a:r>
          </a:p>
        </p:txBody>
      </p:sp>
      <p:grpSp>
        <p:nvGrpSpPr>
          <p:cNvPr id="54" name="Group 322"/>
          <p:cNvGrpSpPr>
            <a:grpSpLocks/>
          </p:cNvGrpSpPr>
          <p:nvPr/>
        </p:nvGrpSpPr>
        <p:grpSpPr bwMode="auto">
          <a:xfrm>
            <a:off x="1342593" y="5853919"/>
            <a:ext cx="361965" cy="201305"/>
            <a:chOff x="3154" y="6752"/>
            <a:chExt cx="556" cy="308"/>
          </a:xfrm>
        </p:grpSpPr>
        <p:sp>
          <p:nvSpPr>
            <p:cNvPr id="2339" name="WordArt 323"/>
            <p:cNvSpPr>
              <a:spLocks noChangeArrowheads="1" noChangeShapeType="1" noTextEdit="1"/>
            </p:cNvSpPr>
            <p:nvPr/>
          </p:nvSpPr>
          <p:spPr bwMode="auto">
            <a:xfrm>
              <a:off x="3226" y="6847"/>
              <a:ext cx="412" cy="11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Iris Xe</a:t>
              </a:r>
              <a:endParaRPr lang="ja-JP" altLang="en-US" sz="3600" kern="10" spc="0">
                <a:ln>
                  <a:noFill/>
                </a:ln>
                <a:solidFill>
                  <a:srgbClr val="272727"/>
                </a:solidFill>
                <a:effectLst/>
                <a:latin typeface="ヒラギノ角ゴ5"/>
                <a:ea typeface="ヒラギノ角ゴ5"/>
              </a:endParaRPr>
            </a:p>
          </p:txBody>
        </p:sp>
        <p:sp>
          <p:nvSpPr>
            <p:cNvPr id="2340" name="WordArt 324"/>
            <p:cNvSpPr>
              <a:spLocks noChangeArrowheads="1" noChangeShapeType="1" noTextEdit="1"/>
            </p:cNvSpPr>
            <p:nvPr/>
          </p:nvSpPr>
          <p:spPr bwMode="auto">
            <a:xfrm>
              <a:off x="3154" y="6989"/>
              <a:ext cx="556"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dirty="0">
                  <a:ln>
                    <a:noFill/>
                  </a:ln>
                  <a:solidFill>
                    <a:srgbClr val="272727"/>
                  </a:solidFill>
                  <a:effectLst/>
                  <a:latin typeface="ヒラギノ角ゴ5"/>
                  <a:ea typeface="ヒラギノ角ゴ5"/>
                </a:rPr>
                <a:t>グラフィックス</a:t>
              </a:r>
            </a:p>
          </p:txBody>
        </p:sp>
        <p:sp>
          <p:nvSpPr>
            <p:cNvPr id="2341" name="WordArt 325"/>
            <p:cNvSpPr>
              <a:spLocks noChangeArrowheads="1" noChangeShapeType="1" noTextEdit="1"/>
            </p:cNvSpPr>
            <p:nvPr/>
          </p:nvSpPr>
          <p:spPr bwMode="auto">
            <a:xfrm>
              <a:off x="3266" y="6752"/>
              <a:ext cx="332"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インテル</a:t>
              </a:r>
            </a:p>
          </p:txBody>
        </p:sp>
      </p:grpSp>
      <p:pic>
        <p:nvPicPr>
          <p:cNvPr id="2374" name="Picture 326" descr="11th-gen-core-i5-processors-badge-rwd"/>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122573" y="4778808"/>
            <a:ext cx="527072" cy="5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327"/>
          <p:cNvGrpSpPr>
            <a:grpSpLocks/>
          </p:cNvGrpSpPr>
          <p:nvPr/>
        </p:nvGrpSpPr>
        <p:grpSpPr bwMode="auto">
          <a:xfrm>
            <a:off x="4391991" y="7948257"/>
            <a:ext cx="205749" cy="114306"/>
            <a:chOff x="3154" y="6752"/>
            <a:chExt cx="556" cy="308"/>
          </a:xfrm>
        </p:grpSpPr>
        <p:sp>
          <p:nvSpPr>
            <p:cNvPr id="2334" name="WordArt 328"/>
            <p:cNvSpPr>
              <a:spLocks noChangeArrowheads="1" noChangeShapeType="1" noTextEdit="1"/>
            </p:cNvSpPr>
            <p:nvPr/>
          </p:nvSpPr>
          <p:spPr bwMode="auto">
            <a:xfrm>
              <a:off x="3226" y="6847"/>
              <a:ext cx="412" cy="11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Iris Xe</a:t>
              </a:r>
              <a:endParaRPr lang="ja-JP" altLang="en-US" sz="3600" kern="10" spc="0">
                <a:ln>
                  <a:noFill/>
                </a:ln>
                <a:solidFill>
                  <a:srgbClr val="272727"/>
                </a:solidFill>
                <a:effectLst/>
                <a:latin typeface="ヒラギノ角ゴ5"/>
                <a:ea typeface="ヒラギノ角ゴ5"/>
              </a:endParaRPr>
            </a:p>
          </p:txBody>
        </p:sp>
        <p:sp>
          <p:nvSpPr>
            <p:cNvPr id="2335" name="WordArt 329"/>
            <p:cNvSpPr>
              <a:spLocks noChangeArrowheads="1" noChangeShapeType="1" noTextEdit="1"/>
            </p:cNvSpPr>
            <p:nvPr/>
          </p:nvSpPr>
          <p:spPr bwMode="auto">
            <a:xfrm>
              <a:off x="3154" y="6989"/>
              <a:ext cx="556"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グラフィックス</a:t>
              </a:r>
            </a:p>
          </p:txBody>
        </p:sp>
        <p:sp>
          <p:nvSpPr>
            <p:cNvPr id="2338" name="WordArt 330"/>
            <p:cNvSpPr>
              <a:spLocks noChangeArrowheads="1" noChangeShapeType="1" noTextEdit="1"/>
            </p:cNvSpPr>
            <p:nvPr/>
          </p:nvSpPr>
          <p:spPr bwMode="auto">
            <a:xfrm>
              <a:off x="3266" y="6752"/>
              <a:ext cx="332" cy="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インテル</a:t>
              </a:r>
            </a:p>
          </p:txBody>
        </p:sp>
      </p:grpSp>
      <p:sp>
        <p:nvSpPr>
          <p:cNvPr id="56" name="WordArt 331"/>
          <p:cNvSpPr>
            <a:spLocks noChangeArrowheads="1" noChangeShapeType="1" noTextEdit="1"/>
          </p:cNvSpPr>
          <p:nvPr/>
        </p:nvSpPr>
        <p:spPr bwMode="auto">
          <a:xfrm>
            <a:off x="644699" y="9533300"/>
            <a:ext cx="6238501" cy="25655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推奨モデルをベースに、さらにお客様の用途やご要望に応じたカスタマイズを加えることも可能となっています。</a:t>
            </a:r>
          </a:p>
          <a:p>
            <a:pPr algn="ctr" rtl="0">
              <a:buNone/>
            </a:pPr>
            <a:r>
              <a:rPr lang="ja-JP" altLang="en-US" sz="3600" kern="10" spc="0">
                <a:ln>
                  <a:noFill/>
                </a:ln>
                <a:solidFill>
                  <a:srgbClr val="272727"/>
                </a:solidFill>
                <a:effectLst/>
                <a:latin typeface="ヒラギノ角ゴ5"/>
                <a:ea typeface="ヒラギノ角ゴ5"/>
              </a:rPr>
              <a:t>追加のカスタマイズについては、担当営業マンまでお問い合わせくさだい。</a:t>
            </a:r>
          </a:p>
        </p:txBody>
      </p:sp>
      <p:sp>
        <p:nvSpPr>
          <p:cNvPr id="57" name="Rectangle 332"/>
          <p:cNvSpPr>
            <a:spLocks noChangeArrowheads="1"/>
          </p:cNvSpPr>
          <p:nvPr/>
        </p:nvSpPr>
        <p:spPr bwMode="auto">
          <a:xfrm>
            <a:off x="2759337" y="574890"/>
            <a:ext cx="4382318" cy="196860"/>
          </a:xfrm>
          <a:prstGeom prst="rect">
            <a:avLst/>
          </a:prstGeom>
          <a:solidFill>
            <a:srgbClr val="00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58" name="WordArt 333"/>
          <p:cNvSpPr>
            <a:spLocks noChangeArrowheads="1" noChangeShapeType="1" noTextEdit="1"/>
          </p:cNvSpPr>
          <p:nvPr/>
        </p:nvSpPr>
        <p:spPr bwMode="auto">
          <a:xfrm>
            <a:off x="2986677" y="619977"/>
            <a:ext cx="3927639" cy="1066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FFFFFF"/>
                </a:solidFill>
                <a:effectLst/>
                <a:latin typeface="游ゴシック"/>
                <a:ea typeface="游ゴシック"/>
              </a:rPr>
              <a:t>様々な業種で使えて、設置場所を問わないビジネスに最適化された特別</a:t>
            </a:r>
            <a:r>
              <a:rPr lang="en-US" altLang="ja-JP" sz="800" b="1" kern="10" spc="0">
                <a:ln>
                  <a:noFill/>
                </a:ln>
                <a:solidFill>
                  <a:srgbClr val="FFFFFF"/>
                </a:solidFill>
                <a:effectLst/>
                <a:latin typeface="游ゴシック"/>
                <a:ea typeface="游ゴシック"/>
              </a:rPr>
              <a:t>PC</a:t>
            </a:r>
            <a:endParaRPr lang="ja-JP" altLang="en-US" sz="800" b="1" kern="10" spc="0">
              <a:ln>
                <a:noFill/>
              </a:ln>
              <a:solidFill>
                <a:srgbClr val="FFFFFF"/>
              </a:solidFill>
              <a:effectLst/>
              <a:latin typeface="游ゴシック"/>
              <a:ea typeface="游ゴシック"/>
            </a:endParaRPr>
          </a:p>
        </p:txBody>
      </p:sp>
      <p:grpSp>
        <p:nvGrpSpPr>
          <p:cNvPr id="59" name="Group 334"/>
          <p:cNvGrpSpPr>
            <a:grpSpLocks/>
          </p:cNvGrpSpPr>
          <p:nvPr/>
        </p:nvGrpSpPr>
        <p:grpSpPr bwMode="auto">
          <a:xfrm>
            <a:off x="644699" y="522817"/>
            <a:ext cx="1974933" cy="660434"/>
            <a:chOff x="6356" y="8815"/>
            <a:chExt cx="4802" cy="1606"/>
          </a:xfrm>
        </p:grpSpPr>
        <p:pic>
          <p:nvPicPr>
            <p:cNvPr id="2383" name="Picture 335"/>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356" y="8914"/>
              <a:ext cx="4802" cy="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3" name="WordArt 336"/>
            <p:cNvSpPr>
              <a:spLocks noChangeArrowheads="1" noChangeShapeType="1" noTextEdit="1"/>
            </p:cNvSpPr>
            <p:nvPr/>
          </p:nvSpPr>
          <p:spPr bwMode="auto">
            <a:xfrm>
              <a:off x="6590" y="8815"/>
              <a:ext cx="4378"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333333"/>
                  </a:solidFill>
                  <a:effectLst/>
                  <a:latin typeface="ヒラギノ角ゴ5"/>
                  <a:ea typeface="ヒラギノ角ゴ5"/>
                </a:rPr>
                <a:t>ビジネスに最適化されたオーダーメイド</a:t>
              </a:r>
              <a:r>
                <a:rPr lang="en-US" altLang="ja-JP" sz="800" kern="10" spc="0">
                  <a:ln>
                    <a:noFill/>
                  </a:ln>
                  <a:solidFill>
                    <a:srgbClr val="333333"/>
                  </a:solidFill>
                  <a:effectLst/>
                  <a:latin typeface="ヒラギノ角ゴ5"/>
                  <a:ea typeface="ヒラギノ角ゴ5"/>
                </a:rPr>
                <a:t>PC</a:t>
              </a:r>
              <a:endParaRPr lang="ja-JP" altLang="en-US" sz="800" kern="10" spc="0">
                <a:ln>
                  <a:noFill/>
                </a:ln>
                <a:solidFill>
                  <a:srgbClr val="333333"/>
                </a:solidFill>
                <a:effectLst/>
                <a:latin typeface="ヒラギノ角ゴ5"/>
                <a:ea typeface="ヒラギノ角ゴ5"/>
              </a:endParaRPr>
            </a:p>
          </p:txBody>
        </p:sp>
      </p:grpSp>
      <p:cxnSp>
        <p:nvCxnSpPr>
          <p:cNvPr id="2385" name="AutoShape 337"/>
          <p:cNvCxnSpPr>
            <a:cxnSpLocks noChangeShapeType="1"/>
          </p:cNvCxnSpPr>
          <p:nvPr/>
        </p:nvCxnSpPr>
        <p:spPr bwMode="auto">
          <a:xfrm>
            <a:off x="2788549" y="1123558"/>
            <a:ext cx="764572" cy="0"/>
          </a:xfrm>
          <a:prstGeom prst="straightConnector1">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86" name="AutoShape 338"/>
          <p:cNvCxnSpPr>
            <a:cxnSpLocks noChangeShapeType="1"/>
          </p:cNvCxnSpPr>
          <p:nvPr/>
        </p:nvCxnSpPr>
        <p:spPr bwMode="auto">
          <a:xfrm>
            <a:off x="3894765" y="1123558"/>
            <a:ext cx="764572" cy="0"/>
          </a:xfrm>
          <a:prstGeom prst="straightConnector1">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87" name="AutoShape 339"/>
          <p:cNvCxnSpPr>
            <a:cxnSpLocks noChangeShapeType="1"/>
          </p:cNvCxnSpPr>
          <p:nvPr/>
        </p:nvCxnSpPr>
        <p:spPr bwMode="auto">
          <a:xfrm>
            <a:off x="4966055" y="1127368"/>
            <a:ext cx="2175601" cy="0"/>
          </a:xfrm>
          <a:prstGeom prst="straightConnector1">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WordArt 340"/>
          <p:cNvSpPr>
            <a:spLocks noChangeArrowheads="1" noChangeShapeType="1" noTextEdit="1"/>
          </p:cNvSpPr>
          <p:nvPr/>
        </p:nvSpPr>
        <p:spPr bwMode="auto">
          <a:xfrm>
            <a:off x="2816490" y="863830"/>
            <a:ext cx="694084" cy="2190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2060"/>
                </a:solidFill>
                <a:effectLst/>
                <a:latin typeface="游ゴシック"/>
                <a:ea typeface="游ゴシック"/>
              </a:rPr>
              <a:t>超小型</a:t>
            </a:r>
          </a:p>
        </p:txBody>
      </p:sp>
      <p:sp>
        <p:nvSpPr>
          <p:cNvPr id="61" name="WordArt 341"/>
          <p:cNvSpPr>
            <a:spLocks noChangeArrowheads="1" noChangeShapeType="1" noTextEdit="1"/>
          </p:cNvSpPr>
          <p:nvPr/>
        </p:nvSpPr>
        <p:spPr bwMode="auto">
          <a:xfrm>
            <a:off x="3632499" y="908917"/>
            <a:ext cx="125735" cy="1257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b="1" kern="10" spc="0">
                <a:ln>
                  <a:noFill/>
                </a:ln>
                <a:solidFill>
                  <a:srgbClr val="002060"/>
                </a:solidFill>
                <a:effectLst/>
                <a:latin typeface="游ゴシック"/>
                <a:ea typeface="游ゴシック"/>
              </a:rPr>
              <a:t>×</a:t>
            </a:r>
            <a:endParaRPr lang="ja-JP" altLang="en-US" sz="800" b="1" kern="10" spc="0">
              <a:ln>
                <a:noFill/>
              </a:ln>
              <a:solidFill>
                <a:srgbClr val="002060"/>
              </a:solidFill>
              <a:effectLst/>
              <a:latin typeface="游ゴシック"/>
              <a:ea typeface="游ゴシック"/>
            </a:endParaRPr>
          </a:p>
        </p:txBody>
      </p:sp>
      <p:sp>
        <p:nvSpPr>
          <p:cNvPr id="62" name="WordArt 342"/>
          <p:cNvSpPr>
            <a:spLocks noChangeArrowheads="1" noChangeShapeType="1" noTextEdit="1"/>
          </p:cNvSpPr>
          <p:nvPr/>
        </p:nvSpPr>
        <p:spPr bwMode="auto">
          <a:xfrm>
            <a:off x="3930326" y="863830"/>
            <a:ext cx="694084" cy="2190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2060"/>
                </a:solidFill>
                <a:effectLst/>
                <a:latin typeface="游ゴシック"/>
                <a:ea typeface="游ゴシック"/>
              </a:rPr>
              <a:t>高性能</a:t>
            </a:r>
          </a:p>
        </p:txBody>
      </p:sp>
      <p:sp>
        <p:nvSpPr>
          <p:cNvPr id="63" name="WordArt 343"/>
          <p:cNvSpPr>
            <a:spLocks noChangeArrowheads="1" noChangeShapeType="1" noTextEdit="1"/>
          </p:cNvSpPr>
          <p:nvPr/>
        </p:nvSpPr>
        <p:spPr bwMode="auto">
          <a:xfrm>
            <a:off x="4771102" y="908917"/>
            <a:ext cx="125735" cy="1257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b="1" kern="10" spc="0">
                <a:ln>
                  <a:noFill/>
                </a:ln>
                <a:solidFill>
                  <a:srgbClr val="002060"/>
                </a:solidFill>
                <a:effectLst/>
                <a:latin typeface="游ゴシック"/>
                <a:ea typeface="游ゴシック"/>
              </a:rPr>
              <a:t>×</a:t>
            </a:r>
            <a:endParaRPr lang="ja-JP" altLang="en-US" sz="800" b="1" kern="10" spc="0">
              <a:ln>
                <a:noFill/>
              </a:ln>
              <a:solidFill>
                <a:srgbClr val="002060"/>
              </a:solidFill>
              <a:effectLst/>
              <a:latin typeface="游ゴシック"/>
              <a:ea typeface="游ゴシック"/>
            </a:endParaRPr>
          </a:p>
        </p:txBody>
      </p:sp>
      <p:sp>
        <p:nvSpPr>
          <p:cNvPr id="2240" name="WordArt 344"/>
          <p:cNvSpPr>
            <a:spLocks noChangeArrowheads="1" noChangeShapeType="1" noTextEdit="1"/>
          </p:cNvSpPr>
          <p:nvPr/>
        </p:nvSpPr>
        <p:spPr bwMode="auto">
          <a:xfrm>
            <a:off x="5011142" y="867005"/>
            <a:ext cx="2088602" cy="23750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CN" altLang="en-US" sz="800" b="1" kern="10" spc="0">
                <a:ln>
                  <a:noFill/>
                </a:ln>
                <a:solidFill>
                  <a:srgbClr val="002060"/>
                </a:solidFill>
                <a:effectLst/>
                <a:latin typeface="游ゴシック"/>
                <a:ea typeface="游ゴシック"/>
              </a:rPr>
              <a:t>最大</a:t>
            </a:r>
            <a:r>
              <a:rPr lang="en-US" altLang="zh-CN" sz="800" b="1" kern="10" spc="0">
                <a:ln>
                  <a:noFill/>
                </a:ln>
                <a:solidFill>
                  <a:srgbClr val="002060"/>
                </a:solidFill>
                <a:effectLst/>
                <a:latin typeface="游ゴシック"/>
                <a:ea typeface="游ゴシック"/>
              </a:rPr>
              <a:t>4</a:t>
            </a:r>
            <a:r>
              <a:rPr lang="zh-CN" altLang="en-US" sz="800" b="1" kern="10" spc="0">
                <a:ln>
                  <a:noFill/>
                </a:ln>
                <a:solidFill>
                  <a:srgbClr val="002060"/>
                </a:solidFill>
                <a:effectLst/>
                <a:latin typeface="游ゴシック"/>
                <a:ea typeface="游ゴシック"/>
              </a:rPr>
              <a:t>画面出力対応</a:t>
            </a:r>
            <a:endParaRPr lang="ja-JP" altLang="en-US" sz="800" b="1" kern="10" spc="0">
              <a:ln>
                <a:noFill/>
              </a:ln>
              <a:solidFill>
                <a:srgbClr val="002060"/>
              </a:solidFill>
              <a:effectLst/>
              <a:latin typeface="游ゴシック"/>
              <a:ea typeface="游ゴシック"/>
            </a:endParaRPr>
          </a:p>
        </p:txBody>
      </p:sp>
      <p:pic>
        <p:nvPicPr>
          <p:cNvPr id="2393" name="Picture 34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07566" y="1344550"/>
            <a:ext cx="1327206" cy="96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4" name="Picture 346" descr="5_2_pc_image_166804140863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230360" y="1756686"/>
            <a:ext cx="921424" cy="42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1" name="Group 347"/>
          <p:cNvGrpSpPr>
            <a:grpSpLocks/>
          </p:cNvGrpSpPr>
          <p:nvPr/>
        </p:nvGrpSpPr>
        <p:grpSpPr bwMode="auto">
          <a:xfrm>
            <a:off x="677720" y="2854658"/>
            <a:ext cx="3177038" cy="1364051"/>
            <a:chOff x="6401" y="11267"/>
            <a:chExt cx="4811" cy="2067"/>
          </a:xfrm>
        </p:grpSpPr>
        <p:pic>
          <p:nvPicPr>
            <p:cNvPr id="2396" name="Picture 348"/>
            <p:cNvPicPr>
              <a:picLocks noChangeAspect="1" noChangeArrowheads="1"/>
            </p:cNvPicPr>
            <p:nvPr/>
          </p:nvPicPr>
          <p:blipFill>
            <a:blip r:embed="rId34" cstate="print">
              <a:extLst>
                <a:ext uri="{28A0092B-C50C-407E-A947-70E740481C1C}">
                  <a14:useLocalDpi xmlns:a14="http://schemas.microsoft.com/office/drawing/2010/main" val="0"/>
                </a:ext>
              </a:extLst>
            </a:blip>
            <a:srcRect l="10866" t="3554"/>
            <a:stretch>
              <a:fillRect/>
            </a:stretch>
          </p:blipFill>
          <p:spPr bwMode="auto">
            <a:xfrm>
              <a:off x="6401" y="11267"/>
              <a:ext cx="2261"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7" name="Picture 349"/>
            <p:cNvPicPr>
              <a:picLocks noChangeAspect="1" noChangeArrowheads="1"/>
            </p:cNvPicPr>
            <p:nvPr/>
          </p:nvPicPr>
          <p:blipFill>
            <a:blip r:embed="rId35" cstate="print">
              <a:extLst>
                <a:ext uri="{28A0092B-C50C-407E-A947-70E740481C1C}">
                  <a14:useLocalDpi xmlns:a14="http://schemas.microsoft.com/office/drawing/2010/main" val="0"/>
                </a:ext>
              </a:extLst>
            </a:blip>
            <a:srcRect l="276" r="5872"/>
            <a:stretch>
              <a:fillRect/>
            </a:stretch>
          </p:blipFill>
          <p:spPr bwMode="auto">
            <a:xfrm>
              <a:off x="8911" y="11267"/>
              <a:ext cx="2301"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8" name="Picture 350"/>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488" y="12314"/>
              <a:ext cx="800"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9" name="Picture 351"/>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9015" y="12782"/>
              <a:ext cx="76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2" name="Oval 352"/>
            <p:cNvSpPr>
              <a:spLocks noChangeArrowheads="1"/>
            </p:cNvSpPr>
            <p:nvPr/>
          </p:nvSpPr>
          <p:spPr bwMode="auto">
            <a:xfrm>
              <a:off x="10025" y="11927"/>
              <a:ext cx="1101" cy="1101"/>
            </a:xfrm>
            <a:prstGeom prst="ellipse">
              <a:avLst/>
            </a:prstGeom>
            <a:solidFill>
              <a:srgbClr val="FFFFFF"/>
            </a:solidFill>
            <a:ln w="19050" algn="ctr">
              <a:solidFill>
                <a:srgbClr val="92D05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2323" name="Group 353"/>
            <p:cNvGrpSpPr>
              <a:grpSpLocks/>
            </p:cNvGrpSpPr>
            <p:nvPr/>
          </p:nvGrpSpPr>
          <p:grpSpPr bwMode="auto">
            <a:xfrm>
              <a:off x="10148" y="12059"/>
              <a:ext cx="873" cy="911"/>
              <a:chOff x="4658" y="9833"/>
              <a:chExt cx="3997" cy="4173"/>
            </a:xfrm>
          </p:grpSpPr>
          <p:pic>
            <p:nvPicPr>
              <p:cNvPr id="2402" name="Picture 354"/>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658" y="9833"/>
                <a:ext cx="3997" cy="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2" name="Oval 355"/>
              <p:cNvSpPr>
                <a:spLocks noChangeArrowheads="1"/>
              </p:cNvSpPr>
              <p:nvPr/>
            </p:nvSpPr>
            <p:spPr bwMode="auto">
              <a:xfrm>
                <a:off x="6623" y="10750"/>
                <a:ext cx="1913" cy="1913"/>
              </a:xfrm>
              <a:prstGeom prst="ellipse">
                <a:avLst/>
              </a:prstGeom>
              <a:noFill/>
              <a:ln w="19050" algn="ctr">
                <a:solidFill>
                  <a:srgbClr val="92D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sp>
          <p:nvSpPr>
            <p:cNvPr id="2324" name="Freeform 356"/>
            <p:cNvSpPr>
              <a:spLocks/>
            </p:cNvSpPr>
            <p:nvPr/>
          </p:nvSpPr>
          <p:spPr bwMode="auto">
            <a:xfrm>
              <a:off x="10708" y="11533"/>
              <a:ext cx="371" cy="492"/>
            </a:xfrm>
            <a:custGeom>
              <a:avLst/>
              <a:gdLst>
                <a:gd name="T0" fmla="*/ 0 w 656"/>
                <a:gd name="T1" fmla="*/ 0 h 870"/>
                <a:gd name="T2" fmla="*/ 656 w 656"/>
                <a:gd name="T3" fmla="*/ 533 h 870"/>
                <a:gd name="T4" fmla="*/ 303 w 656"/>
                <a:gd name="T5" fmla="*/ 870 h 870"/>
              </a:gdLst>
              <a:ahLst/>
              <a:cxnLst>
                <a:cxn ang="0">
                  <a:pos x="T0" y="T1"/>
                </a:cxn>
                <a:cxn ang="0">
                  <a:pos x="T2" y="T3"/>
                </a:cxn>
                <a:cxn ang="0">
                  <a:pos x="T4" y="T5"/>
                </a:cxn>
              </a:cxnLst>
              <a:rect l="0" t="0" r="r" b="b"/>
              <a:pathLst>
                <a:path w="656" h="870">
                  <a:moveTo>
                    <a:pt x="0" y="0"/>
                  </a:moveTo>
                  <a:lnTo>
                    <a:pt x="656" y="533"/>
                  </a:lnTo>
                  <a:lnTo>
                    <a:pt x="303" y="870"/>
                  </a:lnTo>
                </a:path>
              </a:pathLst>
            </a:custGeom>
            <a:noFill/>
            <a:ln w="28575" cap="flat" cmpd="sng">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2326" name="Group 357"/>
            <p:cNvGrpSpPr>
              <a:grpSpLocks/>
            </p:cNvGrpSpPr>
            <p:nvPr/>
          </p:nvGrpSpPr>
          <p:grpSpPr bwMode="auto">
            <a:xfrm>
              <a:off x="7394" y="12970"/>
              <a:ext cx="1061" cy="272"/>
              <a:chOff x="3448" y="11717"/>
              <a:chExt cx="1727" cy="482"/>
            </a:xfrm>
          </p:grpSpPr>
          <p:sp>
            <p:nvSpPr>
              <p:cNvPr id="2330" name="WordArt 358"/>
              <p:cNvSpPr>
                <a:spLocks noChangeArrowheads="1" noChangeShapeType="1" noTextEdit="1"/>
              </p:cNvSpPr>
              <p:nvPr/>
            </p:nvSpPr>
            <p:spPr bwMode="auto">
              <a:xfrm>
                <a:off x="3448" y="11717"/>
                <a:ext cx="1727" cy="48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w="28575">
                      <a:solidFill>
                        <a:srgbClr val="FFFFFF"/>
                      </a:solidFill>
                      <a:round/>
                      <a:headEnd/>
                      <a:tailEnd/>
                    </a:ln>
                    <a:solidFill>
                      <a:srgbClr val="201E1F"/>
                    </a:solidFill>
                    <a:effectLst/>
                    <a:latin typeface="ヒラギノ角ゴ7"/>
                    <a:ea typeface="ヒラギノ角ゴ7"/>
                  </a:rPr>
                  <a:t>Before</a:t>
                </a:r>
                <a:endParaRPr lang="ja-JP" altLang="en-US" sz="800" kern="10" spc="0">
                  <a:ln w="28575">
                    <a:solidFill>
                      <a:srgbClr val="FFFFFF"/>
                    </a:solidFill>
                    <a:round/>
                    <a:headEnd/>
                    <a:tailEnd/>
                  </a:ln>
                  <a:solidFill>
                    <a:srgbClr val="201E1F"/>
                  </a:solidFill>
                  <a:effectLst/>
                  <a:latin typeface="ヒラギノ角ゴ7"/>
                  <a:ea typeface="ヒラギノ角ゴ7"/>
                </a:endParaRPr>
              </a:p>
            </p:txBody>
          </p:sp>
          <p:sp>
            <p:nvSpPr>
              <p:cNvPr id="2331" name="WordArt 359"/>
              <p:cNvSpPr>
                <a:spLocks noChangeArrowheads="1" noChangeShapeType="1" noTextEdit="1"/>
              </p:cNvSpPr>
              <p:nvPr/>
            </p:nvSpPr>
            <p:spPr bwMode="auto">
              <a:xfrm>
                <a:off x="3448" y="11717"/>
                <a:ext cx="1727" cy="48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201E1F"/>
                    </a:solidFill>
                    <a:effectLst/>
                    <a:latin typeface="ヒラギノ角ゴ7"/>
                    <a:ea typeface="ヒラギノ角ゴ7"/>
                  </a:rPr>
                  <a:t>Before</a:t>
                </a:r>
                <a:endParaRPr lang="ja-JP" altLang="en-US" sz="800" kern="10" spc="0">
                  <a:ln>
                    <a:noFill/>
                  </a:ln>
                  <a:solidFill>
                    <a:srgbClr val="201E1F"/>
                  </a:solidFill>
                  <a:effectLst/>
                  <a:latin typeface="ヒラギノ角ゴ7"/>
                  <a:ea typeface="ヒラギノ角ゴ7"/>
                </a:endParaRPr>
              </a:p>
            </p:txBody>
          </p:sp>
        </p:grpSp>
        <p:grpSp>
          <p:nvGrpSpPr>
            <p:cNvPr id="2327" name="Group 360"/>
            <p:cNvGrpSpPr>
              <a:grpSpLocks/>
            </p:cNvGrpSpPr>
            <p:nvPr/>
          </p:nvGrpSpPr>
          <p:grpSpPr bwMode="auto">
            <a:xfrm>
              <a:off x="10064" y="12970"/>
              <a:ext cx="830" cy="272"/>
              <a:chOff x="3448" y="11717"/>
              <a:chExt cx="1727" cy="482"/>
            </a:xfrm>
          </p:grpSpPr>
          <p:sp>
            <p:nvSpPr>
              <p:cNvPr id="2328" name="WordArt 361"/>
              <p:cNvSpPr>
                <a:spLocks noChangeArrowheads="1" noChangeShapeType="1" noTextEdit="1"/>
              </p:cNvSpPr>
              <p:nvPr/>
            </p:nvSpPr>
            <p:spPr bwMode="auto">
              <a:xfrm>
                <a:off x="3448" y="11717"/>
                <a:ext cx="1727" cy="48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w="28575">
                      <a:solidFill>
                        <a:srgbClr val="FFFFFF"/>
                      </a:solidFill>
                      <a:round/>
                      <a:headEnd/>
                      <a:tailEnd/>
                    </a:ln>
                    <a:solidFill>
                      <a:srgbClr val="201E1F"/>
                    </a:solidFill>
                    <a:effectLst/>
                    <a:latin typeface="ヒラギノ角ゴ7"/>
                    <a:ea typeface="ヒラギノ角ゴ7"/>
                  </a:rPr>
                  <a:t>After</a:t>
                </a:r>
                <a:endParaRPr lang="ja-JP" altLang="en-US" sz="800" kern="10" spc="0">
                  <a:ln w="28575">
                    <a:solidFill>
                      <a:srgbClr val="FFFFFF"/>
                    </a:solidFill>
                    <a:round/>
                    <a:headEnd/>
                    <a:tailEnd/>
                  </a:ln>
                  <a:solidFill>
                    <a:srgbClr val="201E1F"/>
                  </a:solidFill>
                  <a:effectLst/>
                  <a:latin typeface="ヒラギノ角ゴ7"/>
                  <a:ea typeface="ヒラギノ角ゴ7"/>
                </a:endParaRPr>
              </a:p>
            </p:txBody>
          </p:sp>
          <p:sp>
            <p:nvSpPr>
              <p:cNvPr id="2329" name="WordArt 362"/>
              <p:cNvSpPr>
                <a:spLocks noChangeArrowheads="1" noChangeShapeType="1" noTextEdit="1"/>
              </p:cNvSpPr>
              <p:nvPr/>
            </p:nvSpPr>
            <p:spPr bwMode="auto">
              <a:xfrm>
                <a:off x="3448" y="11717"/>
                <a:ext cx="1727" cy="48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201E1F"/>
                    </a:solidFill>
                    <a:effectLst/>
                    <a:latin typeface="ヒラギノ角ゴ7"/>
                    <a:ea typeface="ヒラギノ角ゴ7"/>
                  </a:rPr>
                  <a:t>After</a:t>
                </a:r>
                <a:endParaRPr lang="ja-JP" altLang="en-US" sz="800" kern="10" spc="0">
                  <a:ln>
                    <a:noFill/>
                  </a:ln>
                  <a:solidFill>
                    <a:srgbClr val="201E1F"/>
                  </a:solidFill>
                  <a:effectLst/>
                  <a:latin typeface="ヒラギノ角ゴ7"/>
                  <a:ea typeface="ヒラギノ角ゴ7"/>
                </a:endParaRPr>
              </a:p>
            </p:txBody>
          </p:sp>
        </p:grpSp>
      </p:grpSp>
      <p:sp>
        <p:nvSpPr>
          <p:cNvPr id="2242" name="WordArt 363"/>
          <p:cNvSpPr>
            <a:spLocks noChangeArrowheads="1" noChangeShapeType="1" noTextEdit="1"/>
          </p:cNvSpPr>
          <p:nvPr/>
        </p:nvSpPr>
        <p:spPr bwMode="auto">
          <a:xfrm>
            <a:off x="692961" y="2496499"/>
            <a:ext cx="3065273" cy="278144"/>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404040"/>
                </a:solidFill>
                <a:effectLst/>
                <a:latin typeface="ヒラギノ角ゴ4"/>
                <a:ea typeface="ヒラギノ角ゴ4"/>
              </a:rPr>
              <a:t>業務用のパソコンを床や机の上に置く必要がなくなり</a:t>
            </a:r>
          </a:p>
          <a:p>
            <a:pPr algn="l" rtl="0">
              <a:buNone/>
            </a:pPr>
            <a:r>
              <a:rPr lang="ja-JP" altLang="en-US" sz="800" kern="10" spc="0">
                <a:ln>
                  <a:noFill/>
                </a:ln>
                <a:solidFill>
                  <a:srgbClr val="404040"/>
                </a:solidFill>
                <a:effectLst/>
                <a:latin typeface="ヒラギノ角ゴ4"/>
                <a:ea typeface="ヒラギノ角ゴ4"/>
              </a:rPr>
              <a:t>省スペース、オフィスのデザインを整えます。</a:t>
            </a:r>
          </a:p>
        </p:txBody>
      </p:sp>
      <p:grpSp>
        <p:nvGrpSpPr>
          <p:cNvPr id="2243" name="Group 364"/>
          <p:cNvGrpSpPr>
            <a:grpSpLocks/>
          </p:cNvGrpSpPr>
          <p:nvPr/>
        </p:nvGrpSpPr>
        <p:grpSpPr bwMode="auto">
          <a:xfrm>
            <a:off x="5310239" y="1398527"/>
            <a:ext cx="1006517" cy="852214"/>
            <a:chOff x="964" y="7907"/>
            <a:chExt cx="10096" cy="8543"/>
          </a:xfrm>
        </p:grpSpPr>
        <p:grpSp>
          <p:nvGrpSpPr>
            <p:cNvPr id="2308" name="Group 365"/>
            <p:cNvGrpSpPr>
              <a:grpSpLocks/>
            </p:cNvGrpSpPr>
            <p:nvPr/>
          </p:nvGrpSpPr>
          <p:grpSpPr bwMode="auto">
            <a:xfrm>
              <a:off x="964" y="7907"/>
              <a:ext cx="10096" cy="8543"/>
              <a:chOff x="2190" y="7000"/>
              <a:chExt cx="7152" cy="6052"/>
            </a:xfrm>
          </p:grpSpPr>
          <p:pic>
            <p:nvPicPr>
              <p:cNvPr id="2414" name="Picture 366"/>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028" y="7440"/>
                <a:ext cx="5474" cy="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5" name="Picture 367"/>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190" y="7000"/>
                <a:ext cx="3542" cy="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 name="Picture 368"/>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800" y="7000"/>
                <a:ext cx="3542" cy="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7" name="Picture 369"/>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190" y="9257"/>
                <a:ext cx="3542" cy="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8" name="Picture 370"/>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800" y="9257"/>
                <a:ext cx="3542" cy="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17" name="WordArt 371"/>
            <p:cNvSpPr>
              <a:spLocks noChangeArrowheads="1" noChangeShapeType="1" noTextEdit="1"/>
            </p:cNvSpPr>
            <p:nvPr/>
          </p:nvSpPr>
          <p:spPr bwMode="auto">
            <a:xfrm>
              <a:off x="2553" y="8552"/>
              <a:ext cx="1546" cy="154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7"/>
                  <a:ea typeface="ヒラギノ角ゴ7"/>
                </a:rPr>
                <a:t>①</a:t>
              </a:r>
            </a:p>
          </p:txBody>
        </p:sp>
        <p:sp>
          <p:nvSpPr>
            <p:cNvPr id="2318" name="WordArt 372"/>
            <p:cNvSpPr>
              <a:spLocks noChangeArrowheads="1" noChangeShapeType="1" noTextEdit="1"/>
            </p:cNvSpPr>
            <p:nvPr/>
          </p:nvSpPr>
          <p:spPr bwMode="auto">
            <a:xfrm>
              <a:off x="7906" y="8544"/>
              <a:ext cx="1546" cy="154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7"/>
                  <a:ea typeface="ヒラギノ角ゴ7"/>
                </a:rPr>
                <a:t>②</a:t>
              </a:r>
            </a:p>
          </p:txBody>
        </p:sp>
        <p:sp>
          <p:nvSpPr>
            <p:cNvPr id="2320" name="WordArt 373"/>
            <p:cNvSpPr>
              <a:spLocks noChangeArrowheads="1" noChangeShapeType="1" noTextEdit="1"/>
            </p:cNvSpPr>
            <p:nvPr/>
          </p:nvSpPr>
          <p:spPr bwMode="auto">
            <a:xfrm>
              <a:off x="2553" y="11733"/>
              <a:ext cx="1546" cy="154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7"/>
                  <a:ea typeface="ヒラギノ角ゴ7"/>
                </a:rPr>
                <a:t>③</a:t>
              </a:r>
            </a:p>
          </p:txBody>
        </p:sp>
        <p:sp>
          <p:nvSpPr>
            <p:cNvPr id="2321" name="WordArt 374"/>
            <p:cNvSpPr>
              <a:spLocks noChangeArrowheads="1" noChangeShapeType="1" noTextEdit="1"/>
            </p:cNvSpPr>
            <p:nvPr/>
          </p:nvSpPr>
          <p:spPr bwMode="auto">
            <a:xfrm>
              <a:off x="7965" y="11702"/>
              <a:ext cx="1546" cy="154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7"/>
                  <a:ea typeface="ヒラギノ角ゴ7"/>
                </a:rPr>
                <a:t>④</a:t>
              </a:r>
            </a:p>
          </p:txBody>
        </p:sp>
      </p:grpSp>
      <p:sp>
        <p:nvSpPr>
          <p:cNvPr id="2244" name="WordArt 375"/>
          <p:cNvSpPr>
            <a:spLocks noChangeArrowheads="1" noChangeShapeType="1" noTextEdit="1"/>
          </p:cNvSpPr>
          <p:nvPr/>
        </p:nvSpPr>
        <p:spPr bwMode="auto">
          <a:xfrm>
            <a:off x="6378989" y="1573797"/>
            <a:ext cx="656617" cy="461034"/>
          </a:xfrm>
          <a:prstGeom prst="rect">
            <a:avLst/>
          </a:prstGeom>
          <a:extLst>
            <a:ext uri="{91240B29-F687-4F45-9708-019B960494DF}">
              <a14:hiddenLine xmlns:a14="http://schemas.microsoft.com/office/drawing/2010/main" w="1524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000000"/>
                </a:solidFill>
                <a:effectLst/>
                <a:latin typeface="ヒラギノ角ゴ4"/>
                <a:ea typeface="ヒラギノ角ゴ4"/>
              </a:rPr>
              <a:t>標準仕様で</a:t>
            </a:r>
          </a:p>
          <a:p>
            <a:pPr algn="ctr" rtl="0">
              <a:buNone/>
            </a:pPr>
            <a:r>
              <a:rPr lang="en-US" altLang="ja-JP" sz="800" kern="10" spc="0">
                <a:ln>
                  <a:noFill/>
                </a:ln>
                <a:solidFill>
                  <a:srgbClr val="000000"/>
                </a:solidFill>
                <a:effectLst/>
                <a:latin typeface="ヒラギノ角ゴ4"/>
                <a:ea typeface="ヒラギノ角ゴ4"/>
              </a:rPr>
              <a:t>4</a:t>
            </a:r>
            <a:r>
              <a:rPr lang="ja-JP" altLang="en-US" sz="800" kern="10" spc="0">
                <a:ln>
                  <a:noFill/>
                </a:ln>
                <a:solidFill>
                  <a:srgbClr val="000000"/>
                </a:solidFill>
                <a:effectLst/>
                <a:latin typeface="ヒラギノ角ゴ4"/>
                <a:ea typeface="ヒラギノ角ゴ4"/>
              </a:rPr>
              <a:t>画面出力に対応</a:t>
            </a:r>
          </a:p>
          <a:p>
            <a:pPr algn="ctr" rtl="0">
              <a:buNone/>
            </a:pPr>
            <a:r>
              <a:rPr lang="ja-JP" altLang="en-US" sz="800" kern="10" spc="0">
                <a:ln>
                  <a:noFill/>
                </a:ln>
                <a:solidFill>
                  <a:srgbClr val="000000"/>
                </a:solidFill>
                <a:effectLst/>
                <a:latin typeface="ヒラギノ角ゴ4"/>
                <a:ea typeface="ヒラギノ角ゴ4"/>
              </a:rPr>
              <a:t>しており、特別な</a:t>
            </a:r>
          </a:p>
          <a:p>
            <a:pPr algn="ctr" rtl="0">
              <a:buNone/>
            </a:pPr>
            <a:r>
              <a:rPr lang="ja-JP" altLang="en-US" sz="800" kern="10" spc="0">
                <a:ln>
                  <a:noFill/>
                </a:ln>
                <a:solidFill>
                  <a:srgbClr val="000000"/>
                </a:solidFill>
                <a:effectLst/>
                <a:latin typeface="ヒラギノ角ゴ4"/>
                <a:ea typeface="ヒラギノ角ゴ4"/>
              </a:rPr>
              <a:t>カスタマイズは</a:t>
            </a:r>
          </a:p>
          <a:p>
            <a:pPr algn="ctr" rtl="0">
              <a:buNone/>
            </a:pPr>
            <a:r>
              <a:rPr lang="ja-JP" altLang="en-US" sz="800" kern="10" spc="0">
                <a:ln>
                  <a:noFill/>
                </a:ln>
                <a:solidFill>
                  <a:srgbClr val="000000"/>
                </a:solidFill>
                <a:effectLst/>
                <a:latin typeface="ヒラギノ角ゴ4"/>
                <a:ea typeface="ヒラギノ角ゴ4"/>
              </a:rPr>
              <a:t>必要ありません。</a:t>
            </a:r>
          </a:p>
        </p:txBody>
      </p:sp>
      <p:grpSp>
        <p:nvGrpSpPr>
          <p:cNvPr id="2245" name="Group 376"/>
          <p:cNvGrpSpPr>
            <a:grpSpLocks/>
          </p:cNvGrpSpPr>
          <p:nvPr/>
        </p:nvGrpSpPr>
        <p:grpSpPr bwMode="auto">
          <a:xfrm>
            <a:off x="4111944" y="2855293"/>
            <a:ext cx="426738" cy="295290"/>
            <a:chOff x="7215" y="1928"/>
            <a:chExt cx="4138" cy="2862"/>
          </a:xfrm>
        </p:grpSpPr>
        <p:pic>
          <p:nvPicPr>
            <p:cNvPr id="2425" name="Picture 377"/>
            <p:cNvPicPr>
              <a:picLocks noChangeAspect="1" noChangeArrowheads="1"/>
            </p:cNvPicPr>
            <p:nvPr/>
          </p:nvPicPr>
          <p:blipFill>
            <a:blip r:embed="rId41" cstate="print">
              <a:extLst>
                <a:ext uri="{28A0092B-C50C-407E-A947-70E740481C1C}">
                  <a14:useLocalDpi xmlns:a14="http://schemas.microsoft.com/office/drawing/2010/main" val="0"/>
                </a:ext>
              </a:extLst>
            </a:blip>
            <a:srcRect t="22165" r="39798" b="22273"/>
            <a:stretch>
              <a:fillRect/>
            </a:stretch>
          </p:blipFill>
          <p:spPr bwMode="auto">
            <a:xfrm>
              <a:off x="7215" y="1928"/>
              <a:ext cx="4138" cy="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 name="Picture 378"/>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rot="-513406">
              <a:off x="9357" y="3279"/>
              <a:ext cx="26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7" name="Oval 379"/>
            <p:cNvSpPr>
              <a:spLocks noChangeArrowheads="1"/>
            </p:cNvSpPr>
            <p:nvPr/>
          </p:nvSpPr>
          <p:spPr bwMode="auto">
            <a:xfrm>
              <a:off x="9080" y="2947"/>
              <a:ext cx="899" cy="899"/>
            </a:xfrm>
            <a:prstGeom prst="ellipse">
              <a:avLst/>
            </a:prstGeom>
            <a:noFill/>
            <a:ln w="9525">
              <a:solidFill>
                <a:srgbClr val="92D05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grpSp>
      <p:pic>
        <p:nvPicPr>
          <p:cNvPr id="2428" name="Picture 380" descr="ホテルルートイン一宮駅前 / 【早期割引】1ヶ月先を今から予約で宿泊料金10％OFF♪ *朝食無料*大浴場完備*Wi-Fi完備 【近畿日本ツーリスト】"/>
          <p:cNvPicPr>
            <a:picLocks noChangeAspect="1" noChangeArrowheads="1"/>
          </p:cNvPicPr>
          <p:nvPr/>
        </p:nvPicPr>
        <p:blipFill>
          <a:blip r:embed="rId43" r:link="rId44" cstate="print">
            <a:extLst>
              <a:ext uri="{28A0092B-C50C-407E-A947-70E740481C1C}">
                <a14:useLocalDpi xmlns:a14="http://schemas.microsoft.com/office/drawing/2010/main" val="0"/>
              </a:ext>
            </a:extLst>
          </a:blip>
          <a:srcRect/>
          <a:stretch>
            <a:fillRect/>
          </a:stretch>
        </p:blipFill>
        <p:spPr bwMode="auto">
          <a:xfrm>
            <a:off x="4085273" y="3309977"/>
            <a:ext cx="485795" cy="32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9" name="Picture 381" descr="デジタルサイネージ | シティ情報ふくおか"/>
          <p:cNvPicPr>
            <a:picLocks noChangeAspect="1" noChangeArrowheads="1"/>
          </p:cNvPicPr>
          <p:nvPr/>
        </p:nvPicPr>
        <p:blipFill>
          <a:blip r:embed="rId45" r:link="rId46" cstate="print">
            <a:extLst>
              <a:ext uri="{28A0092B-C50C-407E-A947-70E740481C1C}">
                <a14:useLocalDpi xmlns:a14="http://schemas.microsoft.com/office/drawing/2010/main" val="0"/>
              </a:ext>
            </a:extLst>
          </a:blip>
          <a:srcRect/>
          <a:stretch>
            <a:fillRect/>
          </a:stretch>
        </p:blipFill>
        <p:spPr bwMode="auto">
          <a:xfrm>
            <a:off x="4077653" y="3758310"/>
            <a:ext cx="461029" cy="34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0" name="Picture 382"/>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2472940" y="7537391"/>
            <a:ext cx="1266878" cy="92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1" name="Picture 383"/>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6018294" y="7478333"/>
            <a:ext cx="1266878" cy="92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6" name="Group 384"/>
          <p:cNvGrpSpPr>
            <a:grpSpLocks/>
          </p:cNvGrpSpPr>
          <p:nvPr/>
        </p:nvGrpSpPr>
        <p:grpSpPr bwMode="auto">
          <a:xfrm>
            <a:off x="3739818" y="4770552"/>
            <a:ext cx="538503" cy="539143"/>
            <a:chOff x="1855" y="9885"/>
            <a:chExt cx="907" cy="907"/>
          </a:xfrm>
        </p:grpSpPr>
        <p:sp>
          <p:nvSpPr>
            <p:cNvPr id="2294" name="Rectangle 385"/>
            <p:cNvSpPr>
              <a:spLocks noChangeArrowheads="1"/>
            </p:cNvSpPr>
            <p:nvPr/>
          </p:nvSpPr>
          <p:spPr bwMode="auto">
            <a:xfrm>
              <a:off x="1855" y="9885"/>
              <a:ext cx="907" cy="907"/>
            </a:xfrm>
            <a:prstGeom prst="rect">
              <a:avLst/>
            </a:prstGeom>
            <a:solidFill>
              <a:srgbClr val="541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95" name="WordArt 386"/>
            <p:cNvSpPr>
              <a:spLocks noChangeArrowheads="1" noChangeShapeType="1" noTextEdit="1"/>
            </p:cNvSpPr>
            <p:nvPr/>
          </p:nvSpPr>
          <p:spPr bwMode="auto">
            <a:xfrm>
              <a:off x="2186" y="10589"/>
              <a:ext cx="258"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b="1" kern="10" spc="0">
                  <a:ln>
                    <a:noFill/>
                  </a:ln>
                  <a:solidFill>
                    <a:srgbClr val="FFFFFF"/>
                  </a:solidFill>
                  <a:effectLst/>
                  <a:latin typeface="Yu Gothic UI"/>
                  <a:ea typeface="Yu Gothic UI"/>
                </a:rPr>
                <a:t>Pro</a:t>
              </a:r>
              <a:endParaRPr lang="ja-JP" altLang="en-US" sz="900" b="1" kern="10" spc="0">
                <a:ln>
                  <a:noFill/>
                </a:ln>
                <a:solidFill>
                  <a:srgbClr val="FFFFFF"/>
                </a:solidFill>
                <a:effectLst/>
                <a:latin typeface="Yu Gothic UI"/>
                <a:ea typeface="Yu Gothic UI"/>
              </a:endParaRPr>
            </a:p>
          </p:txBody>
        </p:sp>
        <p:grpSp>
          <p:nvGrpSpPr>
            <p:cNvPr id="2296" name="Group 387"/>
            <p:cNvGrpSpPr>
              <a:grpSpLocks/>
            </p:cNvGrpSpPr>
            <p:nvPr/>
          </p:nvGrpSpPr>
          <p:grpSpPr bwMode="auto">
            <a:xfrm>
              <a:off x="2126" y="9992"/>
              <a:ext cx="363" cy="367"/>
              <a:chOff x="8611" y="8722"/>
              <a:chExt cx="475" cy="480"/>
            </a:xfrm>
          </p:grpSpPr>
          <p:sp>
            <p:nvSpPr>
              <p:cNvPr id="2303" name="Rectangle 388"/>
              <p:cNvSpPr>
                <a:spLocks noChangeArrowheads="1"/>
              </p:cNvSpPr>
              <p:nvPr/>
            </p:nvSpPr>
            <p:spPr bwMode="auto">
              <a:xfrm>
                <a:off x="8611"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304" name="Rectangle 389"/>
              <p:cNvSpPr>
                <a:spLocks noChangeArrowheads="1"/>
              </p:cNvSpPr>
              <p:nvPr/>
            </p:nvSpPr>
            <p:spPr bwMode="auto">
              <a:xfrm>
                <a:off x="8862"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305" name="Rectangle 390"/>
              <p:cNvSpPr>
                <a:spLocks noChangeArrowheads="1"/>
              </p:cNvSpPr>
              <p:nvPr/>
            </p:nvSpPr>
            <p:spPr bwMode="auto">
              <a:xfrm>
                <a:off x="8611"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306" name="Rectangle 391"/>
              <p:cNvSpPr>
                <a:spLocks noChangeArrowheads="1"/>
              </p:cNvSpPr>
              <p:nvPr/>
            </p:nvSpPr>
            <p:spPr bwMode="auto">
              <a:xfrm>
                <a:off x="8862"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grpSp>
          <p:nvGrpSpPr>
            <p:cNvPr id="2297" name="Group 392"/>
            <p:cNvGrpSpPr>
              <a:grpSpLocks/>
            </p:cNvGrpSpPr>
            <p:nvPr/>
          </p:nvGrpSpPr>
          <p:grpSpPr bwMode="auto">
            <a:xfrm>
              <a:off x="2581" y="10389"/>
              <a:ext cx="122" cy="159"/>
              <a:chOff x="5257" y="1253"/>
              <a:chExt cx="5458" cy="7140"/>
            </a:xfrm>
          </p:grpSpPr>
          <p:sp>
            <p:nvSpPr>
              <p:cNvPr id="2301" name="WordArt 393"/>
              <p:cNvSpPr>
                <a:spLocks noChangeArrowheads="1" noChangeShapeType="1" noTextEdit="1"/>
              </p:cNvSpPr>
              <p:nvPr/>
            </p:nvSpPr>
            <p:spPr bwMode="auto">
              <a:xfrm>
                <a:off x="8399"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1</a:t>
                </a:r>
                <a:endParaRPr lang="ja-JP" altLang="en-US" sz="900" kern="10" spc="0">
                  <a:ln>
                    <a:noFill/>
                  </a:ln>
                  <a:solidFill>
                    <a:srgbClr val="FFFFFF"/>
                  </a:solidFill>
                  <a:effectLst/>
                  <a:latin typeface="Yu Gothic UI"/>
                  <a:ea typeface="Yu Gothic UI"/>
                </a:endParaRPr>
              </a:p>
            </p:txBody>
          </p:sp>
          <p:sp>
            <p:nvSpPr>
              <p:cNvPr id="2302" name="WordArt 394"/>
              <p:cNvSpPr>
                <a:spLocks noChangeArrowheads="1" noChangeShapeType="1" noTextEdit="1"/>
              </p:cNvSpPr>
              <p:nvPr/>
            </p:nvSpPr>
            <p:spPr bwMode="auto">
              <a:xfrm>
                <a:off x="5257"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dirty="0">
                    <a:ln>
                      <a:noFill/>
                    </a:ln>
                    <a:solidFill>
                      <a:srgbClr val="FFFFFF"/>
                    </a:solidFill>
                    <a:effectLst/>
                    <a:latin typeface="Yu Gothic UI"/>
                    <a:ea typeface="Yu Gothic UI"/>
                  </a:rPr>
                  <a:t>1</a:t>
                </a:r>
                <a:endParaRPr lang="ja-JP" altLang="en-US" sz="900" kern="10" spc="0" dirty="0">
                  <a:ln>
                    <a:noFill/>
                  </a:ln>
                  <a:solidFill>
                    <a:srgbClr val="FFFFFF"/>
                  </a:solidFill>
                  <a:effectLst/>
                  <a:latin typeface="Yu Gothic UI"/>
                  <a:ea typeface="Yu Gothic UI"/>
                </a:endParaRPr>
              </a:p>
            </p:txBody>
          </p:sp>
        </p:grpSp>
        <p:sp>
          <p:nvSpPr>
            <p:cNvPr id="2298" name="WordArt 395"/>
            <p:cNvSpPr>
              <a:spLocks noChangeArrowheads="1" noChangeShapeType="1" noTextEdit="1"/>
            </p:cNvSpPr>
            <p:nvPr/>
          </p:nvSpPr>
          <p:spPr bwMode="auto">
            <a:xfrm>
              <a:off x="1930" y="10433"/>
              <a:ext cx="634"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Windows</a:t>
              </a:r>
              <a:endParaRPr lang="ja-JP" altLang="en-US" sz="900" kern="10" spc="0">
                <a:ln>
                  <a:noFill/>
                </a:ln>
                <a:solidFill>
                  <a:srgbClr val="FFFFFF"/>
                </a:solidFill>
                <a:effectLst/>
                <a:latin typeface="Yu Gothic UI"/>
                <a:ea typeface="Yu Gothic UI"/>
              </a:endParaRPr>
            </a:p>
          </p:txBody>
        </p:sp>
      </p:grpSp>
      <p:grpSp>
        <p:nvGrpSpPr>
          <p:cNvPr id="2247" name="Group 396"/>
          <p:cNvGrpSpPr>
            <a:grpSpLocks/>
          </p:cNvGrpSpPr>
          <p:nvPr/>
        </p:nvGrpSpPr>
        <p:grpSpPr bwMode="auto">
          <a:xfrm>
            <a:off x="2200514" y="8150833"/>
            <a:ext cx="259726" cy="260364"/>
            <a:chOff x="1855" y="9885"/>
            <a:chExt cx="907" cy="907"/>
          </a:xfrm>
        </p:grpSpPr>
        <p:sp>
          <p:nvSpPr>
            <p:cNvPr id="2281" name="Rectangle 397"/>
            <p:cNvSpPr>
              <a:spLocks noChangeArrowheads="1"/>
            </p:cNvSpPr>
            <p:nvPr/>
          </p:nvSpPr>
          <p:spPr bwMode="auto">
            <a:xfrm>
              <a:off x="1855" y="9885"/>
              <a:ext cx="907" cy="907"/>
            </a:xfrm>
            <a:prstGeom prst="rect">
              <a:avLst/>
            </a:prstGeom>
            <a:solidFill>
              <a:srgbClr val="541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82" name="WordArt 398"/>
            <p:cNvSpPr>
              <a:spLocks noChangeArrowheads="1" noChangeShapeType="1" noTextEdit="1"/>
            </p:cNvSpPr>
            <p:nvPr/>
          </p:nvSpPr>
          <p:spPr bwMode="auto">
            <a:xfrm>
              <a:off x="2186" y="10589"/>
              <a:ext cx="258"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b="1" kern="10" spc="0">
                  <a:ln>
                    <a:noFill/>
                  </a:ln>
                  <a:solidFill>
                    <a:srgbClr val="FFFFFF"/>
                  </a:solidFill>
                  <a:effectLst/>
                  <a:latin typeface="Yu Gothic UI"/>
                  <a:ea typeface="Yu Gothic UI"/>
                </a:rPr>
                <a:t>Pro</a:t>
              </a:r>
              <a:endParaRPr lang="ja-JP" altLang="en-US" sz="900" b="1" kern="10" spc="0">
                <a:ln>
                  <a:noFill/>
                </a:ln>
                <a:solidFill>
                  <a:srgbClr val="FFFFFF"/>
                </a:solidFill>
                <a:effectLst/>
                <a:latin typeface="Yu Gothic UI"/>
                <a:ea typeface="Yu Gothic UI"/>
              </a:endParaRPr>
            </a:p>
          </p:txBody>
        </p:sp>
        <p:grpSp>
          <p:nvGrpSpPr>
            <p:cNvPr id="2283" name="Group 399"/>
            <p:cNvGrpSpPr>
              <a:grpSpLocks/>
            </p:cNvGrpSpPr>
            <p:nvPr/>
          </p:nvGrpSpPr>
          <p:grpSpPr bwMode="auto">
            <a:xfrm>
              <a:off x="2126" y="9992"/>
              <a:ext cx="363" cy="367"/>
              <a:chOff x="8611" y="8722"/>
              <a:chExt cx="475" cy="480"/>
            </a:xfrm>
          </p:grpSpPr>
          <p:sp>
            <p:nvSpPr>
              <p:cNvPr id="2290" name="Rectangle 400"/>
              <p:cNvSpPr>
                <a:spLocks noChangeArrowheads="1"/>
              </p:cNvSpPr>
              <p:nvPr/>
            </p:nvSpPr>
            <p:spPr bwMode="auto">
              <a:xfrm>
                <a:off x="8611"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291" name="Rectangle 401"/>
              <p:cNvSpPr>
                <a:spLocks noChangeArrowheads="1"/>
              </p:cNvSpPr>
              <p:nvPr/>
            </p:nvSpPr>
            <p:spPr bwMode="auto">
              <a:xfrm>
                <a:off x="8862"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292" name="Rectangle 402"/>
              <p:cNvSpPr>
                <a:spLocks noChangeArrowheads="1"/>
              </p:cNvSpPr>
              <p:nvPr/>
            </p:nvSpPr>
            <p:spPr bwMode="auto">
              <a:xfrm>
                <a:off x="8611"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293" name="Rectangle 403"/>
              <p:cNvSpPr>
                <a:spLocks noChangeArrowheads="1"/>
              </p:cNvSpPr>
              <p:nvPr/>
            </p:nvSpPr>
            <p:spPr bwMode="auto">
              <a:xfrm>
                <a:off x="8862"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grpSp>
          <p:nvGrpSpPr>
            <p:cNvPr id="2284" name="Group 404"/>
            <p:cNvGrpSpPr>
              <a:grpSpLocks/>
            </p:cNvGrpSpPr>
            <p:nvPr/>
          </p:nvGrpSpPr>
          <p:grpSpPr bwMode="auto">
            <a:xfrm>
              <a:off x="2581" y="10389"/>
              <a:ext cx="122" cy="159"/>
              <a:chOff x="5257" y="1253"/>
              <a:chExt cx="5458" cy="7140"/>
            </a:xfrm>
          </p:grpSpPr>
          <p:sp>
            <p:nvSpPr>
              <p:cNvPr id="2288" name="WordArt 405"/>
              <p:cNvSpPr>
                <a:spLocks noChangeArrowheads="1" noChangeShapeType="1" noTextEdit="1"/>
              </p:cNvSpPr>
              <p:nvPr/>
            </p:nvSpPr>
            <p:spPr bwMode="auto">
              <a:xfrm>
                <a:off x="8399"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1</a:t>
                </a:r>
                <a:endParaRPr lang="ja-JP" altLang="en-US" sz="900" kern="10" spc="0">
                  <a:ln>
                    <a:noFill/>
                  </a:ln>
                  <a:solidFill>
                    <a:srgbClr val="FFFFFF"/>
                  </a:solidFill>
                  <a:effectLst/>
                  <a:latin typeface="Yu Gothic UI"/>
                  <a:ea typeface="Yu Gothic UI"/>
                </a:endParaRPr>
              </a:p>
            </p:txBody>
          </p:sp>
          <p:sp>
            <p:nvSpPr>
              <p:cNvPr id="2289" name="WordArt 406"/>
              <p:cNvSpPr>
                <a:spLocks noChangeArrowheads="1" noChangeShapeType="1" noTextEdit="1"/>
              </p:cNvSpPr>
              <p:nvPr/>
            </p:nvSpPr>
            <p:spPr bwMode="auto">
              <a:xfrm>
                <a:off x="5257"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1</a:t>
                </a:r>
                <a:endParaRPr lang="ja-JP" altLang="en-US" sz="900" kern="10" spc="0">
                  <a:ln>
                    <a:noFill/>
                  </a:ln>
                  <a:solidFill>
                    <a:srgbClr val="FFFFFF"/>
                  </a:solidFill>
                  <a:effectLst/>
                  <a:latin typeface="Yu Gothic UI"/>
                  <a:ea typeface="Yu Gothic UI"/>
                </a:endParaRPr>
              </a:p>
            </p:txBody>
          </p:sp>
        </p:grpSp>
        <p:sp>
          <p:nvSpPr>
            <p:cNvPr id="2285" name="WordArt 407"/>
            <p:cNvSpPr>
              <a:spLocks noChangeArrowheads="1" noChangeShapeType="1" noTextEdit="1"/>
            </p:cNvSpPr>
            <p:nvPr/>
          </p:nvSpPr>
          <p:spPr bwMode="auto">
            <a:xfrm>
              <a:off x="1930" y="10433"/>
              <a:ext cx="634"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Windows</a:t>
              </a:r>
              <a:endParaRPr lang="ja-JP" altLang="en-US" sz="900" kern="10" spc="0">
                <a:ln>
                  <a:noFill/>
                </a:ln>
                <a:solidFill>
                  <a:srgbClr val="FFFFFF"/>
                </a:solidFill>
                <a:effectLst/>
                <a:latin typeface="Yu Gothic UI"/>
                <a:ea typeface="Yu Gothic UI"/>
              </a:endParaRPr>
            </a:p>
          </p:txBody>
        </p:sp>
      </p:grpSp>
      <p:grpSp>
        <p:nvGrpSpPr>
          <p:cNvPr id="2248" name="Group 408"/>
          <p:cNvGrpSpPr>
            <a:grpSpLocks/>
          </p:cNvGrpSpPr>
          <p:nvPr/>
        </p:nvGrpSpPr>
        <p:grpSpPr bwMode="auto">
          <a:xfrm>
            <a:off x="5683635" y="8159723"/>
            <a:ext cx="259726" cy="260364"/>
            <a:chOff x="1855" y="9885"/>
            <a:chExt cx="907" cy="907"/>
          </a:xfrm>
        </p:grpSpPr>
        <p:sp>
          <p:nvSpPr>
            <p:cNvPr id="2270" name="Rectangle 409"/>
            <p:cNvSpPr>
              <a:spLocks noChangeArrowheads="1"/>
            </p:cNvSpPr>
            <p:nvPr/>
          </p:nvSpPr>
          <p:spPr bwMode="auto">
            <a:xfrm>
              <a:off x="1855" y="9885"/>
              <a:ext cx="907" cy="907"/>
            </a:xfrm>
            <a:prstGeom prst="rect">
              <a:avLst/>
            </a:prstGeom>
            <a:solidFill>
              <a:srgbClr val="541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71" name="WordArt 410"/>
            <p:cNvSpPr>
              <a:spLocks noChangeArrowheads="1" noChangeShapeType="1" noTextEdit="1"/>
            </p:cNvSpPr>
            <p:nvPr/>
          </p:nvSpPr>
          <p:spPr bwMode="auto">
            <a:xfrm>
              <a:off x="2186" y="10589"/>
              <a:ext cx="258"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b="1" kern="10" spc="0">
                  <a:ln>
                    <a:noFill/>
                  </a:ln>
                  <a:solidFill>
                    <a:srgbClr val="FFFFFF"/>
                  </a:solidFill>
                  <a:effectLst/>
                  <a:latin typeface="Yu Gothic UI"/>
                  <a:ea typeface="Yu Gothic UI"/>
                </a:rPr>
                <a:t>Pro</a:t>
              </a:r>
              <a:endParaRPr lang="ja-JP" altLang="en-US" sz="900" b="1" kern="10" spc="0">
                <a:ln>
                  <a:noFill/>
                </a:ln>
                <a:solidFill>
                  <a:srgbClr val="FFFFFF"/>
                </a:solidFill>
                <a:effectLst/>
                <a:latin typeface="Yu Gothic UI"/>
                <a:ea typeface="Yu Gothic UI"/>
              </a:endParaRPr>
            </a:p>
          </p:txBody>
        </p:sp>
        <p:grpSp>
          <p:nvGrpSpPr>
            <p:cNvPr id="2272" name="Group 411"/>
            <p:cNvGrpSpPr>
              <a:grpSpLocks/>
            </p:cNvGrpSpPr>
            <p:nvPr/>
          </p:nvGrpSpPr>
          <p:grpSpPr bwMode="auto">
            <a:xfrm>
              <a:off x="2126" y="9992"/>
              <a:ext cx="363" cy="367"/>
              <a:chOff x="8611" y="8722"/>
              <a:chExt cx="475" cy="480"/>
            </a:xfrm>
          </p:grpSpPr>
          <p:sp>
            <p:nvSpPr>
              <p:cNvPr id="2277" name="Rectangle 412"/>
              <p:cNvSpPr>
                <a:spLocks noChangeArrowheads="1"/>
              </p:cNvSpPr>
              <p:nvPr/>
            </p:nvSpPr>
            <p:spPr bwMode="auto">
              <a:xfrm>
                <a:off x="8611"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278" name="Rectangle 413"/>
              <p:cNvSpPr>
                <a:spLocks noChangeArrowheads="1"/>
              </p:cNvSpPr>
              <p:nvPr/>
            </p:nvSpPr>
            <p:spPr bwMode="auto">
              <a:xfrm>
                <a:off x="8862"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279" name="Rectangle 414"/>
              <p:cNvSpPr>
                <a:spLocks noChangeArrowheads="1"/>
              </p:cNvSpPr>
              <p:nvPr/>
            </p:nvSpPr>
            <p:spPr bwMode="auto">
              <a:xfrm>
                <a:off x="8611"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280" name="Rectangle 415"/>
              <p:cNvSpPr>
                <a:spLocks noChangeArrowheads="1"/>
              </p:cNvSpPr>
              <p:nvPr/>
            </p:nvSpPr>
            <p:spPr bwMode="auto">
              <a:xfrm>
                <a:off x="8862"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grpSp>
          <p:nvGrpSpPr>
            <p:cNvPr id="2273" name="Group 416"/>
            <p:cNvGrpSpPr>
              <a:grpSpLocks/>
            </p:cNvGrpSpPr>
            <p:nvPr/>
          </p:nvGrpSpPr>
          <p:grpSpPr bwMode="auto">
            <a:xfrm>
              <a:off x="2581" y="10389"/>
              <a:ext cx="122" cy="159"/>
              <a:chOff x="5257" y="1253"/>
              <a:chExt cx="5458" cy="7140"/>
            </a:xfrm>
          </p:grpSpPr>
          <p:sp>
            <p:nvSpPr>
              <p:cNvPr id="2275" name="WordArt 417"/>
              <p:cNvSpPr>
                <a:spLocks noChangeArrowheads="1" noChangeShapeType="1" noTextEdit="1"/>
              </p:cNvSpPr>
              <p:nvPr/>
            </p:nvSpPr>
            <p:spPr bwMode="auto">
              <a:xfrm>
                <a:off x="8399"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1</a:t>
                </a:r>
                <a:endParaRPr lang="ja-JP" altLang="en-US" sz="900" kern="10" spc="0">
                  <a:ln>
                    <a:noFill/>
                  </a:ln>
                  <a:solidFill>
                    <a:srgbClr val="FFFFFF"/>
                  </a:solidFill>
                  <a:effectLst/>
                  <a:latin typeface="Yu Gothic UI"/>
                  <a:ea typeface="Yu Gothic UI"/>
                </a:endParaRPr>
              </a:p>
            </p:txBody>
          </p:sp>
          <p:sp>
            <p:nvSpPr>
              <p:cNvPr id="2276" name="WordArt 418"/>
              <p:cNvSpPr>
                <a:spLocks noChangeArrowheads="1" noChangeShapeType="1" noTextEdit="1"/>
              </p:cNvSpPr>
              <p:nvPr/>
            </p:nvSpPr>
            <p:spPr bwMode="auto">
              <a:xfrm>
                <a:off x="5257"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a:ea typeface="Yu Gothic UI"/>
                  </a:rPr>
                  <a:t>1</a:t>
                </a:r>
                <a:endParaRPr lang="ja-JP" altLang="en-US" sz="900" kern="10" spc="0">
                  <a:ln>
                    <a:noFill/>
                  </a:ln>
                  <a:solidFill>
                    <a:srgbClr val="FFFFFF"/>
                  </a:solidFill>
                  <a:effectLst/>
                  <a:latin typeface="Yu Gothic UI"/>
                  <a:ea typeface="Yu Gothic UI"/>
                </a:endParaRPr>
              </a:p>
            </p:txBody>
          </p:sp>
        </p:grpSp>
        <p:sp>
          <p:nvSpPr>
            <p:cNvPr id="2274" name="WordArt 419"/>
            <p:cNvSpPr>
              <a:spLocks noChangeArrowheads="1" noChangeShapeType="1" noTextEdit="1"/>
            </p:cNvSpPr>
            <p:nvPr/>
          </p:nvSpPr>
          <p:spPr bwMode="auto">
            <a:xfrm>
              <a:off x="1930" y="10433"/>
              <a:ext cx="634"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dirty="0">
                  <a:ln>
                    <a:noFill/>
                  </a:ln>
                  <a:solidFill>
                    <a:srgbClr val="FFFFFF"/>
                  </a:solidFill>
                  <a:effectLst/>
                  <a:latin typeface="Yu Gothic UI"/>
                  <a:ea typeface="Yu Gothic UI"/>
                </a:rPr>
                <a:t>Windows</a:t>
              </a:r>
              <a:endParaRPr lang="ja-JP" altLang="en-US" sz="900" kern="10" spc="0" dirty="0">
                <a:ln>
                  <a:noFill/>
                </a:ln>
                <a:solidFill>
                  <a:srgbClr val="FFFFFF"/>
                </a:solidFill>
                <a:effectLst/>
                <a:latin typeface="Yu Gothic UI"/>
                <a:ea typeface="Yu Gothic UI"/>
              </a:endParaRPr>
            </a:p>
          </p:txBody>
        </p:sp>
      </p:grpSp>
      <p:grpSp>
        <p:nvGrpSpPr>
          <p:cNvPr id="2249" name="Group 420"/>
          <p:cNvGrpSpPr>
            <a:grpSpLocks/>
          </p:cNvGrpSpPr>
          <p:nvPr/>
        </p:nvGrpSpPr>
        <p:grpSpPr bwMode="auto">
          <a:xfrm>
            <a:off x="2359906" y="5894561"/>
            <a:ext cx="568349" cy="142882"/>
            <a:chOff x="3737" y="9314"/>
            <a:chExt cx="895" cy="225"/>
          </a:xfrm>
        </p:grpSpPr>
        <p:sp>
          <p:nvSpPr>
            <p:cNvPr id="2268" name="WordArt 421"/>
            <p:cNvSpPr>
              <a:spLocks noChangeArrowheads="1" noChangeShapeType="1" noTextEdit="1"/>
            </p:cNvSpPr>
            <p:nvPr/>
          </p:nvSpPr>
          <p:spPr bwMode="auto">
            <a:xfrm>
              <a:off x="3737" y="9314"/>
              <a:ext cx="895" cy="11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272727"/>
                  </a:solidFill>
                  <a:effectLst/>
                  <a:latin typeface="ヒラギノ角ゴ5"/>
                  <a:ea typeface="ヒラギノ角ゴ5"/>
                </a:rPr>
                <a:t>Windows11</a:t>
              </a:r>
              <a:endParaRPr lang="ja-JP" altLang="en-US" sz="3600" kern="10" spc="0" dirty="0">
                <a:ln>
                  <a:noFill/>
                </a:ln>
                <a:solidFill>
                  <a:srgbClr val="272727"/>
                </a:solidFill>
                <a:effectLst/>
                <a:latin typeface="ヒラギノ角ゴ5"/>
                <a:ea typeface="ヒラギノ角ゴ5"/>
              </a:endParaRPr>
            </a:p>
          </p:txBody>
        </p:sp>
        <p:sp>
          <p:nvSpPr>
            <p:cNvPr id="2269" name="WordArt 422"/>
            <p:cNvSpPr>
              <a:spLocks noChangeArrowheads="1" noChangeShapeType="1" noTextEdit="1"/>
            </p:cNvSpPr>
            <p:nvPr/>
          </p:nvSpPr>
          <p:spPr bwMode="auto">
            <a:xfrm>
              <a:off x="4102" y="9461"/>
              <a:ext cx="165" cy="7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Pro</a:t>
              </a:r>
              <a:endParaRPr lang="ja-JP" altLang="en-US" sz="3600" kern="10" spc="0">
                <a:ln>
                  <a:noFill/>
                </a:ln>
                <a:solidFill>
                  <a:srgbClr val="272727"/>
                </a:solidFill>
                <a:effectLst/>
                <a:latin typeface="ヒラギノ角ゴ5"/>
                <a:ea typeface="ヒラギノ角ゴ5"/>
              </a:endParaRPr>
            </a:p>
          </p:txBody>
        </p:sp>
      </p:grpSp>
      <p:sp>
        <p:nvSpPr>
          <p:cNvPr id="2250" name="WordArt 423"/>
          <p:cNvSpPr>
            <a:spLocks noChangeArrowheads="1" noChangeShapeType="1" noTextEdit="1"/>
          </p:cNvSpPr>
          <p:nvPr/>
        </p:nvSpPr>
        <p:spPr bwMode="auto">
          <a:xfrm>
            <a:off x="880929" y="7496114"/>
            <a:ext cx="196858" cy="4381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dirty="0">
                <a:solidFill>
                  <a:srgbClr val="272727"/>
                </a:solidFill>
                <a:latin typeface="ヒラギノ角ゴ5"/>
                <a:ea typeface="ヒラギノ角ゴ5"/>
              </a:rPr>
              <a:t>インテル </a:t>
            </a:r>
            <a:r>
              <a:rPr lang="en-US" altLang="ja-JP" sz="3600" kern="10" dirty="0">
                <a:solidFill>
                  <a:srgbClr val="272727"/>
                </a:solidFill>
                <a:latin typeface="ヒラギノ角ゴ5"/>
                <a:ea typeface="ヒラギノ角ゴ5"/>
              </a:rPr>
              <a:t>N97</a:t>
            </a:r>
            <a:endParaRPr lang="ja-JP" altLang="en-US" sz="3600" kern="10" spc="0" dirty="0">
              <a:ln>
                <a:noFill/>
              </a:ln>
              <a:solidFill>
                <a:srgbClr val="272727"/>
              </a:solidFill>
              <a:effectLst/>
              <a:latin typeface="ヒラギノ角ゴ5"/>
              <a:ea typeface="ヒラギノ角ゴ5"/>
            </a:endParaRPr>
          </a:p>
        </p:txBody>
      </p:sp>
      <p:sp>
        <p:nvSpPr>
          <p:cNvPr id="2251" name="WordArt 424"/>
          <p:cNvSpPr>
            <a:spLocks noChangeArrowheads="1" noChangeShapeType="1" noTextEdit="1"/>
          </p:cNvSpPr>
          <p:nvPr/>
        </p:nvSpPr>
        <p:spPr bwMode="auto">
          <a:xfrm>
            <a:off x="866958" y="7553267"/>
            <a:ext cx="224799" cy="2730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272727"/>
                </a:solidFill>
                <a:effectLst/>
                <a:latin typeface="ヒラギノ角ゴ5"/>
                <a:ea typeface="ヒラギノ角ゴ5"/>
              </a:rPr>
              <a:t>最大 </a:t>
            </a:r>
            <a:r>
              <a:rPr lang="en-US" altLang="ja-JP" sz="3600" kern="10" spc="0" dirty="0">
                <a:ln>
                  <a:noFill/>
                </a:ln>
                <a:solidFill>
                  <a:srgbClr val="272727"/>
                </a:solidFill>
                <a:effectLst/>
                <a:latin typeface="ヒラギノ角ゴ5"/>
                <a:ea typeface="ヒラギノ角ゴ5"/>
              </a:rPr>
              <a:t>3.6GHz</a:t>
            </a:r>
            <a:endParaRPr lang="ja-JP" altLang="en-US" sz="3600" kern="10" spc="0" dirty="0">
              <a:ln>
                <a:noFill/>
              </a:ln>
              <a:solidFill>
                <a:srgbClr val="272727"/>
              </a:solidFill>
              <a:effectLst/>
              <a:latin typeface="ヒラギノ角ゴ5"/>
              <a:ea typeface="ヒラギノ角ゴ5"/>
            </a:endParaRPr>
          </a:p>
        </p:txBody>
      </p:sp>
      <p:sp>
        <p:nvSpPr>
          <p:cNvPr id="2252" name="WordArt 425"/>
          <p:cNvSpPr>
            <a:spLocks noChangeArrowheads="1" noChangeShapeType="1" noTextEdit="1"/>
          </p:cNvSpPr>
          <p:nvPr/>
        </p:nvSpPr>
        <p:spPr bwMode="auto">
          <a:xfrm>
            <a:off x="1401015" y="7494844"/>
            <a:ext cx="161297" cy="4953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  8GB</a:t>
            </a:r>
            <a:endParaRPr lang="ja-JP" altLang="en-US" sz="3600" kern="10" spc="0">
              <a:ln>
                <a:noFill/>
              </a:ln>
              <a:solidFill>
                <a:srgbClr val="272727"/>
              </a:solidFill>
              <a:effectLst/>
              <a:latin typeface="ヒラギノ角ゴ5"/>
              <a:ea typeface="ヒラギノ角ゴ5"/>
            </a:endParaRPr>
          </a:p>
        </p:txBody>
      </p:sp>
      <p:sp>
        <p:nvSpPr>
          <p:cNvPr id="2253" name="WordArt 426"/>
          <p:cNvSpPr>
            <a:spLocks noChangeArrowheads="1" noChangeShapeType="1" noTextEdit="1"/>
          </p:cNvSpPr>
          <p:nvPr/>
        </p:nvSpPr>
        <p:spPr bwMode="auto">
          <a:xfrm>
            <a:off x="1401650" y="7557712"/>
            <a:ext cx="200668" cy="266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DDR4(8GB×1)</a:t>
            </a:r>
            <a:endParaRPr lang="ja-JP" altLang="en-US" sz="3600" kern="10" spc="0">
              <a:ln>
                <a:noFill/>
              </a:ln>
              <a:solidFill>
                <a:srgbClr val="272727"/>
              </a:solidFill>
              <a:effectLst/>
              <a:latin typeface="ヒラギノ角ゴ5"/>
              <a:ea typeface="ヒラギノ角ゴ5"/>
            </a:endParaRPr>
          </a:p>
        </p:txBody>
      </p:sp>
      <p:sp>
        <p:nvSpPr>
          <p:cNvPr id="2254" name="WordArt 427"/>
          <p:cNvSpPr>
            <a:spLocks noChangeArrowheads="1" noChangeShapeType="1" noTextEdit="1"/>
          </p:cNvSpPr>
          <p:nvPr/>
        </p:nvSpPr>
        <p:spPr bwMode="auto">
          <a:xfrm>
            <a:off x="883469" y="7719646"/>
            <a:ext cx="190508" cy="4699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272727"/>
                </a:solidFill>
                <a:effectLst/>
                <a:latin typeface="ヒラギノ角ゴ5"/>
                <a:ea typeface="ヒラギノ角ゴ5"/>
              </a:rPr>
              <a:t>250GB</a:t>
            </a:r>
            <a:endParaRPr lang="ja-JP" altLang="en-US" sz="3600" kern="10" spc="0" dirty="0">
              <a:ln>
                <a:noFill/>
              </a:ln>
              <a:solidFill>
                <a:srgbClr val="272727"/>
              </a:solidFill>
              <a:effectLst/>
              <a:latin typeface="ヒラギノ角ゴ5"/>
              <a:ea typeface="ヒラギノ角ゴ5"/>
            </a:endParaRPr>
          </a:p>
        </p:txBody>
      </p:sp>
      <p:sp>
        <p:nvSpPr>
          <p:cNvPr id="2255" name="WordArt 428"/>
          <p:cNvSpPr>
            <a:spLocks noChangeArrowheads="1" noChangeShapeType="1" noTextEdit="1"/>
          </p:cNvSpPr>
          <p:nvPr/>
        </p:nvSpPr>
        <p:spPr bwMode="auto">
          <a:xfrm>
            <a:off x="933636" y="7779339"/>
            <a:ext cx="91444" cy="2794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272727"/>
                </a:solidFill>
                <a:effectLst/>
                <a:latin typeface="ヒラギノ角ゴ5"/>
                <a:ea typeface="ヒラギノ角ゴ5"/>
              </a:rPr>
              <a:t>NVMe</a:t>
            </a:r>
            <a:endParaRPr lang="ja-JP" altLang="en-US" sz="3600" kern="10" spc="0">
              <a:ln>
                <a:noFill/>
              </a:ln>
              <a:solidFill>
                <a:srgbClr val="272727"/>
              </a:solidFill>
              <a:effectLst/>
              <a:latin typeface="ヒラギノ角ゴ5"/>
              <a:ea typeface="ヒラギノ角ゴ5"/>
            </a:endParaRPr>
          </a:p>
        </p:txBody>
      </p:sp>
      <p:pic>
        <p:nvPicPr>
          <p:cNvPr id="2477" name="図 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8021" y="7642807"/>
            <a:ext cx="238770" cy="24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 name="Picture 5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53990" y="7915871"/>
            <a:ext cx="154311" cy="1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9" name="Picture 5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85006" y="7921586"/>
            <a:ext cx="212734" cy="1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0" name="Picture 4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4692" y="7420545"/>
            <a:ext cx="191143" cy="1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1" name="Picture 4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133034" y="7424990"/>
            <a:ext cx="200668" cy="20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82" name="AutoShape 434"/>
          <p:cNvCxnSpPr>
            <a:cxnSpLocks noChangeShapeType="1"/>
          </p:cNvCxnSpPr>
          <p:nvPr/>
        </p:nvCxnSpPr>
        <p:spPr bwMode="auto">
          <a:xfrm>
            <a:off x="543730" y="7642807"/>
            <a:ext cx="11087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83" name="AutoShape 435"/>
          <p:cNvCxnSpPr>
            <a:cxnSpLocks noChangeShapeType="1"/>
          </p:cNvCxnSpPr>
          <p:nvPr/>
        </p:nvCxnSpPr>
        <p:spPr bwMode="auto">
          <a:xfrm>
            <a:off x="543730" y="7882849"/>
            <a:ext cx="11087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84" name="AutoShape 436"/>
          <p:cNvCxnSpPr>
            <a:cxnSpLocks noChangeShapeType="1"/>
          </p:cNvCxnSpPr>
          <p:nvPr/>
        </p:nvCxnSpPr>
        <p:spPr bwMode="auto">
          <a:xfrm>
            <a:off x="543730" y="8117176"/>
            <a:ext cx="110875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56" name="WordArt 437"/>
          <p:cNvSpPr>
            <a:spLocks noChangeArrowheads="1" noChangeShapeType="1" noTextEdit="1"/>
          </p:cNvSpPr>
          <p:nvPr/>
        </p:nvSpPr>
        <p:spPr bwMode="auto">
          <a:xfrm>
            <a:off x="1419431" y="7729171"/>
            <a:ext cx="160027" cy="5270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非搭載</a:t>
            </a:r>
          </a:p>
        </p:txBody>
      </p:sp>
      <p:sp>
        <p:nvSpPr>
          <p:cNvPr id="2257" name="WordArt 438"/>
          <p:cNvSpPr>
            <a:spLocks noChangeArrowheads="1" noChangeShapeType="1" noTextEdit="1"/>
          </p:cNvSpPr>
          <p:nvPr/>
        </p:nvSpPr>
        <p:spPr bwMode="auto">
          <a:xfrm>
            <a:off x="1442292" y="7792039"/>
            <a:ext cx="92079" cy="266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272727"/>
                </a:solidFill>
                <a:effectLst/>
                <a:latin typeface="ヒラギノ角ゴ5"/>
                <a:ea typeface="ヒラギノ角ゴ5"/>
              </a:rPr>
              <a:t>ドライブ</a:t>
            </a:r>
          </a:p>
        </p:txBody>
      </p:sp>
      <p:pic>
        <p:nvPicPr>
          <p:cNvPr id="2487" name="Picture 5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53990" y="7690434"/>
            <a:ext cx="160027" cy="16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8" name="WordArt 440"/>
          <p:cNvSpPr>
            <a:spLocks noChangeArrowheads="1" noChangeShapeType="1" noTextEdit="1"/>
          </p:cNvSpPr>
          <p:nvPr/>
        </p:nvSpPr>
        <p:spPr bwMode="auto">
          <a:xfrm>
            <a:off x="861878" y="7982549"/>
            <a:ext cx="240040" cy="5143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272727"/>
                </a:solidFill>
                <a:effectLst/>
                <a:latin typeface="ヒラギノ角ゴ5"/>
                <a:ea typeface="ヒラギノ角ゴ5"/>
              </a:rPr>
              <a:t>インテル</a:t>
            </a:r>
          </a:p>
          <a:p>
            <a:pPr algn="ctr" rtl="0">
              <a:buNone/>
            </a:pPr>
            <a:r>
              <a:rPr lang="en-US" altLang="ja-JP" sz="3600" kern="10" spc="0">
                <a:ln>
                  <a:noFill/>
                </a:ln>
                <a:solidFill>
                  <a:srgbClr val="272727"/>
                </a:solidFill>
                <a:effectLst/>
                <a:latin typeface="ヒラギノ角ゴ5"/>
                <a:ea typeface="ヒラギノ角ゴ5"/>
              </a:rPr>
              <a:t>UHD</a:t>
            </a:r>
            <a:r>
              <a:rPr lang="ja-JP" altLang="en-US" sz="3600" kern="10" spc="0">
                <a:ln>
                  <a:noFill/>
                </a:ln>
                <a:solidFill>
                  <a:srgbClr val="272727"/>
                </a:solidFill>
                <a:effectLst/>
                <a:latin typeface="ヒラギノ角ゴ5"/>
                <a:ea typeface="ヒラギノ角ゴ5"/>
              </a:rPr>
              <a:t>グラフィックス</a:t>
            </a:r>
          </a:p>
        </p:txBody>
      </p:sp>
      <p:grpSp>
        <p:nvGrpSpPr>
          <p:cNvPr id="2259" name="Group 441"/>
          <p:cNvGrpSpPr>
            <a:grpSpLocks/>
          </p:cNvGrpSpPr>
          <p:nvPr/>
        </p:nvGrpSpPr>
        <p:grpSpPr bwMode="auto">
          <a:xfrm>
            <a:off x="1369264" y="7970484"/>
            <a:ext cx="314973" cy="79379"/>
            <a:chOff x="3737" y="9314"/>
            <a:chExt cx="895" cy="225"/>
          </a:xfrm>
        </p:grpSpPr>
        <p:sp>
          <p:nvSpPr>
            <p:cNvPr id="2265" name="WordArt 442"/>
            <p:cNvSpPr>
              <a:spLocks noChangeArrowheads="1" noChangeShapeType="1" noTextEdit="1"/>
            </p:cNvSpPr>
            <p:nvPr/>
          </p:nvSpPr>
          <p:spPr bwMode="auto">
            <a:xfrm>
              <a:off x="3737" y="9314"/>
              <a:ext cx="895" cy="11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Windows11</a:t>
              </a:r>
              <a:endParaRPr lang="ja-JP" altLang="en-US" sz="3600" kern="10" spc="0">
                <a:ln>
                  <a:noFill/>
                </a:ln>
                <a:solidFill>
                  <a:srgbClr val="272727"/>
                </a:solidFill>
                <a:effectLst/>
                <a:latin typeface="ヒラギノ角ゴ5"/>
                <a:ea typeface="ヒラギノ角ゴ5"/>
              </a:endParaRPr>
            </a:p>
          </p:txBody>
        </p:sp>
        <p:sp>
          <p:nvSpPr>
            <p:cNvPr id="2266" name="WordArt 443"/>
            <p:cNvSpPr>
              <a:spLocks noChangeArrowheads="1" noChangeShapeType="1" noTextEdit="1"/>
            </p:cNvSpPr>
            <p:nvPr/>
          </p:nvSpPr>
          <p:spPr bwMode="auto">
            <a:xfrm>
              <a:off x="4102" y="9461"/>
              <a:ext cx="165" cy="7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Pro</a:t>
              </a:r>
              <a:endParaRPr lang="ja-JP" altLang="en-US" sz="3600" kern="10" spc="0">
                <a:ln>
                  <a:noFill/>
                </a:ln>
                <a:solidFill>
                  <a:srgbClr val="272727"/>
                </a:solidFill>
                <a:effectLst/>
                <a:latin typeface="ヒラギノ角ゴ5"/>
                <a:ea typeface="ヒラギノ角ゴ5"/>
              </a:endParaRPr>
            </a:p>
          </p:txBody>
        </p:sp>
      </p:grpSp>
      <p:grpSp>
        <p:nvGrpSpPr>
          <p:cNvPr id="2260" name="Group 444"/>
          <p:cNvGrpSpPr>
            <a:grpSpLocks/>
          </p:cNvGrpSpPr>
          <p:nvPr/>
        </p:nvGrpSpPr>
        <p:grpSpPr bwMode="auto">
          <a:xfrm>
            <a:off x="4851750" y="7961593"/>
            <a:ext cx="314973" cy="79379"/>
            <a:chOff x="3737" y="9314"/>
            <a:chExt cx="895" cy="225"/>
          </a:xfrm>
        </p:grpSpPr>
        <p:sp>
          <p:nvSpPr>
            <p:cNvPr id="2261" name="WordArt 445"/>
            <p:cNvSpPr>
              <a:spLocks noChangeArrowheads="1" noChangeShapeType="1" noTextEdit="1"/>
            </p:cNvSpPr>
            <p:nvPr/>
          </p:nvSpPr>
          <p:spPr bwMode="auto">
            <a:xfrm>
              <a:off x="3737" y="9314"/>
              <a:ext cx="895" cy="11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Windows11</a:t>
              </a:r>
              <a:endParaRPr lang="ja-JP" altLang="en-US" sz="3600" kern="10" spc="0">
                <a:ln>
                  <a:noFill/>
                </a:ln>
                <a:solidFill>
                  <a:srgbClr val="272727"/>
                </a:solidFill>
                <a:effectLst/>
                <a:latin typeface="ヒラギノ角ゴ5"/>
                <a:ea typeface="ヒラギノ角ゴ5"/>
              </a:endParaRPr>
            </a:p>
          </p:txBody>
        </p:sp>
        <p:sp>
          <p:nvSpPr>
            <p:cNvPr id="2264" name="WordArt 446"/>
            <p:cNvSpPr>
              <a:spLocks noChangeArrowheads="1" noChangeShapeType="1" noTextEdit="1"/>
            </p:cNvSpPr>
            <p:nvPr/>
          </p:nvSpPr>
          <p:spPr bwMode="auto">
            <a:xfrm>
              <a:off x="4102" y="9461"/>
              <a:ext cx="165" cy="7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272727"/>
                  </a:solidFill>
                  <a:effectLst/>
                  <a:latin typeface="ヒラギノ角ゴ5"/>
                  <a:ea typeface="ヒラギノ角ゴ5"/>
                </a:rPr>
                <a:t>Pro</a:t>
              </a:r>
              <a:endParaRPr lang="ja-JP" altLang="en-US" sz="3600" kern="10" spc="0">
                <a:ln>
                  <a:noFill/>
                </a:ln>
                <a:solidFill>
                  <a:srgbClr val="272727"/>
                </a:solidFill>
                <a:effectLst/>
                <a:latin typeface="ヒラギノ角ゴ5"/>
                <a:ea typeface="ヒラギノ角ゴ5"/>
              </a:endParaRPr>
            </a:p>
          </p:txBody>
        </p:sp>
      </p:grpSp>
      <p:pic>
        <p:nvPicPr>
          <p:cNvPr id="1026" name="Picture 2">
            <a:extLst>
              <a:ext uri="{FF2B5EF4-FFF2-40B4-BE49-F238E27FC236}">
                <a16:creationId xmlns:a16="http://schemas.microsoft.com/office/drawing/2014/main" id="{25612567-820F-C498-42DF-B102C60AE606}"/>
              </a:ext>
            </a:extLst>
          </p:cNvPr>
          <p:cNvPicPr>
            <a:picLocks noChangeAspect="1" noChangeArrowheads="1"/>
          </p:cNvPicPr>
          <p:nvPr/>
        </p:nvPicPr>
        <p:blipFill rotWithShape="1">
          <a:blip r:embed="rId48" cstate="print">
            <a:extLst>
              <a:ext uri="{28A0092B-C50C-407E-A947-70E740481C1C}">
                <a14:useLocalDpi xmlns:a14="http://schemas.microsoft.com/office/drawing/2010/main" val="0"/>
              </a:ext>
            </a:extLst>
          </a:blip>
          <a:srcRect b="30537"/>
          <a:stretch/>
        </p:blipFill>
        <p:spPr bwMode="auto">
          <a:xfrm>
            <a:off x="1769120" y="8148294"/>
            <a:ext cx="428761" cy="2978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42" descr="Intel-Core-i3-1115G4-11th-Generation">
            <a:extLst>
              <a:ext uri="{FF2B5EF4-FFF2-40B4-BE49-F238E27FC236}">
                <a16:creationId xmlns:a16="http://schemas.microsoft.com/office/drawing/2014/main" id="{65039116-F9D7-77CA-D253-36905A270111}"/>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9340118" y="8152103"/>
            <a:ext cx="352440" cy="26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392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1823</Words>
  <Application>Microsoft Office PowerPoint</Application>
  <PresentationFormat>ユーザー設定</PresentationFormat>
  <Paragraphs>412</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Yu Gothic UI</vt:lpstr>
      <vt:lpstr>ヒラギノ角ゴ3</vt:lpstr>
      <vt:lpstr>ヒラギノ角ゴ4</vt:lpstr>
      <vt:lpstr>ヒラギノ角ゴ5</vt:lpstr>
      <vt:lpstr>ヒラギノ角ゴ6</vt:lpstr>
      <vt:lpstr>ヒラギノ角ゴ7</vt:lpstr>
      <vt:lpstr>游ゴシック</vt:lpstr>
      <vt:lpstr>Arial</vt:lpstr>
      <vt:lpstr>Calibri</vt:lpstr>
      <vt:lpstr>Office ​​テーマ</vt:lpstr>
      <vt:lpstr>PowerPoint プレゼンテーション</vt:lpstr>
      <vt:lpstr>PowerPoint プレゼンテーション</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soejima-pc</cp:lastModifiedBy>
  <cp:revision>12</cp:revision>
  <dcterms:created xsi:type="dcterms:W3CDTF">2024-05-14T11:34:54Z</dcterms:created>
  <dcterms:modified xsi:type="dcterms:W3CDTF">2025-01-30T01:59:48Z</dcterms:modified>
</cp:coreProperties>
</file>