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"/>
  </p:notesMasterIdLst>
  <p:sldIdLst>
    <p:sldId id="298" r:id="rId2"/>
    <p:sldId id="299" r:id="rId3"/>
  </p:sldIdLst>
  <p:sldSz cx="7559675" cy="1069181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ner" initials="O" lastIdx="1" clrIdx="0">
    <p:extLst>
      <p:ext uri="{19B8F6BF-5375-455C-9EA6-DF929625EA0E}">
        <p15:presenceInfo xmlns:p15="http://schemas.microsoft.com/office/powerpoint/2012/main" userId="Ow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0179"/>
    <a:srgbClr val="CC00CC"/>
    <a:srgbClr val="CC66FF"/>
    <a:srgbClr val="CC0099"/>
    <a:srgbClr val="FFCCFF"/>
    <a:srgbClr val="030129"/>
    <a:srgbClr val="2D2C2F"/>
    <a:srgbClr val="070033"/>
    <a:srgbClr val="660066"/>
    <a:srgbClr val="EC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2" autoAdjust="0"/>
    <p:restoredTop sz="94660"/>
  </p:normalViewPr>
  <p:slideViewPr>
    <p:cSldViewPr>
      <p:cViewPr varScale="1">
        <p:scale>
          <a:sx n="65" d="100"/>
          <a:sy n="65" d="100"/>
        </p:scale>
        <p:origin x="3222" y="82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ヘッダー プレースホルダー 1">
            <a:extLst>
              <a:ext uri="{FF2B5EF4-FFF2-40B4-BE49-F238E27FC236}">
                <a16:creationId xmlns:a16="http://schemas.microsoft.com/office/drawing/2014/main" id="{D8D82528-7D63-4BAF-8AF8-782B4D3ECCB3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882" tIns="45942" rIns="91882" bIns="45942" numCol="1" anchor="t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2051" name="日付プレースホルダー 2">
            <a:extLst>
              <a:ext uri="{FF2B5EF4-FFF2-40B4-BE49-F238E27FC236}">
                <a16:creationId xmlns:a16="http://schemas.microsoft.com/office/drawing/2014/main" id="{9B6D9815-35E6-4DB9-A7BE-17A58024CB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5116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882" tIns="45942" rIns="91882" bIns="45942" numCol="1" anchor="t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47162779-5B6F-497B-AE3A-8242DDDD62AD}" type="datetime1">
              <a:rPr lang="ja-JP" altLang="en-US"/>
              <a:pPr>
                <a:defRPr/>
              </a:pPr>
              <a:t>2024/12/25</a:t>
            </a:fld>
            <a:endParaRPr lang="ja-JP" altLang="en-US" sz="1200"/>
          </a:p>
        </p:txBody>
      </p:sp>
      <p:sp>
        <p:nvSpPr>
          <p:cNvPr id="2052" name="スライド イメージ プレースホルダー 3">
            <a:extLst>
              <a:ext uri="{FF2B5EF4-FFF2-40B4-BE49-F238E27FC236}">
                <a16:creationId xmlns:a16="http://schemas.microsoft.com/office/drawing/2014/main" id="{40883335-0706-4DC6-901B-AB22CAC6D3B3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219325" y="1244600"/>
            <a:ext cx="2368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ノート プレースホルダー 4">
            <a:extLst>
              <a:ext uri="{FF2B5EF4-FFF2-40B4-BE49-F238E27FC236}">
                <a16:creationId xmlns:a16="http://schemas.microsoft.com/office/drawing/2014/main" id="{1FE77A54-CCE7-4874-8AD6-851C8FB6E906}"/>
              </a:ext>
            </a:extLst>
          </p:cNvPr>
          <p:cNvSpPr>
            <a:spLocks noGrp="1" noRot="1" noChangeAspect="1" noChangeArrowheads="1"/>
          </p:cNvSpPr>
          <p:nvPr/>
        </p:nvSpPr>
        <p:spPr bwMode="auto">
          <a:xfrm>
            <a:off x="679450" y="4784725"/>
            <a:ext cx="5448300" cy="3910013"/>
          </a:xfrm>
          <a:prstGeom prst="rect">
            <a:avLst/>
          </a:prstGeom>
          <a:noFill/>
          <a:ln>
            <a:noFill/>
          </a:ln>
        </p:spPr>
        <p:txBody>
          <a:bodyPr lIns="91882" tIns="45942" rIns="91882" bIns="45942" anchor="ctr"/>
          <a:lstStyle>
            <a:lvl1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ja-JP" altLang="en-US"/>
              <a:t>マスター テキストの書式設定</a:t>
            </a:r>
          </a:p>
          <a:p>
            <a:pPr>
              <a:defRPr/>
            </a:pPr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>
              <a:defRPr/>
            </a:pPr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>
              <a:defRPr/>
            </a:pPr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>
              <a:defRPr/>
            </a:pPr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054" name="フッター プレースホルダー 5">
            <a:extLst>
              <a:ext uri="{FF2B5EF4-FFF2-40B4-BE49-F238E27FC236}">
                <a16:creationId xmlns:a16="http://schemas.microsoft.com/office/drawing/2014/main" id="{010DDE3A-ABFA-4331-AA4F-0D09FCFECB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5116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882" tIns="45942" rIns="91882" bIns="45942" numCol="1" anchor="b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2055" name="スライド番号プレースホルダー 6">
            <a:extLst>
              <a:ext uri="{FF2B5EF4-FFF2-40B4-BE49-F238E27FC236}">
                <a16:creationId xmlns:a16="http://schemas.microsoft.com/office/drawing/2014/main" id="{53B8E6DC-44FF-4389-B101-73ACA1605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2450"/>
            <a:ext cx="295116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882" tIns="45942" rIns="91882" bIns="45942" numCol="1" anchor="b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2F1F6FB8-28E6-4502-BE1F-1CF4FBABE520}" type="slidenum">
              <a:rPr lang="ja-JP" altLang="en-US"/>
              <a:pPr>
                <a:defRPr/>
              </a:pPr>
              <a:t>‹#›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33942227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DA23B4-D408-4470-9C83-439A58815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960" y="1749795"/>
            <a:ext cx="5669756" cy="3722335"/>
          </a:xfrm>
        </p:spPr>
        <p:txBody>
          <a:bodyPr anchor="b"/>
          <a:lstStyle>
            <a:lvl1pPr algn="ctr"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FBFB5D6-DCAC-4A58-A0B1-5A7625876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510" indent="0" algn="ctr">
              <a:buNone/>
              <a:defRPr sz="1240"/>
            </a:lvl2pPr>
            <a:lvl3pPr marL="567019" indent="0" algn="ctr">
              <a:buNone/>
              <a:defRPr sz="1116"/>
            </a:lvl3pPr>
            <a:lvl4pPr marL="850529" indent="0" algn="ctr">
              <a:buNone/>
              <a:defRPr sz="992"/>
            </a:lvl4pPr>
            <a:lvl5pPr marL="1134039" indent="0" algn="ctr">
              <a:buNone/>
              <a:defRPr sz="992"/>
            </a:lvl5pPr>
            <a:lvl6pPr marL="1417549" indent="0" algn="ctr">
              <a:buNone/>
              <a:defRPr sz="992"/>
            </a:lvl6pPr>
            <a:lvl7pPr marL="1701058" indent="0" algn="ctr">
              <a:buNone/>
              <a:defRPr sz="992"/>
            </a:lvl7pPr>
            <a:lvl8pPr marL="1984568" indent="0" algn="ctr">
              <a:buNone/>
              <a:defRPr sz="992"/>
            </a:lvl8pPr>
            <a:lvl9pPr marL="2268078" indent="0" algn="ctr">
              <a:buNone/>
              <a:defRPr sz="992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4FB0DB-E9B6-4A72-8613-11592A6C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7978E3-3F75-4A0D-94BD-8754002B412E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F625B1-0F4E-4033-8D50-E2F50EC33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F24CD2-AB6D-4FC6-AE05-C68714F1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A5961-23E2-4788-AB9A-AEEEFB251698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8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A5E05C-8677-46CF-AF93-19675E52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9A9678-F3B1-4536-84A0-B48FD506D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5B62B8-C82B-4554-8899-FE264050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88144-94EE-4D30-9361-6000D8699E60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F900F5-07D0-4D1B-9884-2C9394FF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19B26B-549C-462A-92A2-87C02939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F1629-3C7C-49C6-94AE-923B78457F34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7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2857831-862B-4BD3-9621-68C1BA3F3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9892" y="569240"/>
            <a:ext cx="1630055" cy="906081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980D05-A7F9-4F40-9A47-13C6BBFC1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E18348-C37E-4BFE-8115-4D47DDEE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A9BE7-304D-4DF5-9736-3527E2E07CC4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2A07A-593D-41C6-87D7-080A6F9C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D4A2EB-6075-4039-B400-BA276E8A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35774-BA25-4DF2-A866-669B5541F0E7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2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E20746-1F3F-490C-A361-14D68ACA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5338BA-CF5F-4543-B605-2B82C7394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8594FC-DDB9-45DD-B7A2-7205875C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8075BB-3CD5-4CA7-A691-D3E6921D0F2F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5FD257-A2B2-4A33-88DF-F4867822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AB84AB-07E6-405B-9E0D-EDBFA014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09B32-316C-46C9-9F2A-AC03076C0D58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A9CD8D-24A7-476F-AA99-CC387615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90" y="2665530"/>
            <a:ext cx="6520220" cy="4447496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15BEA5-A107-4E5B-9F67-A99047EDA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790" y="7155102"/>
            <a:ext cx="6520220" cy="2338833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510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7019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52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403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754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105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456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807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12BA35-1B66-451F-BC8B-744D26DD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999A7-B118-4595-8F5D-3EA4785052C5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E9975B-F3E9-4948-9477-060E259D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5351A9-6F76-44BC-A935-2020F9D0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B8DF0-AD75-4419-B5AA-C8AC41C25206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5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289058-F3EB-4B4E-964E-1897BEDB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3CBF8A-CA8A-45A1-BFB0-F6ED7ED57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01EDED3-2DBE-430F-AAE6-C4EBE4718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833D2D-02F2-4799-88AD-CD4CB953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8EE726-064D-4A7A-87F8-C255F47775DA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D8782C-F7B2-4361-B0BA-A33D633D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1D0C90-7A40-496F-95FD-D492759F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7228F-84C8-4FAE-A2ED-02A4BA5DB43E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3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B48DA4-89A2-49C5-8F91-CB3FA9E6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569241"/>
            <a:ext cx="6520220" cy="206659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F11A55-29C0-49BB-AF37-12AC232A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12" y="2620980"/>
            <a:ext cx="3198097" cy="128450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1D0A2F-D3D3-4B15-B316-22E88DB55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12" y="3905482"/>
            <a:ext cx="3198097" cy="57443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C140B0D-1370-4E0F-99A7-AA8A7FF81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7085" y="2620980"/>
            <a:ext cx="3213847" cy="128450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A979F50-D259-4F86-AD36-8ACEB2EBE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7085" y="3905482"/>
            <a:ext cx="3213847" cy="57443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0FA066C-B2A9-4E2F-8572-C66D3617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861FEA-1BE4-4962-8DDE-A5D55E7527A9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4C2A3-707F-4F09-BC3F-BC2C03D6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F6DF6AA-4A95-41A0-A3C3-492E9847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43B40-6466-4FC6-B59C-19E25D6395DD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3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8A662B-EEB9-444B-A5C6-C7AAB4DD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D9D4240-2386-49DF-A1EB-EF56F297A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3B54A-4984-489F-9AD9-FFA51C931E4D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F5AF2DE-9262-47A8-824F-4427063B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D0FA338-057E-4FBC-BF9E-540E7A90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808FF-C502-478B-A7FB-5CF5249A89C9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9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2324479-8AC7-4940-9E93-1E99BE69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F2FB7D-6622-44BB-8443-AAE9ABD04C2A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F0DE028-D291-4C3E-85BC-DBD6A5D7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257195-5281-49AD-B04F-4FD67A16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9A675-E67B-4B29-86A3-5ACA98E69B30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1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BB0160-07B2-4D80-8D53-4000F5AA7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E5A521-16DC-426F-9197-C692F6D99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>
              <a:defRPr sz="1984"/>
            </a:lvl1pPr>
            <a:lvl2pPr>
              <a:defRPr sz="1736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3FF268-F356-4756-9C8B-8E04141C2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35B33DA-BEBB-4206-9E53-3DC44D5A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FF1BBD-CBC7-4959-8351-5A736CE0938B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2D0DC2D-3F6D-4701-BF10-E1C1DD22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9D5F6B-954C-4A3D-9A6D-F7EFA378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0A148F-D910-440E-A062-BA2BA1E8A13C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0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19F7C3-900C-49F0-B311-3C4A869F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BB71194-7CAD-4901-8FB2-FF389504E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 marL="0" indent="0">
              <a:buNone/>
              <a:defRPr sz="1984"/>
            </a:lvl1pPr>
            <a:lvl2pPr marL="283510" indent="0">
              <a:buNone/>
              <a:defRPr sz="1736"/>
            </a:lvl2pPr>
            <a:lvl3pPr marL="567019" indent="0">
              <a:buNone/>
              <a:defRPr sz="1488"/>
            </a:lvl3pPr>
            <a:lvl4pPr marL="850529" indent="0">
              <a:buNone/>
              <a:defRPr sz="1240"/>
            </a:lvl4pPr>
            <a:lvl5pPr marL="1134039" indent="0">
              <a:buNone/>
              <a:defRPr sz="1240"/>
            </a:lvl5pPr>
            <a:lvl6pPr marL="1417549" indent="0">
              <a:buNone/>
              <a:defRPr sz="1240"/>
            </a:lvl6pPr>
            <a:lvl7pPr marL="1701058" indent="0">
              <a:buNone/>
              <a:defRPr sz="1240"/>
            </a:lvl7pPr>
            <a:lvl8pPr marL="1984568" indent="0">
              <a:buNone/>
              <a:defRPr sz="1240"/>
            </a:lvl8pPr>
            <a:lvl9pPr marL="2268078" indent="0">
              <a:buNone/>
              <a:defRPr sz="124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38BE92-DB11-4DB4-9B36-C4E4A7840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D00648-CF13-47B8-8E2E-7AD11327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992FBA-136A-4615-B42B-1BCBDE2F7E83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ABCA57-9B5C-4FB7-9CDB-34B3866C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53F478-C1B3-4303-8D03-3EC75079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4DEFA-BC6D-47E7-A9BE-A61E139C1845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9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3BD64A8-25E9-4A10-ADC3-B348E508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1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D1FE04-7C78-4B34-B9C2-8636BE849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D69AC7-654E-4282-B917-FD8C434DA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728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A1D40-5B34-4B97-9DA7-D2C4F69DF1E9}" type="datetime1">
              <a:rPr lang="ja-JP" altLang="en-US" smtClean="0"/>
              <a:pPr>
                <a:defRPr/>
              </a:pPr>
              <a:t>2024/12/25</a:t>
            </a:fld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C28857-8080-4CEF-B9E1-477690517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4143" y="9909727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8B5C5F-B137-4210-9F44-2BF9C427E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078727-E0AB-4F16-9ECA-F98D7E720520}" type="slidenum">
              <a:rPr lang="ja-JP" altLang="en-US" smtClean="0"/>
              <a:pPr>
                <a:defRPr/>
              </a:pPr>
              <a:t>‹#›</a:t>
            </a:fld>
            <a:endParaRPr lang="ja-JP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8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defRPr kumimoji="1" sz="27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55" indent="-141755" algn="l" defTabSz="567019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kumimoji="1"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25265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77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228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79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930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81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2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83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9C29CA47-C313-499D-93EB-9C06DECE7AEB}"/>
              </a:ext>
            </a:extLst>
          </p:cNvPr>
          <p:cNvCxnSpPr/>
          <p:nvPr/>
        </p:nvCxnSpPr>
        <p:spPr>
          <a:xfrm>
            <a:off x="482346" y="8350337"/>
            <a:ext cx="666520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73B8532B-9796-4993-BF19-D632BB370DEB}"/>
              </a:ext>
            </a:extLst>
          </p:cNvPr>
          <p:cNvSpPr/>
          <p:nvPr/>
        </p:nvSpPr>
        <p:spPr>
          <a:xfrm>
            <a:off x="447234" y="5685061"/>
            <a:ext cx="6665206" cy="849228"/>
          </a:xfrm>
          <a:prstGeom prst="rect">
            <a:avLst/>
          </a:prstGeom>
          <a:gradFill flip="none" rotWithShape="1">
            <a:gsLst>
              <a:gs pos="0">
                <a:srgbClr val="030129"/>
              </a:gs>
              <a:gs pos="37000">
                <a:srgbClr val="070033"/>
              </a:gs>
              <a:gs pos="72000">
                <a:srgbClr val="270179"/>
              </a:gs>
              <a:gs pos="100000">
                <a:srgbClr val="2D2C2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73ECFB90-0ABA-4E39-9D9A-2F9FE38906A2}"/>
              </a:ext>
            </a:extLst>
          </p:cNvPr>
          <p:cNvSpPr/>
          <p:nvPr/>
        </p:nvSpPr>
        <p:spPr>
          <a:xfrm>
            <a:off x="4163779" y="5416721"/>
            <a:ext cx="1222562" cy="69848"/>
          </a:xfrm>
          <a:prstGeom prst="rect">
            <a:avLst/>
          </a:prstGeom>
          <a:solidFill>
            <a:srgbClr val="ECD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82A82527-A931-4676-A492-32D23C366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" y="0"/>
            <a:ext cx="7559675" cy="5039783"/>
          </a:xfrm>
          <a:prstGeom prst="rect">
            <a:avLst/>
          </a:prstGeom>
        </p:spPr>
      </p:pic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44E30C35-19A5-4E54-B17E-AB80DE3593B0}"/>
              </a:ext>
            </a:extLst>
          </p:cNvPr>
          <p:cNvGrpSpPr/>
          <p:nvPr/>
        </p:nvGrpSpPr>
        <p:grpSpPr>
          <a:xfrm>
            <a:off x="467775" y="300576"/>
            <a:ext cx="3073312" cy="4376625"/>
            <a:chOff x="467775" y="300576"/>
            <a:chExt cx="3073312" cy="4376625"/>
          </a:xfrm>
        </p:grpSpPr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0B2CFB4B-75C2-44CB-B1E5-C644D58C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46" y="3710879"/>
              <a:ext cx="1449483" cy="966322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C1D94A6D-ECB6-4182-AC10-B966B3133C68}"/>
                </a:ext>
              </a:extLst>
            </p:cNvPr>
            <p:cNvGrpSpPr/>
            <p:nvPr/>
          </p:nvGrpSpPr>
          <p:grpSpPr>
            <a:xfrm>
              <a:off x="467775" y="300576"/>
              <a:ext cx="3073312" cy="3262200"/>
              <a:chOff x="1474853" y="587085"/>
              <a:chExt cx="4362420" cy="4630538"/>
            </a:xfrm>
          </p:grpSpPr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44D8C9E1-6EB4-489C-B921-484EA7B7D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4853" y="2216542"/>
                <a:ext cx="2057436" cy="1371624"/>
              </a:xfrm>
              <a:prstGeom prst="rect">
                <a:avLst/>
              </a:prstGeom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  <p:pic>
            <p:nvPicPr>
              <p:cNvPr id="37" name="図 36">
                <a:extLst>
                  <a:ext uri="{FF2B5EF4-FFF2-40B4-BE49-F238E27FC236}">
                    <a16:creationId xmlns:a16="http://schemas.microsoft.com/office/drawing/2014/main" id="{8D81DBAD-F96F-4F84-8B7C-9D11AB359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837" y="3845999"/>
                <a:ext cx="2057436" cy="1371624"/>
              </a:xfrm>
              <a:prstGeom prst="rect">
                <a:avLst/>
              </a:prstGeom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07977059-DA92-4310-AED1-070BBEE05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5536" y="3845999"/>
                <a:ext cx="2057436" cy="1371624"/>
              </a:xfrm>
              <a:prstGeom prst="rect">
                <a:avLst/>
              </a:prstGeom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4E24B0D0-5FF3-4ED5-A224-90613B18D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4853" y="587085"/>
                <a:ext cx="2057436" cy="1371624"/>
              </a:xfrm>
              <a:prstGeom prst="rect">
                <a:avLst/>
              </a:prstGeom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79527449-DE47-4C61-B80A-D94462824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837" y="2216542"/>
                <a:ext cx="2057436" cy="1371624"/>
              </a:xfrm>
              <a:prstGeom prst="rect">
                <a:avLst/>
              </a:prstGeom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AF30EC7F-DBA1-467E-B8F3-F12D4682E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9837" y="587085"/>
                <a:ext cx="2057436" cy="1371624"/>
              </a:xfrm>
              <a:prstGeom prst="rect">
                <a:avLst/>
              </a:prstGeom>
              <a:effectLst>
                <a:glow rad="101600">
                  <a:schemeClr val="bg1">
                    <a:alpha val="60000"/>
                  </a:schemeClr>
                </a:glow>
              </a:effectLst>
            </p:spPr>
          </p:pic>
        </p:grp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FB457BA0-F02A-4B02-9A49-6F1396C9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629" y="3710879"/>
              <a:ext cx="1449458" cy="966305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289ED6AE-800C-48E4-B4B9-ABAAFED1F830}"/>
              </a:ext>
            </a:extLst>
          </p:cNvPr>
          <p:cNvSpPr txBox="1"/>
          <p:nvPr/>
        </p:nvSpPr>
        <p:spPr>
          <a:xfrm>
            <a:off x="3984586" y="1031594"/>
            <a:ext cx="32130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外観検査・画像処理向け</a:t>
            </a:r>
            <a:endParaRPr lang="en-US" altLang="ja-JP" sz="2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F81895A-AE78-4DF5-9FF8-6012D72B4ED1}"/>
              </a:ext>
            </a:extLst>
          </p:cNvPr>
          <p:cNvSpPr txBox="1"/>
          <p:nvPr/>
        </p:nvSpPr>
        <p:spPr>
          <a:xfrm>
            <a:off x="3954844" y="1427701"/>
            <a:ext cx="321300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マシンビジョン</a:t>
            </a:r>
            <a:endParaRPr lang="en-US" altLang="ja-JP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04FD29D8-DD36-477B-96E2-0BA11C568EBA}"/>
              </a:ext>
            </a:extLst>
          </p:cNvPr>
          <p:cNvSpPr/>
          <p:nvPr/>
        </p:nvSpPr>
        <p:spPr>
          <a:xfrm>
            <a:off x="4897405" y="237460"/>
            <a:ext cx="2681154" cy="288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BEC5BA0-A01A-4192-946B-124F1138BD7B}"/>
              </a:ext>
            </a:extLst>
          </p:cNvPr>
          <p:cNvSpPr txBox="1"/>
          <p:nvPr/>
        </p:nvSpPr>
        <p:spPr>
          <a:xfrm>
            <a:off x="4967253" y="256414"/>
            <a:ext cx="24017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特定用途向け産業用</a:t>
            </a:r>
            <a:r>
              <a:rPr kumimoji="1" lang="en-US" altLang="ja-JP" sz="12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kumimoji="1" lang="ja-JP" altLang="en-US" sz="12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のご案内</a:t>
            </a:r>
            <a:endParaRPr lang="en-US" altLang="ja-JP" sz="12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C9626A60-21F7-445E-98B1-D3EE31839B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28" y="3194596"/>
            <a:ext cx="3150701" cy="153439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6E4DD27-7778-4C87-8722-B8AC5F3849A4}"/>
              </a:ext>
            </a:extLst>
          </p:cNvPr>
          <p:cNvSpPr txBox="1"/>
          <p:nvPr/>
        </p:nvSpPr>
        <p:spPr>
          <a:xfrm>
            <a:off x="3934544" y="1937416"/>
            <a:ext cx="321300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向け産業用</a:t>
            </a:r>
            <a:r>
              <a:rPr lang="en-US" altLang="ja-JP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29A49329-0FD3-44C9-A99C-7853EBDD5F4D}"/>
              </a:ext>
            </a:extLst>
          </p:cNvPr>
          <p:cNvSpPr/>
          <p:nvPr/>
        </p:nvSpPr>
        <p:spPr>
          <a:xfrm>
            <a:off x="4129077" y="2522191"/>
            <a:ext cx="3018475" cy="505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C12002E-BC90-4E1B-A1AE-FAEB93C50210}"/>
              </a:ext>
            </a:extLst>
          </p:cNvPr>
          <p:cNvSpPr txBox="1"/>
          <p:nvPr/>
        </p:nvSpPr>
        <p:spPr>
          <a:xfrm>
            <a:off x="4163779" y="2551382"/>
            <a:ext cx="29135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ご利用環境に合わせた最適な構成にて</a:t>
            </a:r>
            <a:endParaRPr kumimoji="1" lang="en-US" altLang="ja-JP" sz="11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産業用</a:t>
            </a:r>
            <a:r>
              <a:rPr kumimoji="1" lang="en-US" altLang="ja-JP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lang="ja-JP" altLang="en-US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の受注生産を承ることができます。</a:t>
            </a:r>
            <a:endParaRPr lang="en-US" altLang="ja-JP" sz="11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4FD464BB-DDD2-440F-A5A8-310561824E1A}"/>
              </a:ext>
            </a:extLst>
          </p:cNvPr>
          <p:cNvSpPr txBox="1"/>
          <p:nvPr/>
        </p:nvSpPr>
        <p:spPr>
          <a:xfrm>
            <a:off x="846221" y="5226733"/>
            <a:ext cx="59370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マシンビジョン向け産業用</a:t>
            </a:r>
            <a:r>
              <a:rPr kumimoji="1" lang="en-US" altLang="ja-JP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kumimoji="1" lang="ja-JP" altLang="en-US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は、マザーボードが違います、</a:t>
            </a:r>
            <a:endParaRPr lang="en-US" altLang="ja-JP" sz="16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74" name="図 73">
            <a:extLst>
              <a:ext uri="{FF2B5EF4-FFF2-40B4-BE49-F238E27FC236}">
                <a16:creationId xmlns:a16="http://schemas.microsoft.com/office/drawing/2014/main" id="{6F4E57F9-8039-4BE6-B55B-EFE619DDD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1"/>
          <a:stretch/>
        </p:blipFill>
        <p:spPr>
          <a:xfrm>
            <a:off x="18884" y="10203032"/>
            <a:ext cx="7559675" cy="488781"/>
          </a:xfrm>
          <a:prstGeom prst="rect">
            <a:avLst/>
          </a:prstGeom>
        </p:spPr>
      </p:pic>
      <p:pic>
        <p:nvPicPr>
          <p:cNvPr id="83" name="図 82">
            <a:extLst>
              <a:ext uri="{FF2B5EF4-FFF2-40B4-BE49-F238E27FC236}">
                <a16:creationId xmlns:a16="http://schemas.microsoft.com/office/drawing/2014/main" id="{9708B8BF-F0C0-4191-BECD-36672CD340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7" y="5838696"/>
            <a:ext cx="1140914" cy="1361838"/>
          </a:xfrm>
          <a:prstGeom prst="rect">
            <a:avLst/>
          </a:prstGeom>
        </p:spPr>
      </p:pic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60E39A5E-CC0A-46A6-B71C-9A35E00856C2}"/>
              </a:ext>
            </a:extLst>
          </p:cNvPr>
          <p:cNvSpPr txBox="1"/>
          <p:nvPr/>
        </p:nvSpPr>
        <p:spPr>
          <a:xfrm>
            <a:off x="3814761" y="5778850"/>
            <a:ext cx="30383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産業向けマザーボード</a:t>
            </a:r>
            <a:endParaRPr kumimoji="1" lang="en-US" altLang="ja-JP" sz="2000" b="1" dirty="0"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搭載</a:t>
            </a:r>
            <a:endParaRPr lang="en-US" altLang="ja-JP" sz="2000" b="1" dirty="0"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F6616ED0-CD37-42EE-9F9C-FF8159372576}"/>
              </a:ext>
            </a:extLst>
          </p:cNvPr>
          <p:cNvSpPr txBox="1"/>
          <p:nvPr/>
        </p:nvSpPr>
        <p:spPr>
          <a:xfrm>
            <a:off x="3541087" y="6759761"/>
            <a:ext cx="1530284" cy="186531"/>
          </a:xfrm>
          <a:custGeom>
            <a:avLst/>
            <a:gdLst/>
            <a:ahLst/>
            <a:cxnLst/>
            <a:rect l="l" t="t" r="r" b="b"/>
            <a:pathLst>
              <a:path w="4735841" h="577267">
                <a:moveTo>
                  <a:pt x="993609" y="298586"/>
                </a:moveTo>
                <a:lnTo>
                  <a:pt x="974289" y="517550"/>
                </a:lnTo>
                <a:lnTo>
                  <a:pt x="1233064" y="517550"/>
                </a:lnTo>
                <a:lnTo>
                  <a:pt x="1252384" y="298586"/>
                </a:lnTo>
                <a:close/>
                <a:moveTo>
                  <a:pt x="1858659" y="238869"/>
                </a:moveTo>
                <a:lnTo>
                  <a:pt x="1866621" y="238869"/>
                </a:lnTo>
                <a:lnTo>
                  <a:pt x="2065679" y="238869"/>
                </a:lnTo>
                <a:lnTo>
                  <a:pt x="2324454" y="238869"/>
                </a:lnTo>
                <a:lnTo>
                  <a:pt x="2526497" y="238869"/>
                </a:lnTo>
                <a:lnTo>
                  <a:pt x="2531473" y="238869"/>
                </a:lnTo>
                <a:lnTo>
                  <a:pt x="2501615" y="577267"/>
                </a:lnTo>
                <a:lnTo>
                  <a:pt x="2294595" y="577267"/>
                </a:lnTo>
                <a:lnTo>
                  <a:pt x="2319184" y="298586"/>
                </a:lnTo>
                <a:lnTo>
                  <a:pt x="2060409" y="298586"/>
                </a:lnTo>
                <a:lnTo>
                  <a:pt x="2035820" y="577267"/>
                </a:lnTo>
                <a:lnTo>
                  <a:pt x="1828800" y="577267"/>
                </a:lnTo>
                <a:close/>
                <a:moveTo>
                  <a:pt x="1569783" y="238869"/>
                </a:moveTo>
                <a:lnTo>
                  <a:pt x="1776803" y="238869"/>
                </a:lnTo>
                <a:lnTo>
                  <a:pt x="1747940" y="577267"/>
                </a:lnTo>
                <a:lnTo>
                  <a:pt x="1540920" y="577267"/>
                </a:lnTo>
                <a:close/>
                <a:moveTo>
                  <a:pt x="791859" y="238869"/>
                </a:moveTo>
                <a:lnTo>
                  <a:pt x="799821" y="238869"/>
                </a:lnTo>
                <a:lnTo>
                  <a:pt x="998879" y="238869"/>
                </a:lnTo>
                <a:lnTo>
                  <a:pt x="1257653" y="238869"/>
                </a:lnTo>
                <a:lnTo>
                  <a:pt x="1459697" y="238869"/>
                </a:lnTo>
                <a:lnTo>
                  <a:pt x="1464673" y="238869"/>
                </a:lnTo>
                <a:lnTo>
                  <a:pt x="1434815" y="577267"/>
                </a:lnTo>
                <a:lnTo>
                  <a:pt x="1422871" y="577267"/>
                </a:lnTo>
                <a:lnTo>
                  <a:pt x="1227795" y="577267"/>
                </a:lnTo>
                <a:lnTo>
                  <a:pt x="969020" y="577267"/>
                </a:lnTo>
                <a:lnTo>
                  <a:pt x="762000" y="577267"/>
                </a:lnTo>
                <a:close/>
                <a:moveTo>
                  <a:pt x="2680376" y="88580"/>
                </a:moveTo>
                <a:lnTo>
                  <a:pt x="2887396" y="88580"/>
                </a:lnTo>
                <a:lnTo>
                  <a:pt x="2874540" y="238869"/>
                </a:lnTo>
                <a:lnTo>
                  <a:pt x="2989911" y="238869"/>
                </a:lnTo>
                <a:lnTo>
                  <a:pt x="2984934" y="298586"/>
                </a:lnTo>
                <a:lnTo>
                  <a:pt x="2869432" y="298586"/>
                </a:lnTo>
                <a:lnTo>
                  <a:pt x="2850702" y="517550"/>
                </a:lnTo>
                <a:lnTo>
                  <a:pt x="2966024" y="517550"/>
                </a:lnTo>
                <a:lnTo>
                  <a:pt x="2961047" y="577267"/>
                </a:lnTo>
                <a:lnTo>
                  <a:pt x="2845594" y="577267"/>
                </a:lnTo>
                <a:lnTo>
                  <a:pt x="2656489" y="577267"/>
                </a:lnTo>
                <a:lnTo>
                  <a:pt x="2638574" y="577267"/>
                </a:lnTo>
                <a:lnTo>
                  <a:pt x="2662412" y="298586"/>
                </a:lnTo>
                <a:lnTo>
                  <a:pt x="2614687" y="298586"/>
                </a:lnTo>
                <a:lnTo>
                  <a:pt x="2620659" y="238869"/>
                </a:lnTo>
                <a:lnTo>
                  <a:pt x="2667520" y="238869"/>
                </a:lnTo>
                <a:close/>
                <a:moveTo>
                  <a:pt x="3737777" y="60712"/>
                </a:moveTo>
                <a:lnTo>
                  <a:pt x="3698327" y="517550"/>
                </a:lnTo>
                <a:lnTo>
                  <a:pt x="3957102" y="517550"/>
                </a:lnTo>
                <a:lnTo>
                  <a:pt x="3996552" y="60712"/>
                </a:lnTo>
                <a:close/>
                <a:moveTo>
                  <a:pt x="251627" y="60712"/>
                </a:moveTo>
                <a:lnTo>
                  <a:pt x="236243" y="238869"/>
                </a:lnTo>
                <a:lnTo>
                  <a:pt x="494874" y="238869"/>
                </a:lnTo>
                <a:lnTo>
                  <a:pt x="510366" y="60712"/>
                </a:lnTo>
                <a:close/>
                <a:moveTo>
                  <a:pt x="4422326" y="995"/>
                </a:moveTo>
                <a:lnTo>
                  <a:pt x="4528821" y="995"/>
                </a:lnTo>
                <a:lnTo>
                  <a:pt x="4730865" y="995"/>
                </a:lnTo>
                <a:lnTo>
                  <a:pt x="4735841" y="995"/>
                </a:lnTo>
                <a:lnTo>
                  <a:pt x="4686077" y="577267"/>
                </a:lnTo>
                <a:lnTo>
                  <a:pt x="4479057" y="577267"/>
                </a:lnTo>
                <a:lnTo>
                  <a:pt x="4523664" y="60712"/>
                </a:lnTo>
                <a:lnTo>
                  <a:pt x="4417349" y="60712"/>
                </a:lnTo>
                <a:close/>
                <a:moveTo>
                  <a:pt x="3535914" y="995"/>
                </a:moveTo>
                <a:lnTo>
                  <a:pt x="3544872" y="995"/>
                </a:lnTo>
                <a:lnTo>
                  <a:pt x="3742934" y="995"/>
                </a:lnTo>
                <a:lnTo>
                  <a:pt x="4001709" y="995"/>
                </a:lnTo>
                <a:lnTo>
                  <a:pt x="4203753" y="995"/>
                </a:lnTo>
                <a:lnTo>
                  <a:pt x="4208729" y="995"/>
                </a:lnTo>
                <a:lnTo>
                  <a:pt x="4158965" y="577267"/>
                </a:lnTo>
                <a:lnTo>
                  <a:pt x="4146026" y="577267"/>
                </a:lnTo>
                <a:lnTo>
                  <a:pt x="3951945" y="577267"/>
                </a:lnTo>
                <a:lnTo>
                  <a:pt x="3693170" y="577267"/>
                </a:lnTo>
                <a:lnTo>
                  <a:pt x="3486150" y="577267"/>
                </a:lnTo>
                <a:close/>
                <a:moveTo>
                  <a:pt x="49764" y="995"/>
                </a:moveTo>
                <a:lnTo>
                  <a:pt x="65689" y="995"/>
                </a:lnTo>
                <a:lnTo>
                  <a:pt x="256784" y="995"/>
                </a:lnTo>
                <a:lnTo>
                  <a:pt x="515559" y="995"/>
                </a:lnTo>
                <a:lnTo>
                  <a:pt x="707650" y="995"/>
                </a:lnTo>
                <a:lnTo>
                  <a:pt x="722579" y="995"/>
                </a:lnTo>
                <a:lnTo>
                  <a:pt x="696702" y="298586"/>
                </a:lnTo>
                <a:lnTo>
                  <a:pt x="682768" y="298586"/>
                </a:lnTo>
                <a:lnTo>
                  <a:pt x="489682" y="298586"/>
                </a:lnTo>
                <a:lnTo>
                  <a:pt x="231086" y="298586"/>
                </a:lnTo>
                <a:lnTo>
                  <a:pt x="207020" y="577267"/>
                </a:lnTo>
                <a:lnTo>
                  <a:pt x="0" y="577267"/>
                </a:lnTo>
                <a:close/>
                <a:moveTo>
                  <a:pt x="1589689" y="0"/>
                </a:moveTo>
                <a:lnTo>
                  <a:pt x="1796709" y="0"/>
                </a:lnTo>
                <a:lnTo>
                  <a:pt x="1788747" y="95547"/>
                </a:lnTo>
                <a:lnTo>
                  <a:pt x="1581727" y="95547"/>
                </a:lnTo>
                <a:close/>
              </a:path>
            </a:pathLst>
          </a:custGeom>
          <a:solidFill>
            <a:srgbClr val="03012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ja-JP" sz="8000" spc="-300" dirty="0">
              <a:solidFill>
                <a:schemeClr val="bg1"/>
              </a:solidFill>
              <a:latin typeface="851ゴチカクット" panose="02000600000000000000" pitchFamily="2" charset="-128"/>
              <a:ea typeface="851ゴチカクット" panose="02000600000000000000" pitchFamily="2" charset="-128"/>
              <a:cs typeface="Segoe UI" panose="020B0502040204020203" pitchFamily="34" charset="0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F56A2A69-D858-42D1-B38A-10CBFC130EA3}"/>
              </a:ext>
            </a:extLst>
          </p:cNvPr>
          <p:cNvSpPr txBox="1"/>
          <p:nvPr/>
        </p:nvSpPr>
        <p:spPr>
          <a:xfrm>
            <a:off x="916069" y="8801308"/>
            <a:ext cx="1606504" cy="186531"/>
          </a:xfrm>
          <a:custGeom>
            <a:avLst/>
            <a:gdLst/>
            <a:ahLst/>
            <a:cxnLst/>
            <a:rect l="l" t="t" r="r" b="b"/>
            <a:pathLst>
              <a:path w="4971725" h="577267">
                <a:moveTo>
                  <a:pt x="993609" y="298586"/>
                </a:moveTo>
                <a:lnTo>
                  <a:pt x="974289" y="517550"/>
                </a:lnTo>
                <a:lnTo>
                  <a:pt x="1233064" y="517550"/>
                </a:lnTo>
                <a:lnTo>
                  <a:pt x="1252384" y="298586"/>
                </a:lnTo>
                <a:close/>
                <a:moveTo>
                  <a:pt x="1858659" y="238869"/>
                </a:moveTo>
                <a:lnTo>
                  <a:pt x="1866621" y="238869"/>
                </a:lnTo>
                <a:lnTo>
                  <a:pt x="2065679" y="238869"/>
                </a:lnTo>
                <a:lnTo>
                  <a:pt x="2324454" y="238869"/>
                </a:lnTo>
                <a:lnTo>
                  <a:pt x="2526497" y="238869"/>
                </a:lnTo>
                <a:lnTo>
                  <a:pt x="2531473" y="238869"/>
                </a:lnTo>
                <a:lnTo>
                  <a:pt x="2501615" y="577267"/>
                </a:lnTo>
                <a:lnTo>
                  <a:pt x="2294595" y="577267"/>
                </a:lnTo>
                <a:lnTo>
                  <a:pt x="2319184" y="298586"/>
                </a:lnTo>
                <a:lnTo>
                  <a:pt x="2060409" y="298586"/>
                </a:lnTo>
                <a:lnTo>
                  <a:pt x="2035820" y="577267"/>
                </a:lnTo>
                <a:lnTo>
                  <a:pt x="1828800" y="577267"/>
                </a:lnTo>
                <a:close/>
                <a:moveTo>
                  <a:pt x="1569783" y="238869"/>
                </a:moveTo>
                <a:lnTo>
                  <a:pt x="1776803" y="238869"/>
                </a:lnTo>
                <a:lnTo>
                  <a:pt x="1747940" y="577267"/>
                </a:lnTo>
                <a:lnTo>
                  <a:pt x="1540920" y="577267"/>
                </a:lnTo>
                <a:close/>
                <a:moveTo>
                  <a:pt x="791859" y="238869"/>
                </a:moveTo>
                <a:lnTo>
                  <a:pt x="799821" y="238869"/>
                </a:lnTo>
                <a:lnTo>
                  <a:pt x="998879" y="238869"/>
                </a:lnTo>
                <a:lnTo>
                  <a:pt x="1257653" y="238869"/>
                </a:lnTo>
                <a:lnTo>
                  <a:pt x="1459697" y="238869"/>
                </a:lnTo>
                <a:lnTo>
                  <a:pt x="1464673" y="238869"/>
                </a:lnTo>
                <a:lnTo>
                  <a:pt x="1434815" y="577267"/>
                </a:lnTo>
                <a:lnTo>
                  <a:pt x="1422871" y="577267"/>
                </a:lnTo>
                <a:lnTo>
                  <a:pt x="1227795" y="577267"/>
                </a:lnTo>
                <a:lnTo>
                  <a:pt x="969020" y="577267"/>
                </a:lnTo>
                <a:lnTo>
                  <a:pt x="762000" y="577267"/>
                </a:lnTo>
                <a:close/>
                <a:moveTo>
                  <a:pt x="2680376" y="88580"/>
                </a:moveTo>
                <a:lnTo>
                  <a:pt x="2887396" y="88580"/>
                </a:lnTo>
                <a:lnTo>
                  <a:pt x="2874540" y="238869"/>
                </a:lnTo>
                <a:lnTo>
                  <a:pt x="2989911" y="238869"/>
                </a:lnTo>
                <a:lnTo>
                  <a:pt x="2984934" y="298586"/>
                </a:lnTo>
                <a:lnTo>
                  <a:pt x="2869432" y="298586"/>
                </a:lnTo>
                <a:lnTo>
                  <a:pt x="2850702" y="517550"/>
                </a:lnTo>
                <a:lnTo>
                  <a:pt x="2966024" y="517550"/>
                </a:lnTo>
                <a:lnTo>
                  <a:pt x="2961047" y="577267"/>
                </a:lnTo>
                <a:lnTo>
                  <a:pt x="2845594" y="577267"/>
                </a:lnTo>
                <a:lnTo>
                  <a:pt x="2656489" y="577267"/>
                </a:lnTo>
                <a:lnTo>
                  <a:pt x="2638574" y="577267"/>
                </a:lnTo>
                <a:lnTo>
                  <a:pt x="2662412" y="298586"/>
                </a:lnTo>
                <a:lnTo>
                  <a:pt x="2614687" y="298586"/>
                </a:lnTo>
                <a:lnTo>
                  <a:pt x="2620659" y="238869"/>
                </a:lnTo>
                <a:lnTo>
                  <a:pt x="2667520" y="238869"/>
                </a:lnTo>
                <a:close/>
                <a:moveTo>
                  <a:pt x="3737777" y="60712"/>
                </a:moveTo>
                <a:lnTo>
                  <a:pt x="3698327" y="517550"/>
                </a:lnTo>
                <a:lnTo>
                  <a:pt x="3957102" y="517550"/>
                </a:lnTo>
                <a:lnTo>
                  <a:pt x="3996552" y="60712"/>
                </a:lnTo>
                <a:close/>
                <a:moveTo>
                  <a:pt x="251627" y="60712"/>
                </a:moveTo>
                <a:lnTo>
                  <a:pt x="236243" y="238869"/>
                </a:lnTo>
                <a:lnTo>
                  <a:pt x="494874" y="238869"/>
                </a:lnTo>
                <a:lnTo>
                  <a:pt x="510366" y="60712"/>
                </a:lnTo>
                <a:close/>
                <a:moveTo>
                  <a:pt x="4297914" y="995"/>
                </a:moveTo>
                <a:lnTo>
                  <a:pt x="4764705" y="995"/>
                </a:lnTo>
                <a:lnTo>
                  <a:pt x="4966748" y="995"/>
                </a:lnTo>
                <a:lnTo>
                  <a:pt x="4971725" y="995"/>
                </a:lnTo>
                <a:lnTo>
                  <a:pt x="4944851" y="298586"/>
                </a:lnTo>
                <a:lnTo>
                  <a:pt x="4737832" y="298586"/>
                </a:lnTo>
                <a:lnTo>
                  <a:pt x="4479759" y="298586"/>
                </a:lnTo>
                <a:lnTo>
                  <a:pt x="4460439" y="517550"/>
                </a:lnTo>
                <a:lnTo>
                  <a:pt x="4924945" y="517550"/>
                </a:lnTo>
                <a:lnTo>
                  <a:pt x="4919969" y="577267"/>
                </a:lnTo>
                <a:lnTo>
                  <a:pt x="4455170" y="577267"/>
                </a:lnTo>
                <a:lnTo>
                  <a:pt x="4248150" y="577267"/>
                </a:lnTo>
                <a:lnTo>
                  <a:pt x="4278009" y="238869"/>
                </a:lnTo>
                <a:lnTo>
                  <a:pt x="4485029" y="238869"/>
                </a:lnTo>
                <a:lnTo>
                  <a:pt x="4743224" y="238869"/>
                </a:lnTo>
                <a:lnTo>
                  <a:pt x="4759312" y="60712"/>
                </a:lnTo>
                <a:lnTo>
                  <a:pt x="4292938" y="60712"/>
                </a:lnTo>
                <a:close/>
                <a:moveTo>
                  <a:pt x="3535914" y="995"/>
                </a:moveTo>
                <a:lnTo>
                  <a:pt x="3544872" y="995"/>
                </a:lnTo>
                <a:lnTo>
                  <a:pt x="3742934" y="995"/>
                </a:lnTo>
                <a:lnTo>
                  <a:pt x="4001709" y="995"/>
                </a:lnTo>
                <a:lnTo>
                  <a:pt x="4203753" y="995"/>
                </a:lnTo>
                <a:lnTo>
                  <a:pt x="4208729" y="995"/>
                </a:lnTo>
                <a:lnTo>
                  <a:pt x="4158965" y="577267"/>
                </a:lnTo>
                <a:lnTo>
                  <a:pt x="4146026" y="577267"/>
                </a:lnTo>
                <a:lnTo>
                  <a:pt x="3951945" y="577267"/>
                </a:lnTo>
                <a:lnTo>
                  <a:pt x="3693170" y="577267"/>
                </a:lnTo>
                <a:lnTo>
                  <a:pt x="3486150" y="577267"/>
                </a:lnTo>
                <a:close/>
                <a:moveTo>
                  <a:pt x="49764" y="995"/>
                </a:moveTo>
                <a:lnTo>
                  <a:pt x="65689" y="995"/>
                </a:lnTo>
                <a:lnTo>
                  <a:pt x="256784" y="995"/>
                </a:lnTo>
                <a:lnTo>
                  <a:pt x="515559" y="995"/>
                </a:lnTo>
                <a:lnTo>
                  <a:pt x="707650" y="995"/>
                </a:lnTo>
                <a:lnTo>
                  <a:pt x="722579" y="995"/>
                </a:lnTo>
                <a:lnTo>
                  <a:pt x="696702" y="298586"/>
                </a:lnTo>
                <a:lnTo>
                  <a:pt x="682768" y="298586"/>
                </a:lnTo>
                <a:lnTo>
                  <a:pt x="489682" y="298586"/>
                </a:lnTo>
                <a:lnTo>
                  <a:pt x="231086" y="298586"/>
                </a:lnTo>
                <a:lnTo>
                  <a:pt x="207020" y="577267"/>
                </a:lnTo>
                <a:lnTo>
                  <a:pt x="0" y="577267"/>
                </a:lnTo>
                <a:close/>
                <a:moveTo>
                  <a:pt x="1589689" y="0"/>
                </a:moveTo>
                <a:lnTo>
                  <a:pt x="1796709" y="0"/>
                </a:lnTo>
                <a:lnTo>
                  <a:pt x="1788747" y="95547"/>
                </a:lnTo>
                <a:lnTo>
                  <a:pt x="1581727" y="95547"/>
                </a:lnTo>
                <a:close/>
              </a:path>
            </a:pathLst>
          </a:custGeom>
          <a:solidFill>
            <a:srgbClr val="030129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ja-JP" sz="8000" spc="-300" dirty="0">
              <a:solidFill>
                <a:schemeClr val="bg1"/>
              </a:solidFill>
              <a:latin typeface="851ゴチカクット" panose="02000600000000000000" pitchFamily="2" charset="-128"/>
              <a:ea typeface="851ゴチカクット" panose="02000600000000000000" pitchFamily="2" charset="-128"/>
              <a:cs typeface="Segoe UI" panose="020B0502040204020203" pitchFamily="34" charset="0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A23FED8-5C39-4E83-9051-AA1572EB299C}"/>
              </a:ext>
            </a:extLst>
          </p:cNvPr>
          <p:cNvSpPr txBox="1"/>
          <p:nvPr/>
        </p:nvSpPr>
        <p:spPr>
          <a:xfrm>
            <a:off x="3378211" y="7093613"/>
            <a:ext cx="3614634" cy="12772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計測機器との接続に必須の</a:t>
            </a:r>
            <a:r>
              <a:rPr kumimoji="1" lang="en-US" altLang="ja-JP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COM</a:t>
            </a:r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ポートはもちろんのこと、最新の</a:t>
            </a:r>
            <a:r>
              <a:rPr kumimoji="1" lang="en-US" altLang="ja-JP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PCI Express </a:t>
            </a:r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スロットや</a:t>
            </a:r>
            <a:r>
              <a:rPr kumimoji="1" lang="en-US" altLang="ja-JP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2.5G </a:t>
            </a:r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ネットワーク・ポートなど、豊富な </a:t>
            </a:r>
            <a:r>
              <a:rPr kumimoji="1" lang="en-US" altLang="ja-JP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I/O </a:t>
            </a:r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を備えています。</a:t>
            </a:r>
          </a:p>
          <a:p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また、各種拡張ボードに対応可能な拡張スロットを備えており、画像処理、医療機器、流通機器およびその他産業</a:t>
            </a:r>
            <a:r>
              <a:rPr kumimoji="1" lang="en-US" altLang="ja-JP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IoT</a:t>
            </a:r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関連アプリケーションに最適な</a:t>
            </a:r>
            <a:r>
              <a:rPr lang="ja-JP" altLang="en-US" sz="11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エンベデッド用マザーボードを採用しております。</a:t>
            </a:r>
            <a:endParaRPr lang="en-US" altLang="ja-JP" sz="11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56F6800-6DA4-4375-965A-8DA5D2309413}"/>
              </a:ext>
            </a:extLst>
          </p:cNvPr>
          <p:cNvSpPr txBox="1"/>
          <p:nvPr/>
        </p:nvSpPr>
        <p:spPr>
          <a:xfrm>
            <a:off x="5246645" y="6683148"/>
            <a:ext cx="168015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幅広い拡張性</a:t>
            </a:r>
            <a:endParaRPr lang="en-US" altLang="ja-JP" sz="16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B1609A49-6432-418D-85A2-27AB27D21378}"/>
              </a:ext>
            </a:extLst>
          </p:cNvPr>
          <p:cNvSpPr txBox="1"/>
          <p:nvPr/>
        </p:nvSpPr>
        <p:spPr>
          <a:xfrm>
            <a:off x="2816414" y="8736438"/>
            <a:ext cx="42657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ハイエンド</a:t>
            </a:r>
            <a:r>
              <a:rPr kumimoji="1" lang="en-US" altLang="ja-JP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GPU</a:t>
            </a:r>
            <a:r>
              <a:rPr kumimoji="1" lang="ja-JP" altLang="en-US" sz="16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＋画像入力ボード搭載可能</a:t>
            </a:r>
            <a:endParaRPr lang="en-US" altLang="ja-JP" sz="16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95" name="図 94">
            <a:extLst>
              <a:ext uri="{FF2B5EF4-FFF2-40B4-BE49-F238E27FC236}">
                <a16:creationId xmlns:a16="http://schemas.microsoft.com/office/drawing/2014/main" id="{746BB751-FDAA-4637-868F-13469FCB79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289" y="9174938"/>
            <a:ext cx="582019" cy="281968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6C72F8E5-745E-41DF-8253-84A0F5791B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37" y="9263172"/>
            <a:ext cx="577020" cy="153383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3BE42913-6F8B-49F3-A163-D460C1FA5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23" y="9609342"/>
            <a:ext cx="624529" cy="282204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72187A1C-27DB-43EE-BB65-1E656704F6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96" y="9658942"/>
            <a:ext cx="529512" cy="297181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CA5601A0-0A83-4BB9-A081-D5892785F0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38" y="9261724"/>
            <a:ext cx="582019" cy="142054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D20DF58D-8419-4692-852E-3454B3D2B9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7" y="9726623"/>
            <a:ext cx="624530" cy="167881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A5E3DB74-D172-452A-85B1-EE249AFB3A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34" y="9697994"/>
            <a:ext cx="582019" cy="162560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7BE4B828-3620-4844-BD55-DEA6CB555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32" y="9279905"/>
            <a:ext cx="569945" cy="125891"/>
          </a:xfrm>
          <a:prstGeom prst="rect">
            <a:avLst/>
          </a:prstGeom>
        </p:spPr>
      </p:pic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DA74CCBB-BBFA-4EC8-BE4A-445BFE989DA4}"/>
              </a:ext>
            </a:extLst>
          </p:cNvPr>
          <p:cNvSpPr txBox="1"/>
          <p:nvPr/>
        </p:nvSpPr>
        <p:spPr>
          <a:xfrm>
            <a:off x="3614049" y="9175760"/>
            <a:ext cx="4081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〇</a:t>
            </a:r>
            <a:endParaRPr lang="en-US" altLang="ja-JP" sz="1400" b="1" dirty="0">
              <a:solidFill>
                <a:srgbClr val="FF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E40FA8ED-30DC-4D0C-A7E7-FFD0B4A61B6D}"/>
              </a:ext>
            </a:extLst>
          </p:cNvPr>
          <p:cNvSpPr txBox="1"/>
          <p:nvPr/>
        </p:nvSpPr>
        <p:spPr>
          <a:xfrm>
            <a:off x="3614049" y="9600621"/>
            <a:ext cx="4081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〇</a:t>
            </a:r>
            <a:endParaRPr lang="en-US" altLang="ja-JP" sz="1400" b="1" dirty="0">
              <a:solidFill>
                <a:srgbClr val="FF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B1339872-739F-4F48-8B59-C940106771EF}"/>
              </a:ext>
            </a:extLst>
          </p:cNvPr>
          <p:cNvSpPr txBox="1"/>
          <p:nvPr/>
        </p:nvSpPr>
        <p:spPr>
          <a:xfrm>
            <a:off x="5263978" y="9175760"/>
            <a:ext cx="4081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〇</a:t>
            </a:r>
            <a:endParaRPr lang="en-US" altLang="ja-JP" sz="1400" b="1" dirty="0">
              <a:solidFill>
                <a:srgbClr val="FF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083B3199-6012-47EF-A0A5-2E401725B554}"/>
              </a:ext>
            </a:extLst>
          </p:cNvPr>
          <p:cNvSpPr txBox="1"/>
          <p:nvPr/>
        </p:nvSpPr>
        <p:spPr>
          <a:xfrm>
            <a:off x="5263978" y="9600621"/>
            <a:ext cx="4081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〇</a:t>
            </a:r>
            <a:endParaRPr lang="en-US" altLang="ja-JP" sz="1400" b="1" dirty="0">
              <a:solidFill>
                <a:srgbClr val="FF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BB80FAB2-8DB4-497F-8D2E-C78A18746992}"/>
              </a:ext>
            </a:extLst>
          </p:cNvPr>
          <p:cNvCxnSpPr/>
          <p:nvPr/>
        </p:nvCxnSpPr>
        <p:spPr>
          <a:xfrm>
            <a:off x="3640141" y="9536786"/>
            <a:ext cx="3143160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0485D5F2-E253-42ED-B4C6-7B95BD386E49}"/>
              </a:ext>
            </a:extLst>
          </p:cNvPr>
          <p:cNvCxnSpPr/>
          <p:nvPr/>
        </p:nvCxnSpPr>
        <p:spPr>
          <a:xfrm>
            <a:off x="5265451" y="9174938"/>
            <a:ext cx="0" cy="781185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E5D3470-C14D-44BB-B3A6-CE1BE9C34037}"/>
              </a:ext>
            </a:extLst>
          </p:cNvPr>
          <p:cNvSpPr txBox="1"/>
          <p:nvPr/>
        </p:nvSpPr>
        <p:spPr>
          <a:xfrm>
            <a:off x="767826" y="9149251"/>
            <a:ext cx="277326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マシンビジョンに必要な高い性能のグラフィックボードに対応しており、フレームグラバー（画像入力ボード）も容易に増設することが可能です。</a:t>
            </a:r>
            <a:endParaRPr lang="en-US" altLang="ja-JP" sz="11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E0F84F9-91ED-61AE-A74E-E93ECE8DE8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91" y="6489216"/>
            <a:ext cx="1140915" cy="124387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45B86A8-9EBA-C264-F4C8-6529412B00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77" y="7111155"/>
            <a:ext cx="1092489" cy="11634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37861AF-8DC4-DF0D-A87D-0BED33F47B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1" y="7361946"/>
            <a:ext cx="977794" cy="3548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1C47DF-EE72-7642-FAB7-F0289162FEE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1" y="7776686"/>
            <a:ext cx="911824" cy="5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3BC729BE-B6E7-43AB-97A5-CD9A5AD5FE45}"/>
              </a:ext>
            </a:extLst>
          </p:cNvPr>
          <p:cNvSpPr/>
          <p:nvPr/>
        </p:nvSpPr>
        <p:spPr>
          <a:xfrm>
            <a:off x="-3175" y="6442"/>
            <a:ext cx="7562850" cy="24524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3" name="図 232">
            <a:extLst>
              <a:ext uri="{FF2B5EF4-FFF2-40B4-BE49-F238E27FC236}">
                <a16:creationId xmlns:a16="http://schemas.microsoft.com/office/drawing/2014/main" id="{806982D1-73CC-40E6-862C-ADF5E983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r="16577"/>
          <a:stretch/>
        </p:blipFill>
        <p:spPr>
          <a:xfrm>
            <a:off x="4967253" y="-4984"/>
            <a:ext cx="2592422" cy="2473327"/>
          </a:xfrm>
          <a:prstGeom prst="rect">
            <a:avLst/>
          </a:prstGeom>
        </p:spPr>
      </p:pic>
      <p:sp>
        <p:nvSpPr>
          <p:cNvPr id="134" name="四角形: 角を丸くする 133">
            <a:extLst>
              <a:ext uri="{FF2B5EF4-FFF2-40B4-BE49-F238E27FC236}">
                <a16:creationId xmlns:a16="http://schemas.microsoft.com/office/drawing/2014/main" id="{C0CA5C37-4F47-4B0F-86D5-762E52B22E80}"/>
              </a:ext>
            </a:extLst>
          </p:cNvPr>
          <p:cNvSpPr/>
          <p:nvPr/>
        </p:nvSpPr>
        <p:spPr>
          <a:xfrm>
            <a:off x="203419" y="8620455"/>
            <a:ext cx="7132542" cy="1696775"/>
          </a:xfrm>
          <a:prstGeom prst="roundRect">
            <a:avLst>
              <a:gd name="adj" fmla="val 500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7405783D-1CA6-4322-AFFE-C2E4BB9E128F}"/>
              </a:ext>
            </a:extLst>
          </p:cNvPr>
          <p:cNvSpPr txBox="1"/>
          <p:nvPr/>
        </p:nvSpPr>
        <p:spPr>
          <a:xfrm>
            <a:off x="5200137" y="9971281"/>
            <a:ext cx="2055016" cy="261610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販売価格　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1,118,000</a:t>
            </a:r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円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(</a:t>
            </a:r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税別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)</a:t>
            </a:r>
            <a:endParaRPr lang="en-US" altLang="ja-JP" sz="1100" b="1" dirty="0">
              <a:solidFill>
                <a:srgbClr val="FF0000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CF7210FE-C476-495D-8F74-1098452E33DF}"/>
              </a:ext>
            </a:extLst>
          </p:cNvPr>
          <p:cNvSpPr txBox="1"/>
          <p:nvPr/>
        </p:nvSpPr>
        <p:spPr>
          <a:xfrm>
            <a:off x="5246645" y="9797208"/>
            <a:ext cx="2055017" cy="21544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ea typeface="游ゴシック" panose="020B0400000000000000" pitchFamily="50" charset="-128"/>
              </a:rPr>
              <a:t>Fabrik PC FB-I712700TEA3H960CU6</a:t>
            </a:r>
            <a:endParaRPr lang="en-US" altLang="ja-JP" sz="800" b="1" dirty="0"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F16AC02-7BBA-4118-B26B-CF840FDC5A4C}"/>
              </a:ext>
            </a:extLst>
          </p:cNvPr>
          <p:cNvSpPr txBox="1"/>
          <p:nvPr/>
        </p:nvSpPr>
        <p:spPr>
          <a:xfrm>
            <a:off x="1602198" y="9081702"/>
            <a:ext cx="3809613" cy="1223412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1050" b="1" dirty="0">
                <a:ea typeface="游ゴシック" panose="020B0400000000000000" pitchFamily="50" charset="-128"/>
              </a:rPr>
              <a:t>■</a:t>
            </a:r>
            <a:r>
              <a:rPr lang="en-US" altLang="ja-JP" sz="1050" b="1" dirty="0">
                <a:ea typeface="游ゴシック" panose="020B0400000000000000" pitchFamily="50" charset="-128"/>
              </a:rPr>
              <a:t>OS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Ubuntu20.04LTS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■CPU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Core i7-12700TE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メモリ：</a:t>
            </a:r>
            <a:r>
              <a:rPr lang="en-US" altLang="ja-JP" sz="1050" b="1" dirty="0">
                <a:ea typeface="游ゴシック" panose="020B0400000000000000" pitchFamily="50" charset="-128"/>
              </a:rPr>
              <a:t>64GB (32GBx2)DDR5-4800 </a:t>
            </a:r>
            <a:r>
              <a:rPr lang="ja-JP" altLang="en-US" sz="1050" b="1" dirty="0">
                <a:ea typeface="游ゴシック" panose="020B0400000000000000" pitchFamily="50" charset="-128"/>
              </a:rPr>
              <a:t>温度範囲：</a:t>
            </a:r>
            <a:r>
              <a:rPr lang="en-US" altLang="ja-JP" sz="1050" b="1" dirty="0">
                <a:ea typeface="游ゴシック" panose="020B0400000000000000" pitchFamily="50" charset="-128"/>
              </a:rPr>
              <a:t>0</a:t>
            </a:r>
            <a:r>
              <a:rPr lang="ja-JP" altLang="en-US" sz="1050" b="1" dirty="0">
                <a:ea typeface="游ゴシック" panose="020B0400000000000000" pitchFamily="50" charset="-128"/>
              </a:rPr>
              <a:t>～</a:t>
            </a:r>
            <a:r>
              <a:rPr lang="en-US" altLang="ja-JP" sz="1050" b="1" dirty="0">
                <a:ea typeface="游ゴシック" panose="020B0400000000000000" pitchFamily="50" charset="-128"/>
              </a:rPr>
              <a:t>70℃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ストレージ：</a:t>
            </a:r>
            <a:r>
              <a:rPr lang="en-US" altLang="ja-JP" sz="1050" b="1" dirty="0">
                <a:ea typeface="游ゴシック" panose="020B0400000000000000" pitchFamily="50" charset="-128"/>
              </a:rPr>
              <a:t>SSD960GB+SSD7.68TB </a:t>
            </a:r>
            <a:r>
              <a:rPr lang="ja-JP" altLang="en-US" sz="1050" b="1" dirty="0">
                <a:ea typeface="游ゴシック" panose="020B0400000000000000" pitchFamily="50" charset="-128"/>
              </a:rPr>
              <a:t>エンタープライズ</a:t>
            </a:r>
            <a:endParaRPr lang="en-US" altLang="ja-JP" sz="1050" b="1" dirty="0">
              <a:ea typeface="游ゴシック" panose="020B0400000000000000" pitchFamily="50" charset="-128"/>
            </a:endParaRP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■GPU: NVIDIA RTX 4000SFF Ada 20GB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インテル</a:t>
            </a:r>
            <a:r>
              <a:rPr lang="en-US" altLang="ja-JP" sz="1050" b="1" dirty="0">
                <a:ea typeface="游ゴシック" panose="020B0400000000000000" pitchFamily="50" charset="-128"/>
              </a:rPr>
              <a:t>® R680E</a:t>
            </a:r>
            <a:r>
              <a:rPr lang="ja-JP" altLang="en-US" sz="1050" b="1" dirty="0">
                <a:ea typeface="游ゴシック" panose="020B0400000000000000" pitchFamily="50" charset="-128"/>
              </a:rPr>
              <a:t>チップセット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■LAN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Intel I219-LM(1G) x1</a:t>
            </a:r>
            <a:r>
              <a:rPr lang="ja-JP" altLang="en-US" sz="1050" b="1" dirty="0">
                <a:ea typeface="游ゴシック" panose="020B0400000000000000" pitchFamily="50" charset="-128"/>
              </a:rPr>
              <a:t>　</a:t>
            </a:r>
            <a:r>
              <a:rPr lang="en-US" altLang="ja-JP" sz="1050" b="1" dirty="0">
                <a:ea typeface="游ゴシック" panose="020B0400000000000000" pitchFamily="50" charset="-128"/>
              </a:rPr>
              <a:t>&amp;  Intel I226-IT(2.5G) x1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B6719BB4-5315-4E34-8D15-419737885EA0}"/>
              </a:ext>
            </a:extLst>
          </p:cNvPr>
          <p:cNvSpPr txBox="1"/>
          <p:nvPr/>
        </p:nvSpPr>
        <p:spPr>
          <a:xfrm>
            <a:off x="1616664" y="8788402"/>
            <a:ext cx="5446030" cy="27699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エッジ</a:t>
            </a:r>
            <a:r>
              <a:rPr lang="en-US" altLang="ja-JP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AI GPU </a:t>
            </a:r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コンピューティング</a:t>
            </a:r>
          </a:p>
        </p:txBody>
      </p:sp>
      <p:sp>
        <p:nvSpPr>
          <p:cNvPr id="152" name="平行四辺形 151">
            <a:extLst>
              <a:ext uri="{FF2B5EF4-FFF2-40B4-BE49-F238E27FC236}">
                <a16:creationId xmlns:a16="http://schemas.microsoft.com/office/drawing/2014/main" id="{61761DD6-3F4B-4CCD-AE83-121B8543B0A2}"/>
              </a:ext>
            </a:extLst>
          </p:cNvPr>
          <p:cNvSpPr/>
          <p:nvPr/>
        </p:nvSpPr>
        <p:spPr>
          <a:xfrm>
            <a:off x="3762164" y="-2241"/>
            <a:ext cx="2379111" cy="2463882"/>
          </a:xfrm>
          <a:prstGeom prst="parallelogram">
            <a:avLst>
              <a:gd name="adj" fmla="val 49922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平行四辺形 152">
            <a:extLst>
              <a:ext uri="{FF2B5EF4-FFF2-40B4-BE49-F238E27FC236}">
                <a16:creationId xmlns:a16="http://schemas.microsoft.com/office/drawing/2014/main" id="{86A06F49-474F-43FF-91E2-0C507B021BF2}"/>
              </a:ext>
            </a:extLst>
          </p:cNvPr>
          <p:cNvSpPr/>
          <p:nvPr/>
        </p:nvSpPr>
        <p:spPr>
          <a:xfrm flipH="1">
            <a:off x="3767801" y="-2241"/>
            <a:ext cx="2379111" cy="2463882"/>
          </a:xfrm>
          <a:prstGeom prst="parallelogram">
            <a:avLst>
              <a:gd name="adj" fmla="val 49922"/>
            </a:avLst>
          </a:prstGeom>
          <a:gradFill>
            <a:gsLst>
              <a:gs pos="0">
                <a:srgbClr val="FFCCFF">
                  <a:alpha val="84706"/>
                </a:srgbClr>
              </a:gs>
              <a:gs pos="67000">
                <a:srgbClr val="7030A0">
                  <a:alpha val="85000"/>
                </a:srgbClr>
              </a:gs>
              <a:gs pos="34000">
                <a:srgbClr val="CC66FF">
                  <a:alpha val="69804"/>
                </a:srgbClr>
              </a:gs>
              <a:gs pos="100000">
                <a:srgbClr val="27017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四角形: 角を丸くする 153">
            <a:extLst>
              <a:ext uri="{FF2B5EF4-FFF2-40B4-BE49-F238E27FC236}">
                <a16:creationId xmlns:a16="http://schemas.microsoft.com/office/drawing/2014/main" id="{ECC7359D-B45D-4287-AEA8-01B1269C8B50}"/>
              </a:ext>
            </a:extLst>
          </p:cNvPr>
          <p:cNvSpPr/>
          <p:nvPr/>
        </p:nvSpPr>
        <p:spPr>
          <a:xfrm>
            <a:off x="217589" y="2977367"/>
            <a:ext cx="7132542" cy="1696775"/>
          </a:xfrm>
          <a:prstGeom prst="roundRect">
            <a:avLst>
              <a:gd name="adj" fmla="val 500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B172C66A-4359-4B32-95B2-EE4ACF97C9EE}"/>
              </a:ext>
            </a:extLst>
          </p:cNvPr>
          <p:cNvSpPr txBox="1"/>
          <p:nvPr/>
        </p:nvSpPr>
        <p:spPr>
          <a:xfrm>
            <a:off x="1789563" y="3386844"/>
            <a:ext cx="3631800" cy="1223412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1050" b="1" dirty="0">
                <a:ea typeface="游ゴシック" panose="020B0400000000000000" pitchFamily="50" charset="-128"/>
              </a:rPr>
              <a:t>■</a:t>
            </a:r>
            <a:r>
              <a:rPr lang="en-US" altLang="ja-JP" sz="1050" b="1" dirty="0">
                <a:ea typeface="游ゴシック" panose="020B0400000000000000" pitchFamily="50" charset="-128"/>
              </a:rPr>
              <a:t>OS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Windows11Pro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■CPU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Corei7-14700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メモリ：</a:t>
            </a:r>
            <a:r>
              <a:rPr lang="en-US" altLang="ja-JP" sz="1050" b="1" dirty="0">
                <a:ea typeface="游ゴシック" panose="020B0400000000000000" pitchFamily="50" charset="-128"/>
              </a:rPr>
              <a:t>32GB (16GBx2)DDR4-3200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ストレージ：</a:t>
            </a:r>
            <a:r>
              <a:rPr lang="en-US" altLang="ja-JP" sz="1050" b="1" dirty="0">
                <a:ea typeface="游ゴシック" panose="020B0400000000000000" pitchFamily="50" charset="-128"/>
              </a:rPr>
              <a:t>SSD500GB</a:t>
            </a:r>
            <a:r>
              <a:rPr lang="ja-JP" altLang="en-US" sz="1050" b="1" dirty="0">
                <a:ea typeface="游ゴシック" panose="020B0400000000000000" pitchFamily="50" charset="-128"/>
              </a:rPr>
              <a:t>　エンタープライズ</a:t>
            </a:r>
            <a:r>
              <a:rPr lang="en-US" altLang="ja-JP" sz="1050" b="1" dirty="0">
                <a:ea typeface="游ゴシック" panose="020B0400000000000000" pitchFamily="50" charset="-128"/>
              </a:rPr>
              <a:t>SSD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 GPU</a:t>
            </a:r>
            <a:r>
              <a:rPr lang="ja-JP" altLang="en-US" sz="1050" b="1" dirty="0">
                <a:ea typeface="游ゴシック" panose="020B0400000000000000" pitchFamily="50" charset="-128"/>
              </a:rPr>
              <a:t>：オンボード（増設可能）</a:t>
            </a:r>
          </a:p>
          <a:p>
            <a:r>
              <a:rPr lang="ja-JP" altLang="en-US" sz="1050" b="1" dirty="0">
                <a:ea typeface="游ゴシック" panose="020B0400000000000000" pitchFamily="50" charset="-128"/>
              </a:rPr>
              <a:t>■インテル </a:t>
            </a:r>
            <a:r>
              <a:rPr lang="en-US" altLang="ja-JP" sz="1050" b="1" dirty="0">
                <a:ea typeface="游ゴシック" panose="020B0400000000000000" pitchFamily="50" charset="-128"/>
              </a:rPr>
              <a:t>Q670 </a:t>
            </a:r>
            <a:r>
              <a:rPr lang="ja-JP" altLang="en-US" sz="1050" b="1" dirty="0">
                <a:ea typeface="游ゴシック" panose="020B0400000000000000" pitchFamily="50" charset="-128"/>
              </a:rPr>
              <a:t>チップセット産業用マザー</a:t>
            </a:r>
          </a:p>
          <a:p>
            <a:r>
              <a:rPr lang="ja-JP" altLang="en-US" sz="1050" b="1" dirty="0">
                <a:ea typeface="游ゴシック" panose="020B0400000000000000" pitchFamily="50" charset="-128"/>
              </a:rPr>
              <a:t>■電源</a:t>
            </a:r>
            <a:r>
              <a:rPr lang="en-US" altLang="ja-JP" sz="1050" b="1" dirty="0">
                <a:ea typeface="游ゴシック" panose="020B0400000000000000" pitchFamily="50" charset="-128"/>
              </a:rPr>
              <a:t>: </a:t>
            </a:r>
            <a:r>
              <a:rPr lang="ja-JP" altLang="en-US" sz="1050" b="1" dirty="0">
                <a:ea typeface="游ゴシック" panose="020B0400000000000000" pitchFamily="50" charset="-128"/>
              </a:rPr>
              <a:t>産業グレード</a:t>
            </a:r>
            <a:r>
              <a:rPr lang="en-US" altLang="ja-JP" sz="1050" b="1" dirty="0">
                <a:ea typeface="游ゴシック" panose="020B0400000000000000" pitchFamily="50" charset="-128"/>
              </a:rPr>
              <a:t>550W</a:t>
            </a: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1C07A7EA-0E5C-4E88-BC73-CD76E851CEE9}"/>
              </a:ext>
            </a:extLst>
          </p:cNvPr>
          <p:cNvSpPr txBox="1"/>
          <p:nvPr/>
        </p:nvSpPr>
        <p:spPr>
          <a:xfrm>
            <a:off x="5316493" y="4356340"/>
            <a:ext cx="1938659" cy="261610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販売価格　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318,000</a:t>
            </a:r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円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(</a:t>
            </a:r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税別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)</a:t>
            </a:r>
            <a:endParaRPr lang="en-US" altLang="ja-JP" sz="1100" b="1" dirty="0">
              <a:solidFill>
                <a:srgbClr val="FF0000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94682014-A40C-441B-8F02-0D54D9F7614C}"/>
              </a:ext>
            </a:extLst>
          </p:cNvPr>
          <p:cNvSpPr txBox="1"/>
          <p:nvPr/>
        </p:nvSpPr>
        <p:spPr>
          <a:xfrm>
            <a:off x="5472369" y="4182267"/>
            <a:ext cx="1829293" cy="21544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ea typeface="游ゴシック" panose="020B0400000000000000" pitchFamily="50" charset="-128"/>
              </a:rPr>
              <a:t>FB-I712700AS3H480TSDH</a:t>
            </a:r>
            <a:endParaRPr lang="en-US" altLang="ja-JP" sz="800" b="1" dirty="0"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58" name="直角三角形 157">
            <a:extLst>
              <a:ext uri="{FF2B5EF4-FFF2-40B4-BE49-F238E27FC236}">
                <a16:creationId xmlns:a16="http://schemas.microsoft.com/office/drawing/2014/main" id="{A493581F-39EB-4F92-97FE-591024884573}"/>
              </a:ext>
            </a:extLst>
          </p:cNvPr>
          <p:cNvSpPr/>
          <p:nvPr/>
        </p:nvSpPr>
        <p:spPr>
          <a:xfrm rot="5400000">
            <a:off x="287435" y="3077035"/>
            <a:ext cx="785063" cy="785063"/>
          </a:xfrm>
          <a:prstGeom prst="rtTriangle">
            <a:avLst/>
          </a:prstGeom>
          <a:gradFill flip="none" rotWithShape="1">
            <a:gsLst>
              <a:gs pos="100000">
                <a:srgbClr val="CC00CC"/>
              </a:gs>
              <a:gs pos="0">
                <a:schemeClr val="tx1"/>
              </a:gs>
              <a:gs pos="42000">
                <a:srgbClr val="27017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DCC637DE-6E9F-4F86-B10C-7813D3B00F61}"/>
              </a:ext>
            </a:extLst>
          </p:cNvPr>
          <p:cNvSpPr txBox="1"/>
          <p:nvPr/>
        </p:nvSpPr>
        <p:spPr>
          <a:xfrm>
            <a:off x="1781609" y="3083089"/>
            <a:ext cx="5446030" cy="27699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第</a:t>
            </a:r>
            <a:r>
              <a:rPr lang="en-US" altLang="ja-JP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14</a:t>
            </a:r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世代</a:t>
            </a:r>
            <a:r>
              <a:rPr lang="en-US" altLang="ja-JP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Core™</a:t>
            </a:r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搭載　タワー型　産業用</a:t>
            </a:r>
            <a:r>
              <a:rPr lang="en-US" altLang="ja-JP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64018709-B061-4057-81D7-68472A055BD9}"/>
              </a:ext>
            </a:extLst>
          </p:cNvPr>
          <p:cNvSpPr txBox="1"/>
          <p:nvPr/>
        </p:nvSpPr>
        <p:spPr>
          <a:xfrm>
            <a:off x="1362736" y="2671796"/>
            <a:ext cx="4604154" cy="253916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b="1" dirty="0">
                <a:solidFill>
                  <a:sysClr val="windowText" lastClr="000000"/>
                </a:solidFill>
                <a:ea typeface="游ゴシック" panose="020B0400000000000000" pitchFamily="50" charset="-128"/>
                <a:cs typeface="Segoe UI" panose="020B0502040204020203" pitchFamily="34" charset="0"/>
              </a:rPr>
              <a:t>マシンビジョン向け産業用</a:t>
            </a:r>
            <a:r>
              <a:rPr lang="en-US" altLang="ja-JP" sz="1050" b="1" dirty="0">
                <a:solidFill>
                  <a:sysClr val="windowText" lastClr="000000"/>
                </a:solidFill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lang="ja-JP" altLang="en-US" sz="1050" b="1" dirty="0">
                <a:solidFill>
                  <a:sysClr val="windowText" lastClr="000000"/>
                </a:solidFill>
                <a:ea typeface="游ゴシック" panose="020B0400000000000000" pitchFamily="50" charset="-128"/>
                <a:cs typeface="Segoe UI" panose="020B0502040204020203" pitchFamily="34" charset="0"/>
              </a:rPr>
              <a:t> </a:t>
            </a:r>
            <a:r>
              <a:rPr lang="ja-JP" altLang="en-US" sz="1050" b="1" dirty="0">
                <a:ea typeface="游ゴシック" panose="020B0400000000000000" pitchFamily="50" charset="-128"/>
                <a:cs typeface="Segoe UI" panose="020B0502040204020203" pitchFamily="34" charset="0"/>
              </a:rPr>
              <a:t>ラインナップ 性能別に選べる</a:t>
            </a:r>
            <a:r>
              <a:rPr lang="en-US" altLang="ja-JP" sz="1050" b="1" dirty="0">
                <a:ea typeface="游ゴシック" panose="020B0400000000000000" pitchFamily="50" charset="-128"/>
                <a:cs typeface="Segoe UI" panose="020B0502040204020203" pitchFamily="34" charset="0"/>
              </a:rPr>
              <a:t>4</a:t>
            </a:r>
            <a:r>
              <a:rPr lang="ja-JP" altLang="en-US" sz="1050" b="1" dirty="0">
                <a:ea typeface="游ゴシック" panose="020B0400000000000000" pitchFamily="50" charset="-128"/>
                <a:cs typeface="Segoe UI" panose="020B0502040204020203" pitchFamily="34" charset="0"/>
              </a:rPr>
              <a:t>タイプ</a:t>
            </a:r>
            <a:endParaRPr lang="en-US" altLang="ja-JP" sz="1050" b="1" dirty="0"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grpSp>
        <p:nvGrpSpPr>
          <p:cNvPr id="182" name="Group 142">
            <a:extLst>
              <a:ext uri="{FF2B5EF4-FFF2-40B4-BE49-F238E27FC236}">
                <a16:creationId xmlns:a16="http://schemas.microsoft.com/office/drawing/2014/main" id="{C7ED4149-C96D-4033-814F-C659E6D49A64}"/>
              </a:ext>
            </a:extLst>
          </p:cNvPr>
          <p:cNvGrpSpPr>
            <a:grpSpLocks/>
          </p:cNvGrpSpPr>
          <p:nvPr/>
        </p:nvGrpSpPr>
        <p:grpSpPr bwMode="auto">
          <a:xfrm>
            <a:off x="5935724" y="3663279"/>
            <a:ext cx="459810" cy="459810"/>
            <a:chOff x="1855" y="9885"/>
            <a:chExt cx="907" cy="907"/>
          </a:xfrm>
        </p:grpSpPr>
        <p:sp>
          <p:nvSpPr>
            <p:cNvPr id="183" name="Rectangle 143">
              <a:extLst>
                <a:ext uri="{FF2B5EF4-FFF2-40B4-BE49-F238E27FC236}">
                  <a16:creationId xmlns:a16="http://schemas.microsoft.com/office/drawing/2014/main" id="{4FFA5A77-83FA-4D18-8D23-6D37ADF5E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9885"/>
              <a:ext cx="907" cy="907"/>
            </a:xfrm>
            <a:prstGeom prst="rect">
              <a:avLst/>
            </a:prstGeom>
            <a:solidFill>
              <a:srgbClr val="541B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4" name="WordArt 144">
              <a:extLst>
                <a:ext uri="{FF2B5EF4-FFF2-40B4-BE49-F238E27FC236}">
                  <a16:creationId xmlns:a16="http://schemas.microsoft.com/office/drawing/2014/main" id="{36C69A37-BA61-42E1-A4A9-BE1A7A41D42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86" y="10589"/>
              <a:ext cx="258" cy="11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b="1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Pro</a:t>
              </a:r>
              <a:endParaRPr lang="ja-JP" altLang="en-US" sz="900" b="1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grpSp>
          <p:nvGrpSpPr>
            <p:cNvPr id="185" name="Group 145">
              <a:extLst>
                <a:ext uri="{FF2B5EF4-FFF2-40B4-BE49-F238E27FC236}">
                  <a16:creationId xmlns:a16="http://schemas.microsoft.com/office/drawing/2014/main" id="{90C33B01-0403-4209-AAFE-BDA28D0B8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6" y="9992"/>
              <a:ext cx="363" cy="367"/>
              <a:chOff x="8611" y="8722"/>
              <a:chExt cx="475" cy="480"/>
            </a:xfrm>
          </p:grpSpPr>
          <p:sp>
            <p:nvSpPr>
              <p:cNvPr id="190" name="Rectangle 146">
                <a:extLst>
                  <a:ext uri="{FF2B5EF4-FFF2-40B4-BE49-F238E27FC236}">
                    <a16:creationId xmlns:a16="http://schemas.microsoft.com/office/drawing/2014/main" id="{5EBE6845-A720-4F54-A561-8F466ABB5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1" y="8722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" name="Rectangle 147">
                <a:extLst>
                  <a:ext uri="{FF2B5EF4-FFF2-40B4-BE49-F238E27FC236}">
                    <a16:creationId xmlns:a16="http://schemas.microsoft.com/office/drawing/2014/main" id="{94F17488-43FC-4D08-9F3F-E518A78DC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2" y="8722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" name="Rectangle 148">
                <a:extLst>
                  <a:ext uri="{FF2B5EF4-FFF2-40B4-BE49-F238E27FC236}">
                    <a16:creationId xmlns:a16="http://schemas.microsoft.com/office/drawing/2014/main" id="{225F1712-EABE-4540-BB93-0B6E1DDD8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1" y="8978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" name="Rectangle 149">
                <a:extLst>
                  <a:ext uri="{FF2B5EF4-FFF2-40B4-BE49-F238E27FC236}">
                    <a16:creationId xmlns:a16="http://schemas.microsoft.com/office/drawing/2014/main" id="{50B6E564-35D7-44EC-AD8A-1DD84C5F2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2" y="8978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86" name="Group 150">
              <a:extLst>
                <a:ext uri="{FF2B5EF4-FFF2-40B4-BE49-F238E27FC236}">
                  <a16:creationId xmlns:a16="http://schemas.microsoft.com/office/drawing/2014/main" id="{0454072F-43C1-4D8D-AE75-FEF9F7737C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10389"/>
              <a:ext cx="122" cy="159"/>
              <a:chOff x="5257" y="1253"/>
              <a:chExt cx="5458" cy="7140"/>
            </a:xfrm>
          </p:grpSpPr>
          <p:sp>
            <p:nvSpPr>
              <p:cNvPr id="188" name="WordArt 151">
                <a:extLst>
                  <a:ext uri="{FF2B5EF4-FFF2-40B4-BE49-F238E27FC236}">
                    <a16:creationId xmlns:a16="http://schemas.microsoft.com/office/drawing/2014/main" id="{03C4CED0-88F7-421E-8C8E-28F99AEBE005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8399" y="1253"/>
                <a:ext cx="2316" cy="714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l" rtl="0">
                  <a:buNone/>
                </a:pPr>
                <a:r>
                  <a:rPr lang="en-US" altLang="ja-JP" sz="900" kern="10" spc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1</a:t>
                </a:r>
                <a:endParaRPr lang="ja-JP" altLang="en-US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  <p:sp>
            <p:nvSpPr>
              <p:cNvPr id="189" name="WordArt 152">
                <a:extLst>
                  <a:ext uri="{FF2B5EF4-FFF2-40B4-BE49-F238E27FC236}">
                    <a16:creationId xmlns:a16="http://schemas.microsoft.com/office/drawing/2014/main" id="{406C5233-B5DD-4911-909A-9E2CC5851203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5257" y="1253"/>
                <a:ext cx="2316" cy="714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l" rtl="0">
                  <a:buNone/>
                </a:pPr>
                <a:r>
                  <a:rPr lang="en-US" altLang="ja-JP" sz="900" kern="10" spc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1</a:t>
                </a:r>
                <a:endParaRPr lang="ja-JP" altLang="en-US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p:grpSp>
        <p:sp>
          <p:nvSpPr>
            <p:cNvPr id="187" name="WordArt 153">
              <a:extLst>
                <a:ext uri="{FF2B5EF4-FFF2-40B4-BE49-F238E27FC236}">
                  <a16:creationId xmlns:a16="http://schemas.microsoft.com/office/drawing/2014/main" id="{B66D6B3C-9491-4D6D-9899-5492A5A2AE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30" y="10433"/>
              <a:ext cx="634" cy="11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Windows</a:t>
              </a:r>
              <a:endParaRPr lang="ja-JP" altLang="en-US" sz="9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sp>
        <p:nvSpPr>
          <p:cNvPr id="194" name="正方形/長方形 193">
            <a:extLst>
              <a:ext uri="{FF2B5EF4-FFF2-40B4-BE49-F238E27FC236}">
                <a16:creationId xmlns:a16="http://schemas.microsoft.com/office/drawing/2014/main" id="{7975787A-05C7-460B-99AE-AF260E0F06D7}"/>
              </a:ext>
            </a:extLst>
          </p:cNvPr>
          <p:cNvSpPr/>
          <p:nvPr/>
        </p:nvSpPr>
        <p:spPr>
          <a:xfrm>
            <a:off x="6446540" y="3666035"/>
            <a:ext cx="818181" cy="458948"/>
          </a:xfrm>
          <a:prstGeom prst="rect">
            <a:avLst/>
          </a:prstGeom>
          <a:solidFill>
            <a:srgbClr val="270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D1EA237D-CC2D-416C-B24D-D9B81F8EEEF6}"/>
              </a:ext>
            </a:extLst>
          </p:cNvPr>
          <p:cNvSpPr txBox="1"/>
          <p:nvPr/>
        </p:nvSpPr>
        <p:spPr>
          <a:xfrm>
            <a:off x="6446540" y="3712580"/>
            <a:ext cx="818181" cy="21544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bg1"/>
                </a:solidFill>
                <a:ea typeface="游ゴシック" panose="020B0400000000000000" pitchFamily="50" charset="-128"/>
              </a:rPr>
              <a:t>安心の長期</a:t>
            </a:r>
            <a:endParaRPr lang="en-US" altLang="ja-JP" sz="800" b="1" dirty="0">
              <a:solidFill>
                <a:schemeClr val="bg1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122CD336-5BFF-4B55-8B50-FF365AE8F188}"/>
              </a:ext>
            </a:extLst>
          </p:cNvPr>
          <p:cNvSpPr txBox="1"/>
          <p:nvPr/>
        </p:nvSpPr>
        <p:spPr>
          <a:xfrm>
            <a:off x="6463994" y="3837378"/>
            <a:ext cx="818181" cy="253916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b="1" dirty="0">
                <a:solidFill>
                  <a:schemeClr val="bg1"/>
                </a:solidFill>
                <a:ea typeface="游ゴシック" panose="020B0400000000000000" pitchFamily="50" charset="-128"/>
              </a:rPr>
              <a:t>3</a:t>
            </a:r>
            <a:r>
              <a:rPr lang="ja-JP" altLang="en-US" sz="1050" b="1" dirty="0">
                <a:solidFill>
                  <a:schemeClr val="bg1"/>
                </a:solidFill>
                <a:ea typeface="游ゴシック" panose="020B0400000000000000" pitchFamily="50" charset="-128"/>
              </a:rPr>
              <a:t>年間保証</a:t>
            </a:r>
            <a:endParaRPr lang="en-US" altLang="ja-JP" sz="1050" b="1" dirty="0">
              <a:solidFill>
                <a:schemeClr val="bg1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7862CDC8-CD09-4325-A9AF-5606BAB9E76F}"/>
              </a:ext>
            </a:extLst>
          </p:cNvPr>
          <p:cNvSpPr/>
          <p:nvPr/>
        </p:nvSpPr>
        <p:spPr>
          <a:xfrm>
            <a:off x="6475846" y="3688867"/>
            <a:ext cx="751793" cy="402718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テキスト ボックス 233">
            <a:extLst>
              <a:ext uri="{FF2B5EF4-FFF2-40B4-BE49-F238E27FC236}">
                <a16:creationId xmlns:a16="http://schemas.microsoft.com/office/drawing/2014/main" id="{8BE01824-E690-4FC1-85BC-6ABA5F580296}"/>
              </a:ext>
            </a:extLst>
          </p:cNvPr>
          <p:cNvSpPr txBox="1"/>
          <p:nvPr/>
        </p:nvSpPr>
        <p:spPr>
          <a:xfrm>
            <a:off x="363041" y="463811"/>
            <a:ext cx="32130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外観検査・画像処理向け</a:t>
            </a:r>
            <a:endParaRPr lang="en-US" altLang="ja-JP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35" name="テキスト ボックス 234">
            <a:extLst>
              <a:ext uri="{FF2B5EF4-FFF2-40B4-BE49-F238E27FC236}">
                <a16:creationId xmlns:a16="http://schemas.microsoft.com/office/drawing/2014/main" id="{2C2ED2C9-9285-4A41-8A47-8BFDA8A10389}"/>
              </a:ext>
            </a:extLst>
          </p:cNvPr>
          <p:cNvSpPr txBox="1"/>
          <p:nvPr/>
        </p:nvSpPr>
        <p:spPr>
          <a:xfrm>
            <a:off x="354331" y="733597"/>
            <a:ext cx="321300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マシンビジョン</a:t>
            </a:r>
            <a:endParaRPr lang="en-US" altLang="ja-JP" sz="3200" b="1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36" name="テキスト ボックス 235">
            <a:extLst>
              <a:ext uri="{FF2B5EF4-FFF2-40B4-BE49-F238E27FC236}">
                <a16:creationId xmlns:a16="http://schemas.microsoft.com/office/drawing/2014/main" id="{4DF65E5B-8B8C-4A10-9665-2AA4EABCFE29}"/>
              </a:ext>
            </a:extLst>
          </p:cNvPr>
          <p:cNvSpPr txBox="1"/>
          <p:nvPr/>
        </p:nvSpPr>
        <p:spPr>
          <a:xfrm>
            <a:off x="875535" y="1275855"/>
            <a:ext cx="32130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向け産業用</a:t>
            </a:r>
            <a:r>
              <a:rPr lang="en-US" altLang="ja-JP" sz="2000" b="1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</a:p>
        </p:txBody>
      </p:sp>
      <p:sp>
        <p:nvSpPr>
          <p:cNvPr id="237" name="テキスト ボックス 236">
            <a:extLst>
              <a:ext uri="{FF2B5EF4-FFF2-40B4-BE49-F238E27FC236}">
                <a16:creationId xmlns:a16="http://schemas.microsoft.com/office/drawing/2014/main" id="{BB38E989-0CAB-4DFF-B1A8-5EA7E130C483}"/>
              </a:ext>
            </a:extLst>
          </p:cNvPr>
          <p:cNvSpPr txBox="1"/>
          <p:nvPr/>
        </p:nvSpPr>
        <p:spPr>
          <a:xfrm>
            <a:off x="533802" y="1825397"/>
            <a:ext cx="29135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ご利用環境に合わせた最適な構成にて</a:t>
            </a:r>
            <a:endParaRPr kumimoji="1" lang="en-US" altLang="ja-JP" sz="11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産業用</a:t>
            </a:r>
            <a:r>
              <a:rPr kumimoji="1" lang="en-US" altLang="ja-JP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PC</a:t>
            </a:r>
            <a:r>
              <a:rPr lang="ja-JP" altLang="en-US" sz="1100" b="1" dirty="0">
                <a:solidFill>
                  <a:sysClr val="windowText" lastClr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Segoe UI" panose="020B0502040204020203" pitchFamily="34" charset="0"/>
              </a:rPr>
              <a:t>の受注生産を承ることができます。</a:t>
            </a:r>
            <a:endParaRPr lang="en-US" altLang="ja-JP" sz="1100" b="1" dirty="0">
              <a:solidFill>
                <a:sysClr val="windowText" lastClr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pic>
        <p:nvPicPr>
          <p:cNvPr id="238" name="図 237">
            <a:extLst>
              <a:ext uri="{FF2B5EF4-FFF2-40B4-BE49-F238E27FC236}">
                <a16:creationId xmlns:a16="http://schemas.microsoft.com/office/drawing/2014/main" id="{32435AF9-1C9A-4944-901A-30DE28851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2" y="1242374"/>
            <a:ext cx="1040625" cy="506784"/>
          </a:xfrm>
          <a:prstGeom prst="rect">
            <a:avLst/>
          </a:prstGeom>
          <a:effectLst/>
        </p:spPr>
      </p:pic>
      <p:pic>
        <p:nvPicPr>
          <p:cNvPr id="240" name="図 239">
            <a:extLst>
              <a:ext uri="{FF2B5EF4-FFF2-40B4-BE49-F238E27FC236}">
                <a16:creationId xmlns:a16="http://schemas.microsoft.com/office/drawing/2014/main" id="{3135557F-7026-41A3-9C3F-436BA764B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3" y="3196178"/>
            <a:ext cx="962881" cy="1338689"/>
          </a:xfrm>
          <a:prstGeom prst="rect">
            <a:avLst/>
          </a:prstGeom>
        </p:spPr>
      </p:pic>
      <p:sp>
        <p:nvSpPr>
          <p:cNvPr id="247" name="直角三角形 246">
            <a:extLst>
              <a:ext uri="{FF2B5EF4-FFF2-40B4-BE49-F238E27FC236}">
                <a16:creationId xmlns:a16="http://schemas.microsoft.com/office/drawing/2014/main" id="{C4B0675D-F8C1-44D3-82BD-094441900F9A}"/>
              </a:ext>
            </a:extLst>
          </p:cNvPr>
          <p:cNvSpPr/>
          <p:nvPr/>
        </p:nvSpPr>
        <p:spPr>
          <a:xfrm rot="5400000">
            <a:off x="287435" y="8742111"/>
            <a:ext cx="785063" cy="785063"/>
          </a:xfrm>
          <a:prstGeom prst="rtTriangle">
            <a:avLst/>
          </a:prstGeom>
          <a:gradFill flip="none" rotWithShape="1">
            <a:gsLst>
              <a:gs pos="100000">
                <a:srgbClr val="CC00CC"/>
              </a:gs>
              <a:gs pos="0">
                <a:schemeClr val="tx1"/>
              </a:gs>
              <a:gs pos="42000">
                <a:srgbClr val="27017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8" name="図 247">
            <a:extLst>
              <a:ext uri="{FF2B5EF4-FFF2-40B4-BE49-F238E27FC236}">
                <a16:creationId xmlns:a16="http://schemas.microsoft.com/office/drawing/2014/main" id="{9BB59022-7BE4-4B76-BAF1-F8FA9B98A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5" y="9105424"/>
            <a:ext cx="1146335" cy="10618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AC5C6A-1FA9-46D6-8D31-CB566CBD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04" y="3657740"/>
            <a:ext cx="462675" cy="4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四角形: 角を丸くする 132">
            <a:extLst>
              <a:ext uri="{FF2B5EF4-FFF2-40B4-BE49-F238E27FC236}">
                <a16:creationId xmlns:a16="http://schemas.microsoft.com/office/drawing/2014/main" id="{448129A4-8443-4453-B8E2-FBD862351D45}"/>
              </a:ext>
            </a:extLst>
          </p:cNvPr>
          <p:cNvSpPr/>
          <p:nvPr/>
        </p:nvSpPr>
        <p:spPr>
          <a:xfrm>
            <a:off x="209543" y="4856970"/>
            <a:ext cx="7132542" cy="1696775"/>
          </a:xfrm>
          <a:prstGeom prst="roundRect">
            <a:avLst>
              <a:gd name="adj" fmla="val 500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982D5295-A5A8-4A6A-9C1E-A34924571B85}"/>
              </a:ext>
            </a:extLst>
          </p:cNvPr>
          <p:cNvSpPr txBox="1"/>
          <p:nvPr/>
        </p:nvSpPr>
        <p:spPr>
          <a:xfrm>
            <a:off x="5315761" y="6205160"/>
            <a:ext cx="1931345" cy="261610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販売価格　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877,000</a:t>
            </a:r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円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(</a:t>
            </a:r>
            <a:r>
              <a:rPr lang="ja-JP" altLang="en-US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税別</a:t>
            </a:r>
            <a:r>
              <a:rPr lang="en-US" altLang="ja-JP" sz="1100" b="1" dirty="0">
                <a:solidFill>
                  <a:srgbClr val="FF0000"/>
                </a:solidFill>
                <a:ea typeface="游ゴシック" panose="020B0400000000000000" pitchFamily="50" charset="-128"/>
              </a:rPr>
              <a:t>)</a:t>
            </a:r>
            <a:endParaRPr lang="en-US" altLang="ja-JP" sz="1100" b="1" dirty="0">
              <a:solidFill>
                <a:srgbClr val="FF0000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75B100BB-7A56-456D-9D50-E01F5EF54DA2}"/>
              </a:ext>
            </a:extLst>
          </p:cNvPr>
          <p:cNvSpPr txBox="1"/>
          <p:nvPr/>
        </p:nvSpPr>
        <p:spPr>
          <a:xfrm>
            <a:off x="5464323" y="6031087"/>
            <a:ext cx="1829293" cy="21544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ea typeface="游ゴシック" panose="020B0400000000000000" pitchFamily="50" charset="-128"/>
              </a:rPr>
              <a:t>WST-XW32425AS3N960TSDR1</a:t>
            </a:r>
            <a:endParaRPr lang="en-US" altLang="ja-JP" sz="800" b="1" dirty="0"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ACBC42C-3D32-4C71-9A6A-F888D513F2CA}"/>
              </a:ext>
            </a:extLst>
          </p:cNvPr>
          <p:cNvSpPr txBox="1"/>
          <p:nvPr/>
        </p:nvSpPr>
        <p:spPr>
          <a:xfrm>
            <a:off x="1586519" y="5291399"/>
            <a:ext cx="3923687" cy="1223412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ja-JP" sz="1050" b="1" dirty="0">
                <a:ea typeface="游ゴシック" panose="020B0400000000000000" pitchFamily="50" charset="-128"/>
              </a:rPr>
              <a:t>■OS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Windows11Pro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■CPU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Xeon 6-Core W3-2425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メモリ：</a:t>
            </a:r>
            <a:r>
              <a:rPr lang="en-US" altLang="ja-JP" sz="1050" b="1" dirty="0">
                <a:ea typeface="游ゴシック" panose="020B0400000000000000" pitchFamily="50" charset="-128"/>
              </a:rPr>
              <a:t>32GB DDR5-4800</a:t>
            </a:r>
            <a:r>
              <a:rPr lang="ja-JP" altLang="en-US" sz="1050" b="1" dirty="0">
                <a:ea typeface="游ゴシック" panose="020B0400000000000000" pitchFamily="50" charset="-128"/>
              </a:rPr>
              <a:t>　</a:t>
            </a:r>
            <a:r>
              <a:rPr lang="en-US" altLang="ja-JP" sz="1050" b="1" dirty="0">
                <a:ea typeface="游ゴシック" panose="020B0400000000000000" pitchFamily="50" charset="-128"/>
              </a:rPr>
              <a:t>1.2V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■SSD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【RAID1】960GB (x2) </a:t>
            </a:r>
            <a:r>
              <a:rPr lang="ja-JP" altLang="en-US" sz="1050" b="1" dirty="0">
                <a:ea typeface="游ゴシック" panose="020B0400000000000000" pitchFamily="50" charset="-128"/>
              </a:rPr>
              <a:t>エンタープライズ</a:t>
            </a:r>
            <a:endParaRPr lang="en-US" altLang="ja-JP" sz="1050" b="1" dirty="0">
              <a:ea typeface="游ゴシック" panose="020B0400000000000000" pitchFamily="50" charset="-128"/>
            </a:endParaRP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■GPU: NVIDIA GeForce RTX 4080 Super  16GB 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</a:t>
            </a:r>
            <a:r>
              <a:rPr lang="ja-JP" altLang="en-US" sz="1050" b="1" dirty="0">
                <a:ea typeface="游ゴシック" panose="020B0400000000000000" pitchFamily="50" charset="-128"/>
              </a:rPr>
              <a:t>インテル </a:t>
            </a:r>
            <a:r>
              <a:rPr lang="en-US" altLang="ja-JP" sz="1050" b="1" dirty="0">
                <a:ea typeface="游ゴシック" panose="020B0400000000000000" pitchFamily="50" charset="-128"/>
              </a:rPr>
              <a:t>W790 WS </a:t>
            </a:r>
            <a:r>
              <a:rPr lang="ja-JP" altLang="en-US" sz="1050" b="1" dirty="0">
                <a:ea typeface="游ゴシック" panose="020B0400000000000000" pitchFamily="50" charset="-128"/>
              </a:rPr>
              <a:t>チップセット サーバーグレード</a:t>
            </a:r>
          </a:p>
          <a:p>
            <a:r>
              <a:rPr lang="en-US" altLang="ja-JP" sz="1050" b="1" dirty="0">
                <a:ea typeface="游ゴシック" panose="020B0400000000000000" pitchFamily="50" charset="-128"/>
              </a:rPr>
              <a:t>■ LAN</a:t>
            </a:r>
            <a:r>
              <a:rPr lang="ja-JP" altLang="en-US" sz="1050" b="1" dirty="0">
                <a:ea typeface="游ゴシック" panose="020B0400000000000000" pitchFamily="50" charset="-128"/>
              </a:rPr>
              <a:t>：</a:t>
            </a:r>
            <a:r>
              <a:rPr lang="en-US" altLang="ja-JP" sz="1050" b="1" dirty="0">
                <a:ea typeface="游ゴシック" panose="020B0400000000000000" pitchFamily="50" charset="-128"/>
              </a:rPr>
              <a:t>AQC113CS 10GbE &amp;  Intel® I225LM Ethernet</a:t>
            </a: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6C80FF31-03B7-4A48-B7CB-BDD6F91A8D72}"/>
              </a:ext>
            </a:extLst>
          </p:cNvPr>
          <p:cNvSpPr txBox="1"/>
          <p:nvPr/>
        </p:nvSpPr>
        <p:spPr>
          <a:xfrm>
            <a:off x="1608618" y="4996666"/>
            <a:ext cx="5446030" cy="27699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4U</a:t>
            </a:r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ラックマウント型　</a:t>
            </a:r>
            <a:r>
              <a:rPr lang="en-US" altLang="ja-JP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Xeon® W </a:t>
            </a:r>
            <a:r>
              <a:rPr lang="ja-JP" altLang="en-US" sz="1200" b="1" dirty="0">
                <a:ea typeface="游ゴシック" panose="020B0400000000000000" pitchFamily="50" charset="-128"/>
                <a:cs typeface="Segoe UI" panose="020B0502040204020203" pitchFamily="34" charset="0"/>
              </a:rPr>
              <a:t>プロセッサー搭載</a:t>
            </a:r>
          </a:p>
        </p:txBody>
      </p:sp>
      <p:grpSp>
        <p:nvGrpSpPr>
          <p:cNvPr id="198" name="Group 142">
            <a:extLst>
              <a:ext uri="{FF2B5EF4-FFF2-40B4-BE49-F238E27FC236}">
                <a16:creationId xmlns:a16="http://schemas.microsoft.com/office/drawing/2014/main" id="{FBB57970-484E-475B-AB82-3D44DB318BA9}"/>
              </a:ext>
            </a:extLst>
          </p:cNvPr>
          <p:cNvGrpSpPr>
            <a:grpSpLocks/>
          </p:cNvGrpSpPr>
          <p:nvPr/>
        </p:nvGrpSpPr>
        <p:grpSpPr bwMode="auto">
          <a:xfrm>
            <a:off x="5952223" y="5532550"/>
            <a:ext cx="459810" cy="459810"/>
            <a:chOff x="1855" y="9885"/>
            <a:chExt cx="907" cy="907"/>
          </a:xfrm>
        </p:grpSpPr>
        <p:sp>
          <p:nvSpPr>
            <p:cNvPr id="199" name="Rectangle 143">
              <a:extLst>
                <a:ext uri="{FF2B5EF4-FFF2-40B4-BE49-F238E27FC236}">
                  <a16:creationId xmlns:a16="http://schemas.microsoft.com/office/drawing/2014/main" id="{9DC09E1D-F755-40FD-8CE9-D4D03304C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9885"/>
              <a:ext cx="907" cy="907"/>
            </a:xfrm>
            <a:prstGeom prst="rect">
              <a:avLst/>
            </a:prstGeom>
            <a:solidFill>
              <a:srgbClr val="541B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0" name="WordArt 144">
              <a:extLst>
                <a:ext uri="{FF2B5EF4-FFF2-40B4-BE49-F238E27FC236}">
                  <a16:creationId xmlns:a16="http://schemas.microsoft.com/office/drawing/2014/main" id="{B8E61D3E-03EF-4D24-AAF4-F0F6C015021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86" y="10589"/>
              <a:ext cx="258" cy="11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b="1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Pro</a:t>
              </a:r>
              <a:endParaRPr lang="ja-JP" altLang="en-US" sz="900" b="1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grpSp>
          <p:nvGrpSpPr>
            <p:cNvPr id="201" name="Group 145">
              <a:extLst>
                <a:ext uri="{FF2B5EF4-FFF2-40B4-BE49-F238E27FC236}">
                  <a16:creationId xmlns:a16="http://schemas.microsoft.com/office/drawing/2014/main" id="{A418C758-074D-46BA-B776-384B71E85E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6" y="9992"/>
              <a:ext cx="363" cy="367"/>
              <a:chOff x="8611" y="8722"/>
              <a:chExt cx="475" cy="480"/>
            </a:xfrm>
          </p:grpSpPr>
          <p:sp>
            <p:nvSpPr>
              <p:cNvPr id="206" name="Rectangle 146">
                <a:extLst>
                  <a:ext uri="{FF2B5EF4-FFF2-40B4-BE49-F238E27FC236}">
                    <a16:creationId xmlns:a16="http://schemas.microsoft.com/office/drawing/2014/main" id="{86C78728-6288-424A-A657-269AE281E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1" y="8722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" name="Rectangle 147">
                <a:extLst>
                  <a:ext uri="{FF2B5EF4-FFF2-40B4-BE49-F238E27FC236}">
                    <a16:creationId xmlns:a16="http://schemas.microsoft.com/office/drawing/2014/main" id="{B0E413E6-23D2-4B77-828A-38FCD0B37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2" y="8722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" name="Rectangle 148">
                <a:extLst>
                  <a:ext uri="{FF2B5EF4-FFF2-40B4-BE49-F238E27FC236}">
                    <a16:creationId xmlns:a16="http://schemas.microsoft.com/office/drawing/2014/main" id="{08D2C0FC-BE33-46CB-9A21-9BDE7DCD1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1" y="8978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" name="Rectangle 149">
                <a:extLst>
                  <a:ext uri="{FF2B5EF4-FFF2-40B4-BE49-F238E27FC236}">
                    <a16:creationId xmlns:a16="http://schemas.microsoft.com/office/drawing/2014/main" id="{2620D815-D3F9-44E4-BE05-0749465BC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2" y="8978"/>
                <a:ext cx="224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2" name="Group 150">
              <a:extLst>
                <a:ext uri="{FF2B5EF4-FFF2-40B4-BE49-F238E27FC236}">
                  <a16:creationId xmlns:a16="http://schemas.microsoft.com/office/drawing/2014/main" id="{04116A08-BB19-4D72-A113-250EF4AAF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10389"/>
              <a:ext cx="122" cy="159"/>
              <a:chOff x="5257" y="1253"/>
              <a:chExt cx="5458" cy="7140"/>
            </a:xfrm>
          </p:grpSpPr>
          <p:sp>
            <p:nvSpPr>
              <p:cNvPr id="204" name="WordArt 151">
                <a:extLst>
                  <a:ext uri="{FF2B5EF4-FFF2-40B4-BE49-F238E27FC236}">
                    <a16:creationId xmlns:a16="http://schemas.microsoft.com/office/drawing/2014/main" id="{7DBA1CC1-3C3E-41E9-BFFD-6B82356ABF00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8399" y="1253"/>
                <a:ext cx="2316" cy="714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l" rtl="0">
                  <a:buNone/>
                </a:pPr>
                <a:r>
                  <a:rPr lang="en-US" altLang="ja-JP" sz="900" kern="10" spc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1</a:t>
                </a:r>
                <a:endParaRPr lang="ja-JP" altLang="en-US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  <p:sp>
            <p:nvSpPr>
              <p:cNvPr id="205" name="WordArt 152">
                <a:extLst>
                  <a:ext uri="{FF2B5EF4-FFF2-40B4-BE49-F238E27FC236}">
                    <a16:creationId xmlns:a16="http://schemas.microsoft.com/office/drawing/2014/main" id="{DCBAA56F-0C02-4146-88BC-569D79CE6B88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5257" y="1253"/>
                <a:ext cx="2316" cy="714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l" rtl="0">
                  <a:buNone/>
                </a:pPr>
                <a:r>
                  <a:rPr lang="en-US" altLang="ja-JP" sz="900" kern="10" spc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Yu Gothic UI" panose="020B0500000000000000" pitchFamily="50" charset="-128"/>
                    <a:ea typeface="Yu Gothic UI" panose="020B0500000000000000" pitchFamily="50" charset="-128"/>
                  </a:rPr>
                  <a:t>1</a:t>
                </a:r>
                <a:endParaRPr lang="ja-JP" altLang="en-US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endParaRPr>
              </a:p>
            </p:txBody>
          </p:sp>
        </p:grpSp>
        <p:sp>
          <p:nvSpPr>
            <p:cNvPr id="203" name="WordArt 153">
              <a:extLst>
                <a:ext uri="{FF2B5EF4-FFF2-40B4-BE49-F238E27FC236}">
                  <a16:creationId xmlns:a16="http://schemas.microsoft.com/office/drawing/2014/main" id="{26144D9F-6C97-4335-9E86-58C57AB3990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30" y="10433"/>
              <a:ext cx="634" cy="11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Windows</a:t>
              </a:r>
              <a:endParaRPr lang="ja-JP" altLang="en-US" sz="9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  <p:sp>
        <p:nvSpPr>
          <p:cNvPr id="246" name="直角三角形 245">
            <a:extLst>
              <a:ext uri="{FF2B5EF4-FFF2-40B4-BE49-F238E27FC236}">
                <a16:creationId xmlns:a16="http://schemas.microsoft.com/office/drawing/2014/main" id="{9145FA50-66CC-437F-A971-5D0CDFCC9921}"/>
              </a:ext>
            </a:extLst>
          </p:cNvPr>
          <p:cNvSpPr/>
          <p:nvPr/>
        </p:nvSpPr>
        <p:spPr>
          <a:xfrm rot="5400000">
            <a:off x="279389" y="4957180"/>
            <a:ext cx="785063" cy="785063"/>
          </a:xfrm>
          <a:prstGeom prst="rtTriangle">
            <a:avLst/>
          </a:prstGeom>
          <a:gradFill flip="none" rotWithShape="1">
            <a:gsLst>
              <a:gs pos="100000">
                <a:srgbClr val="CC00CC"/>
              </a:gs>
              <a:gs pos="0">
                <a:schemeClr val="tx1"/>
              </a:gs>
              <a:gs pos="42000">
                <a:srgbClr val="27017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42" name="図 241">
            <a:extLst>
              <a:ext uri="{FF2B5EF4-FFF2-40B4-BE49-F238E27FC236}">
                <a16:creationId xmlns:a16="http://schemas.microsoft.com/office/drawing/2014/main" id="{CB415C43-85AB-46F3-B188-C440326A7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2" y="5064246"/>
            <a:ext cx="1051975" cy="135599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1D5541-B100-4BC2-B02B-B35B1CBC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48" y="5532550"/>
            <a:ext cx="464400" cy="4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正方形/長方形 258">
            <a:extLst>
              <a:ext uri="{FF2B5EF4-FFF2-40B4-BE49-F238E27FC236}">
                <a16:creationId xmlns:a16="http://schemas.microsoft.com/office/drawing/2014/main" id="{FF09F13A-97F1-42EB-A001-755EFDAEC0B0}"/>
              </a:ext>
            </a:extLst>
          </p:cNvPr>
          <p:cNvSpPr/>
          <p:nvPr/>
        </p:nvSpPr>
        <p:spPr>
          <a:xfrm>
            <a:off x="6438494" y="5534701"/>
            <a:ext cx="818181" cy="458948"/>
          </a:xfrm>
          <a:prstGeom prst="rect">
            <a:avLst/>
          </a:prstGeom>
          <a:solidFill>
            <a:srgbClr val="270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テキスト ボックス 259">
            <a:extLst>
              <a:ext uri="{FF2B5EF4-FFF2-40B4-BE49-F238E27FC236}">
                <a16:creationId xmlns:a16="http://schemas.microsoft.com/office/drawing/2014/main" id="{C6625CE8-C803-4C51-A8D7-CD05466847F9}"/>
              </a:ext>
            </a:extLst>
          </p:cNvPr>
          <p:cNvSpPr txBox="1"/>
          <p:nvPr/>
        </p:nvSpPr>
        <p:spPr>
          <a:xfrm>
            <a:off x="6438494" y="5581246"/>
            <a:ext cx="818181" cy="21544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bg1"/>
                </a:solidFill>
                <a:ea typeface="游ゴシック" panose="020B0400000000000000" pitchFamily="50" charset="-128"/>
              </a:rPr>
              <a:t>安心の長期</a:t>
            </a:r>
            <a:endParaRPr lang="en-US" altLang="ja-JP" sz="800" b="1" dirty="0">
              <a:solidFill>
                <a:schemeClr val="bg1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D47654D5-55D4-41C0-8241-E61C68019900}"/>
              </a:ext>
            </a:extLst>
          </p:cNvPr>
          <p:cNvSpPr txBox="1"/>
          <p:nvPr/>
        </p:nvSpPr>
        <p:spPr>
          <a:xfrm>
            <a:off x="6455948" y="5706044"/>
            <a:ext cx="818181" cy="253916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b="1" dirty="0">
                <a:solidFill>
                  <a:schemeClr val="bg1"/>
                </a:solidFill>
                <a:ea typeface="游ゴシック" panose="020B0400000000000000" pitchFamily="50" charset="-128"/>
              </a:rPr>
              <a:t>3</a:t>
            </a:r>
            <a:r>
              <a:rPr lang="ja-JP" altLang="en-US" sz="1050" b="1" dirty="0">
                <a:solidFill>
                  <a:schemeClr val="bg1"/>
                </a:solidFill>
                <a:ea typeface="游ゴシック" panose="020B0400000000000000" pitchFamily="50" charset="-128"/>
              </a:rPr>
              <a:t>年間保証</a:t>
            </a:r>
            <a:endParaRPr lang="en-US" altLang="ja-JP" sz="1050" b="1" dirty="0">
              <a:solidFill>
                <a:schemeClr val="bg1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62" name="正方形/長方形 261">
            <a:extLst>
              <a:ext uri="{FF2B5EF4-FFF2-40B4-BE49-F238E27FC236}">
                <a16:creationId xmlns:a16="http://schemas.microsoft.com/office/drawing/2014/main" id="{9ADE283E-00A8-4155-8E15-F1E1015484AB}"/>
              </a:ext>
            </a:extLst>
          </p:cNvPr>
          <p:cNvSpPr/>
          <p:nvPr/>
        </p:nvSpPr>
        <p:spPr>
          <a:xfrm>
            <a:off x="6467800" y="5557533"/>
            <a:ext cx="751793" cy="402718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正方形/長方形 262">
            <a:extLst>
              <a:ext uri="{FF2B5EF4-FFF2-40B4-BE49-F238E27FC236}">
                <a16:creationId xmlns:a16="http://schemas.microsoft.com/office/drawing/2014/main" id="{F9553310-5F34-487F-8785-F827C8F79136}"/>
              </a:ext>
            </a:extLst>
          </p:cNvPr>
          <p:cNvSpPr/>
          <p:nvPr/>
        </p:nvSpPr>
        <p:spPr>
          <a:xfrm>
            <a:off x="6446540" y="9300472"/>
            <a:ext cx="818181" cy="458948"/>
          </a:xfrm>
          <a:prstGeom prst="rect">
            <a:avLst/>
          </a:prstGeom>
          <a:solidFill>
            <a:srgbClr val="270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テキスト ボックス 263">
            <a:extLst>
              <a:ext uri="{FF2B5EF4-FFF2-40B4-BE49-F238E27FC236}">
                <a16:creationId xmlns:a16="http://schemas.microsoft.com/office/drawing/2014/main" id="{9EBA7F68-C5AA-4849-A0CA-5F02DE330741}"/>
              </a:ext>
            </a:extLst>
          </p:cNvPr>
          <p:cNvSpPr txBox="1"/>
          <p:nvPr/>
        </p:nvSpPr>
        <p:spPr>
          <a:xfrm>
            <a:off x="6446540" y="9347017"/>
            <a:ext cx="818181" cy="215444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 dirty="0">
                <a:solidFill>
                  <a:schemeClr val="bg1"/>
                </a:solidFill>
                <a:ea typeface="游ゴシック" panose="020B0400000000000000" pitchFamily="50" charset="-128"/>
              </a:rPr>
              <a:t>安心の長期</a:t>
            </a:r>
            <a:endParaRPr lang="en-US" altLang="ja-JP" sz="800" b="1" dirty="0">
              <a:solidFill>
                <a:schemeClr val="bg1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65" name="テキスト ボックス 264">
            <a:extLst>
              <a:ext uri="{FF2B5EF4-FFF2-40B4-BE49-F238E27FC236}">
                <a16:creationId xmlns:a16="http://schemas.microsoft.com/office/drawing/2014/main" id="{BE3A381D-1B09-4F15-BD96-8E7E351F1597}"/>
              </a:ext>
            </a:extLst>
          </p:cNvPr>
          <p:cNvSpPr txBox="1"/>
          <p:nvPr/>
        </p:nvSpPr>
        <p:spPr>
          <a:xfrm>
            <a:off x="6463994" y="9471815"/>
            <a:ext cx="818181" cy="253916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b="1" dirty="0">
                <a:solidFill>
                  <a:schemeClr val="bg1"/>
                </a:solidFill>
                <a:ea typeface="游ゴシック" panose="020B0400000000000000" pitchFamily="50" charset="-128"/>
              </a:rPr>
              <a:t>3</a:t>
            </a:r>
            <a:r>
              <a:rPr lang="ja-JP" altLang="en-US" sz="1050" b="1" dirty="0">
                <a:solidFill>
                  <a:schemeClr val="bg1"/>
                </a:solidFill>
                <a:ea typeface="游ゴシック" panose="020B0400000000000000" pitchFamily="50" charset="-128"/>
              </a:rPr>
              <a:t>年間保証</a:t>
            </a:r>
            <a:endParaRPr lang="en-US" altLang="ja-JP" sz="1050" b="1" dirty="0">
              <a:solidFill>
                <a:schemeClr val="bg1"/>
              </a:solidFill>
              <a:effectLst/>
              <a:ea typeface="游ゴシック" panose="020B0400000000000000" pitchFamily="50" charset="-128"/>
              <a:cs typeface="Segoe UI" panose="020B0502040204020203" pitchFamily="34" charset="0"/>
            </a:endParaRPr>
          </a:p>
        </p:txBody>
      </p:sp>
      <p:sp>
        <p:nvSpPr>
          <p:cNvPr id="266" name="正方形/長方形 265">
            <a:extLst>
              <a:ext uri="{FF2B5EF4-FFF2-40B4-BE49-F238E27FC236}">
                <a16:creationId xmlns:a16="http://schemas.microsoft.com/office/drawing/2014/main" id="{4F859F39-CF8E-4524-B0B3-A1C15BFDC00B}"/>
              </a:ext>
            </a:extLst>
          </p:cNvPr>
          <p:cNvSpPr/>
          <p:nvPr/>
        </p:nvSpPr>
        <p:spPr>
          <a:xfrm>
            <a:off x="6475846" y="9323304"/>
            <a:ext cx="751793" cy="402718"/>
          </a:xfrm>
          <a:prstGeom prst="rect">
            <a:avLst/>
          </a:prstGeom>
          <a:noFill/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7" name="Picture 2">
            <a:extLst>
              <a:ext uri="{FF2B5EF4-FFF2-40B4-BE49-F238E27FC236}">
                <a16:creationId xmlns:a16="http://schemas.microsoft.com/office/drawing/2014/main" id="{D61172E5-6AAB-40AC-AD30-62E157E4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43" y="9295467"/>
            <a:ext cx="462675" cy="4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41A156-68AD-6297-EA6A-CBBE934583E5}"/>
              </a:ext>
            </a:extLst>
          </p:cNvPr>
          <p:cNvGrpSpPr/>
          <p:nvPr/>
        </p:nvGrpSpPr>
        <p:grpSpPr>
          <a:xfrm>
            <a:off x="209543" y="6742866"/>
            <a:ext cx="7132542" cy="1696775"/>
            <a:chOff x="217589" y="4847736"/>
            <a:chExt cx="7132542" cy="1696775"/>
          </a:xfrm>
        </p:grpSpPr>
        <p:sp>
          <p:nvSpPr>
            <p:cNvPr id="132" name="四角形: 角を丸くする 131">
              <a:extLst>
                <a:ext uri="{FF2B5EF4-FFF2-40B4-BE49-F238E27FC236}">
                  <a16:creationId xmlns:a16="http://schemas.microsoft.com/office/drawing/2014/main" id="{BCBF06E6-E0E7-4791-878E-158672DB9574}"/>
                </a:ext>
              </a:extLst>
            </p:cNvPr>
            <p:cNvSpPr/>
            <p:nvPr/>
          </p:nvSpPr>
          <p:spPr>
            <a:xfrm>
              <a:off x="217589" y="4847736"/>
              <a:ext cx="7132542" cy="1696775"/>
            </a:xfrm>
            <a:prstGeom prst="roundRect">
              <a:avLst>
                <a:gd name="adj" fmla="val 500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5C9F9CB6-BAC1-400D-93CE-6339A96C4B61}"/>
                </a:ext>
              </a:extLst>
            </p:cNvPr>
            <p:cNvSpPr txBox="1"/>
            <p:nvPr/>
          </p:nvSpPr>
          <p:spPr>
            <a:xfrm>
              <a:off x="1599758" y="5276825"/>
              <a:ext cx="3824142" cy="1223412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ja-JP" altLang="en-US" sz="1050" b="1" dirty="0">
                  <a:ea typeface="游ゴシック" panose="020B0400000000000000" pitchFamily="50" charset="-128"/>
                </a:rPr>
                <a:t>■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OS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：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Windows10 IoT Enterprise</a:t>
              </a:r>
            </a:p>
            <a:p>
              <a:r>
                <a:rPr lang="en-US" altLang="ja-JP" sz="1050" b="1" dirty="0">
                  <a:ea typeface="游ゴシック" panose="020B0400000000000000" pitchFamily="50" charset="-128"/>
                </a:rPr>
                <a:t>■CPU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：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Corei9-12900K</a:t>
              </a:r>
            </a:p>
            <a:p>
              <a:r>
                <a:rPr lang="en-US" altLang="ja-JP" sz="1050" b="1" dirty="0">
                  <a:ea typeface="游ゴシック" panose="020B0400000000000000" pitchFamily="50" charset="-128"/>
                </a:rPr>
                <a:t>■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メモリ：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64GB (32GBx4)DDR4-3200</a:t>
              </a:r>
            </a:p>
            <a:p>
              <a:r>
                <a:rPr lang="en-US" altLang="ja-JP" sz="1050" b="1" dirty="0">
                  <a:ea typeface="游ゴシック" panose="020B0400000000000000" pitchFamily="50" charset="-128"/>
                </a:rPr>
                <a:t>■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ストレージ：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SSD1TB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　エンタープライズ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SSD</a:t>
              </a:r>
            </a:p>
            <a:p>
              <a:r>
                <a:rPr lang="en-US" altLang="ja-JP" sz="1050" b="1" dirty="0">
                  <a:ea typeface="游ゴシック" panose="020B0400000000000000" pitchFamily="50" charset="-128"/>
                </a:rPr>
                <a:t>■GPU:NVIDIA GeForce RTX 4090 24GB</a:t>
              </a:r>
            </a:p>
            <a:p>
              <a:r>
                <a:rPr lang="en-US" altLang="ja-JP" sz="1050" b="1" dirty="0">
                  <a:ea typeface="游ゴシック" panose="020B0400000000000000" pitchFamily="50" charset="-128"/>
                </a:rPr>
                <a:t>■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インテル 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Q670 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チップセット産業用マザー</a:t>
              </a:r>
              <a:endParaRPr lang="en-US" altLang="ja-JP" sz="1050" b="1" dirty="0">
                <a:ea typeface="游ゴシック" panose="020B0400000000000000" pitchFamily="50" charset="-128"/>
              </a:endParaRPr>
            </a:p>
            <a:p>
              <a:r>
                <a:rPr lang="en-US" altLang="ja-JP" sz="1050" b="1" dirty="0">
                  <a:ea typeface="游ゴシック" panose="020B0400000000000000" pitchFamily="50" charset="-128"/>
                </a:rPr>
                <a:t>■LAN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：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Intel I225LM x2</a:t>
              </a:r>
              <a:r>
                <a:rPr lang="ja-JP" altLang="en-US" sz="1050" b="1" dirty="0">
                  <a:ea typeface="游ゴシック" panose="020B0400000000000000" pitchFamily="50" charset="-128"/>
                </a:rPr>
                <a:t>　</a:t>
              </a:r>
              <a:r>
                <a:rPr lang="en-US" altLang="ja-JP" sz="1050" b="1" dirty="0">
                  <a:ea typeface="游ゴシック" panose="020B0400000000000000" pitchFamily="50" charset="-128"/>
                </a:rPr>
                <a:t>2.5 Gigabit LAN</a:t>
              </a: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FFC66A4C-020B-408E-83F2-0DC29E19C861}"/>
                </a:ext>
              </a:extLst>
            </p:cNvPr>
            <p:cNvSpPr txBox="1"/>
            <p:nvPr/>
          </p:nvSpPr>
          <p:spPr>
            <a:xfrm>
              <a:off x="5323807" y="6226709"/>
              <a:ext cx="1931345" cy="26161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sz="1100" b="1" dirty="0">
                  <a:solidFill>
                    <a:srgbClr val="FF0000"/>
                  </a:solidFill>
                  <a:ea typeface="游ゴシック" panose="020B0400000000000000" pitchFamily="50" charset="-128"/>
                </a:rPr>
                <a:t>販売価格　</a:t>
              </a:r>
              <a:r>
                <a:rPr lang="en-US" altLang="ja-JP" sz="1100" b="1" dirty="0">
                  <a:solidFill>
                    <a:srgbClr val="FF0000"/>
                  </a:solidFill>
                  <a:ea typeface="游ゴシック" panose="020B0400000000000000" pitchFamily="50" charset="-128"/>
                </a:rPr>
                <a:t>995,000</a:t>
              </a:r>
              <a:r>
                <a:rPr lang="ja-JP" altLang="en-US" sz="1100" b="1" dirty="0">
                  <a:solidFill>
                    <a:srgbClr val="FF0000"/>
                  </a:solidFill>
                  <a:ea typeface="游ゴシック" panose="020B0400000000000000" pitchFamily="50" charset="-128"/>
                </a:rPr>
                <a:t>円</a:t>
              </a:r>
              <a:r>
                <a:rPr lang="en-US" altLang="ja-JP" sz="1100" b="1" dirty="0">
                  <a:solidFill>
                    <a:srgbClr val="FF0000"/>
                  </a:solidFill>
                  <a:ea typeface="游ゴシック" panose="020B0400000000000000" pitchFamily="50" charset="-128"/>
                </a:rPr>
                <a:t>(</a:t>
              </a:r>
              <a:r>
                <a:rPr lang="ja-JP" altLang="en-US" sz="1100" b="1" dirty="0">
                  <a:solidFill>
                    <a:srgbClr val="FF0000"/>
                  </a:solidFill>
                  <a:ea typeface="游ゴシック" panose="020B0400000000000000" pitchFamily="50" charset="-128"/>
                </a:rPr>
                <a:t>税別</a:t>
              </a:r>
              <a:r>
                <a:rPr lang="en-US" altLang="ja-JP" sz="1100" b="1" dirty="0">
                  <a:solidFill>
                    <a:srgbClr val="FF0000"/>
                  </a:solidFill>
                  <a:ea typeface="游ゴシック" panose="020B0400000000000000" pitchFamily="50" charset="-128"/>
                </a:rPr>
                <a:t>)</a:t>
              </a:r>
              <a:endParaRPr lang="en-US" altLang="ja-JP" sz="1100" b="1" dirty="0">
                <a:solidFill>
                  <a:srgbClr val="FF0000"/>
                </a:solidFill>
                <a:effectLst/>
                <a:ea typeface="游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554085E5-F14A-4E6B-A389-31AA2076DA0A}"/>
                </a:ext>
              </a:extLst>
            </p:cNvPr>
            <p:cNvSpPr txBox="1"/>
            <p:nvPr/>
          </p:nvSpPr>
          <p:spPr>
            <a:xfrm>
              <a:off x="5045147" y="6052636"/>
              <a:ext cx="2256515" cy="215444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 b="1" dirty="0">
                  <a:ea typeface="游ゴシック" panose="020B0400000000000000" pitchFamily="50" charset="-128"/>
                </a:rPr>
                <a:t>Fabrik PC FA-I912900KAS1N1TU4NVM</a:t>
              </a:r>
              <a:endParaRPr lang="en-US" altLang="ja-JP" sz="800" b="1" dirty="0">
                <a:effectLst/>
                <a:ea typeface="游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148" name="テキスト ボックス 147">
              <a:extLst>
                <a:ext uri="{FF2B5EF4-FFF2-40B4-BE49-F238E27FC236}">
                  <a16:creationId xmlns:a16="http://schemas.microsoft.com/office/drawing/2014/main" id="{F4CEC60D-F673-43D3-820F-CCA2BCD80910}"/>
                </a:ext>
              </a:extLst>
            </p:cNvPr>
            <p:cNvSpPr txBox="1"/>
            <p:nvPr/>
          </p:nvSpPr>
          <p:spPr>
            <a:xfrm>
              <a:off x="1616664" y="5004579"/>
              <a:ext cx="5446030" cy="27699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ea typeface="游ゴシック" panose="020B0400000000000000" pitchFamily="50" charset="-128"/>
                  <a:cs typeface="Segoe UI" panose="020B0502040204020203" pitchFamily="34" charset="0"/>
                </a:rPr>
                <a:t>4U</a:t>
              </a:r>
              <a:r>
                <a:rPr lang="ja-JP" altLang="en-US" sz="1200" b="1" dirty="0">
                  <a:ea typeface="游ゴシック" panose="020B0400000000000000" pitchFamily="50" charset="-128"/>
                  <a:cs typeface="Segoe UI" panose="020B0502040204020203" pitchFamily="34" charset="0"/>
                </a:rPr>
                <a:t>ラックマウント型　</a:t>
              </a:r>
              <a:r>
                <a:rPr lang="en-US" altLang="ja-JP" sz="1200" b="1" dirty="0">
                  <a:ea typeface="游ゴシック" panose="020B0400000000000000" pitchFamily="50" charset="-128"/>
                  <a:cs typeface="Segoe UI" panose="020B0502040204020203" pitchFamily="34" charset="0"/>
                </a:rPr>
                <a:t>Core i9/RTX4090 </a:t>
              </a:r>
              <a:r>
                <a:rPr lang="ja-JP" altLang="en-US" sz="1200" b="1" dirty="0">
                  <a:ea typeface="游ゴシック" panose="020B0400000000000000" pitchFamily="50" charset="-128"/>
                  <a:cs typeface="Segoe UI" panose="020B0502040204020203" pitchFamily="34" charset="0"/>
                </a:rPr>
                <a:t>ハイエンドモデル</a:t>
              </a:r>
            </a:p>
          </p:txBody>
        </p:sp>
        <p:sp>
          <p:nvSpPr>
            <p:cNvPr id="245" name="直角三角形 244">
              <a:extLst>
                <a:ext uri="{FF2B5EF4-FFF2-40B4-BE49-F238E27FC236}">
                  <a16:creationId xmlns:a16="http://schemas.microsoft.com/office/drawing/2014/main" id="{D50C7CF3-D7F6-4363-8D48-8A51050E9906}"/>
                </a:ext>
              </a:extLst>
            </p:cNvPr>
            <p:cNvSpPr/>
            <p:nvPr/>
          </p:nvSpPr>
          <p:spPr>
            <a:xfrm rot="5400000">
              <a:off x="287435" y="4965522"/>
              <a:ext cx="785063" cy="785063"/>
            </a:xfrm>
            <a:prstGeom prst="rtTriangle">
              <a:avLst/>
            </a:prstGeom>
            <a:gradFill flip="none" rotWithShape="1">
              <a:gsLst>
                <a:gs pos="100000">
                  <a:srgbClr val="CC00CC"/>
                </a:gs>
                <a:gs pos="0">
                  <a:schemeClr val="tx1"/>
                </a:gs>
                <a:gs pos="42000">
                  <a:srgbClr val="27017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49" name="図 248">
              <a:extLst>
                <a:ext uri="{FF2B5EF4-FFF2-40B4-BE49-F238E27FC236}">
                  <a16:creationId xmlns:a16="http://schemas.microsoft.com/office/drawing/2014/main" id="{1F2CB8E9-6365-4812-A5DE-958B6C82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41" y="5794533"/>
              <a:ext cx="1303347" cy="634729"/>
            </a:xfrm>
            <a:prstGeom prst="rect">
              <a:avLst/>
            </a:prstGeom>
            <a:effectLst/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ACE8E72E-26A4-43C3-B4FF-3B616BC92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79" y="5537629"/>
              <a:ext cx="464400" cy="46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5" name="正方形/長方形 254">
              <a:extLst>
                <a:ext uri="{FF2B5EF4-FFF2-40B4-BE49-F238E27FC236}">
                  <a16:creationId xmlns:a16="http://schemas.microsoft.com/office/drawing/2014/main" id="{76D55A89-60E6-4714-8EDB-323ACCB8BC43}"/>
                </a:ext>
              </a:extLst>
            </p:cNvPr>
            <p:cNvSpPr/>
            <p:nvPr/>
          </p:nvSpPr>
          <p:spPr>
            <a:xfrm>
              <a:off x="6446540" y="5532417"/>
              <a:ext cx="818181" cy="458948"/>
            </a:xfrm>
            <a:prstGeom prst="rect">
              <a:avLst/>
            </a:prstGeom>
            <a:solidFill>
              <a:srgbClr val="2701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テキスト ボックス 255">
              <a:extLst>
                <a:ext uri="{FF2B5EF4-FFF2-40B4-BE49-F238E27FC236}">
                  <a16:creationId xmlns:a16="http://schemas.microsoft.com/office/drawing/2014/main" id="{D92935F2-1DD4-42E8-9079-F8350C615488}"/>
                </a:ext>
              </a:extLst>
            </p:cNvPr>
            <p:cNvSpPr txBox="1"/>
            <p:nvPr/>
          </p:nvSpPr>
          <p:spPr>
            <a:xfrm>
              <a:off x="6446540" y="5578962"/>
              <a:ext cx="818181" cy="215444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" b="1" dirty="0">
                  <a:solidFill>
                    <a:schemeClr val="bg1"/>
                  </a:solidFill>
                  <a:ea typeface="游ゴシック" panose="020B0400000000000000" pitchFamily="50" charset="-128"/>
                </a:rPr>
                <a:t>安心の長期</a:t>
              </a:r>
              <a:endParaRPr lang="en-US" altLang="ja-JP" sz="800" b="1" dirty="0">
                <a:solidFill>
                  <a:schemeClr val="bg1"/>
                </a:solidFill>
                <a:effectLst/>
                <a:ea typeface="游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257" name="テキスト ボックス 256">
              <a:extLst>
                <a:ext uri="{FF2B5EF4-FFF2-40B4-BE49-F238E27FC236}">
                  <a16:creationId xmlns:a16="http://schemas.microsoft.com/office/drawing/2014/main" id="{D5655D64-5CB3-4169-9EBF-8FE6DC2CA240}"/>
                </a:ext>
              </a:extLst>
            </p:cNvPr>
            <p:cNvSpPr txBox="1"/>
            <p:nvPr/>
          </p:nvSpPr>
          <p:spPr>
            <a:xfrm>
              <a:off x="6463994" y="5703760"/>
              <a:ext cx="818181" cy="25391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50" b="1" dirty="0">
                  <a:solidFill>
                    <a:schemeClr val="bg1"/>
                  </a:solidFill>
                  <a:ea typeface="游ゴシック" panose="020B0400000000000000" pitchFamily="50" charset="-128"/>
                </a:rPr>
                <a:t>3</a:t>
              </a:r>
              <a:r>
                <a:rPr lang="ja-JP" altLang="en-US" sz="1050" b="1" dirty="0">
                  <a:solidFill>
                    <a:schemeClr val="bg1"/>
                  </a:solidFill>
                  <a:ea typeface="游ゴシック" panose="020B0400000000000000" pitchFamily="50" charset="-128"/>
                </a:rPr>
                <a:t>年間保証</a:t>
              </a:r>
              <a:endParaRPr lang="en-US" altLang="ja-JP" sz="1050" b="1" dirty="0">
                <a:solidFill>
                  <a:schemeClr val="bg1"/>
                </a:solidFill>
                <a:effectLst/>
                <a:ea typeface="游ゴシック" panose="020B0400000000000000" pitchFamily="50" charset="-128"/>
                <a:cs typeface="Segoe UI" panose="020B0502040204020203" pitchFamily="34" charset="0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2FF04CE5-58E4-440C-AD38-D8F76CA9E052}"/>
                </a:ext>
              </a:extLst>
            </p:cNvPr>
            <p:cNvSpPr/>
            <p:nvPr/>
          </p:nvSpPr>
          <p:spPr>
            <a:xfrm>
              <a:off x="6475846" y="5555249"/>
              <a:ext cx="751793" cy="402718"/>
            </a:xfrm>
            <a:prstGeom prst="rect">
              <a:avLst/>
            </a:prstGeom>
            <a:noFill/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Rectangle 6">
              <a:extLst>
                <a:ext uri="{FF2B5EF4-FFF2-40B4-BE49-F238E27FC236}">
                  <a16:creationId xmlns:a16="http://schemas.microsoft.com/office/drawing/2014/main" id="{B5EB6F8E-332D-4E0B-9D41-74F5DEBF9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1160" y="5539808"/>
              <a:ext cx="459022" cy="457758"/>
            </a:xfrm>
            <a:prstGeom prst="rect">
              <a:avLst/>
            </a:prstGeom>
            <a:solidFill>
              <a:srgbClr val="017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3" name="WordArt 7">
              <a:extLst>
                <a:ext uri="{FF2B5EF4-FFF2-40B4-BE49-F238E27FC236}">
                  <a16:creationId xmlns:a16="http://schemas.microsoft.com/office/drawing/2014/main" id="{6D0A7DB2-DE5A-4496-B249-001CB1C7C12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977983" y="5816381"/>
              <a:ext cx="320860" cy="580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Windows</a:t>
              </a:r>
              <a:endParaRPr lang="ja-JP" altLang="en-US" sz="9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grpSp>
          <p:nvGrpSpPr>
            <p:cNvPr id="269" name="Group 9">
              <a:extLst>
                <a:ext uri="{FF2B5EF4-FFF2-40B4-BE49-F238E27FC236}">
                  <a16:creationId xmlns:a16="http://schemas.microsoft.com/office/drawing/2014/main" id="{6863D931-0E56-495E-A267-8479BCC1F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8816" y="5589773"/>
              <a:ext cx="180673" cy="180176"/>
              <a:chOff x="4823" y="11665"/>
              <a:chExt cx="2243" cy="2248"/>
            </a:xfrm>
          </p:grpSpPr>
          <p:sp>
            <p:nvSpPr>
              <p:cNvPr id="272" name="Freeform 10">
                <a:extLst>
                  <a:ext uri="{FF2B5EF4-FFF2-40B4-BE49-F238E27FC236}">
                    <a16:creationId xmlns:a16="http://schemas.microsoft.com/office/drawing/2014/main" id="{56B2AC4C-E8B9-4524-AC60-0165B2562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9" y="11857"/>
                <a:ext cx="915" cy="894"/>
              </a:xfrm>
              <a:custGeom>
                <a:avLst/>
                <a:gdLst>
                  <a:gd name="T0" fmla="*/ 0 w 915"/>
                  <a:gd name="T1" fmla="*/ 129 h 894"/>
                  <a:gd name="T2" fmla="*/ 915 w 915"/>
                  <a:gd name="T3" fmla="*/ 0 h 894"/>
                  <a:gd name="T4" fmla="*/ 910 w 915"/>
                  <a:gd name="T5" fmla="*/ 894 h 894"/>
                  <a:gd name="T6" fmla="*/ 0 w 915"/>
                  <a:gd name="T7" fmla="*/ 894 h 894"/>
                  <a:gd name="T8" fmla="*/ 0 w 915"/>
                  <a:gd name="T9" fmla="*/ 129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894">
                    <a:moveTo>
                      <a:pt x="0" y="129"/>
                    </a:moveTo>
                    <a:lnTo>
                      <a:pt x="915" y="0"/>
                    </a:lnTo>
                    <a:lnTo>
                      <a:pt x="910" y="894"/>
                    </a:lnTo>
                    <a:lnTo>
                      <a:pt x="0" y="894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0404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3" name="Freeform 11">
                <a:extLst>
                  <a:ext uri="{FF2B5EF4-FFF2-40B4-BE49-F238E27FC236}">
                    <a16:creationId xmlns:a16="http://schemas.microsoft.com/office/drawing/2014/main" id="{45EB3CDC-50A0-466A-B25E-F5ED8FA63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11665"/>
                <a:ext cx="1209" cy="1076"/>
              </a:xfrm>
              <a:custGeom>
                <a:avLst/>
                <a:gdLst>
                  <a:gd name="T0" fmla="*/ 0 w 1209"/>
                  <a:gd name="T1" fmla="*/ 176 h 1076"/>
                  <a:gd name="T2" fmla="*/ 1209 w 1209"/>
                  <a:gd name="T3" fmla="*/ 0 h 1076"/>
                  <a:gd name="T4" fmla="*/ 1209 w 1209"/>
                  <a:gd name="T5" fmla="*/ 1076 h 1076"/>
                  <a:gd name="T6" fmla="*/ 0 w 1209"/>
                  <a:gd name="T7" fmla="*/ 1076 h 1076"/>
                  <a:gd name="T8" fmla="*/ 0 w 1209"/>
                  <a:gd name="T9" fmla="*/ 176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9" h="1076">
                    <a:moveTo>
                      <a:pt x="0" y="176"/>
                    </a:moveTo>
                    <a:lnTo>
                      <a:pt x="1209" y="0"/>
                    </a:lnTo>
                    <a:lnTo>
                      <a:pt x="1209" y="1076"/>
                    </a:lnTo>
                    <a:lnTo>
                      <a:pt x="0" y="1076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0404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4" name="Freeform 12">
                <a:extLst>
                  <a:ext uri="{FF2B5EF4-FFF2-40B4-BE49-F238E27FC236}">
                    <a16:creationId xmlns:a16="http://schemas.microsoft.com/office/drawing/2014/main" id="{E38D9509-B9D8-4C72-8F5F-E3987E0FB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3" y="12837"/>
                <a:ext cx="916" cy="889"/>
              </a:xfrm>
              <a:custGeom>
                <a:avLst/>
                <a:gdLst>
                  <a:gd name="T0" fmla="*/ 0 w 916"/>
                  <a:gd name="T1" fmla="*/ 0 h 889"/>
                  <a:gd name="T2" fmla="*/ 916 w 916"/>
                  <a:gd name="T3" fmla="*/ 5 h 889"/>
                  <a:gd name="T4" fmla="*/ 916 w 916"/>
                  <a:gd name="T5" fmla="*/ 889 h 889"/>
                  <a:gd name="T6" fmla="*/ 6 w 916"/>
                  <a:gd name="T7" fmla="*/ 755 h 889"/>
                  <a:gd name="T8" fmla="*/ 0 w 916"/>
                  <a:gd name="T9" fmla="*/ 0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6" h="889">
                    <a:moveTo>
                      <a:pt x="0" y="0"/>
                    </a:moveTo>
                    <a:lnTo>
                      <a:pt x="916" y="5"/>
                    </a:lnTo>
                    <a:lnTo>
                      <a:pt x="916" y="889"/>
                    </a:lnTo>
                    <a:lnTo>
                      <a:pt x="6" y="7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0404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75" name="Freeform 13">
                <a:extLst>
                  <a:ext uri="{FF2B5EF4-FFF2-40B4-BE49-F238E27FC236}">
                    <a16:creationId xmlns:a16="http://schemas.microsoft.com/office/drawing/2014/main" id="{045395CA-2A09-488F-8A00-7CD8D7BEE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4" y="12848"/>
                <a:ext cx="1203" cy="1065"/>
              </a:xfrm>
              <a:custGeom>
                <a:avLst/>
                <a:gdLst>
                  <a:gd name="T0" fmla="*/ 3 w 1203"/>
                  <a:gd name="T1" fmla="*/ 0 h 1065"/>
                  <a:gd name="T2" fmla="*/ 1203 w 1203"/>
                  <a:gd name="T3" fmla="*/ 5 h 1065"/>
                  <a:gd name="T4" fmla="*/ 1203 w 1203"/>
                  <a:gd name="T5" fmla="*/ 1065 h 1065"/>
                  <a:gd name="T6" fmla="*/ 0 w 1203"/>
                  <a:gd name="T7" fmla="*/ 883 h 1065"/>
                  <a:gd name="T8" fmla="*/ 3 w 1203"/>
                  <a:gd name="T9" fmla="*/ 0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3" h="1065">
                    <a:moveTo>
                      <a:pt x="3" y="0"/>
                    </a:moveTo>
                    <a:lnTo>
                      <a:pt x="1203" y="5"/>
                    </a:lnTo>
                    <a:lnTo>
                      <a:pt x="1203" y="1065"/>
                    </a:lnTo>
                    <a:lnTo>
                      <a:pt x="0" y="88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40404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74295" tIns="8890" rIns="74295" bIns="889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70" name="WordArt 14">
              <a:extLst>
                <a:ext uri="{FF2B5EF4-FFF2-40B4-BE49-F238E27FC236}">
                  <a16:creationId xmlns:a16="http://schemas.microsoft.com/office/drawing/2014/main" id="{E2354139-1E31-4F61-B875-08D45E5356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342872" y="5794174"/>
              <a:ext cx="55164" cy="802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0</a:t>
              </a:r>
              <a:endParaRPr lang="ja-JP" altLang="en-US" sz="9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271" name="WordArt 15">
              <a:extLst>
                <a:ext uri="{FF2B5EF4-FFF2-40B4-BE49-F238E27FC236}">
                  <a16:creationId xmlns:a16="http://schemas.microsoft.com/office/drawing/2014/main" id="{A85951A5-9EEC-4AA2-BBC1-7B84F51FD11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307446" y="5794174"/>
              <a:ext cx="26317" cy="8024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9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1</a:t>
              </a:r>
              <a:endParaRPr lang="ja-JP" altLang="en-US" sz="9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279" name="テキスト ボックス 278">
              <a:extLst>
                <a:ext uri="{FF2B5EF4-FFF2-40B4-BE49-F238E27FC236}">
                  <a16:creationId xmlns:a16="http://schemas.microsoft.com/office/drawing/2014/main" id="{0D79F431-AE0F-4D3C-95D9-80C12541FFB5}"/>
                </a:ext>
              </a:extLst>
            </p:cNvPr>
            <p:cNvSpPr txBox="1"/>
            <p:nvPr/>
          </p:nvSpPr>
          <p:spPr>
            <a:xfrm>
              <a:off x="5908094" y="5857712"/>
              <a:ext cx="552750" cy="15388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" b="1" dirty="0">
                  <a:solidFill>
                    <a:schemeClr val="bg1"/>
                  </a:solidFill>
                  <a:ea typeface="游ゴシック" panose="020B0400000000000000" pitchFamily="50" charset="-128"/>
                </a:rPr>
                <a:t>IoT Enterprise</a:t>
              </a:r>
              <a:endParaRPr lang="en-US" altLang="ja-JP" sz="300" b="1" dirty="0">
                <a:solidFill>
                  <a:schemeClr val="bg1"/>
                </a:solidFill>
                <a:effectLst/>
                <a:ea typeface="游ゴシック" panose="020B0400000000000000" pitchFamily="50" charset="-128"/>
                <a:cs typeface="Segoe UI" panose="020B0502040204020203" pitchFamily="34" charset="0"/>
              </a:endParaRPr>
            </a:p>
          </p:txBody>
        </p:sp>
      </p:grpSp>
      <p:grpSp>
        <p:nvGrpSpPr>
          <p:cNvPr id="293" name="Group 16">
            <a:extLst>
              <a:ext uri="{FF2B5EF4-FFF2-40B4-BE49-F238E27FC236}">
                <a16:creationId xmlns:a16="http://schemas.microsoft.com/office/drawing/2014/main" id="{6DFFC8E1-9AD4-4162-9318-55BFD5BD51FC}"/>
              </a:ext>
            </a:extLst>
          </p:cNvPr>
          <p:cNvGrpSpPr>
            <a:grpSpLocks/>
          </p:cNvGrpSpPr>
          <p:nvPr/>
        </p:nvGrpSpPr>
        <p:grpSpPr bwMode="auto">
          <a:xfrm>
            <a:off x="5956546" y="9294370"/>
            <a:ext cx="459920" cy="459920"/>
            <a:chOff x="1709" y="9111"/>
            <a:chExt cx="907" cy="907"/>
          </a:xfrm>
        </p:grpSpPr>
        <p:sp>
          <p:nvSpPr>
            <p:cNvPr id="294" name="Rectangle 17">
              <a:extLst>
                <a:ext uri="{FF2B5EF4-FFF2-40B4-BE49-F238E27FC236}">
                  <a16:creationId xmlns:a16="http://schemas.microsoft.com/office/drawing/2014/main" id="{4C9B818A-0F29-4778-9E05-6B13883EC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9111"/>
              <a:ext cx="907" cy="907"/>
            </a:xfrm>
            <a:prstGeom prst="rect">
              <a:avLst/>
            </a:prstGeom>
            <a:solidFill>
              <a:srgbClr val="EA4F0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295" name="Group 18">
              <a:extLst>
                <a:ext uri="{FF2B5EF4-FFF2-40B4-BE49-F238E27FC236}">
                  <a16:creationId xmlns:a16="http://schemas.microsoft.com/office/drawing/2014/main" id="{E53B05D0-B201-4277-ADB8-6A15F4243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3" y="9203"/>
              <a:ext cx="443" cy="443"/>
              <a:chOff x="1701" y="1985"/>
              <a:chExt cx="2430" cy="2430"/>
            </a:xfrm>
          </p:grpSpPr>
          <p:sp>
            <p:nvSpPr>
              <p:cNvPr id="298" name="楕円 2">
                <a:extLst>
                  <a:ext uri="{FF2B5EF4-FFF2-40B4-BE49-F238E27FC236}">
                    <a16:creationId xmlns:a16="http://schemas.microsoft.com/office/drawing/2014/main" id="{8FFB6D0A-505A-4577-A76D-CD39572F1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1985"/>
                <a:ext cx="2430" cy="2430"/>
              </a:xfrm>
              <a:prstGeom prst="ellipse">
                <a:avLst/>
              </a:prstGeom>
              <a:noFill/>
              <a:ln w="12700" algn="ctr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E4815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299" name="Group 20">
                <a:extLst>
                  <a:ext uri="{FF2B5EF4-FFF2-40B4-BE49-F238E27FC236}">
                    <a16:creationId xmlns:a16="http://schemas.microsoft.com/office/drawing/2014/main" id="{69C389D3-7AC0-4089-8895-A967A78763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6" y="2317"/>
                <a:ext cx="1695" cy="1769"/>
                <a:chOff x="1926" y="2317"/>
                <a:chExt cx="1695" cy="1769"/>
              </a:xfrm>
            </p:grpSpPr>
            <p:sp>
              <p:nvSpPr>
                <p:cNvPr id="300" name="フリーフォーム: 図形 3">
                  <a:extLst>
                    <a:ext uri="{FF2B5EF4-FFF2-40B4-BE49-F238E27FC236}">
                      <a16:creationId xmlns:a16="http://schemas.microsoft.com/office/drawing/2014/main" id="{4C695F76-A5C1-4E26-AD3C-CE021AF3C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" y="2484"/>
                  <a:ext cx="1024" cy="667"/>
                </a:xfrm>
                <a:custGeom>
                  <a:avLst/>
                  <a:gdLst>
                    <a:gd name="T0" fmla="*/ 532591 w 1736891"/>
                    <a:gd name="T1" fmla="*/ 0 h 1133058"/>
                    <a:gd name="T2" fmla="*/ 870478 w 1736891"/>
                    <a:gd name="T3" fmla="*/ 47886 h 1133058"/>
                    <a:gd name="T4" fmla="*/ 870981 w 1736891"/>
                    <a:gd name="T5" fmla="*/ 48058 h 1133058"/>
                    <a:gd name="T6" fmla="*/ 876638 w 1736891"/>
                    <a:gd name="T7" fmla="*/ 104174 h 1133058"/>
                    <a:gd name="T8" fmla="*/ 1234045 w 1736891"/>
                    <a:gd name="T9" fmla="*/ 395469 h 1133058"/>
                    <a:gd name="T10" fmla="*/ 1376049 w 1736891"/>
                    <a:gd name="T11" fmla="*/ 366800 h 1133058"/>
                    <a:gd name="T12" fmla="*/ 1390351 w 1736891"/>
                    <a:gd name="T13" fmla="*/ 359037 h 1133058"/>
                    <a:gd name="T14" fmla="*/ 1421949 w 1736891"/>
                    <a:gd name="T15" fmla="*/ 390448 h 1133058"/>
                    <a:gd name="T16" fmla="*/ 1734442 w 1736891"/>
                    <a:gd name="T17" fmla="*/ 1084568 h 1133058"/>
                    <a:gd name="T18" fmla="*/ 1736891 w 1736891"/>
                    <a:gd name="T19" fmla="*/ 1133058 h 1133058"/>
                    <a:gd name="T20" fmla="*/ 1314180 w 1736891"/>
                    <a:gd name="T21" fmla="*/ 1133058 h 1133058"/>
                    <a:gd name="T22" fmla="*/ 1313914 w 1736891"/>
                    <a:gd name="T23" fmla="*/ 1127788 h 1133058"/>
                    <a:gd name="T24" fmla="*/ 532591 w 1736891"/>
                    <a:gd name="T25" fmla="*/ 422710 h 1133058"/>
                    <a:gd name="T26" fmla="*/ 226887 w 1736891"/>
                    <a:gd name="T27" fmla="*/ 484429 h 1133058"/>
                    <a:gd name="T28" fmla="*/ 208497 w 1736891"/>
                    <a:gd name="T29" fmla="*/ 494411 h 1133058"/>
                    <a:gd name="T30" fmla="*/ 0 w 1736891"/>
                    <a:gd name="T31" fmla="*/ 124972 h 1133058"/>
                    <a:gd name="T32" fmla="*/ 62348 w 1736891"/>
                    <a:gd name="T33" fmla="*/ 94937 h 1133058"/>
                    <a:gd name="T34" fmla="*/ 532591 w 1736891"/>
                    <a:gd name="T35" fmla="*/ 0 h 113305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736891" h="1133058">
                      <a:moveTo>
                        <a:pt x="532591" y="0"/>
                      </a:moveTo>
                      <a:cubicBezTo>
                        <a:pt x="649874" y="0"/>
                        <a:pt x="763254" y="16713"/>
                        <a:pt x="870478" y="47886"/>
                      </a:cubicBezTo>
                      <a:lnTo>
                        <a:pt x="870981" y="48058"/>
                      </a:lnTo>
                      <a:lnTo>
                        <a:pt x="876638" y="104174"/>
                      </a:lnTo>
                      <a:cubicBezTo>
                        <a:pt x="910656" y="270416"/>
                        <a:pt x="1057747" y="395469"/>
                        <a:pt x="1234045" y="395469"/>
                      </a:cubicBezTo>
                      <a:cubicBezTo>
                        <a:pt x="1284416" y="395469"/>
                        <a:pt x="1332403" y="385261"/>
                        <a:pt x="1376049" y="366800"/>
                      </a:cubicBezTo>
                      <a:lnTo>
                        <a:pt x="1390351" y="359037"/>
                      </a:lnTo>
                      <a:lnTo>
                        <a:pt x="1421949" y="390448"/>
                      </a:lnTo>
                      <a:cubicBezTo>
                        <a:pt x="1593677" y="577141"/>
                        <a:pt x="1707376" y="818049"/>
                        <a:pt x="1734442" y="1084568"/>
                      </a:cubicBezTo>
                      <a:lnTo>
                        <a:pt x="1736891" y="1133058"/>
                      </a:lnTo>
                      <a:lnTo>
                        <a:pt x="1314180" y="1133058"/>
                      </a:lnTo>
                      <a:lnTo>
                        <a:pt x="1313914" y="1127788"/>
                      </a:lnTo>
                      <a:cubicBezTo>
                        <a:pt x="1273695" y="731756"/>
                        <a:pt x="939234" y="422710"/>
                        <a:pt x="532591" y="422710"/>
                      </a:cubicBezTo>
                      <a:cubicBezTo>
                        <a:pt x="424153" y="422710"/>
                        <a:pt x="320848" y="444687"/>
                        <a:pt x="226887" y="484429"/>
                      </a:cubicBezTo>
                      <a:lnTo>
                        <a:pt x="208497" y="494411"/>
                      </a:lnTo>
                      <a:lnTo>
                        <a:pt x="0" y="124972"/>
                      </a:lnTo>
                      <a:lnTo>
                        <a:pt x="62348" y="94937"/>
                      </a:lnTo>
                      <a:cubicBezTo>
                        <a:pt x="206882" y="33805"/>
                        <a:pt x="365789" y="0"/>
                        <a:pt x="5325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01" name="フリーフォーム: 図形 4">
                  <a:extLst>
                    <a:ext uri="{FF2B5EF4-FFF2-40B4-BE49-F238E27FC236}">
                      <a16:creationId xmlns:a16="http://schemas.microsoft.com/office/drawing/2014/main" id="{2449E450-E93D-4884-ABAD-BACBD0557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2601"/>
                  <a:ext cx="422" cy="1187"/>
                </a:xfrm>
                <a:custGeom>
                  <a:avLst/>
                  <a:gdLst>
                    <a:gd name="T0" fmla="*/ 505678 w 715473"/>
                    <a:gd name="T1" fmla="*/ 0 h 2014256"/>
                    <a:gd name="T2" fmla="*/ 714709 w 715473"/>
                    <a:gd name="T3" fmla="*/ 370383 h 2014256"/>
                    <a:gd name="T4" fmla="*/ 613522 w 715473"/>
                    <a:gd name="T5" fmla="*/ 453870 h 2014256"/>
                    <a:gd name="T6" fmla="*/ 383490 w 715473"/>
                    <a:gd name="T7" fmla="*/ 1009216 h 2014256"/>
                    <a:gd name="T8" fmla="*/ 613522 w 715473"/>
                    <a:gd name="T9" fmla="*/ 1564562 h 2014256"/>
                    <a:gd name="T10" fmla="*/ 715473 w 715473"/>
                    <a:gd name="T11" fmla="*/ 1648679 h 2014256"/>
                    <a:gd name="T12" fmla="*/ 498804 w 715473"/>
                    <a:gd name="T13" fmla="*/ 2014256 h 2014256"/>
                    <a:gd name="T14" fmla="*/ 493414 w 715473"/>
                    <a:gd name="T15" fmla="*/ 2010982 h 2014256"/>
                    <a:gd name="T16" fmla="*/ 44577 w 715473"/>
                    <a:gd name="T17" fmla="*/ 1452192 h 2014256"/>
                    <a:gd name="T18" fmla="*/ 161 w 715473"/>
                    <a:gd name="T19" fmla="*/ 1315290 h 2014256"/>
                    <a:gd name="T20" fmla="*/ 6181 w 715473"/>
                    <a:gd name="T21" fmla="*/ 1312022 h 2014256"/>
                    <a:gd name="T22" fmla="*/ 167026 w 715473"/>
                    <a:gd name="T23" fmla="*/ 1009508 h 2014256"/>
                    <a:gd name="T24" fmla="*/ 6181 w 715473"/>
                    <a:gd name="T25" fmla="*/ 706994 h 2014256"/>
                    <a:gd name="T26" fmla="*/ 0 w 715473"/>
                    <a:gd name="T27" fmla="*/ 703640 h 2014256"/>
                    <a:gd name="T28" fmla="*/ 44577 w 715473"/>
                    <a:gd name="T29" fmla="*/ 566241 h 2014256"/>
                    <a:gd name="T30" fmla="*/ 493414 w 715473"/>
                    <a:gd name="T31" fmla="*/ 7450 h 2014256"/>
                    <a:gd name="T32" fmla="*/ 505678 w 715473"/>
                    <a:gd name="T33" fmla="*/ 0 h 201425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715473" h="2014256">
                      <a:moveTo>
                        <a:pt x="505678" y="0"/>
                      </a:moveTo>
                      <a:lnTo>
                        <a:pt x="714709" y="370383"/>
                      </a:lnTo>
                      <a:lnTo>
                        <a:pt x="613522" y="453870"/>
                      </a:lnTo>
                      <a:cubicBezTo>
                        <a:pt x="471397" y="595996"/>
                        <a:pt x="383490" y="792340"/>
                        <a:pt x="383490" y="1009216"/>
                      </a:cubicBezTo>
                      <a:cubicBezTo>
                        <a:pt x="383490" y="1226092"/>
                        <a:pt x="471397" y="1422437"/>
                        <a:pt x="613522" y="1564562"/>
                      </a:cubicBezTo>
                      <a:lnTo>
                        <a:pt x="715473" y="1648679"/>
                      </a:lnTo>
                      <a:lnTo>
                        <a:pt x="498804" y="2014256"/>
                      </a:lnTo>
                      <a:lnTo>
                        <a:pt x="493414" y="2010982"/>
                      </a:lnTo>
                      <a:cubicBezTo>
                        <a:pt x="292568" y="1875293"/>
                        <a:pt x="134719" y="1680794"/>
                        <a:pt x="44577" y="1452192"/>
                      </a:cubicBezTo>
                      <a:lnTo>
                        <a:pt x="161" y="1315290"/>
                      </a:lnTo>
                      <a:lnTo>
                        <a:pt x="6181" y="1312022"/>
                      </a:lnTo>
                      <a:cubicBezTo>
                        <a:pt x="103223" y="1246461"/>
                        <a:pt x="167026" y="1135436"/>
                        <a:pt x="167026" y="1009508"/>
                      </a:cubicBezTo>
                      <a:cubicBezTo>
                        <a:pt x="167026" y="883581"/>
                        <a:pt x="103223" y="772555"/>
                        <a:pt x="6181" y="706994"/>
                      </a:cubicBezTo>
                      <a:lnTo>
                        <a:pt x="0" y="703640"/>
                      </a:lnTo>
                      <a:lnTo>
                        <a:pt x="44577" y="566241"/>
                      </a:lnTo>
                      <a:cubicBezTo>
                        <a:pt x="134719" y="337639"/>
                        <a:pt x="292568" y="143140"/>
                        <a:pt x="493414" y="7450"/>
                      </a:cubicBezTo>
                      <a:lnTo>
                        <a:pt x="50567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02" name="フリーフォーム: 図形 5">
                  <a:extLst>
                    <a:ext uri="{FF2B5EF4-FFF2-40B4-BE49-F238E27FC236}">
                      <a16:creationId xmlns:a16="http://schemas.microsoft.com/office/drawing/2014/main" id="{E73958B4-52C4-4D51-A53D-D77B293A4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3" y="3240"/>
                  <a:ext cx="1028" cy="668"/>
                </a:xfrm>
                <a:custGeom>
                  <a:avLst/>
                  <a:gdLst>
                    <a:gd name="T0" fmla="*/ 1321427 w 1744137"/>
                    <a:gd name="T1" fmla="*/ 0 h 1133061"/>
                    <a:gd name="T2" fmla="*/ 1744137 w 1744137"/>
                    <a:gd name="T3" fmla="*/ 0 h 1133061"/>
                    <a:gd name="T4" fmla="*/ 1741688 w 1744137"/>
                    <a:gd name="T5" fmla="*/ 48493 h 1133061"/>
                    <a:gd name="T6" fmla="*/ 1429195 w 1744137"/>
                    <a:gd name="T7" fmla="*/ 742613 h 1133061"/>
                    <a:gd name="T8" fmla="*/ 1391484 w 1744137"/>
                    <a:gd name="T9" fmla="*/ 780100 h 1133061"/>
                    <a:gd name="T10" fmla="*/ 1387355 w 1744137"/>
                    <a:gd name="T11" fmla="*/ 777859 h 1133061"/>
                    <a:gd name="T12" fmla="*/ 1245351 w 1744137"/>
                    <a:gd name="T13" fmla="*/ 749190 h 1133061"/>
                    <a:gd name="T14" fmla="*/ 887944 w 1744137"/>
                    <a:gd name="T15" fmla="*/ 1040485 h 1133061"/>
                    <a:gd name="T16" fmla="*/ 883643 w 1744137"/>
                    <a:gd name="T17" fmla="*/ 1083153 h 1133061"/>
                    <a:gd name="T18" fmla="*/ 877724 w 1744137"/>
                    <a:gd name="T19" fmla="*/ 1085175 h 1133061"/>
                    <a:gd name="T20" fmla="*/ 539837 w 1744137"/>
                    <a:gd name="T21" fmla="*/ 1133061 h 1133061"/>
                    <a:gd name="T22" fmla="*/ 69594 w 1744137"/>
                    <a:gd name="T23" fmla="*/ 1038124 h 1133061"/>
                    <a:gd name="T24" fmla="*/ 0 w 1744137"/>
                    <a:gd name="T25" fmla="*/ 1004599 h 1133061"/>
                    <a:gd name="T26" fmla="*/ 216610 w 1744137"/>
                    <a:gd name="T27" fmla="*/ 639121 h 1133061"/>
                    <a:gd name="T28" fmla="*/ 234133 w 1744137"/>
                    <a:gd name="T29" fmla="*/ 648632 h 1133061"/>
                    <a:gd name="T30" fmla="*/ 539837 w 1744137"/>
                    <a:gd name="T31" fmla="*/ 710351 h 1133061"/>
                    <a:gd name="T32" fmla="*/ 1321160 w 1744137"/>
                    <a:gd name="T33" fmla="*/ 5273 h 1133061"/>
                    <a:gd name="T34" fmla="*/ 1321427 w 1744137"/>
                    <a:gd name="T35" fmla="*/ 0 h 113306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744137" h="1133061">
                      <a:moveTo>
                        <a:pt x="1321427" y="0"/>
                      </a:moveTo>
                      <a:lnTo>
                        <a:pt x="1744137" y="0"/>
                      </a:lnTo>
                      <a:lnTo>
                        <a:pt x="1741688" y="48493"/>
                      </a:lnTo>
                      <a:cubicBezTo>
                        <a:pt x="1714622" y="315012"/>
                        <a:pt x="1600923" y="555920"/>
                        <a:pt x="1429195" y="742613"/>
                      </a:cubicBezTo>
                      <a:lnTo>
                        <a:pt x="1391484" y="780100"/>
                      </a:lnTo>
                      <a:lnTo>
                        <a:pt x="1387355" y="777859"/>
                      </a:lnTo>
                      <a:cubicBezTo>
                        <a:pt x="1343709" y="759399"/>
                        <a:pt x="1295722" y="749190"/>
                        <a:pt x="1245351" y="749190"/>
                      </a:cubicBezTo>
                      <a:cubicBezTo>
                        <a:pt x="1069053" y="749190"/>
                        <a:pt x="921962" y="874244"/>
                        <a:pt x="887944" y="1040485"/>
                      </a:cubicBezTo>
                      <a:lnTo>
                        <a:pt x="883643" y="1083153"/>
                      </a:lnTo>
                      <a:lnTo>
                        <a:pt x="877724" y="1085175"/>
                      </a:lnTo>
                      <a:cubicBezTo>
                        <a:pt x="770500" y="1116349"/>
                        <a:pt x="657120" y="1133061"/>
                        <a:pt x="539837" y="1133061"/>
                      </a:cubicBezTo>
                      <a:cubicBezTo>
                        <a:pt x="373035" y="1133061"/>
                        <a:pt x="214128" y="1099256"/>
                        <a:pt x="69594" y="1038124"/>
                      </a:cubicBezTo>
                      <a:lnTo>
                        <a:pt x="0" y="1004599"/>
                      </a:lnTo>
                      <a:lnTo>
                        <a:pt x="216610" y="639121"/>
                      </a:lnTo>
                      <a:lnTo>
                        <a:pt x="234133" y="648632"/>
                      </a:lnTo>
                      <a:cubicBezTo>
                        <a:pt x="328094" y="688375"/>
                        <a:pt x="431399" y="710351"/>
                        <a:pt x="539837" y="710351"/>
                      </a:cubicBezTo>
                      <a:cubicBezTo>
                        <a:pt x="946480" y="710351"/>
                        <a:pt x="1280941" y="401305"/>
                        <a:pt x="1321160" y="5273"/>
                      </a:cubicBezTo>
                      <a:lnTo>
                        <a:pt x="13214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03" name="楕円 6">
                  <a:extLst>
                    <a:ext uri="{FF2B5EF4-FFF2-40B4-BE49-F238E27FC236}">
                      <a16:creationId xmlns:a16="http://schemas.microsoft.com/office/drawing/2014/main" id="{9B2E17C3-E49E-43BB-8A31-BF7A6A1A37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6" y="3031"/>
                  <a:ext cx="334" cy="33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04" name="楕円 7">
                  <a:extLst>
                    <a:ext uri="{FF2B5EF4-FFF2-40B4-BE49-F238E27FC236}">
                      <a16:creationId xmlns:a16="http://schemas.microsoft.com/office/drawing/2014/main" id="{45ABE24B-B094-480E-8F34-F661109D0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1" y="2317"/>
                  <a:ext cx="333" cy="33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05" name="楕円 8">
                  <a:extLst>
                    <a:ext uri="{FF2B5EF4-FFF2-40B4-BE49-F238E27FC236}">
                      <a16:creationId xmlns:a16="http://schemas.microsoft.com/office/drawing/2014/main" id="{2CA382F5-83D1-492F-819C-F17460BD5B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1" y="3752"/>
                  <a:ext cx="333" cy="33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296" name="WordArt 27">
              <a:extLst>
                <a:ext uri="{FF2B5EF4-FFF2-40B4-BE49-F238E27FC236}">
                  <a16:creationId xmlns:a16="http://schemas.microsoft.com/office/drawing/2014/main" id="{377210F1-B93F-4CF5-BA67-1F2F882242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34" y="9712"/>
              <a:ext cx="460" cy="10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2857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8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ubuntu</a:t>
              </a:r>
              <a:endParaRPr lang="ja-JP" altLang="en-US" sz="8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  <p:sp>
          <p:nvSpPr>
            <p:cNvPr id="297" name="WordArt 28">
              <a:extLst>
                <a:ext uri="{FF2B5EF4-FFF2-40B4-BE49-F238E27FC236}">
                  <a16:creationId xmlns:a16="http://schemas.microsoft.com/office/drawing/2014/main" id="{8DF1DFF0-2238-4324-9848-44A3F5D950F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34" y="9849"/>
              <a:ext cx="460" cy="8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2857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l" rtl="0">
                <a:buNone/>
              </a:pPr>
              <a:r>
                <a:rPr lang="en-US" altLang="ja-JP" sz="800" kern="10" spc="0">
                  <a:ln>
                    <a:noFill/>
                  </a:ln>
                  <a:solidFill>
                    <a:srgbClr val="FFFFFF"/>
                  </a:solidFill>
                  <a:effectLst/>
                  <a:latin typeface="Yu Gothic UI" panose="020B0500000000000000" pitchFamily="50" charset="-128"/>
                  <a:ea typeface="Yu Gothic UI" panose="020B0500000000000000" pitchFamily="50" charset="-128"/>
                </a:rPr>
                <a:t>22.04LTS</a:t>
              </a:r>
              <a:endParaRPr lang="ja-JP" altLang="en-US" sz="800" kern="10" spc="0">
                <a:ln>
                  <a:noFill/>
                </a:ln>
                <a:solidFill>
                  <a:srgbClr val="FFFFFF"/>
                </a:solidFill>
                <a:effectLst/>
                <a:latin typeface="Yu Gothic UI" panose="020B0500000000000000" pitchFamily="50" charset="-128"/>
                <a:ea typeface="Yu Gothic UI" panose="020B05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54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4325</TotalTime>
  <Pages>0</Pages>
  <Words>506</Words>
  <Characters>0</Characters>
  <Application>Microsoft Office PowerPoint</Application>
  <DocSecurity>0</DocSecurity>
  <PresentationFormat>ユーザー設定</PresentationFormat>
  <Lines>0</Lines>
  <Paragraphs>86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851ゴチカクット</vt:lpstr>
      <vt:lpstr>Yu Gothic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Hayashi</dc:creator>
  <cp:lastModifiedBy>soejima-pc</cp:lastModifiedBy>
  <cp:revision>1454</cp:revision>
  <dcterms:created xsi:type="dcterms:W3CDTF">2015-08-26T04:11:00Z</dcterms:created>
  <dcterms:modified xsi:type="dcterms:W3CDTF">2024-12-25T06:17:57Z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1041-9.1.0.4256</vt:lpwstr>
  </property>
</Properties>
</file>