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3"/>
  </p:notesMasterIdLst>
  <p:sldIdLst>
    <p:sldId id="298" r:id="rId2"/>
  </p:sldIdLst>
  <p:sldSz cx="7559675" cy="1069181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ner" initials="O" lastIdx="1" clrIdx="0">
    <p:extLst>
      <p:ext uri="{19B8F6BF-5375-455C-9EA6-DF929625EA0E}">
        <p15:presenceInfo xmlns:p15="http://schemas.microsoft.com/office/powerpoint/2012/main" userId="Ow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FF0000"/>
    <a:srgbClr val="F79709"/>
    <a:srgbClr val="000066"/>
    <a:srgbClr val="4F81BD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1" autoAdjust="0"/>
    <p:restoredTop sz="94660"/>
  </p:normalViewPr>
  <p:slideViewPr>
    <p:cSldViewPr>
      <p:cViewPr varScale="1">
        <p:scale>
          <a:sx n="41" d="100"/>
          <a:sy n="41" d="100"/>
        </p:scale>
        <p:origin x="2212" y="71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9848" cy="6984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ヘッダー プレースホルダー 1">
            <a:extLst>
              <a:ext uri="{FF2B5EF4-FFF2-40B4-BE49-F238E27FC236}">
                <a16:creationId xmlns:a16="http://schemas.microsoft.com/office/drawing/2014/main" id="{D8D82528-7D63-4BAF-8AF8-782B4D3ECCB3}"/>
              </a:ext>
            </a:extLst>
          </p:cNvPr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t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2051" name="日付プレースホルダー 2">
            <a:extLst>
              <a:ext uri="{FF2B5EF4-FFF2-40B4-BE49-F238E27FC236}">
                <a16:creationId xmlns:a16="http://schemas.microsoft.com/office/drawing/2014/main" id="{9B6D9815-35E6-4DB9-A7BE-17A58024CBE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t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47162779-5B6F-497B-AE3A-8242DDDD62AD}" type="datetime1">
              <a:rPr lang="ja-JP" altLang="en-US"/>
              <a:pPr>
                <a:defRPr/>
              </a:pPr>
              <a:t>2024/12/27</a:t>
            </a:fld>
            <a:endParaRPr lang="ja-JP" altLang="en-US" sz="1200"/>
          </a:p>
        </p:txBody>
      </p:sp>
      <p:sp>
        <p:nvSpPr>
          <p:cNvPr id="2052" name="スライド イメージ プレースホルダー 3">
            <a:extLst>
              <a:ext uri="{FF2B5EF4-FFF2-40B4-BE49-F238E27FC236}">
                <a16:creationId xmlns:a16="http://schemas.microsoft.com/office/drawing/2014/main" id="{40883335-0706-4DC6-901B-AB22CAC6D3B3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2219325" y="1244600"/>
            <a:ext cx="23685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sp>
      <p:sp>
        <p:nvSpPr>
          <p:cNvPr id="2053" name="ノート プレースホルダー 4">
            <a:extLst>
              <a:ext uri="{FF2B5EF4-FFF2-40B4-BE49-F238E27FC236}">
                <a16:creationId xmlns:a16="http://schemas.microsoft.com/office/drawing/2014/main" id="{1FE77A54-CCE7-4874-8AD6-851C8FB6E906}"/>
              </a:ext>
            </a:extLst>
          </p:cNvPr>
          <p:cNvSpPr>
            <a:spLocks noGrp="1" noRot="1" noChangeAspect="1" noChangeArrowheads="1"/>
          </p:cNvSpPr>
          <p:nvPr/>
        </p:nvSpPr>
        <p:spPr bwMode="auto">
          <a:xfrm>
            <a:off x="679450" y="4784725"/>
            <a:ext cx="5448300" cy="3910013"/>
          </a:xfrm>
          <a:prstGeom prst="rect">
            <a:avLst/>
          </a:prstGeom>
          <a:noFill/>
          <a:ln>
            <a:noFill/>
          </a:ln>
        </p:spPr>
        <p:txBody>
          <a:bodyPr lIns="91882" tIns="45942" rIns="91882" bIns="45942" anchor="ctr"/>
          <a:lstStyle>
            <a:lvl1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ja-JP" altLang="en-US"/>
              <a:t>マスター テキストの書式設定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054" name="フッター プレースホルダー 5">
            <a:extLst>
              <a:ext uri="{FF2B5EF4-FFF2-40B4-BE49-F238E27FC236}">
                <a16:creationId xmlns:a16="http://schemas.microsoft.com/office/drawing/2014/main" id="{010DDE3A-ABFA-4331-AA4F-0D09FCFECB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b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2055" name="スライド番号プレースホルダー 6">
            <a:extLst>
              <a:ext uri="{FF2B5EF4-FFF2-40B4-BE49-F238E27FC236}">
                <a16:creationId xmlns:a16="http://schemas.microsoft.com/office/drawing/2014/main" id="{53B8E6DC-44FF-4389-B101-73ACA1605E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245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b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2F1F6FB8-28E6-4502-BE1F-1CF4FBABE520}" type="slidenum">
              <a:rPr lang="ja-JP" altLang="en-US"/>
              <a:pPr>
                <a:defRPr/>
              </a:pPr>
              <a:t>‹#›</a:t>
            </a:fld>
            <a:endParaRPr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133942227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E088EA-BB32-456F-AEE8-263A86A34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960" y="1749795"/>
            <a:ext cx="5669756" cy="3722335"/>
          </a:xfrm>
        </p:spPr>
        <p:txBody>
          <a:bodyPr anchor="b"/>
          <a:lstStyle>
            <a:lvl1pPr algn="ctr">
              <a:defRPr sz="372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8560D42-EE07-42FE-8EE5-71E0C0C24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488"/>
            </a:lvl1pPr>
            <a:lvl2pPr marL="283510" indent="0" algn="ctr">
              <a:buNone/>
              <a:defRPr sz="1240"/>
            </a:lvl2pPr>
            <a:lvl3pPr marL="567019" indent="0" algn="ctr">
              <a:buNone/>
              <a:defRPr sz="1116"/>
            </a:lvl3pPr>
            <a:lvl4pPr marL="850529" indent="0" algn="ctr">
              <a:buNone/>
              <a:defRPr sz="992"/>
            </a:lvl4pPr>
            <a:lvl5pPr marL="1134039" indent="0" algn="ctr">
              <a:buNone/>
              <a:defRPr sz="992"/>
            </a:lvl5pPr>
            <a:lvl6pPr marL="1417549" indent="0" algn="ctr">
              <a:buNone/>
              <a:defRPr sz="992"/>
            </a:lvl6pPr>
            <a:lvl7pPr marL="1701058" indent="0" algn="ctr">
              <a:buNone/>
              <a:defRPr sz="992"/>
            </a:lvl7pPr>
            <a:lvl8pPr marL="1984568" indent="0" algn="ctr">
              <a:buNone/>
              <a:defRPr sz="992"/>
            </a:lvl8pPr>
            <a:lvl9pPr marL="2268078" indent="0" algn="ctr">
              <a:buNone/>
              <a:defRPr sz="992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A94EB8A-7FE0-4DF4-AA13-12ECB0BE7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7978E3-3F75-4A0D-94BD-8754002B412E}" type="datetime1">
              <a:rPr lang="ja-JP" altLang="en-US" smtClean="0"/>
              <a:pPr>
                <a:defRPr/>
              </a:pPr>
              <a:t>2024/12/27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B281B4E-4B70-42CA-AE56-D342C9FDE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F12442-3214-41BA-B97E-3ECA480C9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A5961-23E2-4788-AB9A-AEEEFB251698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536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4BC93D-B978-4C03-AB82-068934EF5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11C2B55-42C0-4E04-A1C5-983C0445C4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28C8E2E-7A94-4DC3-9EB4-B83CF5BF8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988144-94EE-4D30-9361-6000D8699E60}" type="datetime1">
              <a:rPr lang="ja-JP" altLang="en-US" smtClean="0"/>
              <a:pPr>
                <a:defRPr/>
              </a:pPr>
              <a:t>2024/12/27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E570A0-7455-4938-9C53-E3B0BFB8D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38645D-632F-4EA1-8380-3847E0A5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F1629-3C7C-49C6-94AE-923B78457F34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5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3AA39A9-CB7A-4E52-B91A-F0439847F1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9892" y="569240"/>
            <a:ext cx="1630055" cy="906081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0269C09-4640-496E-ACEE-1685F117E4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0BD3E0-9CA2-4751-9D81-806584360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AA9BE7-304D-4DF5-9736-3527E2E07CC4}" type="datetime1">
              <a:rPr lang="ja-JP" altLang="en-US" smtClean="0"/>
              <a:pPr>
                <a:defRPr/>
              </a:pPr>
              <a:t>2024/12/27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F8FEDB-D264-4EC9-9B4B-B8121A1F8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E5008CA-DE8B-4D3A-9B84-B6EE152EC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35774-BA25-4DF2-A866-669B5541F0E7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092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3DE92F-3B43-4080-A19D-75184B426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68BCC-D9ED-4C51-9AC1-5E373005C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F2F0C6-065C-4F87-B666-7F4ACB669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8075BB-3CD5-4CA7-A691-D3E6921D0F2F}" type="datetime1">
              <a:rPr lang="ja-JP" altLang="en-US" smtClean="0"/>
              <a:pPr>
                <a:defRPr/>
              </a:pPr>
              <a:t>2024/12/27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9CE2A00-BFB5-4DF3-AFF7-97F601CFB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248BBB-8485-445D-820A-739F33DB1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09B32-316C-46C9-9F2A-AC03076C0D58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29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6BCDAD-AF3E-4A08-9CB2-5CC5299D9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790" y="2665530"/>
            <a:ext cx="6520220" cy="4447496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6E6F1ED-8BB7-4ECB-9547-18D1F3FB7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790" y="7155102"/>
            <a:ext cx="6520220" cy="2338833"/>
          </a:xfrm>
        </p:spPr>
        <p:txBody>
          <a:bodyPr/>
          <a:lstStyle>
            <a:lvl1pPr marL="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1pPr>
            <a:lvl2pPr marL="28351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7019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3pPr>
            <a:lvl4pPr marL="85052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13403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41754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70105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198456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26807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0514B-D7E2-41A0-AC2F-347A9187E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7999A7-B118-4595-8F5D-3EA4785052C5}" type="datetime1">
              <a:rPr lang="ja-JP" altLang="en-US" smtClean="0"/>
              <a:pPr>
                <a:defRPr/>
              </a:pPr>
              <a:t>2024/12/27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95EDDD-63E9-483F-B586-E0D4061F0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8F486DF-1245-4C33-8F28-55C532295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B8DF0-AD75-4419-B5AA-C8AC41C25206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290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5FF337-5CAB-4DB7-9AA2-4CC0F5307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F215C9-65F3-4DDE-B10F-7083412DA9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6E42E64-AACF-43D7-AD20-A1628E106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EDC1CAB-B61F-4D10-8560-4D49A60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EE726-064D-4A7A-87F8-C255F47775DA}" type="datetime1">
              <a:rPr lang="ja-JP" altLang="en-US" smtClean="0"/>
              <a:pPr>
                <a:defRPr/>
              </a:pPr>
              <a:t>2024/12/27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5704CB2-7794-4D72-BA0F-BB1C7833F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8BB0636-0B87-4528-BD47-DF7591075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7228F-84C8-4FAE-A2ED-02A4BA5DB43E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672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10AABB-C804-47E2-B795-0E0670D11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569241"/>
            <a:ext cx="6520220" cy="206659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32FB776-3A74-4636-A67C-65989EB76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12" y="2620980"/>
            <a:ext cx="319809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C286AEC-F43D-482A-AF58-56B28A76D3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12" y="3905482"/>
            <a:ext cx="3198097" cy="5744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51E5526-8304-49D0-8699-90B8F8F1BB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7085" y="2620980"/>
            <a:ext cx="321384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22D7F2-499C-439B-AD26-85C1ED540A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7085" y="3905482"/>
            <a:ext cx="3213847" cy="5744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3CF98AA-F11F-47FE-9C9E-E915F47B0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861FEA-1BE4-4962-8DDE-A5D55E7527A9}" type="datetime1">
              <a:rPr lang="ja-JP" altLang="en-US" smtClean="0"/>
              <a:pPr>
                <a:defRPr/>
              </a:pPr>
              <a:t>2024/12/27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18672E7-82ED-40C5-8FA1-8F15626EF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5A03317-747F-48F2-986A-2C742282E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43B40-6466-4FC6-B59C-19E25D6395DD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329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BA8925-0AEE-48EC-8324-80BB8AB12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4584DC0-DEF1-4597-A148-8EAA56E2A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3B54A-4984-489F-9AD9-FFA51C931E4D}" type="datetime1">
              <a:rPr lang="ja-JP" altLang="en-US" smtClean="0"/>
              <a:pPr>
                <a:defRPr/>
              </a:pPr>
              <a:t>2024/12/27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EEE6680-FC24-47C8-ADD9-5439E1796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B16BA82-589C-4504-90E9-F20D899F2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808FF-C502-478B-A7FB-5CF5249A89C9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903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98C46A2-1757-4F15-AEAA-7595C49E2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F2FB7D-6622-44BB-8443-AAE9ABD04C2A}" type="datetime1">
              <a:rPr lang="ja-JP" altLang="en-US" smtClean="0"/>
              <a:pPr>
                <a:defRPr/>
              </a:pPr>
              <a:t>2024/12/27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150BE5D-2126-4240-9384-5F512EFE7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5AD388D-248F-4991-BCA2-B427AAA8E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9A675-E67B-4B29-86A3-5ACA98E69B30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42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964DFD-CB89-4D97-96C4-4FF9B8466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E96D20-5DA1-4631-B370-D8934E338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>
              <a:defRPr sz="1984"/>
            </a:lvl1pPr>
            <a:lvl2pPr>
              <a:defRPr sz="1736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48D4201-B6A0-414A-ABCB-BE09716A0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F3DF43F-2393-4F68-9D60-E85F26FBF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FF1BBD-CBC7-4959-8351-5A736CE0938B}" type="datetime1">
              <a:rPr lang="ja-JP" altLang="en-US" smtClean="0"/>
              <a:pPr>
                <a:defRPr/>
              </a:pPr>
              <a:t>2024/12/27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A45307B-624E-4029-8246-EC548F13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CCA2B0A-582B-4D30-BF33-B58DCB532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A148F-D910-440E-A062-BA2BA1E8A13C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9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BCEA88-44B2-4AE8-B261-49D2CE5C1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3AF882A-CB60-4522-832F-B752A3D792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 marL="0" indent="0">
              <a:buNone/>
              <a:defRPr sz="1984"/>
            </a:lvl1pPr>
            <a:lvl2pPr marL="283510" indent="0">
              <a:buNone/>
              <a:defRPr sz="1736"/>
            </a:lvl2pPr>
            <a:lvl3pPr marL="567019" indent="0">
              <a:buNone/>
              <a:defRPr sz="1488"/>
            </a:lvl3pPr>
            <a:lvl4pPr marL="850529" indent="0">
              <a:buNone/>
              <a:defRPr sz="1240"/>
            </a:lvl4pPr>
            <a:lvl5pPr marL="1134039" indent="0">
              <a:buNone/>
              <a:defRPr sz="1240"/>
            </a:lvl5pPr>
            <a:lvl6pPr marL="1417549" indent="0">
              <a:buNone/>
              <a:defRPr sz="1240"/>
            </a:lvl6pPr>
            <a:lvl7pPr marL="1701058" indent="0">
              <a:buNone/>
              <a:defRPr sz="1240"/>
            </a:lvl7pPr>
            <a:lvl8pPr marL="1984568" indent="0">
              <a:buNone/>
              <a:defRPr sz="1240"/>
            </a:lvl8pPr>
            <a:lvl9pPr marL="2268078" indent="0">
              <a:buNone/>
              <a:defRPr sz="124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099A829-2487-4DF1-873F-731058CB3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AACA092-5ED2-40A0-9CBA-815293365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992FBA-136A-4615-B42B-1BCBDE2F7E83}" type="datetime1">
              <a:rPr lang="ja-JP" altLang="en-US" smtClean="0"/>
              <a:pPr>
                <a:defRPr/>
              </a:pPr>
              <a:t>2024/12/27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D8FAB49-4649-454B-B7BF-1E448D5AA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5076F5A-CA79-4C0D-B76D-4AF6256B2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E4DEFA-BC6D-47E7-A9BE-A61E139C1845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390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AE3B701-EBE2-468D-9FB9-35036AD2C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8" y="569241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48A0743-A733-4AE2-B7DF-C96A89675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26D82B8-8D05-46A8-BE26-CFC78B480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728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4CA1D40-5B34-4B97-9DA7-D2C4F69DF1E9}" type="datetime1">
              <a:rPr lang="ja-JP" altLang="en-US" smtClean="0"/>
              <a:pPr>
                <a:defRPr/>
              </a:pPr>
              <a:t>2024/12/27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F6B9E2-66F9-449F-B552-4CC17FD243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4143" y="9909727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A823E2-B810-4F81-A847-DEEF453166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9020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078727-E0AB-4F16-9ECA-F98D7E720520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/>
  <p:txStyles>
    <p:titleStyle>
      <a:lvl1pPr algn="l" defTabSz="567019" rtl="0" eaLnBrk="1" latinLnBrk="0" hangingPunct="1">
        <a:lnSpc>
          <a:spcPct val="90000"/>
        </a:lnSpc>
        <a:spcBef>
          <a:spcPct val="0"/>
        </a:spcBef>
        <a:buNone/>
        <a:defRPr kumimoji="1" sz="27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755" indent="-141755" algn="l" defTabSz="567019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kumimoji="1"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25265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77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228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79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930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281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632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983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01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52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54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05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56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07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正方形/長方形 101"/>
          <p:cNvSpPr/>
          <p:nvPr/>
        </p:nvSpPr>
        <p:spPr>
          <a:xfrm>
            <a:off x="0" y="1828800"/>
            <a:ext cx="7559675" cy="35927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Rectangle 345">
            <a:extLst>
              <a:ext uri="{FF2B5EF4-FFF2-40B4-BE49-F238E27FC236}">
                <a16:creationId xmlns:a16="http://schemas.microsoft.com/office/drawing/2014/main" id="{E58FD9F4-E10E-28E2-4C28-E5C642BB9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755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96" name="Rectangle 346">
            <a:extLst>
              <a:ext uri="{FF2B5EF4-FFF2-40B4-BE49-F238E27FC236}">
                <a16:creationId xmlns:a16="http://schemas.microsoft.com/office/drawing/2014/main" id="{E34BAA9D-DA07-F9C8-120B-3A22288DC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75596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7" name="Rectangle 347">
            <a:extLst>
              <a:ext uri="{FF2B5EF4-FFF2-40B4-BE49-F238E27FC236}">
                <a16:creationId xmlns:a16="http://schemas.microsoft.com/office/drawing/2014/main" id="{93808E33-00F2-C258-7DC0-528E7DE3E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75596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606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606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606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606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606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606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606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606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606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6550" algn="l"/>
              </a:tabLst>
            </a:pPr>
            <a:r>
              <a:rPr kumimoji="0" lang="en-US" altLang="ja-JP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	</a:t>
            </a:r>
            <a:endParaRPr kumimoji="0" lang="en-US" altLang="ja-JP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6550" algn="l"/>
              </a:tabLst>
            </a:pPr>
            <a:endParaRPr kumimoji="0" lang="en-US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8" name="Rectangle 348">
            <a:extLst>
              <a:ext uri="{FF2B5EF4-FFF2-40B4-BE49-F238E27FC236}">
                <a16:creationId xmlns:a16="http://schemas.microsoft.com/office/drawing/2014/main" id="{28467A9C-409A-29A0-8D18-6915A63E2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75596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ja-JP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</a:br>
            <a:endParaRPr kumimoji="0" lang="en-US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9" name="Rectangle 349">
            <a:extLst>
              <a:ext uri="{FF2B5EF4-FFF2-40B4-BE49-F238E27FC236}">
                <a16:creationId xmlns:a16="http://schemas.microsoft.com/office/drawing/2014/main" id="{D4787388-AF21-3284-7AB5-790E2C15C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75596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095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095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095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095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095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095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095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095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095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5375" algn="l"/>
              </a:tabLst>
            </a:pPr>
            <a:br>
              <a:rPr kumimoji="0" lang="ja-JP" altLang="ja-JP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5375" algn="l"/>
              </a:tabLst>
            </a:pPr>
            <a:r>
              <a:rPr kumimoji="0" lang="en-US" altLang="ja-JP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	</a:t>
            </a:r>
            <a:endParaRPr kumimoji="0" lang="en-US" altLang="ja-JP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5375" algn="l"/>
              </a:tabLst>
            </a:pPr>
            <a:endParaRPr kumimoji="0" lang="en-US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4" name="Rectangle 350">
            <a:extLst>
              <a:ext uri="{FF2B5EF4-FFF2-40B4-BE49-F238E27FC236}">
                <a16:creationId xmlns:a16="http://schemas.microsoft.com/office/drawing/2014/main" id="{E71AC864-BB46-55BD-2A8D-A13B966BB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75596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5" name="Rectangle 351">
            <a:extLst>
              <a:ext uri="{FF2B5EF4-FFF2-40B4-BE49-F238E27FC236}">
                <a16:creationId xmlns:a16="http://schemas.microsoft.com/office/drawing/2014/main" id="{284020E0-227E-6527-8965-C3A252F74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75596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797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797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797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797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797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797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797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797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797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97425" algn="l"/>
              </a:tabLst>
            </a:pPr>
            <a:r>
              <a:rPr kumimoji="0" lang="en-US" altLang="ja-JP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	</a:t>
            </a:r>
            <a:endParaRPr kumimoji="0" lang="en-US" altLang="ja-JP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97425" algn="l"/>
              </a:tabLst>
            </a:pPr>
            <a:endParaRPr kumimoji="0" lang="en-US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7" name="Group 48">
            <a:extLst>
              <a:ext uri="{FF2B5EF4-FFF2-40B4-BE49-F238E27FC236}">
                <a16:creationId xmlns:a16="http://schemas.microsoft.com/office/drawing/2014/main" id="{FDC35E7C-31BB-CCEC-E586-38DD6F539BB8}"/>
              </a:ext>
            </a:extLst>
          </p:cNvPr>
          <p:cNvGrpSpPr>
            <a:grpSpLocks/>
          </p:cNvGrpSpPr>
          <p:nvPr/>
        </p:nvGrpSpPr>
        <p:grpSpPr bwMode="auto">
          <a:xfrm>
            <a:off x="757945" y="10342034"/>
            <a:ext cx="6230938" cy="292101"/>
            <a:chOff x="1153" y="15199"/>
            <a:chExt cx="9813" cy="460"/>
          </a:xfrm>
        </p:grpSpPr>
        <p:grpSp>
          <p:nvGrpSpPr>
            <p:cNvPr id="48" name="Group 49">
              <a:extLst>
                <a:ext uri="{FF2B5EF4-FFF2-40B4-BE49-F238E27FC236}">
                  <a16:creationId xmlns:a16="http://schemas.microsoft.com/office/drawing/2014/main" id="{0F358B90-CD61-1254-8943-8B4292DF90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92" y="15199"/>
              <a:ext cx="6374" cy="460"/>
              <a:chOff x="2509" y="15549"/>
              <a:chExt cx="7637" cy="552"/>
            </a:xfrm>
          </p:grpSpPr>
          <p:sp>
            <p:nvSpPr>
              <p:cNvPr id="50" name="WordArt 50">
                <a:extLst>
                  <a:ext uri="{FF2B5EF4-FFF2-40B4-BE49-F238E27FC236}">
                    <a16:creationId xmlns:a16="http://schemas.microsoft.com/office/drawing/2014/main" id="{2908EC0F-3B37-B206-9FD1-D538A3F4C37D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2509" y="15549"/>
                <a:ext cx="4728" cy="37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5715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US" altLang="ja-JP" sz="3600" kern="10" spc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ヒラギノ角ゴ4" panose="020B0400000000000000" pitchFamily="50" charset="-128"/>
                    <a:ea typeface="ヒラギノ角ゴ4" panose="020B0400000000000000" pitchFamily="50" charset="-128"/>
                  </a:rPr>
                  <a:t>https://bto.applied.ne.jp/</a:t>
                </a:r>
                <a:endParaRPr lang="ja-JP" altLang="en-US" sz="3600" kern="10" spc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 panose="020B0400000000000000" pitchFamily="50" charset="-128"/>
                  <a:ea typeface="ヒラギノ角ゴ4" panose="020B0400000000000000" pitchFamily="50" charset="-128"/>
                </a:endParaRPr>
              </a:p>
            </p:txBody>
          </p:sp>
          <p:grpSp>
            <p:nvGrpSpPr>
              <p:cNvPr id="51" name="Group 51">
                <a:extLst>
                  <a:ext uri="{FF2B5EF4-FFF2-40B4-BE49-F238E27FC236}">
                    <a16:creationId xmlns:a16="http://schemas.microsoft.com/office/drawing/2014/main" id="{5B2EEE8B-95B6-2C4D-DE0E-920462B1BD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31" y="15576"/>
                <a:ext cx="2715" cy="525"/>
                <a:chOff x="7796" y="14900"/>
                <a:chExt cx="2810" cy="542"/>
              </a:xfrm>
            </p:grpSpPr>
            <p:sp>
              <p:nvSpPr>
                <p:cNvPr id="52" name="AutoShape 52">
                  <a:extLst>
                    <a:ext uri="{FF2B5EF4-FFF2-40B4-BE49-F238E27FC236}">
                      <a16:creationId xmlns:a16="http://schemas.microsoft.com/office/drawing/2014/main" id="{FB19122C-7D9C-00C5-B7C4-7DA550074B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96" y="14900"/>
                  <a:ext cx="2100" cy="35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" name="AutoShape 53">
                  <a:extLst>
                    <a:ext uri="{FF2B5EF4-FFF2-40B4-BE49-F238E27FC236}">
                      <a16:creationId xmlns:a16="http://schemas.microsoft.com/office/drawing/2014/main" id="{2BF64A62-8E69-5BDD-E51D-A50911F2F4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957" y="14900"/>
                  <a:ext cx="649" cy="35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" name="WordArt 54">
                  <a:extLst>
                    <a:ext uri="{FF2B5EF4-FFF2-40B4-BE49-F238E27FC236}">
                      <a16:creationId xmlns:a16="http://schemas.microsoft.com/office/drawing/2014/main" id="{C795FFAD-5960-1E65-6959-C6970E432F81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0081" y="14969"/>
                  <a:ext cx="402" cy="47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3600" kern="10" spc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ヒラギノ角ゴ5" panose="020B0500000000000000" pitchFamily="50" charset="-128"/>
                      <a:ea typeface="ヒラギノ角ゴ5" panose="020B0500000000000000" pitchFamily="50" charset="-128"/>
                    </a:rPr>
                    <a:t>検索</a:t>
                  </a:r>
                </a:p>
                <a:p>
                  <a:pPr algn="l" rtl="0">
                    <a:buNone/>
                  </a:pPr>
                  <a:r>
                    <a:rPr lang="ja-JP" altLang="en-US" sz="3600" kern="10" spc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ヒラギノ角ゴ5" panose="020B0500000000000000" pitchFamily="50" charset="-128"/>
                      <a:ea typeface="ヒラギノ角ゴ5" panose="020B0500000000000000" pitchFamily="50" charset="-128"/>
                    </a:rPr>
                    <a:t>　</a:t>
                  </a:r>
                </a:p>
              </p:txBody>
            </p:sp>
            <p:sp>
              <p:nvSpPr>
                <p:cNvPr id="55" name="WordArt 55">
                  <a:extLst>
                    <a:ext uri="{FF2B5EF4-FFF2-40B4-BE49-F238E27FC236}">
                      <a16:creationId xmlns:a16="http://schemas.microsoft.com/office/drawing/2014/main" id="{E30CF2AE-F9B5-B601-4D9F-439483EF3286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995" y="14995"/>
                  <a:ext cx="1340" cy="40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3600" kern="10" spc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ヒラギノ角ゴ5" panose="020B0500000000000000" pitchFamily="50" charset="-128"/>
                      <a:ea typeface="ヒラギノ角ゴ5" panose="020B0500000000000000" pitchFamily="50" charset="-128"/>
                    </a:rPr>
                    <a:t>アプライド </a:t>
                  </a:r>
                  <a:r>
                    <a:rPr lang="en-US" altLang="ja-JP" sz="3600" kern="10" spc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ヒラギノ角ゴ5" panose="020B0500000000000000" pitchFamily="50" charset="-128"/>
                      <a:ea typeface="ヒラギノ角ゴ5" panose="020B0500000000000000" pitchFamily="50" charset="-128"/>
                    </a:rPr>
                    <a:t>HPC</a:t>
                  </a:r>
                </a:p>
                <a:p>
                  <a:pPr algn="l" rtl="0">
                    <a:buNone/>
                  </a:pPr>
                  <a:r>
                    <a:rPr lang="ja-JP" altLang="en-US" sz="3600" kern="10" spc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ヒラギノ角ゴ5" panose="020B0500000000000000" pitchFamily="50" charset="-128"/>
                      <a:ea typeface="ヒラギノ角ゴ5" panose="020B0500000000000000" pitchFamily="50" charset="-128"/>
                    </a:rPr>
                    <a:t>　</a:t>
                  </a:r>
                </a:p>
              </p:txBody>
            </p:sp>
            <p:sp>
              <p:nvSpPr>
                <p:cNvPr id="56" name="AutoShape 56">
                  <a:extLst>
                    <a:ext uri="{FF2B5EF4-FFF2-40B4-BE49-F238E27FC236}">
                      <a16:creationId xmlns:a16="http://schemas.microsoft.com/office/drawing/2014/main" id="{A90F37AF-E56D-F6B0-1EFF-B1AC826A98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529" y="14947"/>
                  <a:ext cx="310" cy="26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" name="AutoShape 57">
                  <a:extLst>
                    <a:ext uri="{FF2B5EF4-FFF2-40B4-BE49-F238E27FC236}">
                      <a16:creationId xmlns:a16="http://schemas.microsoft.com/office/drawing/2014/main" id="{429D19B3-6CCE-D6A3-45D7-6FF446BD58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9583" y="15020"/>
                  <a:ext cx="200" cy="14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49" name="WordArt 58">
              <a:extLst>
                <a:ext uri="{FF2B5EF4-FFF2-40B4-BE49-F238E27FC236}">
                  <a16:creationId xmlns:a16="http://schemas.microsoft.com/office/drawing/2014/main" id="{6C41898F-7B94-DAA1-B5A5-D93CC93DFB7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153" y="15268"/>
              <a:ext cx="3302" cy="19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5715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36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アプライド </a:t>
              </a:r>
              <a:r>
                <a:rPr lang="en-US" altLang="ja-JP" sz="36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HPC</a:t>
              </a:r>
              <a:r>
                <a:rPr lang="ja-JP" altLang="en-US" sz="36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＆</a:t>
              </a:r>
              <a:r>
                <a:rPr lang="en-US" altLang="ja-JP" sz="36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BTO</a:t>
              </a:r>
              <a:r>
                <a:rPr lang="ja-JP" altLang="en-US" sz="36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専用サイト</a:t>
              </a:r>
            </a:p>
          </p:txBody>
        </p:sp>
      </p:grpSp>
      <p:cxnSp>
        <p:nvCxnSpPr>
          <p:cNvPr id="1028" name="AutoShape 4">
            <a:extLst>
              <a:ext uri="{FF2B5EF4-FFF2-40B4-BE49-F238E27FC236}">
                <a16:creationId xmlns:a16="http://schemas.microsoft.com/office/drawing/2014/main" id="{374E6E52-B7D5-E826-55C8-52E44E9D04C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4737" y="7371498"/>
            <a:ext cx="695149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4" name="Group 7">
            <a:extLst>
              <a:ext uri="{FF2B5EF4-FFF2-40B4-BE49-F238E27FC236}">
                <a16:creationId xmlns:a16="http://schemas.microsoft.com/office/drawing/2014/main" id="{AE2DE688-B200-9037-8A3E-81AE9BEB0B95}"/>
              </a:ext>
            </a:extLst>
          </p:cNvPr>
          <p:cNvGrpSpPr>
            <a:grpSpLocks/>
          </p:cNvGrpSpPr>
          <p:nvPr/>
        </p:nvGrpSpPr>
        <p:grpSpPr bwMode="auto">
          <a:xfrm>
            <a:off x="4129295" y="6882562"/>
            <a:ext cx="1925147" cy="365741"/>
            <a:chOff x="6887" y="8994"/>
            <a:chExt cx="4251" cy="625"/>
          </a:xfrm>
        </p:grpSpPr>
        <p:sp>
          <p:nvSpPr>
            <p:cNvPr id="44" name="WordArt 8">
              <a:extLst>
                <a:ext uri="{FF2B5EF4-FFF2-40B4-BE49-F238E27FC236}">
                  <a16:creationId xmlns:a16="http://schemas.microsoft.com/office/drawing/2014/main" id="{DC6E6107-AA09-4AC8-B63F-DCB4BDD663A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887" y="8994"/>
              <a:ext cx="3703" cy="6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5240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3600" kern="10" spc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79</a:t>
              </a:r>
              <a:r>
                <a:rPr lang="en-US" altLang="ja-JP" sz="3600" kern="10" dirty="0">
                  <a:solidFill>
                    <a:srgbClr val="000066"/>
                  </a:solidFill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8</a:t>
              </a:r>
              <a:r>
                <a:rPr lang="en-US" altLang="ja-JP" sz="3600" kern="10" spc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,000</a:t>
              </a:r>
              <a:endParaRPr lang="ja-JP" altLang="en-US" sz="3600" kern="10" spc="0" dirty="0">
                <a:ln>
                  <a:noFill/>
                </a:ln>
                <a:solidFill>
                  <a:srgbClr val="000066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endParaRPr>
            </a:p>
          </p:txBody>
        </p:sp>
        <p:sp>
          <p:nvSpPr>
            <p:cNvPr id="45" name="WordArt 9">
              <a:extLst>
                <a:ext uri="{FF2B5EF4-FFF2-40B4-BE49-F238E27FC236}">
                  <a16:creationId xmlns:a16="http://schemas.microsoft.com/office/drawing/2014/main" id="{248C5400-5A76-6AAC-4AC5-D3647F6375B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671" y="9021"/>
              <a:ext cx="467" cy="16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203200">
                  <a:solidFill>
                    <a:srgbClr val="0033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3600" kern="10" spc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税別</a:t>
              </a:r>
            </a:p>
          </p:txBody>
        </p:sp>
        <p:sp>
          <p:nvSpPr>
            <p:cNvPr id="46" name="WordArt 10">
              <a:extLst>
                <a:ext uri="{FF2B5EF4-FFF2-40B4-BE49-F238E27FC236}">
                  <a16:creationId xmlns:a16="http://schemas.microsoft.com/office/drawing/2014/main" id="{CA3121F9-40AD-43E2-499F-E8840570C9D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728" y="9238"/>
              <a:ext cx="364" cy="2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5240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3600" kern="10" spc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円</a:t>
              </a:r>
            </a:p>
          </p:txBody>
        </p:sp>
      </p:grpSp>
      <p:sp>
        <p:nvSpPr>
          <p:cNvPr id="32" name="Rectangle 12">
            <a:extLst>
              <a:ext uri="{FF2B5EF4-FFF2-40B4-BE49-F238E27FC236}">
                <a16:creationId xmlns:a16="http://schemas.microsoft.com/office/drawing/2014/main" id="{91EC65EE-5929-D56A-240E-7DDDF5C12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019" y="4181279"/>
            <a:ext cx="3213246" cy="292085"/>
          </a:xfrm>
          <a:prstGeom prst="rect">
            <a:avLst/>
          </a:prstGeom>
          <a:solidFill>
            <a:srgbClr val="2E74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3" name="WordArt 13">
            <a:extLst>
              <a:ext uri="{FF2B5EF4-FFF2-40B4-BE49-F238E27FC236}">
                <a16:creationId xmlns:a16="http://schemas.microsoft.com/office/drawing/2014/main" id="{1A5DFF64-1ACC-EABE-7693-2CDAAE4795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2873" y="3860903"/>
            <a:ext cx="6514365" cy="24672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5715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altLang="ja-JP" sz="3600" kern="10" spc="0" dirty="0">
                <a:ln>
                  <a:noFill/>
                </a:ln>
                <a:solidFill>
                  <a:srgbClr val="0D0D0D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AMD Ryzen9 7950X3D / 64GB</a:t>
            </a:r>
            <a:r>
              <a:rPr lang="ja-JP" altLang="en-US" sz="3600" kern="10" dirty="0">
                <a:solidFill>
                  <a:srgbClr val="0D0D0D"/>
                </a:solidFill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メモリ</a:t>
            </a:r>
            <a:r>
              <a:rPr lang="ja-JP" altLang="en-US" sz="3600" kern="10" spc="0" dirty="0">
                <a:ln>
                  <a:noFill/>
                </a:ln>
                <a:solidFill>
                  <a:srgbClr val="0D0D0D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搭載　</a:t>
            </a:r>
            <a:r>
              <a:rPr lang="en-US" altLang="ja-JP" sz="3600" kern="10" dirty="0">
                <a:solidFill>
                  <a:srgbClr val="0D0D0D"/>
                </a:solidFill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3</a:t>
            </a:r>
            <a:r>
              <a:rPr lang="ja-JP" altLang="en-US" sz="3600" kern="10" dirty="0">
                <a:solidFill>
                  <a:srgbClr val="0D0D0D"/>
                </a:solidFill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年保証</a:t>
            </a:r>
            <a:r>
              <a:rPr lang="ja-JP" altLang="en-US" sz="3600" kern="10" spc="0" dirty="0">
                <a:ln>
                  <a:noFill/>
                </a:ln>
                <a:solidFill>
                  <a:srgbClr val="0D0D0D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　</a:t>
            </a:r>
            <a:r>
              <a:rPr lang="ja-JP" altLang="en-US" sz="3600" kern="10" dirty="0">
                <a:solidFill>
                  <a:srgbClr val="0D0D0D"/>
                </a:solidFill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高耐久モデル</a:t>
            </a:r>
            <a:endParaRPr lang="ja-JP" altLang="en-US" sz="3600" kern="10" spc="0" dirty="0">
              <a:ln>
                <a:noFill/>
              </a:ln>
              <a:solidFill>
                <a:srgbClr val="0D0D0D"/>
              </a:solidFill>
              <a:effectLst/>
              <a:latin typeface="ヒラギノ角ゴ6" panose="020B0600000000000000" pitchFamily="50" charset="-128"/>
              <a:ea typeface="ヒラギノ角ゴ6" panose="020B0600000000000000" pitchFamily="50" charset="-128"/>
            </a:endParaRPr>
          </a:p>
        </p:txBody>
      </p:sp>
      <p:sp>
        <p:nvSpPr>
          <p:cNvPr id="35" name="Rectangle 15">
            <a:extLst>
              <a:ext uri="{FF2B5EF4-FFF2-40B4-BE49-F238E27FC236}">
                <a16:creationId xmlns:a16="http://schemas.microsoft.com/office/drawing/2014/main" id="{808311D2-3A5B-A518-037A-2A11D22DE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4073" y="4181279"/>
            <a:ext cx="3213246" cy="292085"/>
          </a:xfrm>
          <a:prstGeom prst="rect">
            <a:avLst/>
          </a:prstGeom>
          <a:solidFill>
            <a:srgbClr val="2E74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37" name="Group 17">
            <a:extLst>
              <a:ext uri="{FF2B5EF4-FFF2-40B4-BE49-F238E27FC236}">
                <a16:creationId xmlns:a16="http://schemas.microsoft.com/office/drawing/2014/main" id="{AAA45D09-BAE9-F198-FB4B-55ACD8722B16}"/>
              </a:ext>
            </a:extLst>
          </p:cNvPr>
          <p:cNvGrpSpPr>
            <a:grpSpLocks/>
          </p:cNvGrpSpPr>
          <p:nvPr/>
        </p:nvGrpSpPr>
        <p:grpSpPr bwMode="auto">
          <a:xfrm>
            <a:off x="6217009" y="6893991"/>
            <a:ext cx="758859" cy="342882"/>
            <a:chOff x="2775" y="10286"/>
            <a:chExt cx="980" cy="443"/>
          </a:xfrm>
        </p:grpSpPr>
        <p:sp>
          <p:nvSpPr>
            <p:cNvPr id="41" name="Rectangle 18">
              <a:extLst>
                <a:ext uri="{FF2B5EF4-FFF2-40B4-BE49-F238E27FC236}">
                  <a16:creationId xmlns:a16="http://schemas.microsoft.com/office/drawing/2014/main" id="{CCFCC968-8222-A4EF-A7D4-DD9DA9001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5" y="10286"/>
              <a:ext cx="980" cy="443"/>
            </a:xfrm>
            <a:prstGeom prst="rect">
              <a:avLst/>
            </a:prstGeom>
            <a:solidFill>
              <a:srgbClr val="DEE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WordArt 19">
              <a:extLst>
                <a:ext uri="{FF2B5EF4-FFF2-40B4-BE49-F238E27FC236}">
                  <a16:creationId xmlns:a16="http://schemas.microsoft.com/office/drawing/2014/main" id="{6050BF99-086C-E331-3A1D-FF6796DE723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996" y="10348"/>
              <a:ext cx="549" cy="23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5240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1800" kern="10" spc="0">
                  <a:ln>
                    <a:noFill/>
                  </a:ln>
                  <a:solidFill>
                    <a:srgbClr val="002060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3</a:t>
              </a:r>
              <a:r>
                <a:rPr lang="ja-JP" altLang="en-US" sz="1800" kern="10" spc="0">
                  <a:ln>
                    <a:noFill/>
                  </a:ln>
                  <a:solidFill>
                    <a:srgbClr val="002060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年間</a:t>
              </a:r>
            </a:p>
          </p:txBody>
        </p:sp>
        <p:sp>
          <p:nvSpPr>
            <p:cNvPr id="43" name="WordArt 20">
              <a:extLst>
                <a:ext uri="{FF2B5EF4-FFF2-40B4-BE49-F238E27FC236}">
                  <a16:creationId xmlns:a16="http://schemas.microsoft.com/office/drawing/2014/main" id="{5E5F7D74-8BAF-2A92-132B-320880CC12B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925" y="10599"/>
              <a:ext cx="710" cy="9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5240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800" kern="10" spc="0">
                  <a:ln>
                    <a:noFill/>
                  </a:ln>
                  <a:solidFill>
                    <a:srgbClr val="002060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センドバック保証</a:t>
              </a:r>
            </a:p>
          </p:txBody>
        </p:sp>
      </p:grpSp>
      <p:cxnSp>
        <p:nvCxnSpPr>
          <p:cNvPr id="1048" name="AutoShape 24">
            <a:extLst>
              <a:ext uri="{FF2B5EF4-FFF2-40B4-BE49-F238E27FC236}">
                <a16:creationId xmlns:a16="http://schemas.microsoft.com/office/drawing/2014/main" id="{7B12FF33-EF26-0175-FC87-C95F548ED31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03482" y="6742866"/>
            <a:ext cx="33827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WordArt 25">
            <a:extLst>
              <a:ext uri="{FF2B5EF4-FFF2-40B4-BE49-F238E27FC236}">
                <a16:creationId xmlns:a16="http://schemas.microsoft.com/office/drawing/2014/main" id="{CE019E86-B33E-E104-EFB8-2CA1D580D6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63789" y="6929466"/>
            <a:ext cx="2093425" cy="23684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5715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3600" kern="10" spc="0" dirty="0">
                <a:ln>
                  <a:noFill/>
                </a:ln>
                <a:solidFill>
                  <a:srgbClr val="0D0D0D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Applied</a:t>
            </a:r>
            <a:r>
              <a:rPr lang="ja-JP" altLang="en-US" sz="3600" kern="10" spc="0" dirty="0">
                <a:ln>
                  <a:noFill/>
                </a:ln>
                <a:solidFill>
                  <a:srgbClr val="0D0D0D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　</a:t>
            </a:r>
            <a:r>
              <a:rPr lang="en-US" altLang="ja-JP" sz="3600" kern="10" spc="0" dirty="0">
                <a:ln>
                  <a:noFill/>
                </a:ln>
                <a:solidFill>
                  <a:srgbClr val="0D0D0D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HPC</a:t>
            </a:r>
          </a:p>
          <a:p>
            <a:pPr algn="l" rtl="0">
              <a:buNone/>
            </a:pPr>
            <a:r>
              <a:rPr lang="en-US" altLang="ja-JP" sz="3600" kern="10" spc="0" dirty="0">
                <a:ln>
                  <a:noFill/>
                </a:ln>
                <a:solidFill>
                  <a:srgbClr val="0D0D0D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Type-MSE1URY1SWC/64G</a:t>
            </a:r>
            <a:r>
              <a:rPr lang="ja-JP" altLang="en-US" sz="3600" kern="10" spc="0" dirty="0">
                <a:ln>
                  <a:noFill/>
                </a:ln>
                <a:solidFill>
                  <a:srgbClr val="0D0D0D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　　</a:t>
            </a:r>
          </a:p>
        </p:txBody>
      </p:sp>
      <p:sp>
        <p:nvSpPr>
          <p:cNvPr id="5" name="WordArt 44">
            <a:extLst>
              <a:ext uri="{FF2B5EF4-FFF2-40B4-BE49-F238E27FC236}">
                <a16:creationId xmlns:a16="http://schemas.microsoft.com/office/drawing/2014/main" id="{DAFB0938-7F52-C572-9CE3-8AC8DBF496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44303" y="4577578"/>
            <a:ext cx="3420000" cy="648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381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■OS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：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Microsoft® Windows® 11 Pro 64bit</a:t>
            </a:r>
            <a:endParaRPr lang="ja-JP" altLang="en-US" sz="1800" kern="10" spc="0" dirty="0">
              <a:ln>
                <a:noFill/>
              </a:ln>
              <a:solidFill>
                <a:srgbClr val="404040"/>
              </a:solidFill>
              <a:effectLst/>
              <a:latin typeface="ヒラギノ角ゴ4" panose="020B0400000000000000" pitchFamily="50" charset="-128"/>
              <a:ea typeface="ヒラギノ角ゴ4" panose="020B0400000000000000" pitchFamily="50" charset="-128"/>
            </a:endParaRPr>
          </a:p>
          <a:p>
            <a:pPr algn="l" rtl="0">
              <a:buNone/>
            </a:pP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■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CPU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：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AMD Ryzen™ 9  7950X3D  4.2GHz 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最大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5.7GHz  16C/32T</a:t>
            </a:r>
          </a:p>
          <a:p>
            <a:pPr algn="l" rtl="0">
              <a:buNone/>
            </a:pP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■CPU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クーラー：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1U  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水冷モジュール</a:t>
            </a:r>
            <a:endParaRPr lang="en-US" altLang="ja-JP" sz="1800" kern="10" spc="0" dirty="0">
              <a:ln>
                <a:noFill/>
              </a:ln>
              <a:solidFill>
                <a:srgbClr val="404040"/>
              </a:solidFill>
              <a:effectLst/>
              <a:latin typeface="ヒラギノ角ゴ4" panose="020B0400000000000000" pitchFamily="50" charset="-128"/>
              <a:ea typeface="ヒラギノ角ゴ4" panose="020B0400000000000000" pitchFamily="50" charset="-128"/>
            </a:endParaRPr>
          </a:p>
          <a:p>
            <a:pPr algn="l" rtl="0">
              <a:buNone/>
            </a:pP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■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メモリ：</a:t>
            </a:r>
            <a:r>
              <a:rPr lang="en-US" altLang="ja-JP" kern="10" dirty="0">
                <a:solidFill>
                  <a:srgbClr val="404040"/>
                </a:solidFill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64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GB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（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16GB ×4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）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DDR5-5600 Unbuffered-ECC (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標準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)</a:t>
            </a:r>
          </a:p>
          <a:p>
            <a:pPr algn="l" rtl="0">
              <a:buNone/>
            </a:pP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■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ストレージ：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【RAID1】960GB  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（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960GB×2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）　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SATA3-SSD  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高耐久仕様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 </a:t>
            </a:r>
          </a:p>
          <a:p>
            <a:pPr algn="l" rtl="0">
              <a:buNone/>
            </a:pPr>
            <a:r>
              <a:rPr lang="ja-JP" altLang="en-US" kern="10" dirty="0">
                <a:solidFill>
                  <a:srgbClr val="404040"/>
                </a:solidFill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■ドライブベイ：</a:t>
            </a:r>
            <a:r>
              <a:rPr lang="en-US" altLang="ja-JP" kern="10" dirty="0">
                <a:solidFill>
                  <a:srgbClr val="404040"/>
                </a:solidFill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3.5/2.5 </a:t>
            </a:r>
            <a:r>
              <a:rPr lang="ja-JP" altLang="en-US" kern="10" dirty="0">
                <a:solidFill>
                  <a:srgbClr val="404040"/>
                </a:solidFill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インチ・ベイ：</a:t>
            </a:r>
            <a:r>
              <a:rPr lang="en-US" altLang="ja-JP" kern="10" dirty="0">
                <a:solidFill>
                  <a:srgbClr val="404040"/>
                </a:solidFill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4 </a:t>
            </a:r>
            <a:r>
              <a:rPr lang="ja-JP" altLang="en-US" kern="10" dirty="0">
                <a:solidFill>
                  <a:srgbClr val="404040"/>
                </a:solidFill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ベイ（</a:t>
            </a:r>
            <a:r>
              <a:rPr lang="en-US" altLang="ja-JP" kern="10" dirty="0">
                <a:solidFill>
                  <a:srgbClr val="404040"/>
                </a:solidFill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SATA3 | </a:t>
            </a:r>
            <a:r>
              <a:rPr lang="ja-JP" altLang="en-US" kern="10" dirty="0">
                <a:solidFill>
                  <a:srgbClr val="404040"/>
                </a:solidFill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フロント </a:t>
            </a:r>
            <a:r>
              <a:rPr lang="en-US" altLang="ja-JP" kern="10" dirty="0">
                <a:solidFill>
                  <a:srgbClr val="404040"/>
                </a:solidFill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| </a:t>
            </a:r>
            <a:r>
              <a:rPr lang="ja-JP" altLang="en-US" kern="10" dirty="0">
                <a:solidFill>
                  <a:srgbClr val="404040"/>
                </a:solidFill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ホット・スワップ対応）　　　</a:t>
            </a:r>
            <a:endParaRPr lang="en-US" altLang="ja-JP" sz="1800" kern="10" spc="0" dirty="0">
              <a:ln>
                <a:noFill/>
              </a:ln>
              <a:solidFill>
                <a:srgbClr val="404040"/>
              </a:solidFill>
              <a:effectLst/>
              <a:latin typeface="ヒラギノ角ゴ4" panose="020B0400000000000000" pitchFamily="50" charset="-128"/>
              <a:ea typeface="ヒラギノ角ゴ4" panose="020B0400000000000000" pitchFamily="50" charset="-128"/>
            </a:endParaRPr>
          </a:p>
        </p:txBody>
      </p:sp>
      <p:sp>
        <p:nvSpPr>
          <p:cNvPr id="7" name="WordArt 45">
            <a:extLst>
              <a:ext uri="{FF2B5EF4-FFF2-40B4-BE49-F238E27FC236}">
                <a16:creationId xmlns:a16="http://schemas.microsoft.com/office/drawing/2014/main" id="{0D106492-DBAB-98BA-DF33-8FFD8EDDCA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44303" y="5276058"/>
            <a:ext cx="3420000" cy="648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381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■拡張ソケット：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 M.2 PCI Express 4.0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（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x4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）：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2 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ソケット（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M Key | 2280/22110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）　　　</a:t>
            </a:r>
            <a:endParaRPr lang="en-US" altLang="ja-JP" sz="1800" kern="10" spc="0" dirty="0">
              <a:ln>
                <a:noFill/>
              </a:ln>
              <a:solidFill>
                <a:srgbClr val="404040"/>
              </a:solidFill>
              <a:effectLst/>
              <a:latin typeface="ヒラギノ角ゴ4" panose="020B0400000000000000" pitchFamily="50" charset="-128"/>
              <a:ea typeface="ヒラギノ角ゴ4" panose="020B0400000000000000" pitchFamily="50" charset="-128"/>
            </a:endParaRPr>
          </a:p>
          <a:p>
            <a:pPr algn="l" rtl="0">
              <a:buNone/>
            </a:pPr>
            <a:r>
              <a:rPr lang="ja-JP" altLang="en-US" kern="10" dirty="0">
                <a:solidFill>
                  <a:srgbClr val="404040"/>
                </a:solidFill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　　　　　　　　 </a:t>
            </a:r>
            <a:r>
              <a:rPr lang="en-US" altLang="ja-JP" kern="10" dirty="0">
                <a:solidFill>
                  <a:srgbClr val="404040"/>
                </a:solidFill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SATA3</a:t>
            </a:r>
            <a:r>
              <a:rPr lang="ja-JP" altLang="en-US" kern="10" dirty="0">
                <a:solidFill>
                  <a:srgbClr val="404040"/>
                </a:solidFill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（</a:t>
            </a:r>
            <a:r>
              <a:rPr lang="en-US" altLang="ja-JP" kern="10" dirty="0">
                <a:solidFill>
                  <a:srgbClr val="404040"/>
                </a:solidFill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2.5 inch</a:t>
            </a:r>
            <a:r>
              <a:rPr lang="ja-JP" altLang="en-US" kern="10" dirty="0">
                <a:solidFill>
                  <a:srgbClr val="404040"/>
                </a:solidFill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）：</a:t>
            </a:r>
            <a:r>
              <a:rPr lang="en-US" altLang="ja-JP" kern="10" dirty="0">
                <a:solidFill>
                  <a:srgbClr val="404040"/>
                </a:solidFill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4 </a:t>
            </a:r>
            <a:r>
              <a:rPr lang="ja-JP" altLang="en-US" kern="10" dirty="0">
                <a:solidFill>
                  <a:srgbClr val="404040"/>
                </a:solidFill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スロット</a:t>
            </a:r>
            <a:endParaRPr lang="en-US" altLang="ja-JP" kern="10" dirty="0">
              <a:solidFill>
                <a:srgbClr val="404040"/>
              </a:solidFill>
              <a:latin typeface="ヒラギノ角ゴ4" panose="020B0400000000000000" pitchFamily="50" charset="-128"/>
              <a:ea typeface="ヒラギノ角ゴ4" panose="020B0400000000000000" pitchFamily="50" charset="-128"/>
            </a:endParaRPr>
          </a:p>
          <a:p>
            <a:pPr algn="l" rtl="0">
              <a:buNone/>
            </a:pP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■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グラフィック：標準　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D-Sub15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（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ASPEED AST2600 BMC | IPMI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）</a:t>
            </a:r>
            <a:endParaRPr lang="en-US" altLang="ja-JP" sz="1800" kern="10" spc="0" dirty="0">
              <a:ln>
                <a:noFill/>
              </a:ln>
              <a:solidFill>
                <a:srgbClr val="404040"/>
              </a:solidFill>
              <a:effectLst/>
              <a:latin typeface="ヒラギノ角ゴ4" panose="020B0400000000000000" pitchFamily="50" charset="-128"/>
              <a:ea typeface="ヒラギノ角ゴ4" panose="020B0400000000000000" pitchFamily="50" charset="-128"/>
            </a:endParaRPr>
          </a:p>
          <a:p>
            <a:pPr algn="l" rtl="0">
              <a:buNone/>
            </a:pP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■ネットワーク：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10 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ギガビット：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2 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ポート（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RJ-45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）</a:t>
            </a:r>
            <a:endParaRPr lang="en-US" altLang="ja-JP" sz="1800" kern="10" spc="0" dirty="0">
              <a:ln>
                <a:noFill/>
              </a:ln>
              <a:solidFill>
                <a:srgbClr val="404040"/>
              </a:solidFill>
              <a:effectLst/>
              <a:latin typeface="ヒラギノ角ゴ4" panose="020B0400000000000000" pitchFamily="50" charset="-128"/>
              <a:ea typeface="ヒラギノ角ゴ4" panose="020B0400000000000000" pitchFamily="50" charset="-128"/>
            </a:endParaRPr>
          </a:p>
          <a:p>
            <a:pPr algn="l" rtl="0">
              <a:buNone/>
            </a:pP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■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電源ユニット：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[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冗長化（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1+1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）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] 60</a:t>
            </a:r>
            <a:r>
              <a:rPr lang="en-US" altLang="ja-JP" kern="10" dirty="0">
                <a:solidFill>
                  <a:srgbClr val="404040"/>
                </a:solidFill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0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W/100V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（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80 Plus Platinum 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認証）電源</a:t>
            </a:r>
            <a:endParaRPr lang="en-US" altLang="ja-JP" sz="1800" kern="10" spc="0" dirty="0">
              <a:ln>
                <a:noFill/>
              </a:ln>
              <a:solidFill>
                <a:srgbClr val="404040"/>
              </a:solidFill>
              <a:effectLst/>
              <a:latin typeface="ヒラギノ角ゴ4" panose="020B0400000000000000" pitchFamily="50" charset="-128"/>
              <a:ea typeface="ヒラギノ角ゴ4" panose="020B0400000000000000" pitchFamily="50" charset="-128"/>
            </a:endParaRPr>
          </a:p>
          <a:p>
            <a:pPr algn="l" rtl="0">
              <a:buNone/>
            </a:pP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■保証：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3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年間センドバック方式ハードウェア保証</a:t>
            </a:r>
            <a:endParaRPr lang="en-US" altLang="ja-JP" sz="1800" kern="10" spc="0" dirty="0">
              <a:ln>
                <a:noFill/>
              </a:ln>
              <a:solidFill>
                <a:srgbClr val="404040"/>
              </a:solidFill>
              <a:effectLst/>
              <a:latin typeface="ヒラギノ角ゴ4" panose="020B0400000000000000" pitchFamily="50" charset="-128"/>
              <a:ea typeface="ヒラギノ角ゴ4" panose="020B0400000000000000" pitchFamily="50" charset="-128"/>
            </a:endParaRPr>
          </a:p>
        </p:txBody>
      </p:sp>
      <p:sp>
        <p:nvSpPr>
          <p:cNvPr id="9" name="WordArt 34">
            <a:extLst>
              <a:ext uri="{FF2B5EF4-FFF2-40B4-BE49-F238E27FC236}">
                <a16:creationId xmlns:a16="http://schemas.microsoft.com/office/drawing/2014/main" id="{8C596A94-1B9C-F62F-40EB-450D34AA8E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7721" y="4244458"/>
            <a:ext cx="2237842" cy="16572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5715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altLang="ja-JP" sz="36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【 1CPU 】 AMD Ryzen™ 9  7950X3D</a:t>
            </a:r>
            <a:endParaRPr lang="ja-JP" altLang="en-US" sz="3600" kern="10" spc="0" dirty="0">
              <a:ln>
                <a:noFill/>
              </a:ln>
              <a:solidFill>
                <a:srgbClr val="FFFFFF"/>
              </a:solidFill>
              <a:effectLst/>
              <a:latin typeface="ヒラギノ角ゴ6" panose="020B0600000000000000" pitchFamily="50" charset="-128"/>
              <a:ea typeface="ヒラギノ角ゴ6" panose="020B0600000000000000" pitchFamily="50" charset="-128"/>
            </a:endParaRPr>
          </a:p>
        </p:txBody>
      </p:sp>
      <p:sp>
        <p:nvSpPr>
          <p:cNvPr id="10" name="WordArt 36">
            <a:extLst>
              <a:ext uri="{FF2B5EF4-FFF2-40B4-BE49-F238E27FC236}">
                <a16:creationId xmlns:a16="http://schemas.microsoft.com/office/drawing/2014/main" id="{D0928EDD-9007-52A1-033C-A5155E60F57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02696" y="4244458"/>
            <a:ext cx="2196000" cy="16572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5715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fi-FI" altLang="ja-JP" sz="36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 1U </a:t>
            </a:r>
            <a:r>
              <a:rPr lang="ja-JP" altLang="en-US" sz="36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ラックマウント型  水冷式</a:t>
            </a: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667F5023-E5DF-1DBB-1F20-49A51E6FB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" t="35958" r="4327" b="30992"/>
          <a:stretch/>
        </p:blipFill>
        <p:spPr>
          <a:xfrm>
            <a:off x="458094" y="4856970"/>
            <a:ext cx="2889529" cy="1073179"/>
          </a:xfrm>
          <a:prstGeom prst="rect">
            <a:avLst/>
          </a:prstGeom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F36EAB98-C5B0-8AC6-05F0-B730D5855C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19" y="4451070"/>
            <a:ext cx="576000" cy="576000"/>
          </a:xfrm>
          <a:prstGeom prst="rect">
            <a:avLst/>
          </a:prstGeom>
        </p:spPr>
      </p:pic>
      <p:pic>
        <p:nvPicPr>
          <p:cNvPr id="1034" name="図 1033">
            <a:extLst>
              <a:ext uri="{FF2B5EF4-FFF2-40B4-BE49-F238E27FC236}">
                <a16:creationId xmlns:a16="http://schemas.microsoft.com/office/drawing/2014/main" id="{A90767A4-0225-92A0-D1A3-2967DDFD2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2876" y="5695146"/>
            <a:ext cx="1436217" cy="977425"/>
          </a:xfrm>
          <a:prstGeom prst="rect">
            <a:avLst/>
          </a:prstGeom>
        </p:spPr>
      </p:pic>
      <p:pic>
        <p:nvPicPr>
          <p:cNvPr id="1036" name="図 1035">
            <a:extLst>
              <a:ext uri="{FF2B5EF4-FFF2-40B4-BE49-F238E27FC236}">
                <a16:creationId xmlns:a16="http://schemas.microsoft.com/office/drawing/2014/main" id="{74D8485A-3206-4B82-397F-69895136B8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43346" r="5974" b="43611"/>
          <a:stretch/>
        </p:blipFill>
        <p:spPr>
          <a:xfrm>
            <a:off x="458094" y="6355489"/>
            <a:ext cx="1785087" cy="266412"/>
          </a:xfrm>
          <a:prstGeom prst="rect">
            <a:avLst/>
          </a:prstGeom>
        </p:spPr>
      </p:pic>
      <p:pic>
        <p:nvPicPr>
          <p:cNvPr id="1038" name="図 1037">
            <a:extLst>
              <a:ext uri="{FF2B5EF4-FFF2-40B4-BE49-F238E27FC236}">
                <a16:creationId xmlns:a16="http://schemas.microsoft.com/office/drawing/2014/main" id="{C191AFEB-5A5D-2EE7-BFF5-D5D7F6C6E2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8" t="43930" r="5054" b="43906"/>
          <a:stretch/>
        </p:blipFill>
        <p:spPr>
          <a:xfrm>
            <a:off x="441852" y="6036189"/>
            <a:ext cx="1797891" cy="244097"/>
          </a:xfrm>
          <a:prstGeom prst="rect">
            <a:avLst/>
          </a:prstGeom>
        </p:spPr>
      </p:pic>
      <p:cxnSp>
        <p:nvCxnSpPr>
          <p:cNvPr id="1040" name="AutoShape 24">
            <a:extLst>
              <a:ext uri="{FF2B5EF4-FFF2-40B4-BE49-F238E27FC236}">
                <a16:creationId xmlns:a16="http://schemas.microsoft.com/office/drawing/2014/main" id="{CA8EF129-A278-6747-2E44-77096609AC0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03482" y="5974538"/>
            <a:ext cx="33827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4" name="WordArt 13">
            <a:extLst>
              <a:ext uri="{FF2B5EF4-FFF2-40B4-BE49-F238E27FC236}">
                <a16:creationId xmlns:a16="http://schemas.microsoft.com/office/drawing/2014/main" id="{EE5CEEC5-5EDD-1AE2-55D0-EC9CB33F1FB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36677" y="6898362"/>
            <a:ext cx="1235308" cy="281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5715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altLang="ja-JP" sz="3600" kern="10" dirty="0">
                <a:solidFill>
                  <a:srgbClr val="0D0D0D"/>
                </a:solidFill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1U</a:t>
            </a:r>
            <a:r>
              <a:rPr lang="ja-JP" altLang="en-US" sz="3600" kern="10" dirty="0">
                <a:solidFill>
                  <a:srgbClr val="0D0D0D"/>
                </a:solidFill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ラックマウント型</a:t>
            </a:r>
            <a:endParaRPr lang="en-US" altLang="ja-JP" sz="3600" kern="10" dirty="0">
              <a:solidFill>
                <a:srgbClr val="0D0D0D"/>
              </a:solidFill>
              <a:latin typeface="ヒラギノ角ゴ6" panose="020B0600000000000000" pitchFamily="50" charset="-128"/>
              <a:ea typeface="ヒラギノ角ゴ6" panose="020B0600000000000000" pitchFamily="50" charset="-128"/>
            </a:endParaRPr>
          </a:p>
          <a:p>
            <a:pPr algn="ctr" rtl="0">
              <a:buNone/>
            </a:pPr>
            <a:r>
              <a:rPr lang="ja-JP" altLang="en-US" sz="3600" kern="10" dirty="0">
                <a:solidFill>
                  <a:srgbClr val="0D0D0D"/>
                </a:solidFill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高耐久モデル</a:t>
            </a:r>
            <a:endParaRPr lang="en-US" altLang="ja-JP" sz="3600" kern="10" dirty="0">
              <a:solidFill>
                <a:srgbClr val="0D0D0D"/>
              </a:solidFill>
              <a:latin typeface="ヒラギノ角ゴ6" panose="020B0600000000000000" pitchFamily="50" charset="-128"/>
              <a:ea typeface="ヒラギノ角ゴ6" panose="020B0600000000000000" pitchFamily="50" charset="-128"/>
            </a:endParaRPr>
          </a:p>
        </p:txBody>
      </p:sp>
      <p:pic>
        <p:nvPicPr>
          <p:cNvPr id="1046" name="図 1045">
            <a:extLst>
              <a:ext uri="{FF2B5EF4-FFF2-40B4-BE49-F238E27FC236}">
                <a16:creationId xmlns:a16="http://schemas.microsoft.com/office/drawing/2014/main" id="{8132F609-45FE-9F77-C86E-F6AF827E96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053" y="4527195"/>
            <a:ext cx="574125" cy="574125"/>
          </a:xfrm>
          <a:prstGeom prst="rect">
            <a:avLst/>
          </a:prstGeom>
        </p:spPr>
      </p:pic>
      <p:sp>
        <p:nvSpPr>
          <p:cNvPr id="1054" name="Rectangle 12">
            <a:extLst>
              <a:ext uri="{FF2B5EF4-FFF2-40B4-BE49-F238E27FC236}">
                <a16:creationId xmlns:a16="http://schemas.microsoft.com/office/drawing/2014/main" id="{46C88893-3AB4-5EC1-C214-BAFB7C50D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89" y="7816537"/>
            <a:ext cx="3213246" cy="292085"/>
          </a:xfrm>
          <a:prstGeom prst="rect">
            <a:avLst/>
          </a:prstGeom>
          <a:solidFill>
            <a:srgbClr val="2E74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55" name="WordArt 13">
            <a:extLst>
              <a:ext uri="{FF2B5EF4-FFF2-40B4-BE49-F238E27FC236}">
                <a16:creationId xmlns:a16="http://schemas.microsoft.com/office/drawing/2014/main" id="{DE91F658-501E-F286-F0D2-E07F27B473E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2642" y="7490270"/>
            <a:ext cx="6552533" cy="25261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5715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altLang="ja-JP" sz="3600" kern="10" spc="0" dirty="0">
                <a:ln>
                  <a:noFill/>
                </a:ln>
                <a:solidFill>
                  <a:srgbClr val="0D0D0D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AMD Ryzen5 7600 / 32GB</a:t>
            </a:r>
            <a:r>
              <a:rPr lang="ja-JP" altLang="en-US" sz="3600" kern="10" spc="0" dirty="0">
                <a:ln>
                  <a:noFill/>
                </a:ln>
                <a:solidFill>
                  <a:srgbClr val="0D0D0D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メモリ搭載</a:t>
            </a:r>
            <a:r>
              <a:rPr lang="ja-JP" altLang="en-US" sz="3600" kern="10" dirty="0">
                <a:solidFill>
                  <a:srgbClr val="0D0D0D"/>
                </a:solidFill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　</a:t>
            </a:r>
            <a:r>
              <a:rPr lang="en-US" altLang="ja-JP" sz="3600" kern="10" dirty="0">
                <a:solidFill>
                  <a:srgbClr val="0D0D0D"/>
                </a:solidFill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3</a:t>
            </a:r>
            <a:r>
              <a:rPr lang="ja-JP" altLang="en-US" sz="3600" kern="10" dirty="0">
                <a:solidFill>
                  <a:srgbClr val="0D0D0D"/>
                </a:solidFill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年保証　高耐久モデル</a:t>
            </a:r>
            <a:endParaRPr lang="ja-JP" altLang="en-US" sz="3600" kern="10" spc="0" dirty="0">
              <a:ln>
                <a:noFill/>
              </a:ln>
              <a:solidFill>
                <a:srgbClr val="0D0D0D"/>
              </a:solidFill>
              <a:effectLst/>
              <a:latin typeface="ヒラギノ角ゴ6" panose="020B0600000000000000" pitchFamily="50" charset="-128"/>
              <a:ea typeface="ヒラギノ角ゴ6" panose="020B0600000000000000" pitchFamily="50" charset="-128"/>
            </a:endParaRPr>
          </a:p>
        </p:txBody>
      </p:sp>
      <p:sp>
        <p:nvSpPr>
          <p:cNvPr id="1056" name="Rectangle 15">
            <a:extLst>
              <a:ext uri="{FF2B5EF4-FFF2-40B4-BE49-F238E27FC236}">
                <a16:creationId xmlns:a16="http://schemas.microsoft.com/office/drawing/2014/main" id="{AF646AC3-7D29-7692-47E6-13F3CEDE6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843" y="7816537"/>
            <a:ext cx="3213246" cy="292085"/>
          </a:xfrm>
          <a:prstGeom prst="rect">
            <a:avLst/>
          </a:prstGeom>
          <a:solidFill>
            <a:srgbClr val="2E74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58" name="WordArt 45">
            <a:extLst>
              <a:ext uri="{FF2B5EF4-FFF2-40B4-BE49-F238E27FC236}">
                <a16:creationId xmlns:a16="http://schemas.microsoft.com/office/drawing/2014/main" id="{08B30882-5850-0A3C-450C-8D8873847A0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94073" y="8911316"/>
            <a:ext cx="3420000" cy="648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381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■拡張ソケット：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 M.2 PCI Express 4.0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（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x4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）：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2 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ソケット（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M Key | 2280/22110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）　　　</a:t>
            </a:r>
            <a:endParaRPr lang="en-US" altLang="ja-JP" sz="1800" kern="10" spc="0" dirty="0">
              <a:ln>
                <a:noFill/>
              </a:ln>
              <a:solidFill>
                <a:srgbClr val="404040"/>
              </a:solidFill>
              <a:effectLst/>
              <a:latin typeface="ヒラギノ角ゴ4" panose="020B0400000000000000" pitchFamily="50" charset="-128"/>
              <a:ea typeface="ヒラギノ角ゴ4" panose="020B0400000000000000" pitchFamily="50" charset="-128"/>
            </a:endParaRPr>
          </a:p>
          <a:p>
            <a:pPr algn="l" rtl="0">
              <a:buNone/>
            </a:pPr>
            <a:r>
              <a:rPr lang="ja-JP" altLang="en-US" kern="10" dirty="0">
                <a:solidFill>
                  <a:srgbClr val="404040"/>
                </a:solidFill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　　　　　　　　 </a:t>
            </a:r>
            <a:r>
              <a:rPr lang="en-US" altLang="ja-JP" kern="10" dirty="0">
                <a:solidFill>
                  <a:srgbClr val="404040"/>
                </a:solidFill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SATA3</a:t>
            </a:r>
            <a:r>
              <a:rPr lang="ja-JP" altLang="en-US" kern="10" dirty="0">
                <a:solidFill>
                  <a:srgbClr val="404040"/>
                </a:solidFill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（</a:t>
            </a:r>
            <a:r>
              <a:rPr lang="en-US" altLang="ja-JP" kern="10" dirty="0">
                <a:solidFill>
                  <a:srgbClr val="404040"/>
                </a:solidFill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2.5 inch</a:t>
            </a:r>
            <a:r>
              <a:rPr lang="ja-JP" altLang="en-US" kern="10" dirty="0">
                <a:solidFill>
                  <a:srgbClr val="404040"/>
                </a:solidFill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）：</a:t>
            </a:r>
            <a:r>
              <a:rPr lang="en-US" altLang="ja-JP" kern="10" dirty="0">
                <a:solidFill>
                  <a:srgbClr val="404040"/>
                </a:solidFill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4 </a:t>
            </a:r>
            <a:r>
              <a:rPr lang="ja-JP" altLang="en-US" kern="10" dirty="0">
                <a:solidFill>
                  <a:srgbClr val="404040"/>
                </a:solidFill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スロット</a:t>
            </a:r>
            <a:endParaRPr lang="en-US" altLang="ja-JP" kern="10" dirty="0">
              <a:solidFill>
                <a:srgbClr val="404040"/>
              </a:solidFill>
              <a:latin typeface="ヒラギノ角ゴ4" panose="020B0400000000000000" pitchFamily="50" charset="-128"/>
              <a:ea typeface="ヒラギノ角ゴ4" panose="020B0400000000000000" pitchFamily="50" charset="-128"/>
            </a:endParaRPr>
          </a:p>
          <a:p>
            <a:pPr algn="l" rtl="0">
              <a:buNone/>
            </a:pP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■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グラフィック：標準　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D-Sub15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（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ASPEED AST2600 BMC | IPMI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）</a:t>
            </a:r>
            <a:endParaRPr lang="en-US" altLang="ja-JP" sz="1800" kern="10" spc="0" dirty="0">
              <a:ln>
                <a:noFill/>
              </a:ln>
              <a:solidFill>
                <a:srgbClr val="404040"/>
              </a:solidFill>
              <a:effectLst/>
              <a:latin typeface="ヒラギノ角ゴ4" panose="020B0400000000000000" pitchFamily="50" charset="-128"/>
              <a:ea typeface="ヒラギノ角ゴ4" panose="020B0400000000000000" pitchFamily="50" charset="-128"/>
            </a:endParaRPr>
          </a:p>
          <a:p>
            <a:pPr algn="l" rtl="0">
              <a:buNone/>
            </a:pP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■ネットワーク：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10 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ギガビット：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2 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ポート（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RJ-45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）</a:t>
            </a:r>
            <a:endParaRPr lang="en-US" altLang="ja-JP" sz="1800" kern="10" spc="0" dirty="0">
              <a:ln>
                <a:noFill/>
              </a:ln>
              <a:solidFill>
                <a:srgbClr val="404040"/>
              </a:solidFill>
              <a:effectLst/>
              <a:latin typeface="ヒラギノ角ゴ4" panose="020B0400000000000000" pitchFamily="50" charset="-128"/>
              <a:ea typeface="ヒラギノ角ゴ4" panose="020B0400000000000000" pitchFamily="50" charset="-128"/>
            </a:endParaRPr>
          </a:p>
          <a:p>
            <a:pPr algn="l" rtl="0">
              <a:buNone/>
            </a:pP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■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電源ユニット：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[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冗長化（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1+1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）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] 450W/100V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（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80 Plus Platinum 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認証）電源</a:t>
            </a:r>
            <a:endParaRPr lang="en-US" altLang="ja-JP" sz="1800" kern="10" spc="0" dirty="0">
              <a:ln>
                <a:noFill/>
              </a:ln>
              <a:solidFill>
                <a:srgbClr val="404040"/>
              </a:solidFill>
              <a:effectLst/>
              <a:latin typeface="ヒラギノ角ゴ4" panose="020B0400000000000000" pitchFamily="50" charset="-128"/>
              <a:ea typeface="ヒラギノ角ゴ4" panose="020B0400000000000000" pitchFamily="50" charset="-128"/>
            </a:endParaRPr>
          </a:p>
          <a:p>
            <a:pPr algn="l" rtl="0">
              <a:buNone/>
            </a:pP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■保証：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3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年間センドバック方式ハードウェア保証</a:t>
            </a:r>
            <a:endParaRPr lang="en-US" altLang="ja-JP" sz="1800" kern="10" spc="0" dirty="0">
              <a:ln>
                <a:noFill/>
              </a:ln>
              <a:solidFill>
                <a:srgbClr val="404040"/>
              </a:solidFill>
              <a:effectLst/>
              <a:latin typeface="ヒラギノ角ゴ4" panose="020B0400000000000000" pitchFamily="50" charset="-128"/>
              <a:ea typeface="ヒラギノ角ゴ4" panose="020B0400000000000000" pitchFamily="50" charset="-128"/>
            </a:endParaRPr>
          </a:p>
        </p:txBody>
      </p:sp>
      <p:sp>
        <p:nvSpPr>
          <p:cNvPr id="1059" name="WordArt 34">
            <a:extLst>
              <a:ext uri="{FF2B5EF4-FFF2-40B4-BE49-F238E27FC236}">
                <a16:creationId xmlns:a16="http://schemas.microsoft.com/office/drawing/2014/main" id="{6B906E89-BA63-37A2-7864-67407F75D1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27491" y="7879716"/>
            <a:ext cx="2237842" cy="16572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5715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altLang="ja-JP" sz="36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【 1CPU 】 AMD Ryzen™ 5  7600 </a:t>
            </a:r>
            <a:endParaRPr lang="ja-JP" altLang="en-US" sz="3600" kern="10" spc="0" dirty="0">
              <a:ln>
                <a:noFill/>
              </a:ln>
              <a:solidFill>
                <a:srgbClr val="FFFFFF"/>
              </a:solidFill>
              <a:effectLst/>
              <a:latin typeface="ヒラギノ角ゴ6" panose="020B0600000000000000" pitchFamily="50" charset="-128"/>
              <a:ea typeface="ヒラギノ角ゴ6" panose="020B0600000000000000" pitchFamily="50" charset="-128"/>
            </a:endParaRPr>
          </a:p>
        </p:txBody>
      </p:sp>
      <p:sp>
        <p:nvSpPr>
          <p:cNvPr id="1060" name="WordArt 36">
            <a:extLst>
              <a:ext uri="{FF2B5EF4-FFF2-40B4-BE49-F238E27FC236}">
                <a16:creationId xmlns:a16="http://schemas.microsoft.com/office/drawing/2014/main" id="{3CA3EA81-0D2B-D1A3-B501-961790F85A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52466" y="7879716"/>
            <a:ext cx="2196000" cy="16572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5715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fi-FI" altLang="ja-JP" sz="36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 1U </a:t>
            </a:r>
            <a:r>
              <a:rPr lang="ja-JP" altLang="en-US" sz="36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ラックマウント型  空冷式</a:t>
            </a:r>
          </a:p>
        </p:txBody>
      </p:sp>
      <p:pic>
        <p:nvPicPr>
          <p:cNvPr id="1061" name="図 1060">
            <a:extLst>
              <a:ext uri="{FF2B5EF4-FFF2-40B4-BE49-F238E27FC236}">
                <a16:creationId xmlns:a16="http://schemas.microsoft.com/office/drawing/2014/main" id="{31A2EC68-49C5-AC29-7074-3D020CA0BF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89" y="8086328"/>
            <a:ext cx="576000" cy="576000"/>
          </a:xfrm>
          <a:prstGeom prst="rect">
            <a:avLst/>
          </a:prstGeom>
        </p:spPr>
      </p:pic>
      <p:pic>
        <p:nvPicPr>
          <p:cNvPr id="1062" name="図 1061">
            <a:extLst>
              <a:ext uri="{FF2B5EF4-FFF2-40B4-BE49-F238E27FC236}">
                <a16:creationId xmlns:a16="http://schemas.microsoft.com/office/drawing/2014/main" id="{0BFB90D0-AAF4-76BC-D4F7-FFBD1D6A7C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823" y="8162453"/>
            <a:ext cx="574125" cy="574125"/>
          </a:xfrm>
          <a:prstGeom prst="rect">
            <a:avLst/>
          </a:prstGeom>
        </p:spPr>
      </p:pic>
      <p:pic>
        <p:nvPicPr>
          <p:cNvPr id="1063" name="図 1062">
            <a:extLst>
              <a:ext uri="{FF2B5EF4-FFF2-40B4-BE49-F238E27FC236}">
                <a16:creationId xmlns:a16="http://schemas.microsoft.com/office/drawing/2014/main" id="{EFF15233-1B65-9929-0D73-647466472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" t="35958" r="4327" b="30992"/>
          <a:stretch/>
        </p:blipFill>
        <p:spPr>
          <a:xfrm>
            <a:off x="355430" y="8558914"/>
            <a:ext cx="2889529" cy="1073179"/>
          </a:xfrm>
          <a:prstGeom prst="rect">
            <a:avLst/>
          </a:prstGeom>
        </p:spPr>
      </p:pic>
      <p:grpSp>
        <p:nvGrpSpPr>
          <p:cNvPr id="1065" name="Group 7">
            <a:extLst>
              <a:ext uri="{FF2B5EF4-FFF2-40B4-BE49-F238E27FC236}">
                <a16:creationId xmlns:a16="http://schemas.microsoft.com/office/drawing/2014/main" id="{D57AA0E1-1626-F303-E1FC-3C906024FCFE}"/>
              </a:ext>
            </a:extLst>
          </p:cNvPr>
          <p:cNvGrpSpPr>
            <a:grpSpLocks/>
          </p:cNvGrpSpPr>
          <p:nvPr/>
        </p:nvGrpSpPr>
        <p:grpSpPr bwMode="auto">
          <a:xfrm>
            <a:off x="4008379" y="9711370"/>
            <a:ext cx="2046063" cy="365741"/>
            <a:chOff x="6620" y="8994"/>
            <a:chExt cx="4518" cy="625"/>
          </a:xfrm>
        </p:grpSpPr>
        <p:sp>
          <p:nvSpPr>
            <p:cNvPr id="1067" name="WordArt 8">
              <a:extLst>
                <a:ext uri="{FF2B5EF4-FFF2-40B4-BE49-F238E27FC236}">
                  <a16:creationId xmlns:a16="http://schemas.microsoft.com/office/drawing/2014/main" id="{7C033628-0823-5AF2-4AD3-FA38FA2EC66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620" y="8994"/>
              <a:ext cx="3970" cy="6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5240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3600" kern="10" dirty="0">
                  <a:solidFill>
                    <a:srgbClr val="000066"/>
                  </a:solidFill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548</a:t>
              </a:r>
              <a:r>
                <a:rPr lang="en-US" altLang="ja-JP" sz="3600" kern="10" spc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,000</a:t>
              </a:r>
              <a:endParaRPr lang="ja-JP" altLang="en-US" sz="3600" kern="10" spc="0" dirty="0">
                <a:ln>
                  <a:noFill/>
                </a:ln>
                <a:solidFill>
                  <a:srgbClr val="000066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endParaRPr>
            </a:p>
          </p:txBody>
        </p:sp>
        <p:sp>
          <p:nvSpPr>
            <p:cNvPr id="1068" name="WordArt 9">
              <a:extLst>
                <a:ext uri="{FF2B5EF4-FFF2-40B4-BE49-F238E27FC236}">
                  <a16:creationId xmlns:a16="http://schemas.microsoft.com/office/drawing/2014/main" id="{A13E4F27-D0F0-00E4-F6E0-E0D29B204A0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671" y="9021"/>
              <a:ext cx="467" cy="16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203200">
                  <a:solidFill>
                    <a:srgbClr val="0033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3600" kern="10" spc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税別</a:t>
              </a:r>
            </a:p>
          </p:txBody>
        </p:sp>
        <p:sp>
          <p:nvSpPr>
            <p:cNvPr id="1069" name="WordArt 10">
              <a:extLst>
                <a:ext uri="{FF2B5EF4-FFF2-40B4-BE49-F238E27FC236}">
                  <a16:creationId xmlns:a16="http://schemas.microsoft.com/office/drawing/2014/main" id="{E8DB6BF2-3ACB-E102-5ABD-C80C954A0D3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728" y="9238"/>
              <a:ext cx="364" cy="2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5240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3600" kern="10" spc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円</a:t>
              </a:r>
            </a:p>
          </p:txBody>
        </p:sp>
      </p:grpSp>
      <p:grpSp>
        <p:nvGrpSpPr>
          <p:cNvPr id="1070" name="Group 17">
            <a:extLst>
              <a:ext uri="{FF2B5EF4-FFF2-40B4-BE49-F238E27FC236}">
                <a16:creationId xmlns:a16="http://schemas.microsoft.com/office/drawing/2014/main" id="{446D7A51-3759-6E22-E3CB-8A3C05D03057}"/>
              </a:ext>
            </a:extLst>
          </p:cNvPr>
          <p:cNvGrpSpPr>
            <a:grpSpLocks/>
          </p:cNvGrpSpPr>
          <p:nvPr/>
        </p:nvGrpSpPr>
        <p:grpSpPr bwMode="auto">
          <a:xfrm>
            <a:off x="6217009" y="9722799"/>
            <a:ext cx="758859" cy="342882"/>
            <a:chOff x="2775" y="10286"/>
            <a:chExt cx="980" cy="443"/>
          </a:xfrm>
        </p:grpSpPr>
        <p:sp>
          <p:nvSpPr>
            <p:cNvPr id="1071" name="Rectangle 18">
              <a:extLst>
                <a:ext uri="{FF2B5EF4-FFF2-40B4-BE49-F238E27FC236}">
                  <a16:creationId xmlns:a16="http://schemas.microsoft.com/office/drawing/2014/main" id="{BAC9ABBE-423C-40CE-9287-58882D856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5" y="10286"/>
              <a:ext cx="980" cy="443"/>
            </a:xfrm>
            <a:prstGeom prst="rect">
              <a:avLst/>
            </a:prstGeom>
            <a:solidFill>
              <a:srgbClr val="DEE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2" name="WordArt 19">
              <a:extLst>
                <a:ext uri="{FF2B5EF4-FFF2-40B4-BE49-F238E27FC236}">
                  <a16:creationId xmlns:a16="http://schemas.microsoft.com/office/drawing/2014/main" id="{18EE99F8-1B13-9C7A-3564-C971AAE6D40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996" y="10348"/>
              <a:ext cx="549" cy="23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5240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1800" kern="10" spc="0">
                  <a:ln>
                    <a:noFill/>
                  </a:ln>
                  <a:solidFill>
                    <a:srgbClr val="002060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3</a:t>
              </a:r>
              <a:r>
                <a:rPr lang="ja-JP" altLang="en-US" sz="1800" kern="10" spc="0">
                  <a:ln>
                    <a:noFill/>
                  </a:ln>
                  <a:solidFill>
                    <a:srgbClr val="002060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年間</a:t>
              </a:r>
            </a:p>
          </p:txBody>
        </p:sp>
        <p:sp>
          <p:nvSpPr>
            <p:cNvPr id="1073" name="WordArt 20">
              <a:extLst>
                <a:ext uri="{FF2B5EF4-FFF2-40B4-BE49-F238E27FC236}">
                  <a16:creationId xmlns:a16="http://schemas.microsoft.com/office/drawing/2014/main" id="{0D6901F9-8116-D307-187D-A197D3E3875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925" y="10599"/>
              <a:ext cx="710" cy="9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5240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800" kern="10" spc="0">
                  <a:ln>
                    <a:noFill/>
                  </a:ln>
                  <a:solidFill>
                    <a:srgbClr val="002060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センドバック保証</a:t>
              </a:r>
            </a:p>
          </p:txBody>
        </p:sp>
      </p:grpSp>
      <p:sp>
        <p:nvSpPr>
          <p:cNvPr id="1074" name="WordArt 25">
            <a:extLst>
              <a:ext uri="{FF2B5EF4-FFF2-40B4-BE49-F238E27FC236}">
                <a16:creationId xmlns:a16="http://schemas.microsoft.com/office/drawing/2014/main" id="{8184A0BC-2DF0-E306-018F-CD55BE5D73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2858" y="9758274"/>
            <a:ext cx="2154356" cy="23684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5715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3600" kern="10" spc="0" dirty="0">
                <a:ln>
                  <a:noFill/>
                </a:ln>
                <a:solidFill>
                  <a:srgbClr val="0D0D0D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Applied</a:t>
            </a:r>
            <a:r>
              <a:rPr lang="ja-JP" altLang="en-US" sz="3600" kern="10" spc="0" dirty="0">
                <a:ln>
                  <a:noFill/>
                </a:ln>
                <a:solidFill>
                  <a:srgbClr val="0D0D0D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　</a:t>
            </a:r>
            <a:r>
              <a:rPr lang="en-US" altLang="ja-JP" sz="3600" kern="10" spc="0" dirty="0">
                <a:ln>
                  <a:noFill/>
                </a:ln>
                <a:solidFill>
                  <a:srgbClr val="0D0D0D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HPC</a:t>
            </a:r>
          </a:p>
          <a:p>
            <a:pPr algn="l" rtl="0">
              <a:buNone/>
            </a:pPr>
            <a:r>
              <a:rPr lang="en-US" altLang="ja-JP" sz="3600" kern="10" spc="0" dirty="0">
                <a:ln>
                  <a:noFill/>
                </a:ln>
                <a:solidFill>
                  <a:srgbClr val="0D0D0D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SV-R57600MS3A1TU1NVM </a:t>
            </a:r>
            <a:r>
              <a:rPr lang="ja-JP" altLang="en-US" sz="3600" kern="10" spc="0" dirty="0">
                <a:ln>
                  <a:noFill/>
                </a:ln>
                <a:solidFill>
                  <a:srgbClr val="0D0D0D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　　　　</a:t>
            </a:r>
          </a:p>
        </p:txBody>
      </p:sp>
      <p:sp>
        <p:nvSpPr>
          <p:cNvPr id="1075" name="WordArt 13">
            <a:extLst>
              <a:ext uri="{FF2B5EF4-FFF2-40B4-BE49-F238E27FC236}">
                <a16:creationId xmlns:a16="http://schemas.microsoft.com/office/drawing/2014/main" id="{92CA1A43-E930-DA44-54EB-78DE22B0FB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0019" y="9695008"/>
            <a:ext cx="1203299" cy="281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5715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altLang="ja-JP" sz="3600" kern="10" dirty="0">
                <a:solidFill>
                  <a:srgbClr val="0D0D0D"/>
                </a:solidFill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1U</a:t>
            </a:r>
            <a:r>
              <a:rPr lang="ja-JP" altLang="en-US" sz="3600" kern="10" dirty="0">
                <a:solidFill>
                  <a:srgbClr val="0D0D0D"/>
                </a:solidFill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ラックマウント型</a:t>
            </a:r>
            <a:endParaRPr lang="en-US" altLang="ja-JP" sz="3600" kern="10" dirty="0">
              <a:solidFill>
                <a:srgbClr val="0D0D0D"/>
              </a:solidFill>
              <a:latin typeface="ヒラギノ角ゴ6" panose="020B0600000000000000" pitchFamily="50" charset="-128"/>
              <a:ea typeface="ヒラギノ角ゴ6" panose="020B0600000000000000" pitchFamily="50" charset="-128"/>
            </a:endParaRPr>
          </a:p>
          <a:p>
            <a:pPr algn="ctr" rtl="0">
              <a:buNone/>
            </a:pPr>
            <a:r>
              <a:rPr lang="ja-JP" altLang="en-US" sz="3600" kern="10" dirty="0">
                <a:solidFill>
                  <a:srgbClr val="0D0D0D"/>
                </a:solidFill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最安値モデル</a:t>
            </a:r>
            <a:endParaRPr lang="en-US" altLang="ja-JP" sz="3600" kern="10" dirty="0">
              <a:solidFill>
                <a:srgbClr val="0D0D0D"/>
              </a:solidFill>
              <a:latin typeface="ヒラギノ角ゴ6" panose="020B0600000000000000" pitchFamily="50" charset="-128"/>
              <a:ea typeface="ヒラギノ角ゴ6" panose="020B0600000000000000" pitchFamily="50" charset="-128"/>
            </a:endParaRPr>
          </a:p>
        </p:txBody>
      </p:sp>
      <p:cxnSp>
        <p:nvCxnSpPr>
          <p:cNvPr id="1077" name="AutoShape 4">
            <a:extLst>
              <a:ext uri="{FF2B5EF4-FFF2-40B4-BE49-F238E27FC236}">
                <a16:creationId xmlns:a16="http://schemas.microsoft.com/office/drawing/2014/main" id="{BDEB430C-68C8-B7EC-7BB1-6C9F8A90806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4737" y="10165418"/>
            <a:ext cx="695149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2">
            <a:extLst>
              <a:ext uri="{FF2B5EF4-FFF2-40B4-BE49-F238E27FC236}">
                <a16:creationId xmlns:a16="http://schemas.microsoft.com/office/drawing/2014/main" id="{133BB52B-7288-070D-CC40-8E7D9EE70718}"/>
              </a:ext>
            </a:extLst>
          </p:cNvPr>
          <p:cNvGrpSpPr>
            <a:grpSpLocks/>
          </p:cNvGrpSpPr>
          <p:nvPr/>
        </p:nvGrpSpPr>
        <p:grpSpPr bwMode="auto">
          <a:xfrm>
            <a:off x="6224517" y="1461810"/>
            <a:ext cx="1188000" cy="252000"/>
            <a:chOff x="6104" y="21515"/>
            <a:chExt cx="4631" cy="1048"/>
          </a:xfrm>
        </p:grpSpPr>
        <p:cxnSp>
          <p:nvCxnSpPr>
            <p:cNvPr id="3" name="AutoShape 3">
              <a:extLst>
                <a:ext uri="{FF2B5EF4-FFF2-40B4-BE49-F238E27FC236}">
                  <a16:creationId xmlns:a16="http://schemas.microsoft.com/office/drawing/2014/main" id="{C5CC592F-763B-427B-DDFC-B037C4D3C28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91" y="22406"/>
              <a:ext cx="831" cy="0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" name="AutoShape 4">
              <a:extLst>
                <a:ext uri="{FF2B5EF4-FFF2-40B4-BE49-F238E27FC236}">
                  <a16:creationId xmlns:a16="http://schemas.microsoft.com/office/drawing/2014/main" id="{DA056D5B-F4DE-2658-902B-ACDC3CDEBA3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858" y="22406"/>
              <a:ext cx="831" cy="0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6ABB89A-04E6-FBFA-1498-1E14193F21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7" y="21590"/>
              <a:ext cx="3338" cy="653"/>
              <a:chOff x="3528" y="3992"/>
              <a:chExt cx="6256" cy="1224"/>
            </a:xfrm>
          </p:grpSpPr>
          <p:sp>
            <p:nvSpPr>
              <p:cNvPr id="30" name="Freeform 6">
                <a:extLst>
                  <a:ext uri="{FF2B5EF4-FFF2-40B4-BE49-F238E27FC236}">
                    <a16:creationId xmlns:a16="http://schemas.microsoft.com/office/drawing/2014/main" id="{3C4AEA4B-5505-CF10-D056-2756A36DB91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28" y="4087"/>
                <a:ext cx="1166" cy="1117"/>
              </a:xfrm>
              <a:custGeom>
                <a:avLst/>
                <a:gdLst>
                  <a:gd name="T0" fmla="*/ 171 w 171"/>
                  <a:gd name="T1" fmla="*/ 0 h 164"/>
                  <a:gd name="T2" fmla="*/ 152 w 171"/>
                  <a:gd name="T3" fmla="*/ 0 h 164"/>
                  <a:gd name="T4" fmla="*/ 1 w 171"/>
                  <a:gd name="T5" fmla="*/ 0 h 164"/>
                  <a:gd name="T6" fmla="*/ 1 w 171"/>
                  <a:gd name="T7" fmla="*/ 38 h 164"/>
                  <a:gd name="T8" fmla="*/ 131 w 171"/>
                  <a:gd name="T9" fmla="*/ 38 h 164"/>
                  <a:gd name="T10" fmla="*/ 88 w 171"/>
                  <a:gd name="T11" fmla="*/ 80 h 164"/>
                  <a:gd name="T12" fmla="*/ 90 w 171"/>
                  <a:gd name="T13" fmla="*/ 50 h 164"/>
                  <a:gd name="T14" fmla="*/ 50 w 171"/>
                  <a:gd name="T15" fmla="*/ 50 h 164"/>
                  <a:gd name="T16" fmla="*/ 31 w 171"/>
                  <a:gd name="T17" fmla="*/ 112 h 164"/>
                  <a:gd name="T18" fmla="*/ 0 w 171"/>
                  <a:gd name="T19" fmla="*/ 124 h 164"/>
                  <a:gd name="T20" fmla="*/ 0 w 171"/>
                  <a:gd name="T21" fmla="*/ 164 h 164"/>
                  <a:gd name="T22" fmla="*/ 60 w 171"/>
                  <a:gd name="T23" fmla="*/ 140 h 164"/>
                  <a:gd name="T24" fmla="*/ 76 w 171"/>
                  <a:gd name="T25" fmla="*/ 117 h 164"/>
                  <a:gd name="T26" fmla="*/ 76 w 171"/>
                  <a:gd name="T27" fmla="*/ 119 h 164"/>
                  <a:gd name="T28" fmla="*/ 142 w 171"/>
                  <a:gd name="T29" fmla="*/ 93 h 164"/>
                  <a:gd name="T30" fmla="*/ 171 w 171"/>
                  <a:gd name="T31" fmla="*/ 18 h 164"/>
                  <a:gd name="T32" fmla="*/ 171 w 171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1" h="164">
                    <a:moveTo>
                      <a:pt x="171" y="0"/>
                    </a:moveTo>
                    <a:cubicBezTo>
                      <a:pt x="152" y="0"/>
                      <a:pt x="152" y="0"/>
                      <a:pt x="15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99" y="38"/>
                      <a:pt x="131" y="38"/>
                    </a:cubicBezTo>
                    <a:cubicBezTo>
                      <a:pt x="127" y="54"/>
                      <a:pt x="116" y="75"/>
                      <a:pt x="88" y="80"/>
                    </a:cubicBezTo>
                    <a:cubicBezTo>
                      <a:pt x="90" y="63"/>
                      <a:pt x="90" y="51"/>
                      <a:pt x="90" y="50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0" y="61"/>
                      <a:pt x="47" y="95"/>
                      <a:pt x="31" y="112"/>
                    </a:cubicBezTo>
                    <a:cubicBezTo>
                      <a:pt x="23" y="120"/>
                      <a:pt x="13" y="124"/>
                      <a:pt x="0" y="124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24" y="164"/>
                      <a:pt x="45" y="156"/>
                      <a:pt x="60" y="140"/>
                    </a:cubicBezTo>
                    <a:cubicBezTo>
                      <a:pt x="67" y="133"/>
                      <a:pt x="72" y="125"/>
                      <a:pt x="76" y="117"/>
                    </a:cubicBezTo>
                    <a:cubicBezTo>
                      <a:pt x="76" y="119"/>
                      <a:pt x="76" y="119"/>
                      <a:pt x="76" y="119"/>
                    </a:cubicBezTo>
                    <a:cubicBezTo>
                      <a:pt x="103" y="119"/>
                      <a:pt x="125" y="110"/>
                      <a:pt x="142" y="93"/>
                    </a:cubicBezTo>
                    <a:cubicBezTo>
                      <a:pt x="171" y="64"/>
                      <a:pt x="171" y="20"/>
                      <a:pt x="171" y="18"/>
                    </a:cubicBez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" name="Freeform 7">
                <a:extLst>
                  <a:ext uri="{FF2B5EF4-FFF2-40B4-BE49-F238E27FC236}">
                    <a16:creationId xmlns:a16="http://schemas.microsoft.com/office/drawing/2014/main" id="{351BD3DD-6179-5A56-E2E2-8D152E15329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09" y="4121"/>
                <a:ext cx="1139" cy="1076"/>
              </a:xfrm>
              <a:custGeom>
                <a:avLst/>
                <a:gdLst>
                  <a:gd name="T0" fmla="*/ 153 w 167"/>
                  <a:gd name="T1" fmla="*/ 38 h 158"/>
                  <a:gd name="T2" fmla="*/ 124 w 167"/>
                  <a:gd name="T3" fmla="*/ 8 h 158"/>
                  <a:gd name="T4" fmla="*/ 125 w 167"/>
                  <a:gd name="T5" fmla="*/ 0 h 158"/>
                  <a:gd name="T6" fmla="*/ 0 w 167"/>
                  <a:gd name="T7" fmla="*/ 0 h 158"/>
                  <a:gd name="T8" fmla="*/ 0 w 167"/>
                  <a:gd name="T9" fmla="*/ 38 h 158"/>
                  <a:gd name="T10" fmla="*/ 129 w 167"/>
                  <a:gd name="T11" fmla="*/ 38 h 158"/>
                  <a:gd name="T12" fmla="*/ 109 w 167"/>
                  <a:gd name="T13" fmla="*/ 86 h 158"/>
                  <a:gd name="T14" fmla="*/ 17 w 167"/>
                  <a:gd name="T15" fmla="*/ 120 h 158"/>
                  <a:gd name="T16" fmla="*/ 17 w 167"/>
                  <a:gd name="T17" fmla="*/ 158 h 158"/>
                  <a:gd name="T18" fmla="*/ 138 w 167"/>
                  <a:gd name="T19" fmla="*/ 110 h 158"/>
                  <a:gd name="T20" fmla="*/ 167 w 167"/>
                  <a:gd name="T21" fmla="*/ 34 h 158"/>
                  <a:gd name="T22" fmla="*/ 153 w 167"/>
                  <a:gd name="T23" fmla="*/ 3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158">
                    <a:moveTo>
                      <a:pt x="153" y="38"/>
                    </a:moveTo>
                    <a:cubicBezTo>
                      <a:pt x="137" y="38"/>
                      <a:pt x="124" y="24"/>
                      <a:pt x="124" y="8"/>
                    </a:cubicBezTo>
                    <a:cubicBezTo>
                      <a:pt x="124" y="5"/>
                      <a:pt x="124" y="3"/>
                      <a:pt x="1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99" y="38"/>
                      <a:pt x="129" y="38"/>
                    </a:cubicBezTo>
                    <a:cubicBezTo>
                      <a:pt x="127" y="51"/>
                      <a:pt x="122" y="70"/>
                      <a:pt x="109" y="86"/>
                    </a:cubicBezTo>
                    <a:cubicBezTo>
                      <a:pt x="91" y="108"/>
                      <a:pt x="59" y="120"/>
                      <a:pt x="17" y="120"/>
                    </a:cubicBezTo>
                    <a:cubicBezTo>
                      <a:pt x="17" y="158"/>
                      <a:pt x="17" y="158"/>
                      <a:pt x="17" y="158"/>
                    </a:cubicBezTo>
                    <a:cubicBezTo>
                      <a:pt x="70" y="158"/>
                      <a:pt x="113" y="141"/>
                      <a:pt x="138" y="110"/>
                    </a:cubicBezTo>
                    <a:cubicBezTo>
                      <a:pt x="160" y="84"/>
                      <a:pt x="166" y="53"/>
                      <a:pt x="167" y="34"/>
                    </a:cubicBezTo>
                    <a:cubicBezTo>
                      <a:pt x="163" y="36"/>
                      <a:pt x="158" y="38"/>
                      <a:pt x="153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" name="Freeform 8">
                <a:extLst>
                  <a:ext uri="{FF2B5EF4-FFF2-40B4-BE49-F238E27FC236}">
                    <a16:creationId xmlns:a16="http://schemas.microsoft.com/office/drawing/2014/main" id="{FD8CCC90-7683-9B70-D9BE-5B1635ACFF06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680" y="3992"/>
                <a:ext cx="364" cy="353"/>
              </a:xfrm>
              <a:custGeom>
                <a:avLst/>
                <a:gdLst>
                  <a:gd name="T0" fmla="*/ 27 w 53"/>
                  <a:gd name="T1" fmla="*/ 0 h 52"/>
                  <a:gd name="T2" fmla="*/ 0 w 53"/>
                  <a:gd name="T3" fmla="*/ 26 h 52"/>
                  <a:gd name="T4" fmla="*/ 27 w 53"/>
                  <a:gd name="T5" fmla="*/ 52 h 52"/>
                  <a:gd name="T6" fmla="*/ 53 w 53"/>
                  <a:gd name="T7" fmla="*/ 26 h 52"/>
                  <a:gd name="T8" fmla="*/ 27 w 53"/>
                  <a:gd name="T9" fmla="*/ 0 h 52"/>
                  <a:gd name="T10" fmla="*/ 27 w 53"/>
                  <a:gd name="T11" fmla="*/ 41 h 52"/>
                  <a:gd name="T12" fmla="*/ 11 w 53"/>
                  <a:gd name="T13" fmla="*/ 26 h 52"/>
                  <a:gd name="T14" fmla="*/ 27 w 53"/>
                  <a:gd name="T15" fmla="*/ 10 h 52"/>
                  <a:gd name="T16" fmla="*/ 42 w 53"/>
                  <a:gd name="T17" fmla="*/ 26 h 52"/>
                  <a:gd name="T18" fmla="*/ 27 w 53"/>
                  <a:gd name="T19" fmla="*/ 4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52">
                    <a:moveTo>
                      <a:pt x="27" y="0"/>
                    </a:moveTo>
                    <a:cubicBezTo>
                      <a:pt x="12" y="0"/>
                      <a:pt x="0" y="11"/>
                      <a:pt x="0" y="26"/>
                    </a:cubicBezTo>
                    <a:cubicBezTo>
                      <a:pt x="0" y="40"/>
                      <a:pt x="12" y="52"/>
                      <a:pt x="27" y="52"/>
                    </a:cubicBezTo>
                    <a:cubicBezTo>
                      <a:pt x="41" y="52"/>
                      <a:pt x="53" y="40"/>
                      <a:pt x="53" y="26"/>
                    </a:cubicBezTo>
                    <a:cubicBezTo>
                      <a:pt x="53" y="11"/>
                      <a:pt x="41" y="0"/>
                      <a:pt x="27" y="0"/>
                    </a:cubicBezTo>
                    <a:close/>
                    <a:moveTo>
                      <a:pt x="27" y="41"/>
                    </a:moveTo>
                    <a:cubicBezTo>
                      <a:pt x="18" y="41"/>
                      <a:pt x="11" y="34"/>
                      <a:pt x="11" y="26"/>
                    </a:cubicBezTo>
                    <a:cubicBezTo>
                      <a:pt x="11" y="17"/>
                      <a:pt x="18" y="10"/>
                      <a:pt x="27" y="10"/>
                    </a:cubicBezTo>
                    <a:cubicBezTo>
                      <a:pt x="35" y="10"/>
                      <a:pt x="42" y="17"/>
                      <a:pt x="42" y="26"/>
                    </a:cubicBezTo>
                    <a:cubicBezTo>
                      <a:pt x="42" y="34"/>
                      <a:pt x="35" y="41"/>
                      <a:pt x="27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" name="Freeform 9">
                <a:extLst>
                  <a:ext uri="{FF2B5EF4-FFF2-40B4-BE49-F238E27FC236}">
                    <a16:creationId xmlns:a16="http://schemas.microsoft.com/office/drawing/2014/main" id="{DFAB5425-32D4-F8E7-DB46-995A7D66FB9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411" y="4093"/>
                <a:ext cx="1182" cy="1123"/>
              </a:xfrm>
              <a:custGeom>
                <a:avLst/>
                <a:gdLst>
                  <a:gd name="T0" fmla="*/ 134 w 173"/>
                  <a:gd name="T1" fmla="*/ 0 h 165"/>
                  <a:gd name="T2" fmla="*/ 75 w 173"/>
                  <a:gd name="T3" fmla="*/ 25 h 165"/>
                  <a:gd name="T4" fmla="*/ 34 w 173"/>
                  <a:gd name="T5" fmla="*/ 44 h 165"/>
                  <a:gd name="T6" fmla="*/ 0 w 173"/>
                  <a:gd name="T7" fmla="*/ 44 h 165"/>
                  <a:gd name="T8" fmla="*/ 0 w 173"/>
                  <a:gd name="T9" fmla="*/ 84 h 165"/>
                  <a:gd name="T10" fmla="*/ 39 w 173"/>
                  <a:gd name="T11" fmla="*/ 84 h 165"/>
                  <a:gd name="T12" fmla="*/ 72 w 173"/>
                  <a:gd name="T13" fmla="*/ 73 h 165"/>
                  <a:gd name="T14" fmla="*/ 72 w 173"/>
                  <a:gd name="T15" fmla="*/ 165 h 165"/>
                  <a:gd name="T16" fmla="*/ 112 w 173"/>
                  <a:gd name="T17" fmla="*/ 165 h 165"/>
                  <a:gd name="T18" fmla="*/ 112 w 173"/>
                  <a:gd name="T19" fmla="*/ 51 h 165"/>
                  <a:gd name="T20" fmla="*/ 140 w 173"/>
                  <a:gd name="T21" fmla="*/ 40 h 165"/>
                  <a:gd name="T22" fmla="*/ 173 w 173"/>
                  <a:gd name="T23" fmla="*/ 40 h 165"/>
                  <a:gd name="T24" fmla="*/ 173 w 173"/>
                  <a:gd name="T25" fmla="*/ 0 h 165"/>
                  <a:gd name="T26" fmla="*/ 134 w 173"/>
                  <a:gd name="T27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3" h="165">
                    <a:moveTo>
                      <a:pt x="134" y="0"/>
                    </a:moveTo>
                    <a:cubicBezTo>
                      <a:pt x="123" y="0"/>
                      <a:pt x="109" y="7"/>
                      <a:pt x="75" y="25"/>
                    </a:cubicBezTo>
                    <a:cubicBezTo>
                      <a:pt x="62" y="32"/>
                      <a:pt x="42" y="44"/>
                      <a:pt x="34" y="44"/>
                    </a:cubicBezTo>
                    <a:cubicBezTo>
                      <a:pt x="26" y="44"/>
                      <a:pt x="0" y="44"/>
                      <a:pt x="0" y="4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47" y="84"/>
                      <a:pt x="55" y="81"/>
                      <a:pt x="72" y="73"/>
                    </a:cubicBezTo>
                    <a:cubicBezTo>
                      <a:pt x="72" y="165"/>
                      <a:pt x="72" y="165"/>
                      <a:pt x="72" y="165"/>
                    </a:cubicBezTo>
                    <a:cubicBezTo>
                      <a:pt x="112" y="165"/>
                      <a:pt x="112" y="165"/>
                      <a:pt x="112" y="165"/>
                    </a:cubicBezTo>
                    <a:cubicBezTo>
                      <a:pt x="112" y="51"/>
                      <a:pt x="112" y="51"/>
                      <a:pt x="112" y="51"/>
                    </a:cubicBezTo>
                    <a:cubicBezTo>
                      <a:pt x="122" y="46"/>
                      <a:pt x="133" y="40"/>
                      <a:pt x="140" y="40"/>
                    </a:cubicBezTo>
                    <a:cubicBezTo>
                      <a:pt x="147" y="40"/>
                      <a:pt x="173" y="40"/>
                      <a:pt x="173" y="40"/>
                    </a:cubicBezTo>
                    <a:cubicBezTo>
                      <a:pt x="173" y="0"/>
                      <a:pt x="173" y="0"/>
                      <a:pt x="173" y="0"/>
                    </a:cubicBez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" name="Freeform 10">
                <a:extLst>
                  <a:ext uri="{FF2B5EF4-FFF2-40B4-BE49-F238E27FC236}">
                    <a16:creationId xmlns:a16="http://schemas.microsoft.com/office/drawing/2014/main" id="{33775500-A2E7-9306-9731-19A4C68939C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777" y="4059"/>
                <a:ext cx="906" cy="1157"/>
              </a:xfrm>
              <a:custGeom>
                <a:avLst/>
                <a:gdLst>
                  <a:gd name="T0" fmla="*/ 394 w 1278"/>
                  <a:gd name="T1" fmla="*/ 0 h 1635"/>
                  <a:gd name="T2" fmla="*/ 0 w 1278"/>
                  <a:gd name="T3" fmla="*/ 0 h 1635"/>
                  <a:gd name="T4" fmla="*/ 0 w 1278"/>
                  <a:gd name="T5" fmla="*/ 1635 h 1635"/>
                  <a:gd name="T6" fmla="*/ 394 w 1278"/>
                  <a:gd name="T7" fmla="*/ 1635 h 1635"/>
                  <a:gd name="T8" fmla="*/ 394 w 1278"/>
                  <a:gd name="T9" fmla="*/ 865 h 1635"/>
                  <a:gd name="T10" fmla="*/ 1278 w 1278"/>
                  <a:gd name="T11" fmla="*/ 981 h 1635"/>
                  <a:gd name="T12" fmla="*/ 1278 w 1278"/>
                  <a:gd name="T13" fmla="*/ 596 h 1635"/>
                  <a:gd name="T14" fmla="*/ 394 w 1278"/>
                  <a:gd name="T15" fmla="*/ 481 h 1635"/>
                  <a:gd name="T16" fmla="*/ 394 w 1278"/>
                  <a:gd name="T17" fmla="*/ 0 h 1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8" h="1635">
                    <a:moveTo>
                      <a:pt x="394" y="0"/>
                    </a:moveTo>
                    <a:lnTo>
                      <a:pt x="0" y="0"/>
                    </a:lnTo>
                    <a:lnTo>
                      <a:pt x="0" y="1635"/>
                    </a:lnTo>
                    <a:lnTo>
                      <a:pt x="394" y="1635"/>
                    </a:lnTo>
                    <a:lnTo>
                      <a:pt x="394" y="865"/>
                    </a:lnTo>
                    <a:lnTo>
                      <a:pt x="1278" y="981"/>
                    </a:lnTo>
                    <a:lnTo>
                      <a:pt x="1278" y="596"/>
                    </a:lnTo>
                    <a:lnTo>
                      <a:pt x="394" y="481"/>
                    </a:lnTo>
                    <a:lnTo>
                      <a:pt x="39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" name="Rectangle 11">
                <a:extLst>
                  <a:ext uri="{FF2B5EF4-FFF2-40B4-BE49-F238E27FC236}">
                    <a16:creationId xmlns:a16="http://schemas.microsoft.com/office/drawing/2014/main" id="{8BF8B339-5B76-7B70-9639-360C275698D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314" y="4039"/>
                <a:ext cx="218" cy="18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" name="Rectangle 12">
                <a:extLst>
                  <a:ext uri="{FF2B5EF4-FFF2-40B4-BE49-F238E27FC236}">
                    <a16:creationId xmlns:a16="http://schemas.microsoft.com/office/drawing/2014/main" id="{1712CF4B-2B6E-F921-8F68-9D219CA6D29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572" y="4039"/>
                <a:ext cx="212" cy="18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" name="Rectangle 13">
                <a:extLst>
                  <a:ext uri="{FF2B5EF4-FFF2-40B4-BE49-F238E27FC236}">
                    <a16:creationId xmlns:a16="http://schemas.microsoft.com/office/drawing/2014/main" id="{C5A1ADE5-A75A-AB57-08D1-053F605137B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194" y="4073"/>
                <a:ext cx="1014" cy="2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" name="Freeform 14">
                <a:extLst>
                  <a:ext uri="{FF2B5EF4-FFF2-40B4-BE49-F238E27FC236}">
                    <a16:creationId xmlns:a16="http://schemas.microsoft.com/office/drawing/2014/main" id="{5E786A51-D517-78DC-5461-4FD35E5B7CA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118" y="4447"/>
                <a:ext cx="1152" cy="736"/>
              </a:xfrm>
              <a:custGeom>
                <a:avLst/>
                <a:gdLst>
                  <a:gd name="T0" fmla="*/ 150 w 169"/>
                  <a:gd name="T1" fmla="*/ 0 h 108"/>
                  <a:gd name="T2" fmla="*/ 0 w 169"/>
                  <a:gd name="T3" fmla="*/ 0 h 108"/>
                  <a:gd name="T4" fmla="*/ 0 w 169"/>
                  <a:gd name="T5" fmla="*/ 38 h 108"/>
                  <a:gd name="T6" fmla="*/ 127 w 169"/>
                  <a:gd name="T7" fmla="*/ 38 h 108"/>
                  <a:gd name="T8" fmla="*/ 38 w 169"/>
                  <a:gd name="T9" fmla="*/ 71 h 108"/>
                  <a:gd name="T10" fmla="*/ 13 w 169"/>
                  <a:gd name="T11" fmla="*/ 71 h 108"/>
                  <a:gd name="T12" fmla="*/ 13 w 169"/>
                  <a:gd name="T13" fmla="*/ 108 h 108"/>
                  <a:gd name="T14" fmla="*/ 38 w 169"/>
                  <a:gd name="T15" fmla="*/ 108 h 108"/>
                  <a:gd name="T16" fmla="*/ 169 w 169"/>
                  <a:gd name="T17" fmla="*/ 19 h 108"/>
                  <a:gd name="T18" fmla="*/ 169 w 169"/>
                  <a:gd name="T19" fmla="*/ 0 h 108"/>
                  <a:gd name="T20" fmla="*/ 150 w 169"/>
                  <a:gd name="T2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" h="108">
                    <a:moveTo>
                      <a:pt x="15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93" y="38"/>
                      <a:pt x="127" y="38"/>
                    </a:cubicBezTo>
                    <a:cubicBezTo>
                      <a:pt x="116" y="60"/>
                      <a:pt x="87" y="71"/>
                      <a:pt x="38" y="71"/>
                    </a:cubicBezTo>
                    <a:cubicBezTo>
                      <a:pt x="13" y="71"/>
                      <a:pt x="13" y="71"/>
                      <a:pt x="13" y="71"/>
                    </a:cubicBezTo>
                    <a:cubicBezTo>
                      <a:pt x="13" y="108"/>
                      <a:pt x="13" y="108"/>
                      <a:pt x="13" y="108"/>
                    </a:cubicBezTo>
                    <a:cubicBezTo>
                      <a:pt x="38" y="108"/>
                      <a:pt x="38" y="108"/>
                      <a:pt x="38" y="108"/>
                    </a:cubicBezTo>
                    <a:cubicBezTo>
                      <a:pt x="121" y="108"/>
                      <a:pt x="169" y="76"/>
                      <a:pt x="169" y="19"/>
                    </a:cubicBezTo>
                    <a:cubicBezTo>
                      <a:pt x="169" y="0"/>
                      <a:pt x="169" y="0"/>
                      <a:pt x="169" y="0"/>
                    </a:cubicBez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8" name="Group 15">
              <a:extLst>
                <a:ext uri="{FF2B5EF4-FFF2-40B4-BE49-F238E27FC236}">
                  <a16:creationId xmlns:a16="http://schemas.microsoft.com/office/drawing/2014/main" id="{2CE10D40-E845-814F-E8CD-9F0A5D034B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82" y="22354"/>
              <a:ext cx="3317" cy="106"/>
              <a:chOff x="3553" y="5390"/>
              <a:chExt cx="5996" cy="189"/>
            </a:xfrm>
          </p:grpSpPr>
          <p:sp>
            <p:nvSpPr>
              <p:cNvPr id="15" name="Rectangle 16">
                <a:extLst>
                  <a:ext uri="{FF2B5EF4-FFF2-40B4-BE49-F238E27FC236}">
                    <a16:creationId xmlns:a16="http://schemas.microsoft.com/office/drawing/2014/main" id="{D918F351-7F1B-B0F8-8D1F-610DB2536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3" y="5467"/>
                <a:ext cx="1530" cy="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" name="Rectangle 17">
                <a:extLst>
                  <a:ext uri="{FF2B5EF4-FFF2-40B4-BE49-F238E27FC236}">
                    <a16:creationId xmlns:a16="http://schemas.microsoft.com/office/drawing/2014/main" id="{1D4539B2-0144-96B2-AEFF-D6D3948BD6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9" y="5467"/>
                <a:ext cx="1530" cy="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grpSp>
            <p:nvGrpSpPr>
              <p:cNvPr id="17" name="Group 18">
                <a:extLst>
                  <a:ext uri="{FF2B5EF4-FFF2-40B4-BE49-F238E27FC236}">
                    <a16:creationId xmlns:a16="http://schemas.microsoft.com/office/drawing/2014/main" id="{5EFCFFE8-0EA3-EFDD-7E47-571904D7E2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5" y="5390"/>
                <a:ext cx="2541" cy="189"/>
                <a:chOff x="5295" y="10251"/>
                <a:chExt cx="2541" cy="189"/>
              </a:xfrm>
            </p:grpSpPr>
            <p:sp>
              <p:nvSpPr>
                <p:cNvPr id="18" name="WordArt 19">
                  <a:extLst>
                    <a:ext uri="{FF2B5EF4-FFF2-40B4-BE49-F238E27FC236}">
                      <a16:creationId xmlns:a16="http://schemas.microsoft.com/office/drawing/2014/main" id="{E955E92E-9367-0A8F-15BC-E2ABAC784871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295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デ</a:t>
                  </a:r>
                </a:p>
              </p:txBody>
            </p:sp>
            <p:sp>
              <p:nvSpPr>
                <p:cNvPr id="19" name="WordArt 20">
                  <a:extLst>
                    <a:ext uri="{FF2B5EF4-FFF2-40B4-BE49-F238E27FC236}">
                      <a16:creationId xmlns:a16="http://schemas.microsoft.com/office/drawing/2014/main" id="{2722DCB8-869E-DC45-4056-24C5643164FE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508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ジ</a:t>
                  </a:r>
                </a:p>
              </p:txBody>
            </p:sp>
            <p:sp>
              <p:nvSpPr>
                <p:cNvPr id="20" name="WordArt 21">
                  <a:extLst>
                    <a:ext uri="{FF2B5EF4-FFF2-40B4-BE49-F238E27FC236}">
                      <a16:creationId xmlns:a16="http://schemas.microsoft.com/office/drawing/2014/main" id="{BE5A2314-F621-7CAB-2962-F237A0A4352D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721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タ</a:t>
                  </a:r>
                </a:p>
              </p:txBody>
            </p:sp>
            <p:sp>
              <p:nvSpPr>
                <p:cNvPr id="21" name="WordArt 22">
                  <a:extLst>
                    <a:ext uri="{FF2B5EF4-FFF2-40B4-BE49-F238E27FC236}">
                      <a16:creationId xmlns:a16="http://schemas.microsoft.com/office/drawing/2014/main" id="{19D30E57-6081-1F1E-EB6C-5EB4FC9CBACD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925" y="10257"/>
                  <a:ext cx="194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ル</a:t>
                  </a:r>
                </a:p>
              </p:txBody>
            </p:sp>
            <p:sp>
              <p:nvSpPr>
                <p:cNvPr id="22" name="WordArt 23">
                  <a:extLst>
                    <a:ext uri="{FF2B5EF4-FFF2-40B4-BE49-F238E27FC236}">
                      <a16:creationId xmlns:a16="http://schemas.microsoft.com/office/drawing/2014/main" id="{6F016B6B-B6D6-4D20-FB0D-404D6680D643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147" y="10254"/>
                  <a:ext cx="195" cy="186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丸</a:t>
                  </a:r>
                </a:p>
              </p:txBody>
            </p:sp>
            <p:sp>
              <p:nvSpPr>
                <p:cNvPr id="23" name="WordArt 24">
                  <a:extLst>
                    <a:ext uri="{FF2B5EF4-FFF2-40B4-BE49-F238E27FC236}">
                      <a16:creationId xmlns:a16="http://schemas.microsoft.com/office/drawing/2014/main" id="{132890B8-8AE2-A009-F672-A0B3A0620CE1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384" y="10266"/>
                  <a:ext cx="164" cy="174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ご</a:t>
                  </a:r>
                </a:p>
              </p:txBody>
            </p:sp>
            <p:sp>
              <p:nvSpPr>
                <p:cNvPr id="24" name="WordArt 25">
                  <a:extLst>
                    <a:ext uri="{FF2B5EF4-FFF2-40B4-BE49-F238E27FC236}">
                      <a16:creationId xmlns:a16="http://schemas.microsoft.com/office/drawing/2014/main" id="{7BEA9AC0-9355-168E-3D9B-EFD8282D9E6B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585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と</a:t>
                  </a:r>
                </a:p>
              </p:txBody>
            </p:sp>
            <p:sp>
              <p:nvSpPr>
                <p:cNvPr id="25" name="WordArt 26">
                  <a:extLst>
                    <a:ext uri="{FF2B5EF4-FFF2-40B4-BE49-F238E27FC236}">
                      <a16:creationId xmlns:a16="http://schemas.microsoft.com/office/drawing/2014/main" id="{F03A9399-C888-65B0-7A3E-EE0D18150816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798" y="10257"/>
                  <a:ext cx="179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ア</a:t>
                  </a:r>
                </a:p>
              </p:txBody>
            </p:sp>
            <p:sp>
              <p:nvSpPr>
                <p:cNvPr id="26" name="WordArt 27">
                  <a:extLst>
                    <a:ext uri="{FF2B5EF4-FFF2-40B4-BE49-F238E27FC236}">
                      <a16:creationId xmlns:a16="http://schemas.microsoft.com/office/drawing/2014/main" id="{77365B5B-4A6C-6C2F-A7C0-17399985C6BF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020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プ</a:t>
                  </a:r>
                </a:p>
              </p:txBody>
            </p:sp>
            <p:sp>
              <p:nvSpPr>
                <p:cNvPr id="27" name="WordArt 28">
                  <a:extLst>
                    <a:ext uri="{FF2B5EF4-FFF2-40B4-BE49-F238E27FC236}">
                      <a16:creationId xmlns:a16="http://schemas.microsoft.com/office/drawing/2014/main" id="{F55E1AED-9C38-4131-95AF-A9521152F9BE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237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ラ</a:t>
                  </a:r>
                </a:p>
              </p:txBody>
            </p:sp>
            <p:sp>
              <p:nvSpPr>
                <p:cNvPr id="28" name="WordArt 29">
                  <a:extLst>
                    <a:ext uri="{FF2B5EF4-FFF2-40B4-BE49-F238E27FC236}">
                      <a16:creationId xmlns:a16="http://schemas.microsoft.com/office/drawing/2014/main" id="{2B2AA22A-9D53-3016-D903-518ADCF189BC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450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イ</a:t>
                  </a:r>
                </a:p>
              </p:txBody>
            </p:sp>
            <p:sp>
              <p:nvSpPr>
                <p:cNvPr id="29" name="WordArt 30">
                  <a:extLst>
                    <a:ext uri="{FF2B5EF4-FFF2-40B4-BE49-F238E27FC236}">
                      <a16:creationId xmlns:a16="http://schemas.microsoft.com/office/drawing/2014/main" id="{E74D4DEE-9758-785F-5F47-0D53CDC9EF4F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711" y="10251"/>
                  <a:ext cx="125" cy="189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ド</a:t>
                  </a:r>
                </a:p>
              </p:txBody>
            </p:sp>
          </p:grpSp>
        </p:grpSp>
        <p:sp>
          <p:nvSpPr>
            <p:cNvPr id="11" name="Freeform 31">
              <a:extLst>
                <a:ext uri="{FF2B5EF4-FFF2-40B4-BE49-F238E27FC236}">
                  <a16:creationId xmlns:a16="http://schemas.microsoft.com/office/drawing/2014/main" id="{750E570F-0FC4-E197-E217-E122C1138FB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401" y="21794"/>
              <a:ext cx="671" cy="560"/>
            </a:xfrm>
            <a:custGeom>
              <a:avLst/>
              <a:gdLst>
                <a:gd name="T0" fmla="*/ 856 w 1711"/>
                <a:gd name="T1" fmla="*/ 452 h 1336"/>
                <a:gd name="T2" fmla="*/ 1009 w 1711"/>
                <a:gd name="T3" fmla="*/ 798 h 1336"/>
                <a:gd name="T4" fmla="*/ 702 w 1711"/>
                <a:gd name="T5" fmla="*/ 798 h 1336"/>
                <a:gd name="T6" fmla="*/ 856 w 1711"/>
                <a:gd name="T7" fmla="*/ 452 h 1336"/>
                <a:gd name="T8" fmla="*/ 1240 w 1711"/>
                <a:gd name="T9" fmla="*/ 1336 h 1336"/>
                <a:gd name="T10" fmla="*/ 1711 w 1711"/>
                <a:gd name="T11" fmla="*/ 1336 h 1336"/>
                <a:gd name="T12" fmla="*/ 1077 w 1711"/>
                <a:gd name="T13" fmla="*/ 0 h 1336"/>
                <a:gd name="T14" fmla="*/ 634 w 1711"/>
                <a:gd name="T15" fmla="*/ 0 h 1336"/>
                <a:gd name="T16" fmla="*/ 0 w 1711"/>
                <a:gd name="T17" fmla="*/ 1336 h 1336"/>
                <a:gd name="T18" fmla="*/ 471 w 1711"/>
                <a:gd name="T19" fmla="*/ 1336 h 1336"/>
                <a:gd name="T20" fmla="*/ 596 w 1711"/>
                <a:gd name="T21" fmla="*/ 1105 h 1336"/>
                <a:gd name="T22" fmla="*/ 1105 w 1711"/>
                <a:gd name="T23" fmla="*/ 1105 h 1336"/>
                <a:gd name="T24" fmla="*/ 1240 w 1711"/>
                <a:gd name="T25" fmla="*/ 1336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1" h="1336">
                  <a:moveTo>
                    <a:pt x="856" y="452"/>
                  </a:moveTo>
                  <a:lnTo>
                    <a:pt x="1009" y="798"/>
                  </a:lnTo>
                  <a:lnTo>
                    <a:pt x="702" y="798"/>
                  </a:lnTo>
                  <a:lnTo>
                    <a:pt x="856" y="452"/>
                  </a:lnTo>
                  <a:close/>
                  <a:moveTo>
                    <a:pt x="1240" y="1336"/>
                  </a:moveTo>
                  <a:lnTo>
                    <a:pt x="1711" y="1336"/>
                  </a:lnTo>
                  <a:lnTo>
                    <a:pt x="1077" y="0"/>
                  </a:lnTo>
                  <a:lnTo>
                    <a:pt x="634" y="0"/>
                  </a:lnTo>
                  <a:lnTo>
                    <a:pt x="0" y="1336"/>
                  </a:lnTo>
                  <a:lnTo>
                    <a:pt x="471" y="1336"/>
                  </a:lnTo>
                  <a:lnTo>
                    <a:pt x="596" y="1105"/>
                  </a:lnTo>
                  <a:lnTo>
                    <a:pt x="1105" y="1105"/>
                  </a:lnTo>
                  <a:lnTo>
                    <a:pt x="1240" y="13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" name="Freeform 32">
              <a:extLst>
                <a:ext uri="{FF2B5EF4-FFF2-40B4-BE49-F238E27FC236}">
                  <a16:creationId xmlns:a16="http://schemas.microsoft.com/office/drawing/2014/main" id="{74A8BFAF-EDD1-980E-2401-E8AAE08D9F3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49" y="21598"/>
              <a:ext cx="389" cy="327"/>
            </a:xfrm>
            <a:custGeom>
              <a:avLst/>
              <a:gdLst>
                <a:gd name="T0" fmla="*/ 0 w 980"/>
                <a:gd name="T1" fmla="*/ 308 h 789"/>
                <a:gd name="T2" fmla="*/ 375 w 980"/>
                <a:gd name="T3" fmla="*/ 308 h 789"/>
                <a:gd name="T4" fmla="*/ 490 w 980"/>
                <a:gd name="T5" fmla="*/ 0 h 789"/>
                <a:gd name="T6" fmla="*/ 605 w 980"/>
                <a:gd name="T7" fmla="*/ 308 h 789"/>
                <a:gd name="T8" fmla="*/ 980 w 980"/>
                <a:gd name="T9" fmla="*/ 308 h 789"/>
                <a:gd name="T10" fmla="*/ 673 w 980"/>
                <a:gd name="T11" fmla="*/ 491 h 789"/>
                <a:gd name="T12" fmla="*/ 788 w 980"/>
                <a:gd name="T13" fmla="*/ 789 h 789"/>
                <a:gd name="T14" fmla="*/ 490 w 980"/>
                <a:gd name="T15" fmla="*/ 606 h 789"/>
                <a:gd name="T16" fmla="*/ 192 w 980"/>
                <a:gd name="T17" fmla="*/ 789 h 789"/>
                <a:gd name="T18" fmla="*/ 307 w 980"/>
                <a:gd name="T19" fmla="*/ 491 h 789"/>
                <a:gd name="T20" fmla="*/ 0 w 980"/>
                <a:gd name="T21" fmla="*/ 308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0" h="789">
                  <a:moveTo>
                    <a:pt x="0" y="308"/>
                  </a:moveTo>
                  <a:lnTo>
                    <a:pt x="375" y="308"/>
                  </a:lnTo>
                  <a:lnTo>
                    <a:pt x="490" y="0"/>
                  </a:lnTo>
                  <a:lnTo>
                    <a:pt x="605" y="308"/>
                  </a:lnTo>
                  <a:lnTo>
                    <a:pt x="980" y="308"/>
                  </a:lnTo>
                  <a:lnTo>
                    <a:pt x="673" y="491"/>
                  </a:lnTo>
                  <a:lnTo>
                    <a:pt x="788" y="789"/>
                  </a:lnTo>
                  <a:lnTo>
                    <a:pt x="490" y="606"/>
                  </a:lnTo>
                  <a:lnTo>
                    <a:pt x="192" y="789"/>
                  </a:lnTo>
                  <a:lnTo>
                    <a:pt x="307" y="491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" name="フリーフォーム: 図形 6">
              <a:extLst>
                <a:ext uri="{FF2B5EF4-FFF2-40B4-BE49-F238E27FC236}">
                  <a16:creationId xmlns:a16="http://schemas.microsoft.com/office/drawing/2014/main" id="{4C98A99A-BB0E-5EE0-FD2C-348FF4E3F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4" y="21515"/>
              <a:ext cx="1185" cy="1048"/>
            </a:xfrm>
            <a:custGeom>
              <a:avLst/>
              <a:gdLst>
                <a:gd name="T0" fmla="*/ 745013 w 3990886"/>
                <a:gd name="T1" fmla="*/ 197087 h 3537958"/>
                <a:gd name="T2" fmla="*/ 207918 w 3990886"/>
                <a:gd name="T3" fmla="*/ 734182 h 3537958"/>
                <a:gd name="T4" fmla="*/ 207918 w 3990886"/>
                <a:gd name="T5" fmla="*/ 2795764 h 3537958"/>
                <a:gd name="T6" fmla="*/ 745013 w 3990886"/>
                <a:gd name="T7" fmla="*/ 3332859 h 3537958"/>
                <a:gd name="T8" fmla="*/ 3245874 w 3990886"/>
                <a:gd name="T9" fmla="*/ 3332859 h 3537958"/>
                <a:gd name="T10" fmla="*/ 3782969 w 3990886"/>
                <a:gd name="T11" fmla="*/ 2795764 h 3537958"/>
                <a:gd name="T12" fmla="*/ 3782969 w 3990886"/>
                <a:gd name="T13" fmla="*/ 734182 h 3537958"/>
                <a:gd name="T14" fmla="*/ 3245874 w 3990886"/>
                <a:gd name="T15" fmla="*/ 197087 h 3537958"/>
                <a:gd name="T16" fmla="*/ 734940 w 3990886"/>
                <a:gd name="T17" fmla="*/ 0 h 3537958"/>
                <a:gd name="T18" fmla="*/ 3255946 w 3990886"/>
                <a:gd name="T19" fmla="*/ 0 h 3537958"/>
                <a:gd name="T20" fmla="*/ 3990886 w 3990886"/>
                <a:gd name="T21" fmla="*/ 734940 h 3537958"/>
                <a:gd name="T22" fmla="*/ 3990886 w 3990886"/>
                <a:gd name="T23" fmla="*/ 2803018 h 3537958"/>
                <a:gd name="T24" fmla="*/ 3255946 w 3990886"/>
                <a:gd name="T25" fmla="*/ 3537958 h 3537958"/>
                <a:gd name="T26" fmla="*/ 734940 w 3990886"/>
                <a:gd name="T27" fmla="*/ 3537958 h 3537958"/>
                <a:gd name="T28" fmla="*/ 0 w 3990886"/>
                <a:gd name="T29" fmla="*/ 2803018 h 3537958"/>
                <a:gd name="T30" fmla="*/ 0 w 3990886"/>
                <a:gd name="T31" fmla="*/ 734940 h 3537958"/>
                <a:gd name="T32" fmla="*/ 734940 w 3990886"/>
                <a:gd name="T33" fmla="*/ 0 h 35379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90886" h="3537958">
                  <a:moveTo>
                    <a:pt x="745013" y="197087"/>
                  </a:moveTo>
                  <a:cubicBezTo>
                    <a:pt x="448384" y="197087"/>
                    <a:pt x="207918" y="437553"/>
                    <a:pt x="207918" y="734182"/>
                  </a:cubicBezTo>
                  <a:lnTo>
                    <a:pt x="207918" y="2795764"/>
                  </a:lnTo>
                  <a:cubicBezTo>
                    <a:pt x="207918" y="3092393"/>
                    <a:pt x="448384" y="3332859"/>
                    <a:pt x="745013" y="3332859"/>
                  </a:cubicBezTo>
                  <a:lnTo>
                    <a:pt x="3245874" y="3332859"/>
                  </a:lnTo>
                  <a:cubicBezTo>
                    <a:pt x="3542503" y="3332859"/>
                    <a:pt x="3782969" y="3092393"/>
                    <a:pt x="3782969" y="2795764"/>
                  </a:cubicBezTo>
                  <a:lnTo>
                    <a:pt x="3782969" y="734182"/>
                  </a:lnTo>
                  <a:cubicBezTo>
                    <a:pt x="3782969" y="437553"/>
                    <a:pt x="3542503" y="197087"/>
                    <a:pt x="3245874" y="197087"/>
                  </a:cubicBezTo>
                  <a:lnTo>
                    <a:pt x="745013" y="197087"/>
                  </a:lnTo>
                  <a:close/>
                  <a:moveTo>
                    <a:pt x="734940" y="0"/>
                  </a:moveTo>
                  <a:lnTo>
                    <a:pt x="3255946" y="0"/>
                  </a:lnTo>
                  <a:cubicBezTo>
                    <a:pt x="3661842" y="0"/>
                    <a:pt x="3990886" y="329044"/>
                    <a:pt x="3990886" y="734940"/>
                  </a:cubicBezTo>
                  <a:lnTo>
                    <a:pt x="3990886" y="2803018"/>
                  </a:lnTo>
                  <a:cubicBezTo>
                    <a:pt x="3990886" y="3208914"/>
                    <a:pt x="3661842" y="3537958"/>
                    <a:pt x="3255946" y="3537958"/>
                  </a:cubicBezTo>
                  <a:lnTo>
                    <a:pt x="734940" y="3537958"/>
                  </a:lnTo>
                  <a:cubicBezTo>
                    <a:pt x="329044" y="3537958"/>
                    <a:pt x="0" y="3208914"/>
                    <a:pt x="0" y="2803018"/>
                  </a:cubicBezTo>
                  <a:lnTo>
                    <a:pt x="0" y="734940"/>
                  </a:lnTo>
                  <a:cubicBezTo>
                    <a:pt x="0" y="329044"/>
                    <a:pt x="329044" y="0"/>
                    <a:pt x="7349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63" name="WordArt 13">
            <a:extLst>
              <a:ext uri="{FF2B5EF4-FFF2-40B4-BE49-F238E27FC236}">
                <a16:creationId xmlns:a16="http://schemas.microsoft.com/office/drawing/2014/main" id="{9F1E777F-DBAB-596E-CBB4-BCBE252ABD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9386" y="1947477"/>
            <a:ext cx="3027107" cy="16481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5715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altLang="ja-JP" sz="3600" kern="10" dirty="0">
                <a:solidFill>
                  <a:srgbClr val="0D0D0D"/>
                </a:solidFill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24</a:t>
            </a:r>
            <a:r>
              <a:rPr lang="ja-JP" altLang="en-US" sz="3600" kern="10" dirty="0">
                <a:solidFill>
                  <a:srgbClr val="0D0D0D"/>
                </a:solidFill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時間</a:t>
            </a:r>
            <a:r>
              <a:rPr lang="en-US" altLang="ja-JP" sz="3600" kern="10" dirty="0">
                <a:solidFill>
                  <a:srgbClr val="0D0D0D"/>
                </a:solidFill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365</a:t>
            </a:r>
            <a:r>
              <a:rPr lang="ja-JP" altLang="en-US" sz="3600" kern="10" dirty="0">
                <a:solidFill>
                  <a:srgbClr val="0D0D0D"/>
                </a:solidFill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日稼働モデル</a:t>
            </a:r>
            <a:r>
              <a:rPr lang="ja-JP" altLang="en-US" sz="3600" kern="10" spc="0" dirty="0">
                <a:ln>
                  <a:noFill/>
                </a:ln>
                <a:solidFill>
                  <a:srgbClr val="0D0D0D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の主なご用途</a:t>
            </a:r>
          </a:p>
        </p:txBody>
      </p:sp>
      <p:sp>
        <p:nvSpPr>
          <p:cNvPr id="247" name="WordArt 44">
            <a:extLst>
              <a:ext uri="{FF2B5EF4-FFF2-40B4-BE49-F238E27FC236}">
                <a16:creationId xmlns:a16="http://schemas.microsoft.com/office/drawing/2014/main" id="{855ECBF7-4117-CF03-8EDC-E0ED5E3156F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03482" y="8181322"/>
            <a:ext cx="3420000" cy="648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381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■OS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：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Microsoft® Windows® 11 Pro 64bit</a:t>
            </a:r>
            <a:endParaRPr lang="ja-JP" altLang="en-US" sz="1800" kern="10" spc="0" dirty="0">
              <a:ln>
                <a:noFill/>
              </a:ln>
              <a:solidFill>
                <a:srgbClr val="404040"/>
              </a:solidFill>
              <a:effectLst/>
              <a:latin typeface="ヒラギノ角ゴ4" panose="020B0400000000000000" pitchFamily="50" charset="-128"/>
              <a:ea typeface="ヒラギノ角ゴ4" panose="020B0400000000000000" pitchFamily="50" charset="-128"/>
            </a:endParaRPr>
          </a:p>
          <a:p>
            <a:pPr algn="l" rtl="0">
              <a:buNone/>
            </a:pP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■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CPU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：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AMD Ryzen™ 5  7600  3.8GHz 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最大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5.1GHz  6C/</a:t>
            </a:r>
            <a:r>
              <a:rPr lang="en-US" altLang="ja-JP" kern="10" dirty="0">
                <a:solidFill>
                  <a:srgbClr val="404040"/>
                </a:solidFill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12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T</a:t>
            </a:r>
          </a:p>
          <a:p>
            <a:pPr algn="l" rtl="0">
              <a:buNone/>
            </a:pP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■CPU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クーラー：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1U  </a:t>
            </a:r>
            <a:r>
              <a:rPr lang="ja-JP" altLang="en-US" kern="10" dirty="0">
                <a:solidFill>
                  <a:srgbClr val="404040"/>
                </a:solidFill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空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冷モジュール</a:t>
            </a:r>
            <a:endParaRPr lang="en-US" altLang="ja-JP" sz="1800" kern="10" spc="0" dirty="0">
              <a:ln>
                <a:noFill/>
              </a:ln>
              <a:solidFill>
                <a:srgbClr val="404040"/>
              </a:solidFill>
              <a:effectLst/>
              <a:latin typeface="ヒラギノ角ゴ4" panose="020B0400000000000000" pitchFamily="50" charset="-128"/>
              <a:ea typeface="ヒラギノ角ゴ4" panose="020B0400000000000000" pitchFamily="50" charset="-128"/>
            </a:endParaRPr>
          </a:p>
          <a:p>
            <a:pPr algn="l" rtl="0">
              <a:buNone/>
            </a:pP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■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メモリ：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32GB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（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16GB x2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）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DDR5-5600 Unbuffered-ECC (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標準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)</a:t>
            </a:r>
          </a:p>
          <a:p>
            <a:pPr algn="l" rtl="0">
              <a:buNone/>
            </a:pP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■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ストレージ：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【RAID1】960GB  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（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960GB×2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）　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SATA3-SSD  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高耐久仕様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 </a:t>
            </a:r>
          </a:p>
          <a:p>
            <a:pPr algn="l" rtl="0">
              <a:buNone/>
            </a:pPr>
            <a:r>
              <a:rPr lang="ja-JP" altLang="en-US" kern="10" dirty="0">
                <a:solidFill>
                  <a:srgbClr val="404040"/>
                </a:solidFill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■ドライブベイ：</a:t>
            </a:r>
            <a:r>
              <a:rPr lang="en-US" altLang="ja-JP" kern="10" dirty="0">
                <a:solidFill>
                  <a:srgbClr val="404040"/>
                </a:solidFill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3.5/2.5 </a:t>
            </a:r>
            <a:r>
              <a:rPr lang="ja-JP" altLang="en-US" kern="10" dirty="0">
                <a:solidFill>
                  <a:srgbClr val="404040"/>
                </a:solidFill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インチ・ベイ：</a:t>
            </a:r>
            <a:r>
              <a:rPr lang="en-US" altLang="ja-JP" kern="10" dirty="0">
                <a:solidFill>
                  <a:srgbClr val="404040"/>
                </a:solidFill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4 </a:t>
            </a:r>
            <a:r>
              <a:rPr lang="ja-JP" altLang="en-US" kern="10" dirty="0">
                <a:solidFill>
                  <a:srgbClr val="404040"/>
                </a:solidFill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ベイ（</a:t>
            </a:r>
            <a:r>
              <a:rPr lang="en-US" altLang="ja-JP" kern="10" dirty="0">
                <a:solidFill>
                  <a:srgbClr val="404040"/>
                </a:solidFill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SATA3 | </a:t>
            </a:r>
            <a:r>
              <a:rPr lang="ja-JP" altLang="en-US" kern="10" dirty="0">
                <a:solidFill>
                  <a:srgbClr val="404040"/>
                </a:solidFill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フロント </a:t>
            </a:r>
            <a:r>
              <a:rPr lang="en-US" altLang="ja-JP" kern="10" dirty="0">
                <a:solidFill>
                  <a:srgbClr val="404040"/>
                </a:solidFill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| </a:t>
            </a:r>
            <a:r>
              <a:rPr lang="ja-JP" altLang="en-US" kern="10" dirty="0">
                <a:solidFill>
                  <a:srgbClr val="404040"/>
                </a:solidFill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ホット・スワップ対応）　　　</a:t>
            </a:r>
            <a:endParaRPr lang="en-US" altLang="ja-JP" sz="1800" kern="10" spc="0" dirty="0">
              <a:ln>
                <a:noFill/>
              </a:ln>
              <a:solidFill>
                <a:srgbClr val="404040"/>
              </a:solidFill>
              <a:effectLst/>
              <a:latin typeface="ヒラギノ角ゴ4" panose="020B0400000000000000" pitchFamily="50" charset="-128"/>
              <a:ea typeface="ヒラギノ角ゴ4" panose="020B0400000000000000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69"/>
          <a:stretch/>
        </p:blipFill>
        <p:spPr bwMode="auto">
          <a:xfrm>
            <a:off x="-14479" y="-32544"/>
            <a:ext cx="7574154" cy="186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図 114">
            <a:extLst>
              <a:ext uri="{FF2B5EF4-FFF2-40B4-BE49-F238E27FC236}">
                <a16:creationId xmlns:a16="http://schemas.microsoft.com/office/drawing/2014/main" id="{667F5023-E5DF-1DBB-1F20-49A51E6FB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" t="35958" r="4327" b="30992"/>
          <a:stretch/>
        </p:blipFill>
        <p:spPr>
          <a:xfrm>
            <a:off x="4452419" y="874298"/>
            <a:ext cx="2889529" cy="1073179"/>
          </a:xfrm>
          <a:prstGeom prst="rect">
            <a:avLst/>
          </a:prstGeom>
        </p:spPr>
      </p:pic>
      <p:sp>
        <p:nvSpPr>
          <p:cNvPr id="64" name="WordArt 3"/>
          <p:cNvSpPr>
            <a:spLocks noChangeArrowheads="1" noChangeShapeType="1" noTextEdit="1"/>
          </p:cNvSpPr>
          <p:nvPr/>
        </p:nvSpPr>
        <p:spPr bwMode="auto">
          <a:xfrm>
            <a:off x="496333" y="456546"/>
            <a:ext cx="6566360" cy="3079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900" kern="10" spc="0" dirty="0">
                <a:ln>
                  <a:noFill/>
                </a:ln>
                <a:solidFill>
                  <a:srgbClr val="FFFF99"/>
                </a:solidFill>
                <a:effectLst/>
                <a:latin typeface="ヒラギノ角ゴ7" pitchFamily="50" charset="-128"/>
                <a:ea typeface="ヒラギノ角ゴ7" pitchFamily="50" charset="-128"/>
              </a:rPr>
              <a:t>24</a:t>
            </a:r>
            <a:r>
              <a:rPr lang="ja-JP" altLang="en-US" sz="900" kern="10" spc="0" dirty="0">
                <a:ln>
                  <a:noFill/>
                </a:ln>
                <a:solidFill>
                  <a:srgbClr val="FFFF99"/>
                </a:solidFill>
                <a:effectLst/>
                <a:latin typeface="ヒラギノ角ゴ7" pitchFamily="50" charset="-128"/>
                <a:ea typeface="ヒラギノ角ゴ7" pitchFamily="50" charset="-128"/>
              </a:rPr>
              <a:t>時間</a:t>
            </a:r>
            <a:r>
              <a:rPr lang="en-US" altLang="ja-JP" sz="900" kern="10" spc="0" dirty="0">
                <a:ln>
                  <a:noFill/>
                </a:ln>
                <a:solidFill>
                  <a:srgbClr val="FFFF99"/>
                </a:solidFill>
                <a:effectLst/>
                <a:latin typeface="ヒラギノ角ゴ7" pitchFamily="50" charset="-128"/>
                <a:ea typeface="ヒラギノ角ゴ7" pitchFamily="50" charset="-128"/>
              </a:rPr>
              <a:t>365</a:t>
            </a:r>
            <a:r>
              <a:rPr lang="ja-JP" altLang="en-US" sz="900" kern="10" spc="0" dirty="0">
                <a:ln>
                  <a:noFill/>
                </a:ln>
                <a:solidFill>
                  <a:srgbClr val="FFFF99"/>
                </a:solidFill>
                <a:effectLst/>
                <a:latin typeface="ヒラギノ角ゴ7" pitchFamily="50" charset="-128"/>
                <a:ea typeface="ヒラギノ角ゴ7" pitchFamily="50" charset="-128"/>
              </a:rPr>
              <a:t>日稼働</a:t>
            </a:r>
            <a:r>
              <a:rPr lang="ja-JP" altLang="en-US" sz="900" kern="10" spc="0" dirty="0">
                <a:ln>
                  <a:noFill/>
                </a:ln>
                <a:solidFill>
                  <a:srgbClr val="F2F2F2"/>
                </a:solidFill>
                <a:effectLst/>
                <a:latin typeface="ヒラギノ角ゴ7" pitchFamily="50" charset="-128"/>
                <a:ea typeface="ヒラギノ角ゴ7" pitchFamily="50" charset="-128"/>
              </a:rPr>
              <a:t>に最適な高耐久コンピューター</a:t>
            </a:r>
          </a:p>
        </p:txBody>
      </p:sp>
      <p:sp>
        <p:nvSpPr>
          <p:cNvPr id="65" name="Rectangle 4"/>
          <p:cNvSpPr>
            <a:spLocks noChangeArrowheads="1"/>
          </p:cNvSpPr>
          <p:nvPr/>
        </p:nvSpPr>
        <p:spPr bwMode="auto">
          <a:xfrm>
            <a:off x="496888" y="898598"/>
            <a:ext cx="3793931" cy="2564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6" name="WordArt 5"/>
          <p:cNvSpPr>
            <a:spLocks noChangeArrowheads="1" noChangeShapeType="1" noTextEdit="1"/>
          </p:cNvSpPr>
          <p:nvPr/>
        </p:nvSpPr>
        <p:spPr bwMode="auto">
          <a:xfrm>
            <a:off x="496888" y="1225550"/>
            <a:ext cx="3793931" cy="35014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900" kern="10" spc="0" dirty="0">
                <a:ln>
                  <a:noFill/>
                </a:ln>
                <a:solidFill>
                  <a:srgbClr val="F2F2F2"/>
                </a:solidFill>
                <a:effectLst/>
                <a:latin typeface="ヒラギノ角ゴ6" pitchFamily="50" charset="-128"/>
                <a:ea typeface="ヒラギノ角ゴ6" pitchFamily="50" charset="-128"/>
              </a:rPr>
              <a:t>1U</a:t>
            </a:r>
            <a:r>
              <a:rPr lang="ja-JP" altLang="en-US" sz="900" kern="10" spc="0" dirty="0">
                <a:ln>
                  <a:noFill/>
                </a:ln>
                <a:solidFill>
                  <a:srgbClr val="F2F2F2"/>
                </a:solidFill>
                <a:effectLst/>
                <a:latin typeface="ヒラギノ角ゴ6" pitchFamily="50" charset="-128"/>
                <a:ea typeface="ヒラギノ角ゴ6" pitchFamily="50" charset="-128"/>
              </a:rPr>
              <a:t>ラックタイプモデル</a:t>
            </a:r>
          </a:p>
        </p:txBody>
      </p:sp>
      <p:sp>
        <p:nvSpPr>
          <p:cNvPr id="67" name="WordArt 6"/>
          <p:cNvSpPr>
            <a:spLocks noChangeArrowheads="1" noChangeShapeType="1" noTextEdit="1"/>
          </p:cNvSpPr>
          <p:nvPr/>
        </p:nvSpPr>
        <p:spPr bwMode="auto">
          <a:xfrm>
            <a:off x="917508" y="955281"/>
            <a:ext cx="2952691" cy="1430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900" kern="10" dirty="0">
                <a:solidFill>
                  <a:srgbClr val="000000"/>
                </a:solidFill>
                <a:latin typeface="ヒラギノ角ゴ5"/>
                <a:ea typeface="ヒラギノ角ゴ5"/>
              </a:rPr>
              <a:t>24</a:t>
            </a:r>
            <a:r>
              <a:rPr lang="ja-JP" altLang="en-US" sz="900" kern="10" dirty="0">
                <a:solidFill>
                  <a:srgbClr val="000000"/>
                </a:solidFill>
                <a:latin typeface="ヒラギノ角ゴ5"/>
                <a:ea typeface="ヒラギノ角ゴ5"/>
              </a:rPr>
              <a:t>時間</a:t>
            </a:r>
            <a:r>
              <a:rPr lang="en-US" altLang="ja-JP" sz="900" kern="10" dirty="0">
                <a:solidFill>
                  <a:srgbClr val="000000"/>
                </a:solidFill>
                <a:latin typeface="ヒラギノ角ゴ5"/>
                <a:ea typeface="ヒラギノ角ゴ5"/>
              </a:rPr>
              <a:t>365</a:t>
            </a:r>
            <a:r>
              <a:rPr lang="ja-JP" altLang="en-US" sz="900" kern="10" dirty="0">
                <a:solidFill>
                  <a:srgbClr val="000000"/>
                </a:solidFill>
                <a:latin typeface="ヒラギノ角ゴ5"/>
                <a:ea typeface="ヒラギノ角ゴ5"/>
              </a:rPr>
              <a:t>日稼働用高耐久ストレージ搭載</a:t>
            </a:r>
            <a:endParaRPr lang="ja-JP" altLang="en-US" sz="900" kern="10" spc="0" dirty="0">
              <a:ln>
                <a:noFill/>
              </a:ln>
              <a:solidFill>
                <a:srgbClr val="000000"/>
              </a:solidFill>
              <a:effectLst/>
              <a:latin typeface="ヒラギノ角ゴ5"/>
              <a:ea typeface="ヒラギノ角ゴ5"/>
            </a:endParaRPr>
          </a:p>
        </p:txBody>
      </p:sp>
      <p:pic>
        <p:nvPicPr>
          <p:cNvPr id="105" name="図 104">
            <a:extLst>
              <a:ext uri="{FF2B5EF4-FFF2-40B4-BE49-F238E27FC236}">
                <a16:creationId xmlns:a16="http://schemas.microsoft.com/office/drawing/2014/main" id="{636FFEEE-628F-022B-495C-6CC57F2B5D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3" r="3330" b="369"/>
          <a:stretch>
            <a:fillRect/>
          </a:stretch>
        </p:blipFill>
        <p:spPr>
          <a:xfrm>
            <a:off x="446900" y="2264343"/>
            <a:ext cx="1574559" cy="1457264"/>
          </a:xfrm>
          <a:custGeom>
            <a:avLst/>
            <a:gdLst>
              <a:gd name="connsiteX0" fmla="*/ 0 w 2388813"/>
              <a:gd name="connsiteY0" fmla="*/ 0 h 2210863"/>
              <a:gd name="connsiteX1" fmla="*/ 2388813 w 2388813"/>
              <a:gd name="connsiteY1" fmla="*/ 0 h 2210863"/>
              <a:gd name="connsiteX2" fmla="*/ 1841052 w 2388813"/>
              <a:gd name="connsiteY2" fmla="*/ 2210863 h 2210863"/>
              <a:gd name="connsiteX3" fmla="*/ 0 w 2388813"/>
              <a:gd name="connsiteY3" fmla="*/ 2210863 h 221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8813" h="2210863">
                <a:moveTo>
                  <a:pt x="0" y="0"/>
                </a:moveTo>
                <a:lnTo>
                  <a:pt x="2388813" y="0"/>
                </a:lnTo>
                <a:lnTo>
                  <a:pt x="1841052" y="2210863"/>
                </a:lnTo>
                <a:lnTo>
                  <a:pt x="0" y="2210863"/>
                </a:lnTo>
                <a:close/>
              </a:path>
            </a:pathLst>
          </a:custGeom>
          <a:effectLst/>
        </p:spPr>
      </p:pic>
      <p:pic>
        <p:nvPicPr>
          <p:cNvPr id="106" name="図 105">
            <a:extLst>
              <a:ext uri="{FF2B5EF4-FFF2-40B4-BE49-F238E27FC236}">
                <a16:creationId xmlns:a16="http://schemas.microsoft.com/office/drawing/2014/main" id="{E7A2741F-37C1-7B03-1E66-5C7DBC5AF4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6" r="561"/>
          <a:stretch>
            <a:fillRect/>
          </a:stretch>
        </p:blipFill>
        <p:spPr>
          <a:xfrm>
            <a:off x="5383595" y="2264342"/>
            <a:ext cx="1723724" cy="1457264"/>
          </a:xfrm>
          <a:custGeom>
            <a:avLst/>
            <a:gdLst>
              <a:gd name="connsiteX0" fmla="*/ 547760 w 2615116"/>
              <a:gd name="connsiteY0" fmla="*/ 0 h 2210863"/>
              <a:gd name="connsiteX1" fmla="*/ 2615116 w 2615116"/>
              <a:gd name="connsiteY1" fmla="*/ 0 h 2210863"/>
              <a:gd name="connsiteX2" fmla="*/ 2615116 w 2615116"/>
              <a:gd name="connsiteY2" fmla="*/ 2210863 h 2210863"/>
              <a:gd name="connsiteX3" fmla="*/ 0 w 2615116"/>
              <a:gd name="connsiteY3" fmla="*/ 2210863 h 221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5116" h="2210863">
                <a:moveTo>
                  <a:pt x="547760" y="0"/>
                </a:moveTo>
                <a:lnTo>
                  <a:pt x="2615116" y="0"/>
                </a:lnTo>
                <a:lnTo>
                  <a:pt x="2615116" y="2210863"/>
                </a:lnTo>
                <a:lnTo>
                  <a:pt x="0" y="2210863"/>
                </a:lnTo>
                <a:close/>
              </a:path>
            </a:pathLst>
          </a:custGeom>
          <a:effectLst/>
        </p:spPr>
      </p:pic>
      <p:pic>
        <p:nvPicPr>
          <p:cNvPr id="107" name="図 106">
            <a:extLst>
              <a:ext uri="{FF2B5EF4-FFF2-40B4-BE49-F238E27FC236}">
                <a16:creationId xmlns:a16="http://schemas.microsoft.com/office/drawing/2014/main" id="{A0CFA9AF-9E65-66A3-9289-2DFF7EC8FDA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470" r="2572" b="2685"/>
          <a:stretch>
            <a:fillRect/>
          </a:stretch>
        </p:blipFill>
        <p:spPr>
          <a:xfrm>
            <a:off x="3597216" y="2264552"/>
            <a:ext cx="1934345" cy="1456959"/>
          </a:xfrm>
          <a:custGeom>
            <a:avLst/>
            <a:gdLst>
              <a:gd name="connsiteX0" fmla="*/ 600727 w 2968264"/>
              <a:gd name="connsiteY0" fmla="*/ 0 h 2235713"/>
              <a:gd name="connsiteX1" fmla="*/ 2968264 w 2968264"/>
              <a:gd name="connsiteY1" fmla="*/ 0 h 2235713"/>
              <a:gd name="connsiteX2" fmla="*/ 2367537 w 2968264"/>
              <a:gd name="connsiteY2" fmla="*/ 2235713 h 2235713"/>
              <a:gd name="connsiteX3" fmla="*/ 0 w 2968264"/>
              <a:gd name="connsiteY3" fmla="*/ 2235713 h 223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8264" h="2235713">
                <a:moveTo>
                  <a:pt x="600727" y="0"/>
                </a:moveTo>
                <a:lnTo>
                  <a:pt x="2968264" y="0"/>
                </a:lnTo>
                <a:lnTo>
                  <a:pt x="2367537" y="2235713"/>
                </a:lnTo>
                <a:lnTo>
                  <a:pt x="0" y="2235713"/>
                </a:lnTo>
                <a:close/>
              </a:path>
            </a:pathLst>
          </a:custGeom>
          <a:effectLst/>
        </p:spPr>
      </p:pic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34631BBB-C4B0-715E-B783-5C2962D053BF}"/>
              </a:ext>
            </a:extLst>
          </p:cNvPr>
          <p:cNvSpPr txBox="1"/>
          <p:nvPr/>
        </p:nvSpPr>
        <p:spPr>
          <a:xfrm>
            <a:off x="208605" y="3095101"/>
            <a:ext cx="180587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装置組込み</a:t>
            </a:r>
            <a:endParaRPr kumimoji="1" lang="en-US" altLang="ja-JP" sz="20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B4967D4E-A350-7910-CFE9-3C5877D61EC9}"/>
              </a:ext>
            </a:extLst>
          </p:cNvPr>
          <p:cNvSpPr txBox="1"/>
          <p:nvPr/>
        </p:nvSpPr>
        <p:spPr>
          <a:xfrm>
            <a:off x="313432" y="3407272"/>
            <a:ext cx="159804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（産業・</a:t>
            </a:r>
            <a:r>
              <a:rPr kumimoji="1" lang="en-US" altLang="ja-JP" sz="1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FA</a:t>
            </a:r>
            <a:r>
              <a:rPr kumimoji="1" lang="ja-JP" altLang="en-US" sz="1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用）</a:t>
            </a:r>
            <a:endParaRPr kumimoji="1" lang="en-US" altLang="ja-JP" sz="1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94632403-0AC8-A4BF-DCA6-12425CDDEA98}"/>
              </a:ext>
            </a:extLst>
          </p:cNvPr>
          <p:cNvSpPr txBox="1"/>
          <p:nvPr/>
        </p:nvSpPr>
        <p:spPr>
          <a:xfrm>
            <a:off x="5049607" y="3415563"/>
            <a:ext cx="251006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（外観検査・表面検査）</a:t>
            </a:r>
            <a:endParaRPr kumimoji="1" lang="en-US" altLang="ja-JP" sz="12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DDB3CA8D-10D9-E79A-9AAD-AED5B0AAE3B8}"/>
              </a:ext>
            </a:extLst>
          </p:cNvPr>
          <p:cNvSpPr txBox="1"/>
          <p:nvPr/>
        </p:nvSpPr>
        <p:spPr>
          <a:xfrm>
            <a:off x="3468005" y="3045005"/>
            <a:ext cx="200425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防犯カメラ</a:t>
            </a:r>
            <a:endParaRPr kumimoji="1" lang="en-US" altLang="ja-JP" sz="20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pPr algn="ctr"/>
            <a:r>
              <a:rPr lang="ja-JP" altLang="en-US" sz="2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録画</a:t>
            </a:r>
            <a:endParaRPr kumimoji="1" lang="en-US" altLang="ja-JP" sz="20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960D2A50-7992-2B2D-012D-CBAC51C5B468}"/>
              </a:ext>
            </a:extLst>
          </p:cNvPr>
          <p:cNvSpPr txBox="1"/>
          <p:nvPr/>
        </p:nvSpPr>
        <p:spPr>
          <a:xfrm>
            <a:off x="5292172" y="3111556"/>
            <a:ext cx="200425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画像処理</a:t>
            </a:r>
            <a:endParaRPr kumimoji="1" lang="en-US" altLang="ja-JP" sz="20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pic>
        <p:nvPicPr>
          <p:cNvPr id="68" name="図 67">
            <a:extLst>
              <a:ext uri="{FF2B5EF4-FFF2-40B4-BE49-F238E27FC236}">
                <a16:creationId xmlns:a16="http://schemas.microsoft.com/office/drawing/2014/main" id="{EE26BAC2-B1F4-F7F1-5D7A-90195A5465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892" r="12787" b="892"/>
          <a:stretch>
            <a:fillRect/>
          </a:stretch>
        </p:blipFill>
        <p:spPr>
          <a:xfrm>
            <a:off x="1843786" y="2274456"/>
            <a:ext cx="1935727" cy="1458000"/>
          </a:xfrm>
          <a:custGeom>
            <a:avLst/>
            <a:gdLst>
              <a:gd name="connsiteX0" fmla="*/ 600727 w 2968264"/>
              <a:gd name="connsiteY0" fmla="*/ 0 h 2235713"/>
              <a:gd name="connsiteX1" fmla="*/ 2968264 w 2968264"/>
              <a:gd name="connsiteY1" fmla="*/ 0 h 2235713"/>
              <a:gd name="connsiteX2" fmla="*/ 2367537 w 2968264"/>
              <a:gd name="connsiteY2" fmla="*/ 2235713 h 2235713"/>
              <a:gd name="connsiteX3" fmla="*/ 0 w 2968264"/>
              <a:gd name="connsiteY3" fmla="*/ 2235713 h 223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8264" h="2235713">
                <a:moveTo>
                  <a:pt x="600727" y="0"/>
                </a:moveTo>
                <a:lnTo>
                  <a:pt x="2968264" y="0"/>
                </a:lnTo>
                <a:lnTo>
                  <a:pt x="2367537" y="2235713"/>
                </a:lnTo>
                <a:lnTo>
                  <a:pt x="0" y="2235713"/>
                </a:lnTo>
                <a:close/>
              </a:path>
            </a:pathLst>
          </a:custGeom>
        </p:spPr>
      </p:pic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A5F5C7B0-8717-1154-16E4-28C9B391019E}"/>
              </a:ext>
            </a:extLst>
          </p:cNvPr>
          <p:cNvSpPr txBox="1"/>
          <p:nvPr/>
        </p:nvSpPr>
        <p:spPr>
          <a:xfrm>
            <a:off x="1833197" y="3095101"/>
            <a:ext cx="180587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データ共有</a:t>
            </a:r>
            <a:endParaRPr kumimoji="1" lang="en-US" altLang="ja-JP" sz="20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61E2BCAC-50FC-8D2D-F6DC-6EB333980F51}"/>
              </a:ext>
            </a:extLst>
          </p:cNvPr>
          <p:cNvSpPr txBox="1"/>
          <p:nvPr/>
        </p:nvSpPr>
        <p:spPr>
          <a:xfrm>
            <a:off x="1639762" y="3407272"/>
            <a:ext cx="211919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（サーバー）</a:t>
            </a:r>
            <a:endParaRPr kumimoji="1" lang="en-US" altLang="ja-JP" sz="1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pic>
        <p:nvPicPr>
          <p:cNvPr id="224" name="図 223">
            <a:extLst>
              <a:ext uri="{FF2B5EF4-FFF2-40B4-BE49-F238E27FC236}">
                <a16:creationId xmlns:a16="http://schemas.microsoft.com/office/drawing/2014/main" id="{8B50D1DB-D3E0-FE4A-3EFE-FF827A44C76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28620" y="6072739"/>
            <a:ext cx="686596" cy="582348"/>
          </a:xfrm>
          <a:prstGeom prst="rect">
            <a:avLst/>
          </a:prstGeom>
        </p:spPr>
      </p:pic>
      <p:sp>
        <p:nvSpPr>
          <p:cNvPr id="225" name="WordArt 44">
            <a:extLst>
              <a:ext uri="{FF2B5EF4-FFF2-40B4-BE49-F238E27FC236}">
                <a16:creationId xmlns:a16="http://schemas.microsoft.com/office/drawing/2014/main" id="{B8D6E73A-4FCE-6DA8-8429-4311ABDD859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87860" y="6107527"/>
            <a:ext cx="2660325" cy="54353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381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1U 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ラックマウント型には数少ない液冷ユニットを搭載しています。</a:t>
            </a:r>
            <a:endParaRPr lang="en-US" altLang="ja-JP" sz="1800" kern="10" spc="0" dirty="0">
              <a:ln>
                <a:noFill/>
              </a:ln>
              <a:solidFill>
                <a:srgbClr val="404040"/>
              </a:solidFill>
              <a:effectLst/>
              <a:latin typeface="ヒラギノ角ゴ4" panose="020B0400000000000000" pitchFamily="50" charset="-128"/>
              <a:ea typeface="ヒラギノ角ゴ4" panose="020B0400000000000000" pitchFamily="50" charset="-128"/>
            </a:endParaRPr>
          </a:p>
          <a:p>
            <a:pPr algn="l" rtl="0">
              <a:buNone/>
            </a:pPr>
            <a:endParaRPr lang="en-US" altLang="ja-JP" sz="1800" kern="10" spc="0" dirty="0">
              <a:ln>
                <a:noFill/>
              </a:ln>
              <a:solidFill>
                <a:srgbClr val="404040"/>
              </a:solidFill>
              <a:effectLst/>
              <a:latin typeface="ヒラギノ角ゴ4" panose="020B0400000000000000" pitchFamily="50" charset="-128"/>
              <a:ea typeface="ヒラギノ角ゴ4" panose="020B0400000000000000" pitchFamily="50" charset="-128"/>
            </a:endParaRPr>
          </a:p>
          <a:p>
            <a:pPr algn="l" rtl="0">
              <a:buNone/>
            </a:pP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プロセッサーの発熱部分に直接冷却水を循環させることで、空冷方式よりも効率的に冷却します</a:t>
            </a:r>
            <a:r>
              <a:rPr lang="ja-JP" altLang="en-US" kern="10" dirty="0">
                <a:solidFill>
                  <a:srgbClr val="404040"/>
                </a:solidFill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。</a:t>
            </a:r>
            <a:endParaRPr lang="ja-JP" altLang="en-US" sz="1800" kern="10" spc="0" dirty="0">
              <a:ln>
                <a:noFill/>
              </a:ln>
              <a:solidFill>
                <a:srgbClr val="404040"/>
              </a:solidFill>
              <a:effectLst/>
              <a:latin typeface="ヒラギノ角ゴ4" panose="020B0400000000000000" pitchFamily="50" charset="-128"/>
              <a:ea typeface="ヒラギノ角ゴ4" panose="020B0400000000000000" pitchFamily="50" charset="-128"/>
            </a:endParaRPr>
          </a:p>
          <a:p>
            <a:pPr algn="l" rtl="0">
              <a:buNone/>
            </a:pPr>
            <a:endParaRPr lang="en-US" altLang="ja-JP" kern="10" dirty="0">
              <a:solidFill>
                <a:srgbClr val="404040"/>
              </a:solidFill>
              <a:latin typeface="ヒラギノ角ゴ4" panose="020B0400000000000000" pitchFamily="50" charset="-128"/>
              <a:ea typeface="ヒラギノ角ゴ4" panose="020B0400000000000000" pitchFamily="50" charset="-128"/>
            </a:endParaRPr>
          </a:p>
          <a:p>
            <a:pPr algn="l" rtl="0">
              <a:buNone/>
            </a:pP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一定の温度で運用できるため、故障率が低下・信頼性が向上が期待できます。</a:t>
            </a:r>
            <a:endParaRPr lang="en-US" altLang="ja-JP" sz="1800" kern="10" spc="0" dirty="0">
              <a:ln>
                <a:noFill/>
              </a:ln>
              <a:solidFill>
                <a:srgbClr val="404040"/>
              </a:solidFill>
              <a:effectLst/>
              <a:latin typeface="ヒラギノ角ゴ4" panose="020B0400000000000000" pitchFamily="50" charset="-128"/>
              <a:ea typeface="ヒラギノ角ゴ4" panose="020B0400000000000000" pitchFamily="50" charset="-128"/>
            </a:endParaRPr>
          </a:p>
          <a:p>
            <a:pPr algn="l" rtl="0">
              <a:buNone/>
            </a:pP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また、温度管理が容易なため、ハードウェアの寿命を延ばすことができます。</a:t>
            </a:r>
          </a:p>
        </p:txBody>
      </p:sp>
    </p:spTree>
    <p:extLst>
      <p:ext uri="{BB962C8B-B14F-4D97-AF65-F5344CB8AC3E}">
        <p14:creationId xmlns:p14="http://schemas.microsoft.com/office/powerpoint/2010/main" val="2909258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13101</TotalTime>
  <Pages>0</Pages>
  <Words>569</Words>
  <Characters>0</Characters>
  <Application>Microsoft Office PowerPoint</Application>
  <DocSecurity>0</DocSecurity>
  <PresentationFormat>ユーザー設定</PresentationFormat>
  <Lines>0</Lines>
  <Paragraphs>93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ヒラギノ角ゴ4</vt:lpstr>
      <vt:lpstr>ヒラギノ角ゴ5</vt:lpstr>
      <vt:lpstr>ヒラギノ角ゴ6</vt:lpstr>
      <vt:lpstr>ヒラギノ角ゴ7</vt:lpstr>
      <vt:lpstr>游ゴシック</vt:lpstr>
      <vt:lpstr>游ゴシック Light</vt:lpstr>
      <vt:lpstr>游明朝</vt:lpstr>
      <vt:lpstr>Arial</vt:lpstr>
      <vt:lpstr>Office テーマ</vt:lpstr>
      <vt:lpstr>PowerPoint プレゼンテーション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Hayashi</dc:creator>
  <cp:lastModifiedBy>soejima-pc</cp:lastModifiedBy>
  <cp:revision>1497</cp:revision>
  <cp:lastPrinted>2024-08-02T09:06:35Z</cp:lastPrinted>
  <dcterms:created xsi:type="dcterms:W3CDTF">2015-08-26T04:11:00Z</dcterms:created>
  <dcterms:modified xsi:type="dcterms:W3CDTF">2024-12-27T07:29:18Z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1041-9.1.0.4256</vt:lpwstr>
  </property>
</Properties>
</file>